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6" r:id="rId4"/>
    <p:sldId id="258" r:id="rId5"/>
    <p:sldId id="268" r:id="rId6"/>
    <p:sldId id="270" r:id="rId7"/>
    <p:sldId id="271" r:id="rId8"/>
    <p:sldId id="272" r:id="rId9"/>
    <p:sldId id="263" r:id="rId10"/>
    <p:sldId id="273" r:id="rId11"/>
    <p:sldId id="274" r:id="rId12"/>
    <p:sldId id="313" r:id="rId13"/>
    <p:sldId id="314" r:id="rId14"/>
    <p:sldId id="315" r:id="rId15"/>
    <p:sldId id="275" r:id="rId16"/>
    <p:sldId id="277" r:id="rId17"/>
    <p:sldId id="276" r:id="rId18"/>
    <p:sldId id="281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18" r:id="rId35"/>
    <p:sldId id="303" r:id="rId36"/>
    <p:sldId id="308" r:id="rId37"/>
    <p:sldId id="316" r:id="rId38"/>
    <p:sldId id="317" r:id="rId39"/>
    <p:sldId id="319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5" r:id="rId48"/>
    <p:sldId id="304" r:id="rId49"/>
    <p:sldId id="306" r:id="rId50"/>
    <p:sldId id="307" r:id="rId51"/>
    <p:sldId id="309" r:id="rId52"/>
    <p:sldId id="310" r:id="rId53"/>
    <p:sldId id="312" r:id="rId54"/>
    <p:sldId id="311" r:id="rId55"/>
    <p:sldId id="26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82603" autoAdjust="0"/>
  </p:normalViewPr>
  <p:slideViewPr>
    <p:cSldViewPr snapToGrid="0">
      <p:cViewPr varScale="1">
        <p:scale>
          <a:sx n="57" d="100"/>
          <a:sy n="57" d="100"/>
        </p:scale>
        <p:origin x="48" y="27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0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8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3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들어 설명하기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92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82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15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width=0</a:t>
            </a:r>
            <a:r>
              <a:rPr lang="ko-KR" altLang="en-US" dirty="0"/>
              <a:t>은 내부를 채움을 의미함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4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를 뚫더라도 </a:t>
            </a:r>
            <a:r>
              <a:rPr lang="en-US" altLang="ko-KR" dirty="0" err="1"/>
              <a:t>rect</a:t>
            </a:r>
            <a:r>
              <a:rPr lang="ko-KR" altLang="en-US" dirty="0"/>
              <a:t>의 크기가 변하진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3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3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들어 설명하기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85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04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를 뚫더라도 </a:t>
            </a:r>
            <a:r>
              <a:rPr lang="en-US" altLang="ko-KR" dirty="0" err="1"/>
              <a:t>rect</a:t>
            </a:r>
            <a:r>
              <a:rPr lang="ko-KR" altLang="en-US" dirty="0"/>
              <a:t>의 크기가 변하진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5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를 뚫더라도 </a:t>
            </a:r>
            <a:r>
              <a:rPr lang="en-US" altLang="ko-KR" dirty="0" err="1"/>
              <a:t>rect</a:t>
            </a:r>
            <a:r>
              <a:rPr lang="ko-KR" altLang="en-US" dirty="0"/>
              <a:t>의 크기가 변하진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59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를 뚫더라도 </a:t>
            </a:r>
            <a:r>
              <a:rPr lang="en-US" altLang="ko-KR" dirty="0" err="1"/>
              <a:t>rect</a:t>
            </a:r>
            <a:r>
              <a:rPr lang="ko-KR" altLang="en-US" dirty="0"/>
              <a:t>의 크기가 변하진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69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52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들어 설명하기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6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7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0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0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9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7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4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들어 설명하기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6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running-dinosaur-game/nihmppmidbbbkfademfpjmhhogegjbjd/relat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4] </a:t>
            </a:r>
            <a:r>
              <a:rPr lang="en-US" altLang="ko-KR" sz="3200" b="1"/>
              <a:t>Pygame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Basic Flow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learn according to this procedure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CE5A8-33F9-4509-AAD8-EE4EAB85E177}"/>
              </a:ext>
            </a:extLst>
          </p:cNvPr>
          <p:cNvSpPr txBox="1"/>
          <p:nvPr/>
        </p:nvSpPr>
        <p:spPr>
          <a:xfrm>
            <a:off x="1122852" y="4355122"/>
            <a:ext cx="1567543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Initialization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&amp; Setting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47BCB-C71B-4247-A096-9D0363A75ACF}"/>
              </a:ext>
            </a:extLst>
          </p:cNvPr>
          <p:cNvSpPr txBox="1"/>
          <p:nvPr/>
        </p:nvSpPr>
        <p:spPr>
          <a:xfrm>
            <a:off x="3225973" y="4348684"/>
            <a:ext cx="113755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Infinite Loop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BDC52F19-BCDB-49CC-89DA-D057D2BB48A3}"/>
              </a:ext>
            </a:extLst>
          </p:cNvPr>
          <p:cNvSpPr/>
          <p:nvPr/>
        </p:nvSpPr>
        <p:spPr>
          <a:xfrm>
            <a:off x="3788228" y="5121539"/>
            <a:ext cx="6860178" cy="1710333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BB0F09B7-9785-45B0-9139-CE1F0686D1F2}"/>
              </a:ext>
            </a:extLst>
          </p:cNvPr>
          <p:cNvSpPr/>
          <p:nvPr/>
        </p:nvSpPr>
        <p:spPr>
          <a:xfrm flipH="1" flipV="1">
            <a:off x="3357152" y="2495003"/>
            <a:ext cx="7014755" cy="1710333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DB56EA-067A-4479-9923-38EC9A6914D7}"/>
              </a:ext>
            </a:extLst>
          </p:cNvPr>
          <p:cNvSpPr/>
          <p:nvPr/>
        </p:nvSpPr>
        <p:spPr>
          <a:xfrm>
            <a:off x="2845515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9FAD1-79B5-49F5-BAFF-17543911C00B}"/>
              </a:ext>
            </a:extLst>
          </p:cNvPr>
          <p:cNvSpPr txBox="1"/>
          <p:nvPr/>
        </p:nvSpPr>
        <p:spPr>
          <a:xfrm>
            <a:off x="4755968" y="4340274"/>
            <a:ext cx="131608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Listening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64F889-DD6A-4E82-932B-F7818D36CBCA}"/>
              </a:ext>
            </a:extLst>
          </p:cNvPr>
          <p:cNvSpPr/>
          <p:nvPr/>
        </p:nvSpPr>
        <p:spPr>
          <a:xfrm>
            <a:off x="4443544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3B8BFF-D3E2-47C1-B6C4-C08693F15D7F}"/>
              </a:ext>
            </a:extLst>
          </p:cNvPr>
          <p:cNvSpPr/>
          <p:nvPr/>
        </p:nvSpPr>
        <p:spPr>
          <a:xfrm>
            <a:off x="6151516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90C58-3698-4029-AC0A-6FCD3EF74566}"/>
              </a:ext>
            </a:extLst>
          </p:cNvPr>
          <p:cNvSpPr txBox="1"/>
          <p:nvPr/>
        </p:nvSpPr>
        <p:spPr>
          <a:xfrm>
            <a:off x="6515645" y="4345216"/>
            <a:ext cx="139881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Do Something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46AE03-A0A0-4884-A7AC-712F88C354DA}"/>
              </a:ext>
            </a:extLst>
          </p:cNvPr>
          <p:cNvSpPr/>
          <p:nvPr/>
        </p:nvSpPr>
        <p:spPr>
          <a:xfrm>
            <a:off x="8018415" y="4436824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12576-6432-4E78-B516-68D6DB5C6E02}"/>
              </a:ext>
            </a:extLst>
          </p:cNvPr>
          <p:cNvSpPr txBox="1"/>
          <p:nvPr/>
        </p:nvSpPr>
        <p:spPr>
          <a:xfrm>
            <a:off x="8437516" y="4340274"/>
            <a:ext cx="139881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Display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B38BED-7ACC-4945-8EE9-ACD81D85A27C}"/>
              </a:ext>
            </a:extLst>
          </p:cNvPr>
          <p:cNvCxnSpPr>
            <a:cxnSpLocks/>
          </p:cNvCxnSpPr>
          <p:nvPr/>
        </p:nvCxnSpPr>
        <p:spPr>
          <a:xfrm flipV="1">
            <a:off x="7079797" y="1590141"/>
            <a:ext cx="2687412" cy="2812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06579D-5401-47CB-B186-F1117CFEA539}"/>
              </a:ext>
            </a:extLst>
          </p:cNvPr>
          <p:cNvSpPr txBox="1"/>
          <p:nvPr/>
        </p:nvSpPr>
        <p:spPr>
          <a:xfrm rot="270528">
            <a:off x="9052260" y="2556276"/>
            <a:ext cx="27084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if the event was “quit”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2D7E-5BD3-46B2-AE7F-0C7C9A43B00E}"/>
              </a:ext>
            </a:extLst>
          </p:cNvPr>
          <p:cNvSpPr txBox="1"/>
          <p:nvPr/>
        </p:nvSpPr>
        <p:spPr>
          <a:xfrm>
            <a:off x="9281165" y="1242002"/>
            <a:ext cx="852893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A9A967-D0AE-4156-B2BC-091A7DEB6B0E}"/>
              </a:ext>
            </a:extLst>
          </p:cNvPr>
          <p:cNvCxnSpPr>
            <a:cxnSpLocks/>
          </p:cNvCxnSpPr>
          <p:nvPr/>
        </p:nvCxnSpPr>
        <p:spPr>
          <a:xfrm>
            <a:off x="1906623" y="2928521"/>
            <a:ext cx="3497046" cy="1400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8F138-32F0-4834-AB20-8030D09F7233}"/>
              </a:ext>
            </a:extLst>
          </p:cNvPr>
          <p:cNvSpPr txBox="1"/>
          <p:nvPr/>
        </p:nvSpPr>
        <p:spPr>
          <a:xfrm>
            <a:off x="1404246" y="2768510"/>
            <a:ext cx="1741715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Some event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9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Example: Chrome Dinosaur Game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 you are using Google Chrome, try this after disconnecting your internet</a:t>
            </a:r>
          </a:p>
          <a:p>
            <a:pPr lvl="1"/>
            <a:r>
              <a:rPr lang="en-US" altLang="ko-KR" dirty="0"/>
              <a:t>or… Use chrome extension without disconnecting</a:t>
            </a:r>
          </a:p>
          <a:p>
            <a:pPr lvl="1"/>
            <a:r>
              <a:rPr lang="en-US" altLang="ko-KR" dirty="0">
                <a:hlinkClick r:id="rId2"/>
              </a:rPr>
              <a:t>https://chrome.google.com/webstore/detail/running-dinosaur-game/nihmppmidbbbkfademfpjmhhogegjbjd/related</a:t>
            </a:r>
            <a:r>
              <a:rPr lang="en-US" altLang="ko-KR" dirty="0"/>
              <a:t> 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2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Example: Chrome Dinosaur Game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Initialization</a:t>
            </a:r>
          </a:p>
          <a:p>
            <a:pPr lvl="1"/>
            <a:r>
              <a:rPr lang="en-US" altLang="ko-KR" dirty="0"/>
              <a:t>Screen (window) setting</a:t>
            </a:r>
          </a:p>
          <a:p>
            <a:pPr lvl="1"/>
            <a:r>
              <a:rPr lang="en-US" altLang="ko-KR" dirty="0"/>
              <a:t>Setting dinosaur object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F9B75-382C-4546-BCAD-CDA2F036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4" y="4421445"/>
            <a:ext cx="8268851" cy="2436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71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Example: Chrome Dinosaur Game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Event listening / handling</a:t>
            </a:r>
          </a:p>
          <a:p>
            <a:pPr lvl="1"/>
            <a:r>
              <a:rPr lang="en-US" altLang="ko-KR" dirty="0"/>
              <a:t>Spacebar is pressed? -&gt; jump</a:t>
            </a:r>
          </a:p>
          <a:p>
            <a:pPr lvl="1"/>
            <a:r>
              <a:rPr lang="en-US" altLang="ko-KR" dirty="0"/>
              <a:t>Time is elapsed? -&gt; increase score</a:t>
            </a:r>
          </a:p>
          <a:p>
            <a:pPr lvl="1"/>
            <a:r>
              <a:rPr lang="en-US" altLang="ko-KR" dirty="0"/>
              <a:t>collided with cactus? -&gt; game over</a:t>
            </a:r>
          </a:p>
          <a:p>
            <a:pPr lvl="1"/>
            <a:r>
              <a:rPr lang="en-US" altLang="ko-KR" dirty="0"/>
              <a:t>…and regularly update screen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63A12-6C8E-43F3-BFD5-E5A87E0D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42" y="4342577"/>
            <a:ext cx="8292916" cy="2497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55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Example: Chrome Dinosaur Game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Quit</a:t>
            </a:r>
          </a:p>
          <a:p>
            <a:pPr lvl="1"/>
            <a:r>
              <a:rPr lang="en-US" altLang="ko-KR" dirty="0"/>
              <a:t>…If the connection is recovered…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Anyway, in many games, you can find these procedure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5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Initialization: Module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Every module can be used after </a:t>
            </a:r>
            <a:r>
              <a:rPr lang="en-US" altLang="ko-KR" b="1" dirty="0" err="1">
                <a:latin typeface="Consolas" panose="020B0609020204030204" pitchFamily="49" charset="0"/>
              </a:rPr>
              <a:t>pygame.init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…and terminated by </a:t>
            </a:r>
            <a:r>
              <a:rPr lang="en-US" altLang="ko-KR" dirty="0" err="1">
                <a:latin typeface="Consolas" panose="020B0609020204030204" pitchFamily="49" charset="0"/>
              </a:rPr>
              <a:t>pygame.quit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b="1" dirty="0"/>
              <a:t>…is it over?</a:t>
            </a:r>
          </a:p>
          <a:p>
            <a:pPr lvl="1"/>
            <a:r>
              <a:rPr lang="en-US" altLang="ko-KR" dirty="0"/>
              <a:t>no</a:t>
            </a: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9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Initialization: Surface(screen)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89081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“Surface” is one of most important object</a:t>
            </a:r>
          </a:p>
          <a:p>
            <a:pPr lvl="1"/>
            <a:r>
              <a:rPr lang="en-US" altLang="ko-KR" dirty="0"/>
              <a:t>It can be used to represent “image” (such as background)</a:t>
            </a:r>
          </a:p>
          <a:p>
            <a:pPr lvl="1"/>
            <a:r>
              <a:rPr lang="en-US" altLang="ko-KR" dirty="0"/>
              <a:t>You can imagine a “canvas”</a:t>
            </a:r>
          </a:p>
          <a:p>
            <a:pPr lvl="1"/>
            <a:endParaRPr lang="en-US" altLang="ko-KR" dirty="0"/>
          </a:p>
          <a:p>
            <a:r>
              <a:rPr lang="en-US" altLang="ko-KR" b="1" dirty="0" err="1">
                <a:latin typeface="Consolas" panose="020B0609020204030204" pitchFamily="49" charset="0"/>
              </a:rPr>
              <a:t>pygame.display.set_mode</a:t>
            </a:r>
            <a:r>
              <a:rPr lang="en-US" altLang="ko-KR" b="1" dirty="0">
                <a:latin typeface="Consolas" panose="020B0609020204030204" pitchFamily="49" charset="0"/>
              </a:rPr>
              <a:t>((w, h)) </a:t>
            </a:r>
            <a:r>
              <a:rPr lang="en-US" altLang="ko-KR" b="1" dirty="0"/>
              <a:t>initializes a window(screen) </a:t>
            </a:r>
          </a:p>
          <a:p>
            <a:pPr lvl="1"/>
            <a:r>
              <a:rPr lang="en-US" altLang="ko-KR" dirty="0"/>
              <a:t>And returns the corresponding Surface object</a:t>
            </a:r>
          </a:p>
          <a:p>
            <a:pPr lvl="1"/>
            <a:r>
              <a:rPr lang="en-US" altLang="ko-KR" dirty="0"/>
              <a:t>We implicitly set the screen size here</a:t>
            </a:r>
          </a:p>
          <a:p>
            <a:endParaRPr lang="en-US" altLang="ko-KR" b="1" dirty="0"/>
          </a:p>
          <a:p>
            <a:r>
              <a:rPr lang="en-US" altLang="ko-KR" b="1" dirty="0"/>
              <a:t>(Optional) You can set the caption of window (title)</a:t>
            </a:r>
          </a:p>
          <a:p>
            <a:pPr lvl="1"/>
            <a:r>
              <a:rPr lang="en-US" altLang="ko-KR" dirty="0" err="1"/>
              <a:t>pygame.display.set_caption</a:t>
            </a:r>
            <a:r>
              <a:rPr lang="en-US" altLang="ko-KR" dirty="0"/>
              <a:t>(“title”)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Initialization: Clock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a clock?</a:t>
            </a:r>
          </a:p>
          <a:p>
            <a:pPr lvl="1"/>
            <a:r>
              <a:rPr lang="en-US" altLang="ko-KR" dirty="0"/>
              <a:t>to measure time elapsed</a:t>
            </a:r>
          </a:p>
          <a:p>
            <a:pPr lvl="1"/>
            <a:r>
              <a:rPr lang="en-US" altLang="ko-KR" dirty="0"/>
              <a:t>to implement periodical event</a:t>
            </a:r>
          </a:p>
          <a:p>
            <a:pPr lvl="1"/>
            <a:r>
              <a:rPr lang="en-US" altLang="ko-KR" dirty="0"/>
              <a:t>to update screen periodically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dirty="0"/>
          </a:p>
          <a:p>
            <a:r>
              <a:rPr lang="en-US" altLang="ko-KR" b="1" dirty="0"/>
              <a:t>Creation is very simple: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We will learn how to use it a little later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C9423-115C-406A-A143-3D15D9C0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68" y="4897474"/>
            <a:ext cx="9091708" cy="5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 far…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BC90F-A184-4DDD-85F7-E22823FA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09" y="2513648"/>
            <a:ext cx="7345084" cy="21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 far…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CE5A8-33F9-4509-AAD8-EE4EAB85E177}"/>
              </a:ext>
            </a:extLst>
          </p:cNvPr>
          <p:cNvSpPr txBox="1"/>
          <p:nvPr/>
        </p:nvSpPr>
        <p:spPr>
          <a:xfrm>
            <a:off x="1122852" y="4355122"/>
            <a:ext cx="156754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Initialization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&amp; Setting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47BCB-C71B-4247-A096-9D0363A75ACF}"/>
              </a:ext>
            </a:extLst>
          </p:cNvPr>
          <p:cNvSpPr txBox="1"/>
          <p:nvPr/>
        </p:nvSpPr>
        <p:spPr>
          <a:xfrm>
            <a:off x="3225973" y="4348684"/>
            <a:ext cx="1137559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Infinite Loop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BDC52F19-BCDB-49CC-89DA-D057D2BB48A3}"/>
              </a:ext>
            </a:extLst>
          </p:cNvPr>
          <p:cNvSpPr/>
          <p:nvPr/>
        </p:nvSpPr>
        <p:spPr>
          <a:xfrm>
            <a:off x="3788228" y="5121539"/>
            <a:ext cx="6860178" cy="1710333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BB0F09B7-9785-45B0-9139-CE1F0686D1F2}"/>
              </a:ext>
            </a:extLst>
          </p:cNvPr>
          <p:cNvSpPr/>
          <p:nvPr/>
        </p:nvSpPr>
        <p:spPr>
          <a:xfrm flipH="1" flipV="1">
            <a:off x="3357152" y="2495003"/>
            <a:ext cx="7014755" cy="1710333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DB56EA-067A-4479-9923-38EC9A6914D7}"/>
              </a:ext>
            </a:extLst>
          </p:cNvPr>
          <p:cNvSpPr/>
          <p:nvPr/>
        </p:nvSpPr>
        <p:spPr>
          <a:xfrm>
            <a:off x="2845515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9FAD1-79B5-49F5-BAFF-17543911C00B}"/>
              </a:ext>
            </a:extLst>
          </p:cNvPr>
          <p:cNvSpPr txBox="1"/>
          <p:nvPr/>
        </p:nvSpPr>
        <p:spPr>
          <a:xfrm>
            <a:off x="4755968" y="4340274"/>
            <a:ext cx="131608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Listening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64F889-DD6A-4E82-932B-F7818D36CBCA}"/>
              </a:ext>
            </a:extLst>
          </p:cNvPr>
          <p:cNvSpPr/>
          <p:nvPr/>
        </p:nvSpPr>
        <p:spPr>
          <a:xfrm>
            <a:off x="4443544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3B8BFF-D3E2-47C1-B6C4-C08693F15D7F}"/>
              </a:ext>
            </a:extLst>
          </p:cNvPr>
          <p:cNvSpPr/>
          <p:nvPr/>
        </p:nvSpPr>
        <p:spPr>
          <a:xfrm>
            <a:off x="6151516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90C58-3698-4029-AC0A-6FCD3EF74566}"/>
              </a:ext>
            </a:extLst>
          </p:cNvPr>
          <p:cNvSpPr txBox="1"/>
          <p:nvPr/>
        </p:nvSpPr>
        <p:spPr>
          <a:xfrm>
            <a:off x="6515645" y="4345216"/>
            <a:ext cx="139881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Do Something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46AE03-A0A0-4884-A7AC-712F88C354DA}"/>
              </a:ext>
            </a:extLst>
          </p:cNvPr>
          <p:cNvSpPr/>
          <p:nvPr/>
        </p:nvSpPr>
        <p:spPr>
          <a:xfrm>
            <a:off x="8018415" y="4436824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12576-6432-4E78-B516-68D6DB5C6E02}"/>
              </a:ext>
            </a:extLst>
          </p:cNvPr>
          <p:cNvSpPr txBox="1"/>
          <p:nvPr/>
        </p:nvSpPr>
        <p:spPr>
          <a:xfrm>
            <a:off x="8437516" y="4340274"/>
            <a:ext cx="139881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Display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B38BED-7ACC-4945-8EE9-ACD81D85A27C}"/>
              </a:ext>
            </a:extLst>
          </p:cNvPr>
          <p:cNvCxnSpPr>
            <a:cxnSpLocks/>
          </p:cNvCxnSpPr>
          <p:nvPr/>
        </p:nvCxnSpPr>
        <p:spPr>
          <a:xfrm flipV="1">
            <a:off x="7079797" y="1590141"/>
            <a:ext cx="2687412" cy="2812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06579D-5401-47CB-B186-F1117CFEA539}"/>
              </a:ext>
            </a:extLst>
          </p:cNvPr>
          <p:cNvSpPr txBox="1"/>
          <p:nvPr/>
        </p:nvSpPr>
        <p:spPr>
          <a:xfrm rot="270528">
            <a:off x="9052260" y="2556276"/>
            <a:ext cx="270841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if the event was “quit”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2D7E-5BD3-46B2-AE7F-0C7C9A43B00E}"/>
              </a:ext>
            </a:extLst>
          </p:cNvPr>
          <p:cNvSpPr txBox="1"/>
          <p:nvPr/>
        </p:nvSpPr>
        <p:spPr>
          <a:xfrm>
            <a:off x="9281165" y="1242002"/>
            <a:ext cx="852893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A9A967-D0AE-4156-B2BC-091A7DEB6B0E}"/>
              </a:ext>
            </a:extLst>
          </p:cNvPr>
          <p:cNvCxnSpPr>
            <a:cxnSpLocks/>
          </p:cNvCxnSpPr>
          <p:nvPr/>
        </p:nvCxnSpPr>
        <p:spPr>
          <a:xfrm>
            <a:off x="1906623" y="2928521"/>
            <a:ext cx="3497046" cy="1400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8F138-32F0-4834-AB20-8030D09F7233}"/>
              </a:ext>
            </a:extLst>
          </p:cNvPr>
          <p:cNvSpPr txBox="1"/>
          <p:nvPr/>
        </p:nvSpPr>
        <p:spPr>
          <a:xfrm>
            <a:off x="1404246" y="2768510"/>
            <a:ext cx="1741715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Some event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21AE2-DCDE-46D7-8E6D-F981FB52089E}"/>
              </a:ext>
            </a:extLst>
          </p:cNvPr>
          <p:cNvSpPr txBox="1"/>
          <p:nvPr/>
        </p:nvSpPr>
        <p:spPr>
          <a:xfrm rot="19798969">
            <a:off x="205212" y="3907089"/>
            <a:ext cx="16428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CLEAR!</a:t>
            </a:r>
            <a:endParaRPr lang="ko-KR" altLang="en-US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Intro. to </a:t>
            </a:r>
            <a:r>
              <a:rPr lang="en-US" altLang="ko-KR" b="1" dirty="0" err="1"/>
              <a:t>Pygame</a:t>
            </a:r>
            <a:r>
              <a:rPr lang="en-US" altLang="ko-KR" b="1" dirty="0"/>
              <a:t> &amp; Preparation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1E07-8286-45F9-96A8-7D73A7EC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8B0C-27A6-498C-B34D-2818BBBC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92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First, implement showing empty screen with a fixed FPS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>
                <a:latin typeface="Consolas" panose="020B0609020204030204" pitchFamily="49" charset="0"/>
              </a:rPr>
              <a:t>(Surface).fill(“color”) </a:t>
            </a:r>
            <a:r>
              <a:rPr lang="en-US" altLang="ko-KR" b="1" dirty="0"/>
              <a:t>fills surface with the color</a:t>
            </a:r>
          </a:p>
          <a:p>
            <a:pPr lvl="1"/>
            <a:r>
              <a:rPr lang="en-US" altLang="ko-KR" dirty="0"/>
              <a:t>“color” is given by 3-tuple(R,G,B)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b="1" dirty="0" err="1">
                <a:latin typeface="Consolas" panose="020B0609020204030204" pitchFamily="49" charset="0"/>
              </a:rPr>
              <a:t>pygame.display.flip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b="1" dirty="0"/>
              <a:t>updates and shows the screen to us</a:t>
            </a:r>
          </a:p>
          <a:p>
            <a:endParaRPr lang="en-US" altLang="ko-KR" b="1" dirty="0"/>
          </a:p>
          <a:p>
            <a:r>
              <a:rPr lang="en-US" altLang="ko-KR" b="1" dirty="0">
                <a:latin typeface="Consolas" panose="020B0609020204030204" pitchFamily="49" charset="0"/>
              </a:rPr>
              <a:t>(clock).tick(“msec”) </a:t>
            </a:r>
            <a:r>
              <a:rPr lang="en-US" altLang="ko-KR" b="1" dirty="0"/>
              <a:t>waits for “msec”</a:t>
            </a:r>
          </a:p>
          <a:p>
            <a:pPr lvl="1"/>
            <a:r>
              <a:rPr lang="en-US" altLang="ko-KR" dirty="0"/>
              <a:t>Why do we need to wait?</a:t>
            </a:r>
          </a:p>
          <a:p>
            <a:pPr lvl="1"/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9C47-FC28-4EE4-A7E6-285FE0A5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3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1E07-8286-45F9-96A8-7D73A7EC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8B0C-27A6-498C-B34D-2818BBBC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9263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Let’s run… but somewhat goes wrong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Can we close the program in a normal way?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9C47-FC28-4EE4-A7E6-285FE0A5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E872-67E9-49F9-B14E-2679A6E8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84" y="2251753"/>
            <a:ext cx="5220649" cy="1076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20C2F-995B-4580-843E-F7DFB09A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284" y="3934169"/>
            <a:ext cx="3492402" cy="2769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F2A6C0-7933-46B5-A764-FFCA094DC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928" y="3934170"/>
            <a:ext cx="3476007" cy="27695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0AEFA1-A0A9-4C19-AA02-7E5B30BE938E}"/>
              </a:ext>
            </a:extLst>
          </p:cNvPr>
          <p:cNvSpPr/>
          <p:nvPr/>
        </p:nvSpPr>
        <p:spPr>
          <a:xfrm>
            <a:off x="4289776" y="3754513"/>
            <a:ext cx="498031" cy="54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B041C-6625-4644-8E30-08A9E69A186C}"/>
              </a:ext>
            </a:extLst>
          </p:cNvPr>
          <p:cNvSpPr txBox="1"/>
          <p:nvPr/>
        </p:nvSpPr>
        <p:spPr>
          <a:xfrm>
            <a:off x="4787807" y="4113014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does it work?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7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1F16-A042-4F01-839A-EE84EC2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Event Handling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2BA-07C2-4030-8C00-C4C769D2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84577" cy="4351338"/>
          </a:xfrm>
        </p:spPr>
        <p:txBody>
          <a:bodyPr/>
          <a:lstStyle/>
          <a:p>
            <a:r>
              <a:rPr lang="en-US" altLang="ko-KR" b="1" dirty="0" err="1"/>
              <a:t>Pygame</a:t>
            </a:r>
            <a:r>
              <a:rPr lang="en-US" altLang="ko-KR" b="1" dirty="0"/>
              <a:t> “listens” events such as:</a:t>
            </a:r>
          </a:p>
          <a:p>
            <a:pPr lvl="1"/>
            <a:r>
              <a:rPr lang="en-US" altLang="ko-KR" dirty="0"/>
              <a:t>Mouse move, click, …</a:t>
            </a:r>
          </a:p>
          <a:p>
            <a:pPr lvl="1"/>
            <a:r>
              <a:rPr lang="en-US" altLang="ko-KR" dirty="0"/>
              <a:t>Keyboard input</a:t>
            </a:r>
          </a:p>
          <a:p>
            <a:pPr lvl="1"/>
            <a:r>
              <a:rPr lang="en-US" altLang="ko-KR" dirty="0"/>
              <a:t>Window activation</a:t>
            </a:r>
          </a:p>
          <a:p>
            <a:pPr lvl="1"/>
            <a:r>
              <a:rPr lang="en-US" altLang="ko-KR" dirty="0"/>
              <a:t>“Close window” button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dirty="0"/>
          </a:p>
          <a:p>
            <a:r>
              <a:rPr lang="en-US" altLang="ko-KR" b="1" dirty="0"/>
              <a:t>We can access to the occurred events by </a:t>
            </a:r>
            <a:r>
              <a:rPr lang="en-US" altLang="ko-KR" b="1" dirty="0" err="1">
                <a:latin typeface="Consolas" panose="020B0609020204030204" pitchFamily="49" charset="0"/>
              </a:rPr>
              <a:t>pygame.event.get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We use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statement…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7EF7-71A4-4617-8961-46D0DA9F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35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1F16-A042-4F01-839A-EE84EC2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Event Handling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2BA-07C2-4030-8C00-C4C769D2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84577" cy="4351338"/>
          </a:xfrm>
        </p:spPr>
        <p:txBody>
          <a:bodyPr/>
          <a:lstStyle/>
          <a:p>
            <a:r>
              <a:rPr lang="en-US" altLang="ko-KR" b="1" dirty="0"/>
              <a:t>Basic use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7EF7-71A4-4617-8961-46D0DA9F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5CAE2-5267-4A3B-B5F5-09F94662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34" y="2289719"/>
            <a:ext cx="6722023" cy="37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1F16-A042-4F01-839A-EE84EC2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Event Handling: QUIT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2BA-07C2-4030-8C00-C4C769D2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84577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First, we should handle the event: quit</a:t>
            </a:r>
          </a:p>
          <a:p>
            <a:pPr lvl="1"/>
            <a:r>
              <a:rPr lang="en-US" altLang="ko-KR" dirty="0"/>
              <a:t>“Close button” </a:t>
            </a:r>
          </a:p>
          <a:p>
            <a:pPr lvl="1"/>
            <a:r>
              <a:rPr lang="en-US" altLang="ko-KR" dirty="0" err="1"/>
              <a:t>Ctrl+C</a:t>
            </a:r>
            <a:r>
              <a:rPr lang="en-US" altLang="ko-KR" dirty="0"/>
              <a:t> in Linux</a:t>
            </a:r>
          </a:p>
          <a:p>
            <a:r>
              <a:rPr lang="en-US" altLang="ko-KR" b="1" dirty="0"/>
              <a:t>To exit the program, import </a:t>
            </a:r>
            <a:r>
              <a:rPr lang="en-US" altLang="ko-KR" b="1" dirty="0">
                <a:latin typeface="Consolas" panose="020B0609020204030204" pitchFamily="49" charset="0"/>
              </a:rPr>
              <a:t>sys</a:t>
            </a:r>
            <a:r>
              <a:rPr lang="en-US" altLang="ko-KR" b="1" dirty="0"/>
              <a:t> module: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sys.exit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terminates the program</a:t>
            </a:r>
          </a:p>
          <a:p>
            <a:endParaRPr lang="en-US" altLang="ko-KR" dirty="0"/>
          </a:p>
          <a:p>
            <a:r>
              <a:rPr lang="en-US" altLang="ko-KR" b="1" dirty="0"/>
              <a:t>The event type is </a:t>
            </a:r>
            <a:r>
              <a:rPr lang="en-US" altLang="ko-KR" b="1" dirty="0" err="1">
                <a:latin typeface="Consolas" panose="020B0609020204030204" pitchFamily="49" charset="0"/>
              </a:rPr>
              <a:t>pygame.QUIT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+mj-lt"/>
              </a:rPr>
              <a:t>So…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7EF7-71A4-4617-8961-46D0DA9F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6AA9-CB42-4503-81B6-6B5B3373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258" y="2330619"/>
            <a:ext cx="1280271" cy="289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526C3-9CF8-45D3-8AF7-0133FAA54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085" y="4001294"/>
            <a:ext cx="3718883" cy="468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6F74D-5D5E-498B-8AE5-C412DBD37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589" y="5029688"/>
            <a:ext cx="3718882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3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3868-2AA8-4682-97E8-F96C26AF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 far…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4FC-8CE3-40AF-8745-4C7E0F7B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9A62-AA3A-45EE-B41F-32F03A3F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D22C-EE81-4949-9752-F1C29782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30324" cy="46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5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 far…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CE5A8-33F9-4509-AAD8-EE4EAB85E177}"/>
              </a:ext>
            </a:extLst>
          </p:cNvPr>
          <p:cNvSpPr txBox="1"/>
          <p:nvPr/>
        </p:nvSpPr>
        <p:spPr>
          <a:xfrm>
            <a:off x="1122852" y="4355122"/>
            <a:ext cx="156754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Initialization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&amp; Setting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47BCB-C71B-4247-A096-9D0363A75ACF}"/>
              </a:ext>
            </a:extLst>
          </p:cNvPr>
          <p:cNvSpPr txBox="1"/>
          <p:nvPr/>
        </p:nvSpPr>
        <p:spPr>
          <a:xfrm>
            <a:off x="3225973" y="4348684"/>
            <a:ext cx="1137559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Infinite Loop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BDC52F19-BCDB-49CC-89DA-D057D2BB48A3}"/>
              </a:ext>
            </a:extLst>
          </p:cNvPr>
          <p:cNvSpPr/>
          <p:nvPr/>
        </p:nvSpPr>
        <p:spPr>
          <a:xfrm>
            <a:off x="3788228" y="5121539"/>
            <a:ext cx="6860178" cy="1710333"/>
          </a:xfrm>
          <a:prstGeom prst="curved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BB0F09B7-9785-45B0-9139-CE1F0686D1F2}"/>
              </a:ext>
            </a:extLst>
          </p:cNvPr>
          <p:cNvSpPr/>
          <p:nvPr/>
        </p:nvSpPr>
        <p:spPr>
          <a:xfrm flipH="1" flipV="1">
            <a:off x="3357152" y="2495003"/>
            <a:ext cx="7014755" cy="1710333"/>
          </a:xfrm>
          <a:prstGeom prst="curved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DB56EA-067A-4479-9923-38EC9A6914D7}"/>
              </a:ext>
            </a:extLst>
          </p:cNvPr>
          <p:cNvSpPr/>
          <p:nvPr/>
        </p:nvSpPr>
        <p:spPr>
          <a:xfrm>
            <a:off x="2845515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9FAD1-79B5-49F5-BAFF-17543911C00B}"/>
              </a:ext>
            </a:extLst>
          </p:cNvPr>
          <p:cNvSpPr txBox="1"/>
          <p:nvPr/>
        </p:nvSpPr>
        <p:spPr>
          <a:xfrm>
            <a:off x="4755968" y="4340274"/>
            <a:ext cx="131608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Listening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64F889-DD6A-4E82-932B-F7818D36CBCA}"/>
              </a:ext>
            </a:extLst>
          </p:cNvPr>
          <p:cNvSpPr/>
          <p:nvPr/>
        </p:nvSpPr>
        <p:spPr>
          <a:xfrm>
            <a:off x="4443544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3B8BFF-D3E2-47C1-B6C4-C08693F15D7F}"/>
              </a:ext>
            </a:extLst>
          </p:cNvPr>
          <p:cNvSpPr/>
          <p:nvPr/>
        </p:nvSpPr>
        <p:spPr>
          <a:xfrm>
            <a:off x="6151516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46AE03-A0A0-4884-A7AC-712F88C354DA}"/>
              </a:ext>
            </a:extLst>
          </p:cNvPr>
          <p:cNvSpPr/>
          <p:nvPr/>
        </p:nvSpPr>
        <p:spPr>
          <a:xfrm>
            <a:off x="8018415" y="4436824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12576-6432-4E78-B516-68D6DB5C6E02}"/>
              </a:ext>
            </a:extLst>
          </p:cNvPr>
          <p:cNvSpPr txBox="1"/>
          <p:nvPr/>
        </p:nvSpPr>
        <p:spPr>
          <a:xfrm>
            <a:off x="8437516" y="4340274"/>
            <a:ext cx="139881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Display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B38BED-7ACC-4945-8EE9-ACD81D85A27C}"/>
              </a:ext>
            </a:extLst>
          </p:cNvPr>
          <p:cNvCxnSpPr>
            <a:cxnSpLocks/>
          </p:cNvCxnSpPr>
          <p:nvPr/>
        </p:nvCxnSpPr>
        <p:spPr>
          <a:xfrm flipV="1">
            <a:off x="7079797" y="1590141"/>
            <a:ext cx="2687412" cy="281246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06579D-5401-47CB-B186-F1117CFEA539}"/>
              </a:ext>
            </a:extLst>
          </p:cNvPr>
          <p:cNvSpPr txBox="1"/>
          <p:nvPr/>
        </p:nvSpPr>
        <p:spPr>
          <a:xfrm rot="270528">
            <a:off x="9052260" y="2556276"/>
            <a:ext cx="270841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if the event was “quit”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2D7E-5BD3-46B2-AE7F-0C7C9A43B00E}"/>
              </a:ext>
            </a:extLst>
          </p:cNvPr>
          <p:cNvSpPr txBox="1"/>
          <p:nvPr/>
        </p:nvSpPr>
        <p:spPr>
          <a:xfrm>
            <a:off x="9281165" y="1242002"/>
            <a:ext cx="85289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A9A967-D0AE-4156-B2BC-091A7DEB6B0E}"/>
              </a:ext>
            </a:extLst>
          </p:cNvPr>
          <p:cNvCxnSpPr>
            <a:cxnSpLocks/>
          </p:cNvCxnSpPr>
          <p:nvPr/>
        </p:nvCxnSpPr>
        <p:spPr>
          <a:xfrm>
            <a:off x="1906623" y="2928521"/>
            <a:ext cx="3497046" cy="1400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8F138-32F0-4834-AB20-8030D09F7233}"/>
              </a:ext>
            </a:extLst>
          </p:cNvPr>
          <p:cNvSpPr txBox="1"/>
          <p:nvPr/>
        </p:nvSpPr>
        <p:spPr>
          <a:xfrm>
            <a:off x="1404246" y="2768510"/>
            <a:ext cx="1741715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Some event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A7D27-D626-4EB0-ABEE-9811573E45D6}"/>
              </a:ext>
            </a:extLst>
          </p:cNvPr>
          <p:cNvSpPr txBox="1"/>
          <p:nvPr/>
        </p:nvSpPr>
        <p:spPr>
          <a:xfrm rot="19798969">
            <a:off x="8470472" y="618392"/>
            <a:ext cx="16428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CLEAR!</a:t>
            </a:r>
            <a:endParaRPr lang="ko-KR" altLang="en-US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6D4A-0937-4478-A608-B6CD6673CCF8}"/>
              </a:ext>
            </a:extLst>
          </p:cNvPr>
          <p:cNvSpPr txBox="1"/>
          <p:nvPr/>
        </p:nvSpPr>
        <p:spPr>
          <a:xfrm rot="19798969">
            <a:off x="4242461" y="2066535"/>
            <a:ext cx="16428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CLEAR!</a:t>
            </a:r>
            <a:endParaRPr lang="ko-KR" altLang="en-US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90C58-3698-4029-AC0A-6FCD3EF74566}"/>
              </a:ext>
            </a:extLst>
          </p:cNvPr>
          <p:cNvSpPr txBox="1"/>
          <p:nvPr/>
        </p:nvSpPr>
        <p:spPr>
          <a:xfrm>
            <a:off x="6515645" y="4345216"/>
            <a:ext cx="1398814" cy="6463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Do Something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8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3868-2AA8-4682-97E8-F96C26AF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4FC-8CE3-40AF-8745-4C7E0F7B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What kinds of event, and how handle these?</a:t>
            </a:r>
          </a:p>
          <a:p>
            <a:pPr lvl="1"/>
            <a:r>
              <a:rPr lang="en-US" altLang="ko-KR" dirty="0"/>
              <a:t>It entirely depends on our purpose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We will look at several commonly used methods, by examples</a:t>
            </a:r>
          </a:p>
          <a:p>
            <a:endParaRPr lang="en-US" altLang="ko-KR" b="1" dirty="0"/>
          </a:p>
          <a:p>
            <a:r>
              <a:rPr lang="en-US" altLang="ko-KR" b="1" dirty="0"/>
              <a:t>So, of course, you may find a better way!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9A62-AA3A-45EE-B41F-32F03A3F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90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Implementation Examples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3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3868-2AA8-4682-97E8-F96C26AF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b="1" dirty="0"/>
              <a:t>Keyboard Input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4FC-8CE3-40AF-8745-4C7E0F7B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Many game uses keyboard input</a:t>
            </a:r>
          </a:p>
          <a:p>
            <a:pPr lvl="1"/>
            <a:r>
              <a:rPr lang="en-US" altLang="ko-KR" dirty="0"/>
              <a:t>WASD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←→↑↓ </a:t>
            </a:r>
            <a:r>
              <a:rPr lang="en-US" altLang="ko-KR" dirty="0"/>
              <a:t>to move character</a:t>
            </a:r>
          </a:p>
          <a:p>
            <a:pPr lvl="1"/>
            <a:r>
              <a:rPr lang="en-US" altLang="ko-KR" dirty="0"/>
              <a:t>Esc for menu / to exit game</a:t>
            </a:r>
          </a:p>
          <a:p>
            <a:pPr lvl="1"/>
            <a:r>
              <a:rPr lang="en-US" altLang="ko-KR" dirty="0"/>
              <a:t>QWER to use skill (</a:t>
            </a:r>
            <a:r>
              <a:rPr lang="en-US" altLang="ko-KR" dirty="0" err="1"/>
              <a:t>LoL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so on…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Key input (key-up and key-down) is defined as an event</a:t>
            </a:r>
          </a:p>
          <a:p>
            <a:pPr lvl="1"/>
            <a:r>
              <a:rPr lang="en-US" altLang="ko-KR" dirty="0"/>
              <a:t>we can access to the event by </a:t>
            </a:r>
            <a:r>
              <a:rPr lang="en-US" altLang="ko-KR" dirty="0" err="1">
                <a:latin typeface="Consolas" panose="020B0609020204030204" pitchFamily="49" charset="0"/>
              </a:rPr>
              <a:t>pygame.event.get</a:t>
            </a:r>
            <a:r>
              <a:rPr lang="en-US" altLang="ko-KR" dirty="0">
                <a:latin typeface="Consolas" panose="020B0609020204030204" pitchFamily="49" charset="0"/>
              </a:rPr>
              <a:t>() (</a:t>
            </a:r>
            <a:r>
              <a:rPr lang="en-US" altLang="ko-KR" dirty="0">
                <a:latin typeface="+mj-ea"/>
                <a:ea typeface="+mj-ea"/>
              </a:rPr>
              <a:t>like QUIT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These are defined as </a:t>
            </a:r>
            <a:r>
              <a:rPr lang="en-US" altLang="ko-KR" dirty="0" err="1">
                <a:latin typeface="Consolas" panose="020B0609020204030204" pitchFamily="49" charset="0"/>
              </a:rPr>
              <a:t>pygame.KEYUP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/ </a:t>
            </a:r>
            <a:r>
              <a:rPr lang="en-US" altLang="ko-KR" dirty="0" err="1">
                <a:latin typeface="Consolas" panose="020B0609020204030204" pitchFamily="49" charset="0"/>
              </a:rPr>
              <a:t>pygame.KEYDOWN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9A62-AA3A-45EE-B41F-32F03A3F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 &amp; Preparation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2CDC37-DEFA-4BEF-85E6-C92DEA29F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56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3868-2AA8-4682-97E8-F96C26AF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b="1" dirty="0"/>
              <a:t>Keyboard Input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4FC-8CE3-40AF-8745-4C7E0F7B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Each key corresponding with event is defined as </a:t>
            </a:r>
            <a:r>
              <a:rPr lang="en-US" altLang="ko-KR" b="1" dirty="0" err="1">
                <a:latin typeface="Consolas" panose="020B0609020204030204" pitchFamily="49" charset="0"/>
              </a:rPr>
              <a:t>pygame.K</a:t>
            </a:r>
            <a:r>
              <a:rPr lang="en-US" altLang="ko-KR" b="1" dirty="0">
                <a:latin typeface="Consolas" panose="020B0609020204030204" pitchFamily="49" charset="0"/>
              </a:rPr>
              <a:t>_(key)</a:t>
            </a:r>
          </a:p>
          <a:p>
            <a:pPr lvl="1"/>
            <a:r>
              <a:rPr lang="en-US" altLang="ko-KR" dirty="0"/>
              <a:t>and can be accessed by </a:t>
            </a:r>
            <a:r>
              <a:rPr lang="en-US" altLang="ko-KR" dirty="0" err="1">
                <a:latin typeface="Consolas" panose="020B0609020204030204" pitchFamily="49" charset="0"/>
              </a:rPr>
              <a:t>event.key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For example, a -&gt; </a:t>
            </a:r>
            <a:r>
              <a:rPr lang="en-US" altLang="ko-KR" dirty="0" err="1"/>
              <a:t>pygame.</a:t>
            </a:r>
            <a:r>
              <a:rPr lang="en-US" altLang="ko-KR" dirty="0" err="1">
                <a:latin typeface="Consolas" panose="020B0609020204030204" pitchFamily="49" charset="0"/>
              </a:rPr>
              <a:t>K_a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r>
              <a:rPr lang="en-US" altLang="ko-KR" b="1" dirty="0"/>
              <a:t>So, the procedure is like…</a:t>
            </a:r>
          </a:p>
          <a:p>
            <a:pPr lvl="1"/>
            <a:r>
              <a:rPr lang="en-US" altLang="ko-KR" dirty="0"/>
              <a:t>Listen event, is it keyboard input(up/down)?</a:t>
            </a:r>
          </a:p>
          <a:p>
            <a:pPr lvl="1"/>
            <a:r>
              <a:rPr lang="en-US" altLang="ko-KR" dirty="0"/>
              <a:t>Then, the corresponding key is what I want to use?</a:t>
            </a:r>
          </a:p>
          <a:p>
            <a:pPr lvl="1"/>
            <a:r>
              <a:rPr lang="en-US" altLang="ko-KR" dirty="0"/>
              <a:t>Then, do something!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9A62-AA3A-45EE-B41F-32F03A3F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64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3868-2AA8-4682-97E8-F96C26AF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b="1" dirty="0"/>
              <a:t>Keyboard Input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4FC-8CE3-40AF-8745-4C7E0F7B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Example: press R to screen to red, G to green, B to blue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9A62-AA3A-45EE-B41F-32F03A3F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3C21C-AFF8-4B54-B9A2-D70BE3EC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1777"/>
            <a:ext cx="4595258" cy="4656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97CAD-49E6-4622-B4F3-0D6A7D10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2453"/>
            <a:ext cx="2281661" cy="1820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AA04-250C-4519-884C-9373688D6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922" y="3582841"/>
            <a:ext cx="2273477" cy="1814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5ED0C-7853-4C7A-8272-E2739BED0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660" y="4362717"/>
            <a:ext cx="2273477" cy="18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C3E6-9B27-46AC-95AF-F7B84634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Drawing Shapes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185-D3CF-4FA1-B002-7856ACE6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need to draw something in the screen:</a:t>
            </a:r>
          </a:p>
          <a:p>
            <a:pPr lvl="1"/>
            <a:r>
              <a:rPr lang="en-US" altLang="ko-KR" dirty="0"/>
              <a:t>Character?</a:t>
            </a:r>
          </a:p>
          <a:p>
            <a:pPr lvl="1"/>
            <a:r>
              <a:rPr lang="en-US" altLang="ko-KR" dirty="0"/>
              <a:t>User interface?</a:t>
            </a:r>
          </a:p>
          <a:p>
            <a:pPr lvl="1"/>
            <a:r>
              <a:rPr lang="en-US" altLang="ko-KR" dirty="0"/>
              <a:t>Message?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r>
              <a:rPr lang="en-US" altLang="ko-KR" b="1" dirty="0" err="1"/>
              <a:t>Pygame</a:t>
            </a:r>
            <a:r>
              <a:rPr lang="en-US" altLang="ko-KR" b="1" dirty="0"/>
              <a:t> provides various shapes to draw</a:t>
            </a:r>
          </a:p>
          <a:p>
            <a:pPr lvl="1"/>
            <a:r>
              <a:rPr lang="en-US" altLang="ko-KR" dirty="0"/>
              <a:t>and these are similar with those in OpenCV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786EC-00EF-43BB-99BE-A6600B92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62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C3E6-9B27-46AC-95AF-F7B84634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Drawing Shapes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185-D3CF-4FA1-B002-7856ACE6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use </a:t>
            </a:r>
            <a:r>
              <a:rPr lang="en-US" altLang="ko-KR" b="1" dirty="0" err="1">
                <a:latin typeface="Consolas" panose="020B0609020204030204" pitchFamily="49" charset="0"/>
              </a:rPr>
              <a:t>pygame.draw</a:t>
            </a:r>
            <a:r>
              <a:rPr lang="en-US" altLang="ko-KR" b="1" dirty="0">
                <a:latin typeface="Consolas" panose="020B0609020204030204" pitchFamily="49" charset="0"/>
              </a:rPr>
              <a:t>.(shape)()</a:t>
            </a:r>
            <a:r>
              <a:rPr lang="en-US" altLang="ko-KR" b="1" dirty="0"/>
              <a:t> function</a:t>
            </a:r>
          </a:p>
          <a:p>
            <a:pPr lvl="1"/>
            <a:r>
              <a:rPr lang="en-US" altLang="ko-KR" dirty="0"/>
              <a:t>Let’s see the examples (these are very intuitive!)</a:t>
            </a:r>
          </a:p>
          <a:p>
            <a:pPr lvl="1"/>
            <a:r>
              <a:rPr lang="en-US" altLang="ko-KR" dirty="0"/>
              <a:t>Many other shapes are explained in the supplement</a:t>
            </a: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786EC-00EF-43BB-99BE-A6600B92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421BE-F6A7-482A-9986-14467F60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0953"/>
            <a:ext cx="7742390" cy="3748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5136E-5020-44EE-97FE-F644DE58CDFA}"/>
              </a:ext>
            </a:extLst>
          </p:cNvPr>
          <p:cNvSpPr txBox="1"/>
          <p:nvPr/>
        </p:nvSpPr>
        <p:spPr>
          <a:xfrm>
            <a:off x="2859087" y="5330815"/>
            <a:ext cx="3566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surface	   color         start        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CC52-E3F2-450C-875C-471081398803}"/>
              </a:ext>
            </a:extLst>
          </p:cNvPr>
          <p:cNvSpPr txBox="1"/>
          <p:nvPr/>
        </p:nvSpPr>
        <p:spPr>
          <a:xfrm>
            <a:off x="2901542" y="5628203"/>
            <a:ext cx="3856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surface	   color       (x,      y,     w,     h)</a:t>
            </a:r>
          </a:p>
          <a:p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BFC16-F7A4-4B55-89A8-CE442611F205}"/>
              </a:ext>
            </a:extLst>
          </p:cNvPr>
          <p:cNvSpPr txBox="1"/>
          <p:nvPr/>
        </p:nvSpPr>
        <p:spPr>
          <a:xfrm>
            <a:off x="2943997" y="5935980"/>
            <a:ext cx="384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surface	   color            center     radius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25335-F920-4DB3-AFFE-4BFC1EB1A038}"/>
              </a:ext>
            </a:extLst>
          </p:cNvPr>
          <p:cNvSpPr txBox="1"/>
          <p:nvPr/>
        </p:nvSpPr>
        <p:spPr>
          <a:xfrm>
            <a:off x="2901542" y="4664095"/>
            <a:ext cx="446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shapes must be drawn after background is drawn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437C6-FA35-4D81-A3FA-5459E96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647" y="3298550"/>
            <a:ext cx="4289353" cy="34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6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00F2-5A98-419E-9226-4BD45CD2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blit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: Showing image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B276-3A18-41E3-AA05-C273CFEB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3471" cy="4351338"/>
          </a:xfrm>
        </p:spPr>
        <p:txBody>
          <a:bodyPr/>
          <a:lstStyle/>
          <a:p>
            <a:r>
              <a:rPr lang="en-US" altLang="ko-KR" b="1" dirty="0"/>
              <a:t>A surface’s method, </a:t>
            </a:r>
            <a:r>
              <a:rPr lang="en-US" altLang="ko-KR" b="1" dirty="0" err="1">
                <a:latin typeface="Consolas" panose="020B0609020204030204" pitchFamily="49" charset="0"/>
              </a:rPr>
              <a:t>blit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b="1" dirty="0"/>
              <a:t>copies given visual object into a certain location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blit</a:t>
            </a:r>
            <a:r>
              <a:rPr lang="en-US" altLang="ko-KR" dirty="0">
                <a:latin typeface="Consolas" panose="020B0609020204030204" pitchFamily="49" charset="0"/>
              </a:rPr>
              <a:t>(“something”,  “location”)</a:t>
            </a:r>
          </a:p>
          <a:p>
            <a:pPr lvl="1"/>
            <a:r>
              <a:rPr lang="en-US" altLang="ko-KR" dirty="0"/>
              <a:t>“Location” can be 2-tuple(x, y), 4-tuple(x, y, w, h), or </a:t>
            </a:r>
            <a:r>
              <a:rPr lang="en-US" altLang="ko-KR" dirty="0" err="1"/>
              <a:t>Rect</a:t>
            </a:r>
            <a:r>
              <a:rPr lang="en-US" altLang="ko-KR" dirty="0"/>
              <a:t> (we will cover soon)</a:t>
            </a:r>
          </a:p>
          <a:p>
            <a:pPr lvl="1"/>
            <a:r>
              <a:rPr lang="en-US" altLang="ko-KR" dirty="0"/>
              <a:t>“Something” can be image, rendered text, or something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CFE7E-ACEE-4E3E-972F-DEC38FC4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8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5B9A-4697-4FAD-A294-521C861B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blit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: Showing image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A0B-5764-46D3-92C8-2D4CC70D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First, load image by using </a:t>
            </a:r>
            <a:r>
              <a:rPr lang="en-US" altLang="ko-KR" b="1" dirty="0" err="1">
                <a:latin typeface="Consolas" panose="020B0609020204030204" pitchFamily="49" charset="0"/>
              </a:rPr>
              <a:t>pygame.image.load</a:t>
            </a:r>
            <a:r>
              <a:rPr lang="en-US" altLang="ko-KR" b="1" dirty="0">
                <a:latin typeface="Consolas" panose="020B0609020204030204" pitchFamily="49" charset="0"/>
              </a:rPr>
              <a:t>(“filename”)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+mn-ea"/>
              </a:rPr>
              <a:t>And then, use </a:t>
            </a:r>
            <a:r>
              <a:rPr lang="en-US" altLang="ko-KR" b="1" dirty="0">
                <a:latin typeface="Consolas" panose="020B0609020204030204" pitchFamily="49" charset="0"/>
              </a:rPr>
              <a:t>(Surface).</a:t>
            </a:r>
            <a:r>
              <a:rPr lang="en-US" altLang="ko-KR" b="1" dirty="0" err="1">
                <a:latin typeface="Consolas" panose="020B0609020204030204" pitchFamily="49" charset="0"/>
              </a:rPr>
              <a:t>blit</a:t>
            </a:r>
            <a:r>
              <a:rPr lang="en-US" altLang="ko-KR" b="1" dirty="0">
                <a:latin typeface="Consolas" panose="020B0609020204030204" pitchFamily="49" charset="0"/>
              </a:rPr>
              <a:t>(“image”, “</a:t>
            </a:r>
            <a:r>
              <a:rPr lang="en-US" altLang="ko-KR" b="1" dirty="0" err="1">
                <a:latin typeface="Consolas" panose="020B0609020204030204" pitchFamily="49" charset="0"/>
              </a:rPr>
              <a:t>Rect</a:t>
            </a:r>
            <a:r>
              <a:rPr lang="en-US" altLang="ko-KR" b="1" dirty="0">
                <a:latin typeface="Consolas" panose="020B0609020204030204" pitchFamily="49" charset="0"/>
              </a:rPr>
              <a:t>”)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4D658-759B-42F8-A982-C3287E24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74F65F-884A-4F2E-8166-EE319613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78" y="2313105"/>
            <a:ext cx="5711314" cy="327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4292D-39FE-4F6F-8112-A54DF6ADD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27" y="2313105"/>
            <a:ext cx="2784344" cy="1516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C226F-7124-4DB3-8F07-C6514A182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827" y="4396304"/>
            <a:ext cx="2784344" cy="222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37B8B-07C0-4051-86CE-957F7407A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978" y="4396304"/>
            <a:ext cx="5711314" cy="3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07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193D-EEEB-43AC-8878-4F02AB90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blit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: Rendered Text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AD6-4CE9-4E63-AE93-C0888C75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may want to show some text or number:</a:t>
            </a:r>
          </a:p>
          <a:p>
            <a:pPr lvl="1"/>
            <a:r>
              <a:rPr lang="en-US" altLang="ko-KR" dirty="0"/>
              <a:t>Score / Point</a:t>
            </a:r>
          </a:p>
          <a:p>
            <a:pPr lvl="1"/>
            <a:r>
              <a:rPr lang="en-US" altLang="ko-KR" dirty="0"/>
              <a:t>Name</a:t>
            </a:r>
          </a:p>
          <a:p>
            <a:pPr lvl="1"/>
            <a:r>
              <a:rPr lang="en-US" altLang="ko-KR" dirty="0"/>
              <a:t>Description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b="1" dirty="0"/>
              <a:t>Then, how?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45AF-E744-49B0-8C95-9FD5DED7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65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193D-EEEB-43AC-8878-4F02AB90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blit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: Rendered Text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AD6-4CE9-4E63-AE93-C0888C75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First, specify the “font”: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pygame.font.Font</a:t>
            </a:r>
            <a:r>
              <a:rPr lang="en-US" altLang="ko-KR" dirty="0">
                <a:latin typeface="Consolas" panose="020B0609020204030204" pitchFamily="49" charset="0"/>
              </a:rPr>
              <a:t>(“filename”, “size”)</a:t>
            </a:r>
          </a:p>
          <a:p>
            <a:pPr lvl="2"/>
            <a:r>
              <a:rPr lang="en-US" altLang="ko-KR" dirty="0"/>
              <a:t>If None, the </a:t>
            </a:r>
            <a:r>
              <a:rPr lang="en-US" altLang="ko-KR" dirty="0" err="1"/>
              <a:t>pygame</a:t>
            </a:r>
            <a:r>
              <a:rPr lang="en-US" altLang="ko-KR" dirty="0"/>
              <a:t> default font is loaded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pygame.font.SysFont</a:t>
            </a:r>
            <a:r>
              <a:rPr lang="en-US" altLang="ko-KR" dirty="0">
                <a:latin typeface="Consolas" panose="020B0609020204030204" pitchFamily="49" charset="0"/>
              </a:rPr>
              <a:t>(“name”, “size”)</a:t>
            </a:r>
          </a:p>
          <a:p>
            <a:pPr lvl="2"/>
            <a:r>
              <a:rPr lang="en-US" altLang="ko-KR" dirty="0"/>
              <a:t>Bring from system font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These function returns font object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Note that the font size cannot be changed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45AF-E744-49B0-8C95-9FD5DED7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9C77-E0C6-4D62-8F73-ACA6CD61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29" y="3822532"/>
            <a:ext cx="6468081" cy="6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23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193D-EEEB-43AC-8878-4F02AB90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blit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: Rendered Text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0AD6-4CE9-4E63-AE93-C0888C75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use </a:t>
            </a:r>
            <a:r>
              <a:rPr lang="en-US" altLang="ko-KR" b="1" dirty="0">
                <a:latin typeface="Consolas" panose="020B0609020204030204" pitchFamily="49" charset="0"/>
              </a:rPr>
              <a:t>render() </a:t>
            </a:r>
            <a:r>
              <a:rPr lang="en-US" altLang="ko-KR" b="1" dirty="0"/>
              <a:t>method to draw text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(Font).render(text,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antialias</a:t>
            </a:r>
            <a:r>
              <a:rPr lang="en-US" altLang="ko-KR" dirty="0">
                <a:latin typeface="Consolas" panose="020B0609020204030204" pitchFamily="49" charset="0"/>
              </a:rPr>
              <a:t>, color)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How can we use it?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blit</a:t>
            </a:r>
            <a:r>
              <a:rPr lang="en-US" altLang="ko-KR" dirty="0"/>
              <a:t>” this result at a certain region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45AF-E744-49B0-8C95-9FD5DED7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9D537-5C2D-4979-8418-EB26B0B5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7" y="4178406"/>
            <a:ext cx="6682512" cy="1280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1B19E-0047-4D3F-8A53-9C725627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983" y="3429000"/>
            <a:ext cx="3938817" cy="33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034-0142-407F-89F4-FFD55F7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2B45-BC13-4220-AA1A-604E0A74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 default, the object is not fitted to the region automatically.</a:t>
            </a:r>
          </a:p>
          <a:p>
            <a:pPr lvl="1"/>
            <a:r>
              <a:rPr lang="en-US" altLang="ko-KR" dirty="0"/>
              <a:t>Neither extended nor compressed</a:t>
            </a:r>
          </a:p>
          <a:p>
            <a:pPr lvl="1"/>
            <a:r>
              <a:rPr lang="en-US" altLang="ko-KR" dirty="0"/>
              <a:t>Obviously, it is not 1x1 pixel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71560-9BE1-4165-A6F0-60F74234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FE858-64A1-42C6-AD36-B2CA0F1E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3" y="3476859"/>
            <a:ext cx="6498907" cy="14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4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Pygame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b="1" dirty="0"/>
              <a:t>A free Python library for video games</a:t>
            </a:r>
          </a:p>
          <a:p>
            <a:pPr lvl="1"/>
            <a:r>
              <a:rPr lang="en-US" altLang="ko-KR" dirty="0"/>
              <a:t>Fully-optimized</a:t>
            </a:r>
          </a:p>
          <a:p>
            <a:pPr lvl="1"/>
            <a:r>
              <a:rPr lang="en-US" altLang="ko-KR" dirty="0"/>
              <a:t>Good portability and cross-platform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9AC248-24BC-4546-B1D0-24107FE4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16" y="228601"/>
            <a:ext cx="4718957" cy="14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D92-8BC6-4185-A2DB-C5E97A2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Mouse Event Handling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69A0-20AD-491C-9E4C-1D07E6A8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32326" cy="4351338"/>
          </a:xfrm>
        </p:spPr>
        <p:txBody>
          <a:bodyPr/>
          <a:lstStyle/>
          <a:p>
            <a:r>
              <a:rPr lang="en-US" altLang="ko-KR" b="1" dirty="0"/>
              <a:t>There are several events about mouse motion</a:t>
            </a:r>
          </a:p>
          <a:p>
            <a:pPr lvl="1"/>
            <a:r>
              <a:rPr lang="en-US" altLang="ko-KR" dirty="0"/>
              <a:t>button-down (</a:t>
            </a:r>
            <a:r>
              <a:rPr lang="en-US" altLang="ko-KR" dirty="0" err="1">
                <a:latin typeface="Consolas" panose="020B0609020204030204" pitchFamily="49" charset="0"/>
              </a:rPr>
              <a:t>pygame.MOUSEBUTTONDOWN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button-up (</a:t>
            </a:r>
            <a:r>
              <a:rPr lang="en-US" altLang="ko-KR" dirty="0" err="1">
                <a:latin typeface="Consolas" panose="020B0609020204030204" pitchFamily="49" charset="0"/>
              </a:rPr>
              <a:t>pygame.MOUSEBUTTONUP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motion (</a:t>
            </a:r>
            <a:r>
              <a:rPr lang="en-US" altLang="ko-KR" dirty="0" err="1">
                <a:latin typeface="Consolas" panose="020B0609020204030204" pitchFamily="49" charset="0"/>
              </a:rPr>
              <a:t>pygame.MOUSEMOTION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You can get the current mouse position with </a:t>
            </a:r>
            <a:r>
              <a:rPr lang="en-US" altLang="ko-KR" b="1" dirty="0" err="1">
                <a:latin typeface="Consolas" panose="020B0609020204030204" pitchFamily="49" charset="0"/>
              </a:rPr>
              <a:t>pygame.mouse.get_pos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It returns 2-tuple (x, y)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2B9F-1852-4C0B-B478-E6621571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62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D92-8BC6-4185-A2DB-C5E97A2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Mouse Event Handling: Example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69A0-20AD-491C-9E4C-1D07E6A8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32326" cy="4351338"/>
          </a:xfrm>
        </p:spPr>
        <p:txBody>
          <a:bodyPr/>
          <a:lstStyle/>
          <a:p>
            <a:r>
              <a:rPr lang="en-US" altLang="ko-KR" b="1" dirty="0"/>
              <a:t>Easiest, but naïve way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2B9F-1852-4C0B-B478-E6621571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969FA-F0DA-4106-AFC5-C61EBF3B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9420"/>
            <a:ext cx="4902955" cy="4638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50206-36F2-42C9-83C8-A455FE69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199" y="2322013"/>
            <a:ext cx="5848647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3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D92-8BC6-4185-A2DB-C5E97A2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Mouse Event Handling: Example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69A0-20AD-491C-9E4C-1D07E6A8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32326" cy="4351338"/>
          </a:xfrm>
        </p:spPr>
        <p:txBody>
          <a:bodyPr/>
          <a:lstStyle/>
          <a:p>
            <a:r>
              <a:rPr lang="en-US" altLang="ko-KR" b="1" dirty="0"/>
              <a:t>Better way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2B9F-1852-4C0B-B478-E6621571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C5F7E-63F9-4121-8A61-CC275BFE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1975"/>
            <a:ext cx="5090601" cy="438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388428-8502-40EB-BC74-A35959A3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325889"/>
            <a:ext cx="5500592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72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D92-8BC6-4185-A2DB-C5E97A2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Mouse Event Handling: Example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69A0-20AD-491C-9E4C-1D07E6A8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532326" cy="4351338"/>
          </a:xfrm>
        </p:spPr>
        <p:txBody>
          <a:bodyPr/>
          <a:lstStyle/>
          <a:p>
            <a:r>
              <a:rPr lang="en-US" altLang="ko-KR" b="1" dirty="0"/>
              <a:t>Much better way… but I am not good at drawing :(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2B9F-1852-4C0B-B478-E6621571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8FA71-2519-4482-8806-E323F222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8029"/>
            <a:ext cx="4935804" cy="4619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90388-5696-48EC-A4EB-8F5EFDAF3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953" y="2452514"/>
            <a:ext cx="525184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0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3AC6-AD4C-4C1E-8672-39BF2C1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the Lab Session…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7BFF-7E3C-4F20-89DA-11354780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make two applications:</a:t>
            </a:r>
          </a:p>
          <a:p>
            <a:pPr lvl="1"/>
            <a:r>
              <a:rPr lang="en-US" altLang="ko-KR" dirty="0"/>
              <a:t>Paint tool</a:t>
            </a:r>
          </a:p>
          <a:p>
            <a:pPr lvl="1"/>
            <a:r>
              <a:rPr lang="en-US" altLang="ko-KR" dirty="0"/>
              <a:t>Falling poop game</a:t>
            </a:r>
          </a:p>
          <a:p>
            <a:endParaRPr lang="en-US" altLang="ko-KR" dirty="0"/>
          </a:p>
          <a:p>
            <a:r>
              <a:rPr lang="en-US" altLang="ko-KR" b="1" dirty="0"/>
              <a:t>The previous example and the supplement may be helpful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76F13-1ECF-4278-880E-08549015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44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1C43-6AE0-46DA-BCA1-1A53230C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Rect</a:t>
            </a:r>
            <a:r>
              <a:rPr lang="en-US" altLang="ko-KR" b="1" dirty="0"/>
              <a:t> Object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C343-D060-4534-BD21-AA0963F4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189" cy="46672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One of most important object in </a:t>
            </a:r>
            <a:r>
              <a:rPr lang="en-US" altLang="ko-KR" b="1" dirty="0" err="1"/>
              <a:t>Pygame</a:t>
            </a:r>
            <a:r>
              <a:rPr lang="en-US" altLang="ko-KR" b="1" dirty="0"/>
              <a:t>, as well as Surface</a:t>
            </a:r>
          </a:p>
          <a:p>
            <a:endParaRPr lang="en-US" altLang="ko-KR" dirty="0"/>
          </a:p>
          <a:p>
            <a:r>
              <a:rPr lang="en-US" altLang="ko-KR" b="1" dirty="0"/>
              <a:t>It does..</a:t>
            </a:r>
          </a:p>
          <a:p>
            <a:pPr lvl="1"/>
            <a:r>
              <a:rPr lang="en-US" altLang="ko-KR" dirty="0"/>
              <a:t>Indicate a certain region</a:t>
            </a:r>
          </a:p>
          <a:p>
            <a:pPr lvl="2"/>
            <a:r>
              <a:rPr lang="en-US" altLang="ko-KR" dirty="0"/>
              <a:t>in many cases, 4-tuple parameter can be replaced with </a:t>
            </a:r>
            <a:r>
              <a:rPr lang="en-US" altLang="ko-KR" dirty="0" err="1"/>
              <a:t>Rect</a:t>
            </a:r>
            <a:endParaRPr lang="en-US" altLang="ko-KR" dirty="0"/>
          </a:p>
          <a:p>
            <a:pPr lvl="1"/>
            <a:r>
              <a:rPr lang="en-US" altLang="ko-KR" dirty="0"/>
              <a:t>Interact with another </a:t>
            </a:r>
            <a:r>
              <a:rPr lang="en-US" altLang="ko-KR" dirty="0" err="1"/>
              <a:t>Rect</a:t>
            </a:r>
            <a:endParaRPr lang="en-US" altLang="ko-KR" dirty="0"/>
          </a:p>
          <a:p>
            <a:pPr lvl="1"/>
            <a:r>
              <a:rPr lang="en-US" altLang="ko-KR" dirty="0"/>
              <a:t>Represent an image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b="1" dirty="0"/>
              <a:t>It can be regarded as a “sprite”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8205-A5B4-498E-BF9E-4022AA2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1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1C43-6AE0-46DA-BCA1-1A53230C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Creating </a:t>
            </a:r>
            <a:r>
              <a:rPr lang="en-US" altLang="ko-KR" b="1" dirty="0" err="1"/>
              <a:t>Rect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C343-D060-4534-BD21-AA0963F4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189" cy="4351338"/>
          </a:xfrm>
        </p:spPr>
        <p:txBody>
          <a:bodyPr/>
          <a:lstStyle/>
          <a:p>
            <a:r>
              <a:rPr lang="en-US" altLang="ko-KR" b="1" dirty="0"/>
              <a:t>Use </a:t>
            </a:r>
            <a:r>
              <a:rPr lang="en-US" altLang="ko-KR" b="1" dirty="0" err="1">
                <a:latin typeface="Consolas" panose="020B0609020204030204" pitchFamily="49" charset="0"/>
              </a:rPr>
              <a:t>pygame.Rect</a:t>
            </a:r>
            <a:r>
              <a:rPr lang="en-US" altLang="ko-KR" b="1" dirty="0">
                <a:latin typeface="Consolas" panose="020B0609020204030204" pitchFamily="49" charset="0"/>
              </a:rPr>
              <a:t>(x, y, w, h)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…but it doesn’t do anything</a:t>
            </a:r>
          </a:p>
          <a:p>
            <a:pPr lvl="1"/>
            <a:r>
              <a:rPr lang="en-US" altLang="ko-KR" dirty="0"/>
              <a:t>If you do not use it</a:t>
            </a:r>
          </a:p>
          <a:p>
            <a:pPr lvl="1"/>
            <a:r>
              <a:rPr lang="en-US" altLang="ko-KR" dirty="0"/>
              <a:t>So how can we use?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8205-A5B4-498E-BF9E-4022AA2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E09ED-2971-4ADF-886A-4F230295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24" y="2332796"/>
            <a:ext cx="6799788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5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5B9A-4697-4FAD-A294-521C861B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Moving </a:t>
            </a:r>
            <a:r>
              <a:rPr lang="en-US" altLang="ko-KR" b="1" dirty="0" err="1"/>
              <a:t>Rect</a:t>
            </a:r>
            <a:r>
              <a:rPr lang="en-US" altLang="ko-KR" b="1" dirty="0"/>
              <a:t>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A0B-5764-46D3-92C8-2D4CC70D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Two ways:</a:t>
            </a:r>
          </a:p>
          <a:p>
            <a:pPr lvl="1"/>
            <a:r>
              <a:rPr lang="en-US" altLang="ko-KR" dirty="0"/>
              <a:t>Directly change each x, y of </a:t>
            </a:r>
            <a:r>
              <a:rPr lang="en-US" altLang="ko-KR" dirty="0" err="1"/>
              <a:t>Rect</a:t>
            </a:r>
            <a:endParaRPr lang="en-US" altLang="ko-KR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SomeRect</a:t>
            </a:r>
            <a:r>
              <a:rPr lang="en-US" altLang="ko-KR" dirty="0">
                <a:latin typeface="Consolas" panose="020B0609020204030204" pitchFamily="49" charset="0"/>
              </a:rPr>
              <a:t>).x = 10,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SomeRect</a:t>
            </a:r>
            <a:r>
              <a:rPr lang="en-US" altLang="ko-KR" dirty="0">
                <a:latin typeface="Consolas" panose="020B0609020204030204" pitchFamily="49" charset="0"/>
              </a:rPr>
              <a:t>).y += 10</a:t>
            </a:r>
          </a:p>
          <a:p>
            <a:pPr lvl="2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nsolas" panose="020B0609020204030204" pitchFamily="49" charset="0"/>
              </a:rPr>
              <a:t>move(x, y) </a:t>
            </a:r>
            <a:r>
              <a:rPr lang="en-US" altLang="ko-KR" dirty="0"/>
              <a:t>method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SomeRect</a:t>
            </a:r>
            <a:r>
              <a:rPr lang="en-US" altLang="ko-KR" dirty="0"/>
              <a:t>).move(</a:t>
            </a:r>
            <a:r>
              <a:rPr lang="el-GR" altLang="ko-KR" dirty="0"/>
              <a:t>Δ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l-GR" altLang="ko-KR" dirty="0"/>
              <a:t>Δ</a:t>
            </a:r>
            <a:r>
              <a:rPr lang="en-US" altLang="ko-KR" dirty="0"/>
              <a:t>y)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4D658-759B-42F8-A982-C3287E24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15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5B9A-4697-4FAD-A294-521C861B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Moving </a:t>
            </a:r>
            <a:r>
              <a:rPr lang="en-US" altLang="ko-KR" b="1" dirty="0" err="1"/>
              <a:t>Rect</a:t>
            </a:r>
            <a:r>
              <a:rPr lang="en-US" altLang="ko-KR" b="1" dirty="0"/>
              <a:t>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A0B-5764-46D3-92C8-2D4CC70D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Simple way:</a:t>
            </a:r>
          </a:p>
          <a:p>
            <a:pPr lvl="1"/>
            <a:r>
              <a:rPr lang="en-US" altLang="ko-KR" dirty="0"/>
              <a:t>Cannot move continuously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4D658-759B-42F8-A982-C3287E24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76424-9BC9-431E-86DE-F603F45A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03" y="1960562"/>
            <a:ext cx="5561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02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5B9A-4697-4FAD-A294-521C861B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Moving </a:t>
            </a:r>
            <a:r>
              <a:rPr lang="en-US" altLang="ko-KR" b="1" dirty="0" err="1"/>
              <a:t>Rect</a:t>
            </a:r>
            <a:r>
              <a:rPr lang="en-US" altLang="ko-KR" b="1" dirty="0"/>
              <a:t>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A0B-5764-46D3-92C8-2D4CC70D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Better way:</a:t>
            </a:r>
          </a:p>
          <a:p>
            <a:pPr lvl="1"/>
            <a:r>
              <a:rPr lang="en-US" altLang="ko-KR" dirty="0"/>
              <a:t>Can move continuously</a:t>
            </a:r>
          </a:p>
          <a:p>
            <a:pPr lvl="1"/>
            <a:r>
              <a:rPr lang="en-US" altLang="ko-KR" dirty="0"/>
              <a:t>Diagonal move (using 2 keys)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4D658-759B-42F8-A982-C3287E24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08A52-13F3-4BB3-8C39-949927C1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50" y="994914"/>
            <a:ext cx="4884843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416E-9969-4478-B27A-20DFE9B2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About Today’s Class…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02FC-AD11-4C31-A624-9D930B88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make several games for exercise</a:t>
            </a:r>
          </a:p>
          <a:p>
            <a:pPr lvl="1"/>
            <a:r>
              <a:rPr lang="en-US" altLang="ko-KR" dirty="0"/>
              <a:t>Instead of many backgrounds</a:t>
            </a:r>
          </a:p>
          <a:p>
            <a:endParaRPr lang="en-US" altLang="ko-KR" dirty="0"/>
          </a:p>
          <a:p>
            <a:r>
              <a:rPr lang="en-US" altLang="ko-KR" b="1" dirty="0"/>
              <a:t>What you need to do in this class is learning about:</a:t>
            </a:r>
          </a:p>
          <a:p>
            <a:pPr lvl="1"/>
            <a:r>
              <a:rPr lang="en-US" altLang="ko-KR" dirty="0"/>
              <a:t>How to use “a tool”</a:t>
            </a:r>
          </a:p>
          <a:p>
            <a:pPr lvl="1"/>
            <a:r>
              <a:rPr lang="en-US" altLang="ko-KR" dirty="0"/>
              <a:t>Overall mechanisms and procedures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So, just enjoy!</a:t>
            </a:r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C5378-B3D0-48DE-A6BB-22A1EFF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52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C977-E002-4450-8B57-65E482D5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Collision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7BEB-E17C-41EB-8961-C2A4B795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5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 many games, two objects collide with each other</a:t>
            </a:r>
          </a:p>
          <a:p>
            <a:pPr lvl="1"/>
            <a:r>
              <a:rPr lang="en-US" altLang="ko-KR" dirty="0"/>
              <a:t>Enemy’s attack hits my body</a:t>
            </a:r>
          </a:p>
          <a:p>
            <a:pPr lvl="1"/>
            <a:r>
              <a:rPr lang="en-US" altLang="ko-KR" dirty="0"/>
              <a:t>My character is blocked by wall (so cannot move)</a:t>
            </a:r>
          </a:p>
          <a:p>
            <a:pPr lvl="1"/>
            <a:r>
              <a:rPr lang="en-US" altLang="ko-KR" dirty="0"/>
              <a:t>Some ball bounces to the ground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You know?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CC6B-2FDF-4D5D-B565-C358BF9B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33EF6-A207-4083-BF46-51D7EE87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93" y="3429000"/>
            <a:ext cx="4379105" cy="32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4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A2E5-B1AC-4A37-8241-21762660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Collision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D7B2-8D02-4DE1-83CB-B253221A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 </a:t>
            </a:r>
            <a:r>
              <a:rPr lang="en-US" altLang="ko-KR" b="1" dirty="0" err="1"/>
              <a:t>pygame</a:t>
            </a:r>
            <a:r>
              <a:rPr lang="en-US" altLang="ko-KR" b="1" dirty="0"/>
              <a:t>, use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Rect</a:t>
            </a:r>
            <a:r>
              <a:rPr lang="en-US" altLang="ko-KR" b="1" dirty="0">
                <a:latin typeface="Consolas" panose="020B0609020204030204" pitchFamily="49" charset="0"/>
              </a:rPr>
              <a:t>).</a:t>
            </a:r>
            <a:r>
              <a:rPr lang="en-US" altLang="ko-KR" b="1" dirty="0" err="1">
                <a:latin typeface="Consolas" panose="020B0609020204030204" pitchFamily="49" charset="0"/>
              </a:rPr>
              <a:t>collide_X</a:t>
            </a:r>
            <a:r>
              <a:rPr lang="en-US" altLang="ko-KR" b="1" dirty="0">
                <a:latin typeface="Consolas" panose="020B0609020204030204" pitchFamily="49" charset="0"/>
              </a:rPr>
              <a:t>(“Something”) </a:t>
            </a:r>
            <a:r>
              <a:rPr lang="en-US" altLang="ko-KR" b="1" dirty="0"/>
              <a:t>method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latin typeface="Consolas" panose="020B0609020204030204" pitchFamily="49" charset="0"/>
              </a:rPr>
              <a:t>collidepoint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x,y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/>
              <a:t>: check collision between the </a:t>
            </a:r>
            <a:r>
              <a:rPr lang="en-US" altLang="ko-KR" dirty="0" err="1"/>
              <a:t>rect</a:t>
            </a:r>
            <a:r>
              <a:rPr lang="en-US" altLang="ko-KR" dirty="0"/>
              <a:t> and point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latin typeface="Consolas" panose="020B0609020204030204" pitchFamily="49" charset="0"/>
              </a:rPr>
              <a:t>colliderect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en-US" altLang="ko-KR" dirty="0"/>
              <a:t>: check collision between the </a:t>
            </a:r>
            <a:r>
              <a:rPr lang="en-US" altLang="ko-KR" dirty="0" err="1"/>
              <a:t>rects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latin typeface="Consolas" panose="020B0609020204030204" pitchFamily="49" charset="0"/>
              </a:rPr>
              <a:t>collidelist</a:t>
            </a:r>
            <a:r>
              <a:rPr lang="en-US" altLang="ko-KR" dirty="0">
                <a:latin typeface="Consolas" panose="020B0609020204030204" pitchFamily="49" charset="0"/>
              </a:rPr>
              <a:t>(list)</a:t>
            </a:r>
            <a:r>
              <a:rPr lang="en-US" altLang="ko-KR" dirty="0"/>
              <a:t>: check collision between the </a:t>
            </a:r>
            <a:r>
              <a:rPr lang="en-US" altLang="ko-KR" dirty="0" err="1"/>
              <a:t>rect</a:t>
            </a:r>
            <a:r>
              <a:rPr lang="en-US" altLang="ko-KR" dirty="0"/>
              <a:t> and each elements in the list</a:t>
            </a:r>
          </a:p>
          <a:p>
            <a:r>
              <a:rPr lang="en-US" altLang="ko-KR" b="1" dirty="0"/>
              <a:t>We can use these in many ways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791C3-2B61-4F18-B227-1684B2AD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07FD-CEC4-4B34-9098-40007C9B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79" y="4710933"/>
            <a:ext cx="5521586" cy="10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1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94F1-1206-45F0-AF44-08EF0686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RE: In the Lab Session…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3724-3ED6-47AC-84C8-E0270C8C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make two applications:</a:t>
            </a:r>
          </a:p>
          <a:p>
            <a:pPr lvl="1"/>
            <a:r>
              <a:rPr lang="en-US" altLang="ko-KR" dirty="0"/>
              <a:t>Paint tool</a:t>
            </a:r>
          </a:p>
          <a:p>
            <a:pPr lvl="1"/>
            <a:r>
              <a:rPr lang="en-US" altLang="ko-KR" dirty="0"/>
              <a:t>Falling poop game</a:t>
            </a:r>
          </a:p>
          <a:p>
            <a:endParaRPr lang="en-US" altLang="ko-KR" dirty="0"/>
          </a:p>
          <a:p>
            <a:r>
              <a:rPr lang="en-US" altLang="ko-KR" b="1" dirty="0"/>
              <a:t>The previous example and the supplement may be helpful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29246-65AA-4731-B3F4-2EAE379B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5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 far…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CE5A8-33F9-4509-AAD8-EE4EAB85E177}"/>
              </a:ext>
            </a:extLst>
          </p:cNvPr>
          <p:cNvSpPr txBox="1"/>
          <p:nvPr/>
        </p:nvSpPr>
        <p:spPr>
          <a:xfrm>
            <a:off x="1122852" y="4355122"/>
            <a:ext cx="156754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Initialization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&amp; Setting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47BCB-C71B-4247-A096-9D0363A75ACF}"/>
              </a:ext>
            </a:extLst>
          </p:cNvPr>
          <p:cNvSpPr txBox="1"/>
          <p:nvPr/>
        </p:nvSpPr>
        <p:spPr>
          <a:xfrm>
            <a:off x="3225973" y="4348684"/>
            <a:ext cx="1137559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Infinite Loop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BDC52F19-BCDB-49CC-89DA-D057D2BB48A3}"/>
              </a:ext>
            </a:extLst>
          </p:cNvPr>
          <p:cNvSpPr/>
          <p:nvPr/>
        </p:nvSpPr>
        <p:spPr>
          <a:xfrm>
            <a:off x="3788228" y="5121539"/>
            <a:ext cx="6860178" cy="1710333"/>
          </a:xfrm>
          <a:prstGeom prst="curved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BB0F09B7-9785-45B0-9139-CE1F0686D1F2}"/>
              </a:ext>
            </a:extLst>
          </p:cNvPr>
          <p:cNvSpPr/>
          <p:nvPr/>
        </p:nvSpPr>
        <p:spPr>
          <a:xfrm flipH="1" flipV="1">
            <a:off x="3357152" y="2495003"/>
            <a:ext cx="7014755" cy="1710333"/>
          </a:xfrm>
          <a:prstGeom prst="curved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DB56EA-067A-4479-9923-38EC9A6914D7}"/>
              </a:ext>
            </a:extLst>
          </p:cNvPr>
          <p:cNvSpPr/>
          <p:nvPr/>
        </p:nvSpPr>
        <p:spPr>
          <a:xfrm>
            <a:off x="2845515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9FAD1-79B5-49F5-BAFF-17543911C00B}"/>
              </a:ext>
            </a:extLst>
          </p:cNvPr>
          <p:cNvSpPr txBox="1"/>
          <p:nvPr/>
        </p:nvSpPr>
        <p:spPr>
          <a:xfrm>
            <a:off x="4755968" y="4340274"/>
            <a:ext cx="13160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Listening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64F889-DD6A-4E82-932B-F7818D36CBCA}"/>
              </a:ext>
            </a:extLst>
          </p:cNvPr>
          <p:cNvSpPr/>
          <p:nvPr/>
        </p:nvSpPr>
        <p:spPr>
          <a:xfrm>
            <a:off x="4443544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3B8BFF-D3E2-47C1-B6C4-C08693F15D7F}"/>
              </a:ext>
            </a:extLst>
          </p:cNvPr>
          <p:cNvSpPr/>
          <p:nvPr/>
        </p:nvSpPr>
        <p:spPr>
          <a:xfrm>
            <a:off x="6151516" y="4478773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46AE03-A0A0-4884-A7AC-712F88C354DA}"/>
              </a:ext>
            </a:extLst>
          </p:cNvPr>
          <p:cNvSpPr/>
          <p:nvPr/>
        </p:nvSpPr>
        <p:spPr>
          <a:xfrm>
            <a:off x="8018415" y="4436824"/>
            <a:ext cx="300446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12576-6432-4E78-B516-68D6DB5C6E02}"/>
              </a:ext>
            </a:extLst>
          </p:cNvPr>
          <p:cNvSpPr txBox="1"/>
          <p:nvPr/>
        </p:nvSpPr>
        <p:spPr>
          <a:xfrm>
            <a:off x="8437516" y="4340274"/>
            <a:ext cx="139881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Display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B38BED-7ACC-4945-8EE9-ACD81D85A27C}"/>
              </a:ext>
            </a:extLst>
          </p:cNvPr>
          <p:cNvCxnSpPr>
            <a:cxnSpLocks/>
          </p:cNvCxnSpPr>
          <p:nvPr/>
        </p:nvCxnSpPr>
        <p:spPr>
          <a:xfrm flipV="1">
            <a:off x="7079797" y="1590141"/>
            <a:ext cx="2687412" cy="281246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06579D-5401-47CB-B186-F1117CFEA539}"/>
              </a:ext>
            </a:extLst>
          </p:cNvPr>
          <p:cNvSpPr txBox="1"/>
          <p:nvPr/>
        </p:nvSpPr>
        <p:spPr>
          <a:xfrm rot="270528">
            <a:off x="9052260" y="2556276"/>
            <a:ext cx="270841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if the event was “quit”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52D7E-5BD3-46B2-AE7F-0C7C9A43B00E}"/>
              </a:ext>
            </a:extLst>
          </p:cNvPr>
          <p:cNvSpPr txBox="1"/>
          <p:nvPr/>
        </p:nvSpPr>
        <p:spPr>
          <a:xfrm>
            <a:off x="9281165" y="1242002"/>
            <a:ext cx="85289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A9A967-D0AE-4156-B2BC-091A7DEB6B0E}"/>
              </a:ext>
            </a:extLst>
          </p:cNvPr>
          <p:cNvCxnSpPr>
            <a:cxnSpLocks/>
          </p:cNvCxnSpPr>
          <p:nvPr/>
        </p:nvCxnSpPr>
        <p:spPr>
          <a:xfrm>
            <a:off x="1906623" y="2928521"/>
            <a:ext cx="3497046" cy="1400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18F138-32F0-4834-AB20-8030D09F7233}"/>
              </a:ext>
            </a:extLst>
          </p:cNvPr>
          <p:cNvSpPr txBox="1"/>
          <p:nvPr/>
        </p:nvSpPr>
        <p:spPr>
          <a:xfrm>
            <a:off x="1404246" y="2768510"/>
            <a:ext cx="174171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Some event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21AE2-DCDE-46D7-8E6D-F981FB52089E}"/>
              </a:ext>
            </a:extLst>
          </p:cNvPr>
          <p:cNvSpPr txBox="1"/>
          <p:nvPr/>
        </p:nvSpPr>
        <p:spPr>
          <a:xfrm rot="19798969">
            <a:off x="4763682" y="3682269"/>
            <a:ext cx="16428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CLEAR!</a:t>
            </a:r>
            <a:endParaRPr lang="ko-KR" altLang="en-US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A7D27-D626-4EB0-ABEE-9811573E45D6}"/>
              </a:ext>
            </a:extLst>
          </p:cNvPr>
          <p:cNvSpPr txBox="1"/>
          <p:nvPr/>
        </p:nvSpPr>
        <p:spPr>
          <a:xfrm rot="19798969">
            <a:off x="275386" y="2604468"/>
            <a:ext cx="16428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CLEAR!</a:t>
            </a:r>
            <a:endParaRPr lang="ko-KR" altLang="en-US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6D4A-0937-4478-A608-B6CD6673CCF8}"/>
              </a:ext>
            </a:extLst>
          </p:cNvPr>
          <p:cNvSpPr txBox="1"/>
          <p:nvPr/>
        </p:nvSpPr>
        <p:spPr>
          <a:xfrm rot="19798969">
            <a:off x="6230929" y="3682268"/>
            <a:ext cx="16428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CLEAR!</a:t>
            </a:r>
            <a:endParaRPr lang="ko-KR" altLang="en-US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90C58-3698-4029-AC0A-6FCD3EF74566}"/>
              </a:ext>
            </a:extLst>
          </p:cNvPr>
          <p:cNvSpPr txBox="1"/>
          <p:nvPr/>
        </p:nvSpPr>
        <p:spPr>
          <a:xfrm>
            <a:off x="6515645" y="4345216"/>
            <a:ext cx="139881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Do Something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68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F259-E37C-4C4A-BC13-64EAA2B9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About </a:t>
            </a:r>
            <a:r>
              <a:rPr lang="en-US" altLang="ko-KR" b="1" dirty="0" err="1"/>
              <a:t>Pygame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9007-F2B9-4BEA-8246-46223616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Several useful functions and concepts are explained in the supplement material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You can find an official documentation in here:</a:t>
            </a:r>
          </a:p>
          <a:p>
            <a:pPr lvl="1"/>
            <a:r>
              <a:rPr lang="en-US" altLang="ko-KR" dirty="0">
                <a:hlinkClick r:id="rId2"/>
              </a:rPr>
              <a:t>https://www.pygame.org/docs/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5448-CFC7-42D5-B937-7458A632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99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Setting Environment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 you didn’t have any problems in the session 3, that’s ok.</a:t>
            </a:r>
          </a:p>
          <a:p>
            <a:endParaRPr lang="en-US" altLang="ko-KR" dirty="0"/>
          </a:p>
          <a:p>
            <a:r>
              <a:rPr lang="en-US" altLang="ko-KR" b="1" dirty="0" err="1"/>
              <a:t>Pygame</a:t>
            </a:r>
            <a:r>
              <a:rPr lang="en-US" altLang="ko-KR" b="1" dirty="0"/>
              <a:t> recommends to use Python 3.7.7 or greater</a:t>
            </a:r>
          </a:p>
          <a:p>
            <a:pPr lvl="1"/>
            <a:r>
              <a:rPr lang="en-US" altLang="ko-KR" dirty="0"/>
              <a:t>We use 3.7.8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Supports various operating systems:</a:t>
            </a:r>
          </a:p>
          <a:p>
            <a:pPr lvl="1"/>
            <a:r>
              <a:rPr lang="en-US" altLang="ko-KR" dirty="0"/>
              <a:t>Windows,</a:t>
            </a:r>
            <a:r>
              <a:rPr lang="ko-KR" altLang="en-US" dirty="0"/>
              <a:t> </a:t>
            </a:r>
            <a:r>
              <a:rPr lang="en-US" altLang="ko-KR" dirty="0"/>
              <a:t>Mac,</a:t>
            </a:r>
            <a:r>
              <a:rPr lang="ko-KR" altLang="en-US" dirty="0"/>
              <a:t> </a:t>
            </a:r>
            <a:r>
              <a:rPr lang="en-US" altLang="ko-KR" dirty="0"/>
              <a:t>Debian, Ubuntu, Mint, Raspberry Pi,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9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</a:t>
            </a:r>
            <a:r>
              <a:rPr lang="en-US" altLang="ko-KR" b="1" dirty="0" err="1"/>
              <a:t>Pygame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Like installing OpenCV, just find “</a:t>
            </a:r>
            <a:r>
              <a:rPr lang="en-US" altLang="ko-KR" b="1" dirty="0" err="1"/>
              <a:t>pygame</a:t>
            </a:r>
            <a:r>
              <a:rPr lang="en-US" altLang="ko-KR" b="1" dirty="0"/>
              <a:t>” and install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263BA-79C8-40E0-8B04-5F9372EE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" y="2365521"/>
            <a:ext cx="6704716" cy="3271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AD526-6E22-4DCF-8FB4-3B51765F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550" y="2365521"/>
            <a:ext cx="5173450" cy="4206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017116-A242-4429-8DDD-FAF1FBDD15F0}"/>
              </a:ext>
            </a:extLst>
          </p:cNvPr>
          <p:cNvSpPr/>
          <p:nvPr/>
        </p:nvSpPr>
        <p:spPr>
          <a:xfrm>
            <a:off x="222068" y="4972640"/>
            <a:ext cx="1449977" cy="664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5B32C-1F9D-4A80-BE7E-B3FE80BEA695}"/>
              </a:ext>
            </a:extLst>
          </p:cNvPr>
          <p:cNvSpPr/>
          <p:nvPr/>
        </p:nvSpPr>
        <p:spPr>
          <a:xfrm>
            <a:off x="6633960" y="3149039"/>
            <a:ext cx="305888" cy="33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7928-0104-41EB-8466-B769F32D6BC1}"/>
              </a:ext>
            </a:extLst>
          </p:cNvPr>
          <p:cNvSpPr/>
          <p:nvPr/>
        </p:nvSpPr>
        <p:spPr>
          <a:xfrm>
            <a:off x="7031613" y="2570562"/>
            <a:ext cx="2203827" cy="578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3AA30-3140-40BA-9567-AA8FA35730A9}"/>
              </a:ext>
            </a:extLst>
          </p:cNvPr>
          <p:cNvSpPr/>
          <p:nvPr/>
        </p:nvSpPr>
        <p:spPr>
          <a:xfrm>
            <a:off x="7018550" y="6311899"/>
            <a:ext cx="753850" cy="259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08D-F9E6-4543-8B01-60CA08E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Check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193D-496C-4782-AE05-358ADB3B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 you are ready for this class!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1B072-2469-46D3-BDAE-50719631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39E40F-2B2E-41DF-8F67-3090CFE5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5909"/>
            <a:ext cx="5883098" cy="28138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F44FCA-B669-4502-8A64-1E5FDC65BADA}"/>
              </a:ext>
            </a:extLst>
          </p:cNvPr>
          <p:cNvSpPr/>
          <p:nvPr/>
        </p:nvSpPr>
        <p:spPr>
          <a:xfrm flipV="1">
            <a:off x="2123172" y="3631860"/>
            <a:ext cx="470263" cy="169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7AD48A-1B14-4F4C-AE08-A7B214AF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77" y="2635909"/>
            <a:ext cx="4670430" cy="79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35AC7-E152-4E20-AEF9-3866A265D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77" y="3505586"/>
            <a:ext cx="4653715" cy="13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Basic Flow of </a:t>
            </a:r>
            <a:r>
              <a:rPr lang="en-US" altLang="ko-KR" b="1" dirty="0" err="1"/>
              <a:t>Pygame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1934</Words>
  <Application>Microsoft Office PowerPoint</Application>
  <PresentationFormat>Widescreen</PresentationFormat>
  <Paragraphs>445</Paragraphs>
  <Slides>55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Consolas</vt:lpstr>
      <vt:lpstr>Office Theme</vt:lpstr>
      <vt:lpstr>Basic Python Programming</vt:lpstr>
      <vt:lpstr>Contents</vt:lpstr>
      <vt:lpstr>Intro &amp; Preparation</vt:lpstr>
      <vt:lpstr>Pygame</vt:lpstr>
      <vt:lpstr>About Today’s Class…</vt:lpstr>
      <vt:lpstr>Setting Environment</vt:lpstr>
      <vt:lpstr>Installing Pygame</vt:lpstr>
      <vt:lpstr>Check</vt:lpstr>
      <vt:lpstr>Basic Flow of Pygame</vt:lpstr>
      <vt:lpstr>Basic Flow</vt:lpstr>
      <vt:lpstr>Example: Chrome Dinosaur Game [1]</vt:lpstr>
      <vt:lpstr>Example: Chrome Dinosaur Game [2]</vt:lpstr>
      <vt:lpstr>Example: Chrome Dinosaur Game [3]</vt:lpstr>
      <vt:lpstr>Example: Chrome Dinosaur Game [4]</vt:lpstr>
      <vt:lpstr>Initialization: Module</vt:lpstr>
      <vt:lpstr>Initialization: Surface(screen)</vt:lpstr>
      <vt:lpstr>Initialization: Clock</vt:lpstr>
      <vt:lpstr>So far… [1]</vt:lpstr>
      <vt:lpstr>So far… [2]</vt:lpstr>
      <vt:lpstr>Loop [1]</vt:lpstr>
      <vt:lpstr>Loop [2]</vt:lpstr>
      <vt:lpstr>Event Handling [1]</vt:lpstr>
      <vt:lpstr>Event Handling [2]</vt:lpstr>
      <vt:lpstr>Event Handling: QUIT</vt:lpstr>
      <vt:lpstr>So far… [1]</vt:lpstr>
      <vt:lpstr>So far… [2]</vt:lpstr>
      <vt:lpstr>Notes</vt:lpstr>
      <vt:lpstr>Implementation Examples</vt:lpstr>
      <vt:lpstr>Keyboard Input [1]</vt:lpstr>
      <vt:lpstr>Keyboard Input [2]</vt:lpstr>
      <vt:lpstr>Keyboard Input [3]</vt:lpstr>
      <vt:lpstr>Drawing Shapes [1]</vt:lpstr>
      <vt:lpstr>Drawing Shapes [2]</vt:lpstr>
      <vt:lpstr>blit(): Showing image [1]</vt:lpstr>
      <vt:lpstr>blit(): Showing image [2]</vt:lpstr>
      <vt:lpstr>blit(): Rendered Text [1]</vt:lpstr>
      <vt:lpstr>blit(): Rendered Text [2]</vt:lpstr>
      <vt:lpstr>blit(): Rendered Text [3]</vt:lpstr>
      <vt:lpstr>Note</vt:lpstr>
      <vt:lpstr>Mouse Event Handling</vt:lpstr>
      <vt:lpstr>Mouse Event Handling: Example [1]</vt:lpstr>
      <vt:lpstr>Mouse Event Handling: Example [2]</vt:lpstr>
      <vt:lpstr>Mouse Event Handling: Example [2]</vt:lpstr>
      <vt:lpstr>In the Lab Session…</vt:lpstr>
      <vt:lpstr>Rect Object</vt:lpstr>
      <vt:lpstr>Creating Rect</vt:lpstr>
      <vt:lpstr>Moving Rect [1]</vt:lpstr>
      <vt:lpstr>Moving Rect [2]</vt:lpstr>
      <vt:lpstr>Moving Rect [3]</vt:lpstr>
      <vt:lpstr>Collision [1]</vt:lpstr>
      <vt:lpstr>Collision [2]</vt:lpstr>
      <vt:lpstr>RE: In the Lab Session…</vt:lpstr>
      <vt:lpstr>So far…</vt:lpstr>
      <vt:lpstr>About Pygame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392</cp:revision>
  <dcterms:created xsi:type="dcterms:W3CDTF">2020-11-16T07:59:39Z</dcterms:created>
  <dcterms:modified xsi:type="dcterms:W3CDTF">2020-11-24T12:24:57Z</dcterms:modified>
</cp:coreProperties>
</file>