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8" r:id="rId4"/>
    <p:sldId id="280" r:id="rId5"/>
    <p:sldId id="281" r:id="rId6"/>
    <p:sldId id="282" r:id="rId7"/>
    <p:sldId id="283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3" r:id="rId18"/>
    <p:sldId id="271" r:id="rId19"/>
    <p:sldId id="272" r:id="rId20"/>
    <p:sldId id="274" r:id="rId21"/>
    <p:sldId id="275" r:id="rId22"/>
    <p:sldId id="277" r:id="rId23"/>
    <p:sldId id="26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은성" initials="박은" lastIdx="1" clrIdx="0">
    <p:extLst>
      <p:ext uri="{19B8F6BF-5375-455C-9EA6-DF929625EA0E}">
        <p15:presenceInfo xmlns:p15="http://schemas.microsoft.com/office/powerpoint/2012/main" userId="dc0456668f3f1b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6382" autoAdjust="0"/>
  </p:normalViewPr>
  <p:slideViewPr>
    <p:cSldViewPr snapToGrid="0">
      <p:cViewPr>
        <p:scale>
          <a:sx n="40" d="100"/>
          <a:sy n="40" d="100"/>
        </p:scale>
        <p:origin x="442" y="5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130A2-CFDC-4F64-A56B-9BC7826900FC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8A177-227F-4E2F-A815-394152F0E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2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ok, then let’s start lab session.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2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Basicllay a dot in 2-dimensional plane contains only two data,</a:t>
            </a:r>
            <a:r>
              <a:rPr lang="ko-KR" altLang="en-US"/>
              <a:t> </a:t>
            </a:r>
            <a:r>
              <a:rPr lang="en-US" altLang="ko-KR"/>
              <a:t>x</a:t>
            </a:r>
            <a:r>
              <a:rPr lang="ko-KR" altLang="en-US"/>
              <a:t> </a:t>
            </a:r>
            <a:r>
              <a:rPr lang="en-US" altLang="ko-KR"/>
              <a:t>and</a:t>
            </a:r>
            <a:r>
              <a:rPr lang="ko-KR" altLang="en-US"/>
              <a:t> </a:t>
            </a:r>
            <a:r>
              <a:rPr lang="en-US" altLang="ko-KR"/>
              <a:t>y.</a:t>
            </a:r>
          </a:p>
          <a:p>
            <a:r>
              <a:rPr lang="en-US" altLang="ko-KR"/>
              <a:t>Does it make sense?</a:t>
            </a:r>
          </a:p>
          <a:p>
            <a:endParaRPr lang="en-US" altLang="ko-KR"/>
          </a:p>
          <a:p>
            <a:r>
              <a:rPr lang="en-US" altLang="ko-KR"/>
              <a:t>And, we should define several functions for dot.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100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Before that, note that, the first parameter should be self.</a:t>
            </a:r>
          </a:p>
          <a:p>
            <a:r>
              <a:rPr lang="en-US" altLang="ko-KR"/>
              <a:t>This indicates itself.</a:t>
            </a:r>
          </a:p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207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You can access some member variable by using self.</a:t>
            </a:r>
          </a:p>
          <a:p>
            <a:r>
              <a:rPr lang="en-US" altLang="ko-KR"/>
              <a:t>from when we call john dot get_name. the self dot name stands for John’s 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416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Ok, then let’s make several method.</a:t>
            </a:r>
          </a:p>
          <a:p>
            <a:endParaRPr lang="en-US" altLang="ko-KR"/>
          </a:p>
          <a:p>
            <a:r>
              <a:rPr lang="en-US" altLang="ko-KR"/>
              <a:t>first, dot_add method, add each x and y coordinate</a:t>
            </a:r>
          </a:p>
          <a:p>
            <a:r>
              <a:rPr lang="en-US" altLang="ko-KR"/>
              <a:t>for example, 2,3 add 1, 1 can be 3 , 4. right?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77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And then, we can define dot_distance function. It returns the distance between two points</a:t>
            </a:r>
          </a:p>
          <a:p>
            <a:r>
              <a:rPr lang="en-US" altLang="ko-KR"/>
              <a:t>so, in this case, it should be square root 5, about 2.23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056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Other methods are defined in the skeleton, so please refer to this.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82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Ok, then let’s start. We will make it together, but if you can, try to make your own answer.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5929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Then, let’s make a car.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873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Car, can do drive. It is essential for the car, do you agree?</a:t>
            </a:r>
          </a:p>
          <a:p>
            <a:r>
              <a:rPr lang="en-US" altLang="ko-KR"/>
              <a:t>Also, you can check the status of car such as fuel , total distance, etc.</a:t>
            </a:r>
          </a:p>
          <a:p>
            <a:endParaRPr lang="en-US" altLang="ko-KR"/>
          </a:p>
          <a:p>
            <a:r>
              <a:rPr lang="en-US" altLang="ko-KR"/>
              <a:t>Also, each car has its own features</a:t>
            </a:r>
          </a:p>
          <a:p>
            <a:r>
              <a:rPr lang="en-US" altLang="ko-KR"/>
              <a:t>car name can be BMW, </a:t>
            </a:r>
            <a:r>
              <a:rPr lang="ko-KR" altLang="en-US"/>
              <a:t>포르쉐</a:t>
            </a:r>
            <a:r>
              <a:rPr lang="en-US" altLang="ko-KR"/>
              <a:t>, benz</a:t>
            </a:r>
          </a:p>
          <a:p>
            <a:r>
              <a:rPr lang="en-US" altLang="ko-KR"/>
              <a:t>also, each one has difference mileage, an efficiency of fuel usage</a:t>
            </a:r>
          </a:p>
          <a:p>
            <a:r>
              <a:rPr lang="en-US" altLang="ko-KR"/>
              <a:t>and max fuel. a capacity</a:t>
            </a:r>
          </a:p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788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SO. car should have these member variables. right?</a:t>
            </a:r>
          </a:p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787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first, we will announce something about realtime class.</a:t>
            </a:r>
          </a:p>
          <a:p>
            <a:r>
              <a:rPr lang="en-US" altLang="ko-KR"/>
              <a:t>ANd then, we will implement two class in the exercise.</a:t>
            </a:r>
            <a:r>
              <a:rPr lang="ko-KR" altLang="en-US"/>
              <a:t> </a:t>
            </a:r>
            <a:r>
              <a:rPr lang="en-US" altLang="ko-KR"/>
              <a:t>Dot,</a:t>
            </a:r>
            <a:r>
              <a:rPr lang="ko-KR" altLang="en-US"/>
              <a:t> </a:t>
            </a:r>
            <a:r>
              <a:rPr lang="en-US" altLang="ko-KR"/>
              <a:t>and</a:t>
            </a:r>
            <a:r>
              <a:rPr lang="ko-KR" altLang="en-US"/>
              <a:t> </a:t>
            </a:r>
            <a:r>
              <a:rPr lang="en-US" altLang="ko-KR"/>
              <a:t>car.</a:t>
            </a:r>
          </a:p>
          <a:p>
            <a:r>
              <a:rPr lang="en-US" altLang="ko-KR"/>
              <a:t>This lab session will be quite easier than other session. Because it is first programming session.</a:t>
            </a:r>
          </a:p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302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And then, let’s implement three methods for car</a:t>
            </a:r>
          </a:p>
          <a:p>
            <a:endParaRPr lang="en-US" altLang="ko-KR"/>
          </a:p>
          <a:p>
            <a:r>
              <a:rPr lang="en-US" altLang="ko-KR"/>
              <a:t>brrr is driving car. You can drive several km, and consumes several amount of fuel.</a:t>
            </a:r>
          </a:p>
          <a:p>
            <a:r>
              <a:rPr lang="en-US" altLang="ko-KR"/>
              <a:t>If you don’t have enough fuel. You cannot go</a:t>
            </a:r>
          </a:p>
          <a:p>
            <a:endParaRPr lang="en-US" altLang="ko-KR"/>
          </a:p>
          <a:p>
            <a:r>
              <a:rPr lang="en-US" altLang="ko-KR"/>
              <a:t>And gas_station, is visiting gas station, so you can fill the fuel.</a:t>
            </a:r>
          </a:p>
          <a:p>
            <a:r>
              <a:rPr lang="en-US" altLang="ko-KR"/>
              <a:t>It is free gas station! so just fill, without charge.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1599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Andthen, last method is status. show the current status.</a:t>
            </a:r>
          </a:p>
          <a:p>
            <a:r>
              <a:rPr lang="en-US" altLang="ko-KR"/>
              <a:t>You can follow the fomat like this. It is explained in the skeleton code.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6036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Then, please refer to the skeleton</a:t>
            </a:r>
            <a:r>
              <a:rPr lang="ko-KR" altLang="en-US"/>
              <a:t> </a:t>
            </a:r>
            <a:r>
              <a:rPr lang="en-US" altLang="ko-KR"/>
              <a:t>code.</a:t>
            </a:r>
          </a:p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324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Ok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831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Realtime class will be held at every 10AM to 1Pm every day, until Friday.</a:t>
            </a:r>
          </a:p>
          <a:p>
            <a:r>
              <a:rPr lang="en-US" altLang="ko-KR"/>
              <a:t>And we meet on Zoom, as we do now.</a:t>
            </a:r>
          </a:p>
          <a:p>
            <a:r>
              <a:rPr lang="en-US" altLang="ko-KR"/>
              <a:t>And, this link will be used across the course.</a:t>
            </a:r>
          </a:p>
          <a:p>
            <a:endParaRPr lang="en-US" altLang="ko-KR"/>
          </a:p>
          <a:p>
            <a:r>
              <a:rPr lang="en-US" altLang="ko-KR"/>
              <a:t>Lastly, the duration of realtime class can be vary.</a:t>
            </a:r>
          </a:p>
          <a:p>
            <a:r>
              <a:rPr lang="en-US" altLang="ko-KR"/>
              <a:t>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24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Then, let’s briefly view how can use Zoom.</a:t>
            </a:r>
          </a:p>
          <a:p>
            <a:r>
              <a:rPr lang="en-US" altLang="ko-KR"/>
              <a:t>First, we created two breakout rooms.</a:t>
            </a:r>
          </a:p>
          <a:p>
            <a:endParaRPr lang="en-US" altLang="ko-KR"/>
          </a:p>
          <a:p>
            <a:r>
              <a:rPr lang="en-US" altLang="ko-KR"/>
              <a:t>one room is for help session. If you want to one-to-one help. Then, you can come to help session. and get some help from us.</a:t>
            </a:r>
          </a:p>
          <a:p>
            <a:r>
              <a:rPr lang="en-US" altLang="ko-KR"/>
              <a:t>and another room is for code submission. If you complete your work. Then you can come to this breakout room. and submit your code, and go back to here.  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044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Then how can we enter and leave the breakout room?</a:t>
            </a:r>
          </a:p>
          <a:p>
            <a:r>
              <a:rPr lang="en-US" altLang="ko-KR"/>
              <a:t>You can click breakout button. and select the breakout what you want.</a:t>
            </a:r>
          </a:p>
          <a:p>
            <a:r>
              <a:rPr lang="en-US" altLang="ko-KR"/>
              <a:t>and then click join.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464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If you want to submit your code. just drog and drop your file, to the chatbox.</a:t>
            </a:r>
          </a:p>
          <a:p>
            <a:r>
              <a:rPr lang="en-US" altLang="ko-KR"/>
              <a:t>And then you can leave and go back to main classroom, by clicking leave room.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383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Ok, then everything is clear. right?</a:t>
            </a:r>
          </a:p>
          <a:p>
            <a:endParaRPr lang="en-US" altLang="ko-KR"/>
          </a:p>
          <a:p>
            <a:r>
              <a:rPr lang="en-US" altLang="ko-KR"/>
              <a:t>Before we start, please download the skeleton code from the session 1 page.</a:t>
            </a:r>
          </a:p>
          <a:p>
            <a:r>
              <a:rPr lang="en-US" altLang="ko-KR"/>
              <a:t>and decompress the file, and store these in your project directory.</a:t>
            </a:r>
          </a:p>
          <a:p>
            <a:endParaRPr lang="en-US" altLang="ko-KR"/>
          </a:p>
          <a:p>
            <a:r>
              <a:rPr lang="en-US" altLang="ko-KR"/>
              <a:t>And I strongly recommend to see this slide with the skeleton code</a:t>
            </a:r>
          </a:p>
          <a:p>
            <a:r>
              <a:rPr lang="en-US" altLang="ko-KR"/>
              <a:t>It will be helpful for understanding what we have to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348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We will implement Dot, by using class </a:t>
            </a:r>
          </a:p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629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421C-268F-4246-A16A-E8C0CFC1F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5382-4899-40F9-AEF7-A2762D4DE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9BB50-E78E-4BE4-8AFC-AD8DF739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4CB4-3D24-40FC-9A19-1B285E4F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F1F5F-DD54-4984-A5CE-653774EC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5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F920-D014-4854-AE45-72C96C65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87200-05E2-4174-A14E-E4D0285A5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2739C-651A-4972-BB13-899E6778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FC528-40A3-4AD3-BE78-3E33FA47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965-45A5-4A5D-916D-A041F06E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1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1C677-2702-4613-BA0F-B277497A2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800F4-889B-4106-B6C0-341F43CA5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379CC-1950-496A-BCE5-2F535D92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AEC21-D3E3-41ED-9371-FEEDBDBE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FAF72-C16F-4827-B004-FEF1C2EC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0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3EB8-B31C-4406-8B39-B1B2E1D1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892E-2E6E-4996-810C-5465357E6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7627D-293E-447B-A1E8-AFE9313C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AA471-0CF3-473E-8D9B-BD175333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D9D63-9FAF-477C-85AB-FC3A2AFF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2F82-0D48-4F85-8FC8-E77BFE85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F727D-5585-4746-BD79-EC123E8D7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8F1A6-45A7-4F68-BA35-3F73A305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CF1DD-73DC-4362-9FCE-9823DEA2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9CC0-FA55-4983-8709-98445B02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1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6B1A-23C7-451F-97FF-6F86AFCA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3F58E-AD73-4E99-9FDF-69BF31F78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C9DE4-0763-4874-91E7-E51CDCE32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32124-0EA6-45D1-A0D5-7FF3828E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53953-8B4D-46AE-89DB-3BCCAD3E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45443-FE3F-428E-80D1-57DD61C5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62E3-8444-4326-BB9D-66BB735C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67A02-EC29-4ACE-8664-2DEB233A6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D6CC8-85E9-45A5-861C-30254767A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02342-0928-4D95-A16E-0401EE0B0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666A5-68ED-46C4-891F-FB0628723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AB332-3176-4524-8457-ADF8C120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B8A8E-95F4-404B-83E9-7EF61F5A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C37EB-0C78-4809-B061-F8B85401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5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3163-6889-43C3-9EB4-7CAF618C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890CB-5147-4685-8C37-E784566A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817E1-AEEE-4AFE-9904-70BF4B8E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DCFB2-2E27-4949-AD41-E8A0DE3B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1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3C543-B358-46BF-8646-7A66D71B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7259E-9D7C-4C27-8929-F6F1222F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9D8FF-7008-45EA-960C-B42006CA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2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3CF1-D860-4E7D-9A92-272E12ED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9D99-F746-47F7-9BC1-DDB47A0B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05B80-83FD-461F-85FA-0B8F8056E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F4B0F-AA3D-4AD6-9A5E-3366EB6A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FD503-3219-4C35-9B48-D5A571B9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321B4-0F5A-45E8-ABE2-279B21DA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90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8F47-0A39-4242-8507-559597F2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59755-A8D6-4C2F-B5E5-FFAC047C0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3CE36-FEC1-4D5E-A943-865D00B21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69EBD-28A6-44F8-8F30-D0F3CDEA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00B8C-74B5-4532-A437-731B31E4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9B4FC-66C7-494F-9068-F9A475DE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29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B4F5E-2264-462C-A9CB-1CB1980AE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BBCB0-2294-49C8-A058-067DBB0F4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BB070-4CD9-4A36-9316-B23BA063F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B5596-067A-4053-A07D-9992C8AEB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FEECC-7328-4E7F-B39A-6B419167B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2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s02web.zoom.us/j/9965189658?pwd=dGxPY1o4clZENnlvWC9MTW5aY09XUT0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33DF-BD74-4683-975B-3F6717753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altLang="ko-KR"/>
              <a:t>Basic Python Programming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3A626-218A-4E14-ADA2-5994669F6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/>
              <a:t>[Session</a:t>
            </a:r>
            <a:r>
              <a:rPr lang="ko-KR" altLang="en-US" sz="3200" b="1"/>
              <a:t> </a:t>
            </a:r>
            <a:r>
              <a:rPr lang="en-US" altLang="ko-KR" sz="3200" b="1"/>
              <a:t>1] Lab session</a:t>
            </a:r>
            <a:endParaRPr lang="ko-KR" altLang="en-US" sz="3200" b="1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4DD0A15-ADF5-4C4B-819F-5EF5AF16E5B5}"/>
              </a:ext>
            </a:extLst>
          </p:cNvPr>
          <p:cNvSpPr txBox="1">
            <a:spLocks/>
          </p:cNvSpPr>
          <p:nvPr/>
        </p:nvSpPr>
        <p:spPr>
          <a:xfrm>
            <a:off x="0" y="6492876"/>
            <a:ext cx="8272021" cy="36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err="1"/>
              <a:t>ITinerary</a:t>
            </a:r>
            <a:r>
              <a:rPr lang="en-US" altLang="ko-KR" sz="2000" b="1"/>
              <a:t> X University of Ghana</a:t>
            </a:r>
            <a:endParaRPr lang="ko-KR" altLang="en-US" sz="20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98E4E-710C-4F13-8A47-60DB50AE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909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93"/>
    </mc:Choice>
    <mc:Fallback>
      <p:transition spd="slow" advTm="739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Dot [2]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Basically, Dot contains two data</a:t>
            </a:r>
          </a:p>
          <a:p>
            <a:pPr lvl="1"/>
            <a:r>
              <a:rPr lang="en-US" altLang="ko-KR" b="1"/>
              <a:t>x and y</a:t>
            </a:r>
          </a:p>
          <a:p>
            <a:pPr lvl="1"/>
            <a:endParaRPr lang="en-US" altLang="ko-KR" b="1"/>
          </a:p>
          <a:p>
            <a:pPr lvl="1"/>
            <a:endParaRPr lang="en-US" altLang="ko-KR" b="1"/>
          </a:p>
          <a:p>
            <a:r>
              <a:rPr lang="en-US" altLang="ko-KR" b="1"/>
              <a:t>Okay, that’s all for member variables</a:t>
            </a:r>
          </a:p>
          <a:p>
            <a:pPr lvl="1"/>
            <a:r>
              <a:rPr lang="en-US" altLang="ko-KR" b="1"/>
              <a:t>And then?</a:t>
            </a:r>
          </a:p>
          <a:p>
            <a:pPr lvl="1"/>
            <a:r>
              <a:rPr lang="en-US" altLang="ko-KR" b="1"/>
              <a:t>Define methods!</a:t>
            </a:r>
          </a:p>
          <a:p>
            <a:pPr lvl="1"/>
            <a:endParaRPr lang="en-US" altLang="ko-KR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095D6-0D57-46B7-87FA-52B404D1D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373" y="2873914"/>
            <a:ext cx="3467653" cy="330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4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19"/>
    </mc:Choice>
    <mc:Fallback xmlns="">
      <p:transition spd="slow" advTm="2401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33899-17ED-4A57-8EF2-A1D55501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Review: Methods [1]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2ABD6-624A-4B9D-B870-27956920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Note that, every method should be like…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9222E-3023-401A-9A95-7F35AB44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615852-C6A6-48A4-9F97-1E3E80167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107" y="2358935"/>
            <a:ext cx="6898917" cy="168563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9112572-6D24-4619-BFCC-1F3F032634F5}"/>
              </a:ext>
            </a:extLst>
          </p:cNvPr>
          <p:cNvSpPr/>
          <p:nvPr/>
        </p:nvSpPr>
        <p:spPr>
          <a:xfrm>
            <a:off x="4249272" y="2611904"/>
            <a:ext cx="1111623" cy="81709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647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33899-17ED-4A57-8EF2-A1D55501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Review: Methods [2]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2ABD6-624A-4B9D-B870-27956920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You can access the member variable inside method, by using self!</a:t>
            </a:r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ko-KR" alt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9222E-3023-401A-9A95-7F35AB44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E72992-D49F-48AC-B923-BD108A358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584" y="2771586"/>
            <a:ext cx="6342509" cy="3019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95496D-62AC-4F9D-985F-70DB8B242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584" y="5831541"/>
            <a:ext cx="7357340" cy="66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76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Dot: Methods [1]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err="1"/>
              <a:t>dot_add</a:t>
            </a:r>
            <a:r>
              <a:rPr lang="en-US" altLang="ko-KR" b="1"/>
              <a:t>, </a:t>
            </a:r>
            <a:r>
              <a:rPr lang="en-US" altLang="ko-KR" b="1" err="1"/>
              <a:t>dot_sub</a:t>
            </a:r>
            <a:r>
              <a:rPr lang="en-US" altLang="ko-KR" b="1"/>
              <a:t> method adds / subtracts each coordinate</a:t>
            </a:r>
          </a:p>
          <a:p>
            <a:pPr lvl="1"/>
            <a:r>
              <a:rPr lang="en-US" altLang="ko-KR"/>
              <a:t>Example: (2, 3) + (1, 1) = (3, 4)</a:t>
            </a:r>
          </a:p>
          <a:p>
            <a:endParaRPr lang="en-US" altLang="ko-KR"/>
          </a:p>
          <a:p>
            <a:pPr lvl="1"/>
            <a:endParaRPr lang="en-US" altLang="ko-KR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AF84DD-F42F-4E3C-94F8-2E0873517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293" y="2734511"/>
            <a:ext cx="3998259" cy="398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1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19"/>
    </mc:Choice>
    <mc:Fallback xmlns="">
      <p:transition spd="slow" advTm="2401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Dot: Methods [2]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err="1"/>
              <a:t>dot_dist</a:t>
            </a:r>
            <a:r>
              <a:rPr lang="en-US" altLang="ko-KR" b="1"/>
              <a:t> returns the distance between two points</a:t>
            </a:r>
          </a:p>
          <a:p>
            <a:pPr lvl="1"/>
            <a:r>
              <a:rPr lang="en-US" altLang="ko-KR" b="1"/>
              <a:t>in this case, root(5).</a:t>
            </a:r>
          </a:p>
          <a:p>
            <a:pPr lvl="1"/>
            <a:r>
              <a:rPr lang="en-US" altLang="ko-KR" b="1"/>
              <a:t>math.sqrt() function will help you</a:t>
            </a:r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lvl="1"/>
            <a:endParaRPr lang="en-US" altLang="ko-KR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A7BDD-7000-416D-B11D-9170C756E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095" y="2505821"/>
            <a:ext cx="4308306" cy="421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3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19"/>
    </mc:Choice>
    <mc:Fallback xmlns="">
      <p:transition spd="slow" advTm="2401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C945A-7689-4FF6-98C3-A90972A6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Dot: Methods [3]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8972C-5AF5-4ACF-96F8-6FC9DF600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Other methods are defined in the skeleton code.</a:t>
            </a:r>
          </a:p>
          <a:p>
            <a:pPr lvl="1"/>
            <a:r>
              <a:rPr lang="en-US" altLang="ko-KR" b="1"/>
              <a:t>You have to modify this</a:t>
            </a:r>
            <a:endParaRPr lang="ko-KR" alt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5D341-9764-4D9B-8EB8-E48093C0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01790-28A2-4570-8FD2-AA7B962AF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864" y="2316452"/>
            <a:ext cx="6437472" cy="440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75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8A8D-3222-4169-8DA8-99A721F7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Let’s start!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C6DAA-0E37-4C5F-8AC8-A1A26C45B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Use the skeleton, dot.py</a:t>
            </a:r>
          </a:p>
          <a:p>
            <a:endParaRPr lang="en-US" altLang="ko-KR" b="1"/>
          </a:p>
          <a:p>
            <a:r>
              <a:rPr lang="en-US" altLang="ko-KR" b="1"/>
              <a:t>Please submit your solution with your email in the first line in the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A20F3-8ECE-4DB7-ABFE-61AAD284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548C04-6960-4842-AE0D-7B927F630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867" y="3429001"/>
            <a:ext cx="5785945" cy="3429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7A393B0-C90A-48DF-A16D-DA03C5610CE2}"/>
              </a:ext>
            </a:extLst>
          </p:cNvPr>
          <p:cNvSpPr/>
          <p:nvPr/>
        </p:nvSpPr>
        <p:spPr>
          <a:xfrm>
            <a:off x="5449422" y="3294064"/>
            <a:ext cx="2189628" cy="119809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236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Class: Car</a:t>
            </a:r>
            <a:endParaRPr lang="ko-KR" altLang="en-US" b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2A18A-8A08-4B81-8C41-2D296FF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96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6"/>
    </mc:Choice>
    <mc:Fallback xmlns="">
      <p:transition spd="slow" advTm="480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887F-DF6F-4D9F-B4E3-352070A6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Car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18D97-773F-4FFC-8CFE-61B9F3247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altLang="ko-KR" b="1"/>
              <a:t>A car can do</a:t>
            </a:r>
          </a:p>
          <a:p>
            <a:pPr lvl="1"/>
            <a:r>
              <a:rPr lang="en-US" altLang="ko-KR"/>
              <a:t>drive (as long as the fuel remains)</a:t>
            </a:r>
          </a:p>
          <a:p>
            <a:pPr lvl="1"/>
            <a:r>
              <a:rPr lang="en-US" altLang="ko-KR"/>
              <a:t>show the its status:</a:t>
            </a:r>
          </a:p>
          <a:p>
            <a:pPr lvl="2"/>
            <a:r>
              <a:rPr lang="en-US" altLang="ko-KR"/>
              <a:t>fuel (L)</a:t>
            </a:r>
          </a:p>
          <a:p>
            <a:pPr lvl="2"/>
            <a:r>
              <a:rPr lang="en-US" altLang="ko-KR"/>
              <a:t>total distance (km)</a:t>
            </a:r>
          </a:p>
          <a:p>
            <a:pPr lvl="2"/>
            <a:r>
              <a:rPr lang="en-US" altLang="ko-KR"/>
              <a:t>etc.</a:t>
            </a:r>
          </a:p>
          <a:p>
            <a:endParaRPr lang="en-US" altLang="ko-KR"/>
          </a:p>
          <a:p>
            <a:r>
              <a:rPr lang="en-US" altLang="ko-KR" b="1"/>
              <a:t>Cars have their own features:</a:t>
            </a:r>
          </a:p>
          <a:p>
            <a:pPr lvl="1"/>
            <a:r>
              <a:rPr lang="en-US" altLang="ko-KR"/>
              <a:t>car name</a:t>
            </a:r>
          </a:p>
          <a:p>
            <a:pPr lvl="1"/>
            <a:r>
              <a:rPr lang="en-US" altLang="ko-KR"/>
              <a:t>mileage (km/L)</a:t>
            </a:r>
          </a:p>
          <a:p>
            <a:pPr lvl="1"/>
            <a:r>
              <a:rPr lang="en-US" altLang="ko-KR"/>
              <a:t>max fuel (L)</a:t>
            </a:r>
          </a:p>
          <a:p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7A7C-43CA-45D3-8D5B-8F7B8534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057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A6D9-4C10-4193-94C4-00BCDBC3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Car: Member Variables</a:t>
            </a:r>
            <a:endParaRPr lang="ko-KR" altLang="en-US" b="1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8B2A5E-5CEC-4C37-B275-CCF892DE9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6367" y="1933099"/>
            <a:ext cx="10837433" cy="3328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B0772-1A2B-4B92-929A-ACF7F4B5B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73CF6E-E84E-4424-9839-8220E4A9284E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/>
          </a:p>
          <a:p>
            <a:endParaRPr lang="en-US" altLang="ko-KR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80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Contents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About Real-time Class</a:t>
            </a:r>
          </a:p>
          <a:p>
            <a:r>
              <a:rPr lang="en-US" altLang="ko-KR" b="1"/>
              <a:t>Class: Dot</a:t>
            </a:r>
          </a:p>
          <a:p>
            <a:r>
              <a:rPr lang="en-US" altLang="ko-KR" b="1"/>
              <a:t>Class: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11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19"/>
    </mc:Choice>
    <mc:Fallback xmlns="">
      <p:transition spd="slow" advTm="2401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887F-DF6F-4D9F-B4E3-352070A6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Car: Methods [1]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18D97-773F-4FFC-8CFE-61B9F3247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altLang="ko-KR" b="1" err="1"/>
              <a:t>Brrr</a:t>
            </a:r>
            <a:r>
              <a:rPr lang="en-US" altLang="ko-KR" b="1"/>
              <a:t>(self, km): drive X km</a:t>
            </a:r>
          </a:p>
          <a:p>
            <a:pPr lvl="1"/>
            <a:r>
              <a:rPr lang="en-US" altLang="ko-KR"/>
              <a:t>The car should consume the fuel, as you drive</a:t>
            </a:r>
          </a:p>
          <a:p>
            <a:pPr lvl="1"/>
            <a:r>
              <a:rPr lang="en-US" altLang="ko-KR"/>
              <a:t>If the fuel is not enough, it cannot go</a:t>
            </a:r>
          </a:p>
          <a:p>
            <a:pPr lvl="1"/>
            <a:r>
              <a:rPr lang="en-US" altLang="ko-KR"/>
              <a:t>After that, show the current state</a:t>
            </a:r>
          </a:p>
          <a:p>
            <a:endParaRPr lang="en-US" altLang="ko-KR"/>
          </a:p>
          <a:p>
            <a:r>
              <a:rPr lang="en-US" altLang="ko-KR" b="1" err="1"/>
              <a:t>gas_station</a:t>
            </a:r>
            <a:r>
              <a:rPr lang="en-US" altLang="ko-KR" b="1"/>
              <a:t>(self): Full the fuel</a:t>
            </a:r>
            <a:r>
              <a:rPr lang="en-US" altLang="ko-KR"/>
              <a:t> </a:t>
            </a:r>
          </a:p>
          <a:p>
            <a:pPr lvl="1"/>
            <a:r>
              <a:rPr lang="en-US" altLang="ko-KR"/>
              <a:t>It’s free!</a:t>
            </a:r>
          </a:p>
          <a:p>
            <a:pPr lvl="1"/>
            <a:r>
              <a:rPr lang="en-US" altLang="ko-KR"/>
              <a:t>After that, show the current state</a:t>
            </a:r>
          </a:p>
          <a:p>
            <a:endParaRPr lang="en-US" altLang="ko-KR"/>
          </a:p>
          <a:p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7A7C-43CA-45D3-8D5B-8F7B8534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934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887F-DF6F-4D9F-B4E3-352070A6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Car: Methods [2]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18D97-773F-4FFC-8CFE-61B9F3247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altLang="ko-KR" b="1"/>
              <a:t>status(self): show the current status</a:t>
            </a:r>
          </a:p>
          <a:p>
            <a:pPr lvl="1"/>
            <a:r>
              <a:rPr lang="en-US" altLang="ko-KR"/>
              <a:t>warn if the fuel is too low</a:t>
            </a:r>
          </a:p>
          <a:p>
            <a:pPr lvl="1"/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7A7C-43CA-45D3-8D5B-8F7B8534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8C3FA-E21C-48FA-9B87-93ED3129B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30208"/>
            <a:ext cx="9803245" cy="2020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791E78-294D-43C9-9AAA-5160F0E6A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18681"/>
            <a:ext cx="7497349" cy="152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95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8A8D-3222-4169-8DA8-99A721F7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Let’s start!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C6DAA-0E37-4C5F-8AC8-A1A26C45B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Use the skeleton, car.py</a:t>
            </a:r>
            <a:endParaRPr lang="ko-KR" alt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A20F3-8ECE-4DB7-ABFE-61AAD284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718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B71A0A-8DE0-4D81-B67C-E2D2CD3D3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altLang="ko-KR" b="1"/>
              <a:t>Thank you</a:t>
            </a:r>
            <a:endParaRPr lang="ko-KR" altLang="en-US" b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10D55B-FDFD-4967-9187-EBF1097F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33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8"/>
    </mc:Choice>
    <mc:Fallback xmlns="">
      <p:transition spd="slow" advTm="606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About Real-time Class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2A18A-8A08-4B81-8C41-2D296FF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5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6"/>
    </mc:Choice>
    <mc:Fallback xmlns="">
      <p:transition spd="slow" advTm="480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Real-time Class Plan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ko-KR" b="1"/>
              <a:t>We will have 4 real-time class</a:t>
            </a:r>
          </a:p>
          <a:p>
            <a:pPr lvl="1"/>
            <a:r>
              <a:rPr lang="en-US" altLang="ko-KR" b="1"/>
              <a:t>12/08 (Tue) – 12/11 (Fri)</a:t>
            </a:r>
          </a:p>
          <a:p>
            <a:pPr lvl="1"/>
            <a:r>
              <a:rPr lang="en-US" altLang="ko-KR" b="1"/>
              <a:t>Every 10:00AM – 1:00PM</a:t>
            </a:r>
          </a:p>
          <a:p>
            <a:endParaRPr lang="en-US" altLang="ko-KR" b="1"/>
          </a:p>
          <a:p>
            <a:r>
              <a:rPr lang="en-US" altLang="ko-KR" b="1"/>
              <a:t>We meet on Zoom</a:t>
            </a:r>
          </a:p>
          <a:p>
            <a:pPr lvl="1"/>
            <a:r>
              <a:rPr lang="en-US" altLang="ko-KR" b="1"/>
              <a:t>You can find the link in our page</a:t>
            </a:r>
          </a:p>
          <a:p>
            <a:pPr lvl="1"/>
            <a:r>
              <a:rPr lang="en-US" altLang="ko-KR" b="1">
                <a:hlinkClick r:id="rId3"/>
              </a:rPr>
              <a:t>https://us02web.zoom.us/j/9965189658?pwd=dGxPY1o4clZENnlvWC9MTW5aY09XUT09</a:t>
            </a:r>
            <a:r>
              <a:rPr lang="en-US" altLang="ko-KR" b="1"/>
              <a:t> </a:t>
            </a:r>
          </a:p>
          <a:p>
            <a:endParaRPr lang="en-US" altLang="ko-KR" b="1"/>
          </a:p>
          <a:p>
            <a:r>
              <a:rPr lang="en-US" altLang="ko-KR" b="1"/>
              <a:t>Duration can vary</a:t>
            </a:r>
          </a:p>
          <a:p>
            <a:pPr lvl="1"/>
            <a:r>
              <a:rPr lang="en-US" altLang="ko-KR" b="1"/>
              <a:t>About 2 ~ 3 hourse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84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19"/>
    </mc:Choice>
    <mc:Fallback xmlns="">
      <p:transition spd="slow" advTm="2401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4816-E094-474C-A95F-8183CF44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Using Zoom: Breakout Rooms [1]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69AE9-DEA6-4AEE-9783-C2B42627A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We created 2 breakout rooms:</a:t>
            </a:r>
          </a:p>
          <a:p>
            <a:pPr lvl="1"/>
            <a:endParaRPr lang="en-US" altLang="ko-KR"/>
          </a:p>
          <a:p>
            <a:r>
              <a:rPr lang="en-US" altLang="ko-KR" b="1"/>
              <a:t>#1 help session: If you want, you can share your screen and get help here.</a:t>
            </a:r>
          </a:p>
          <a:p>
            <a:endParaRPr lang="en-US" altLang="ko-KR"/>
          </a:p>
          <a:p>
            <a:r>
              <a:rPr lang="en-US" altLang="ko-KR"/>
              <a:t>#</a:t>
            </a:r>
            <a:r>
              <a:rPr lang="en-US" altLang="ko-KR" b="1"/>
              <a:t>2 submission: You can submit your solution here </a:t>
            </a:r>
          </a:p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430C0-FE8B-4DDB-9BBE-51DA6A69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8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4816-E094-474C-A95F-8183CF44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Using Zoom: Breakout Rooms [2]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69AE9-DEA6-4AEE-9783-C2B42627A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430C0-FE8B-4DDB-9BBE-51DA6A69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2">
            <a:extLst>
              <a:ext uri="{FF2B5EF4-FFF2-40B4-BE49-F238E27FC236}">
                <a16:creationId xmlns:a16="http://schemas.microsoft.com/office/drawing/2014/main" id="{31C0FCC4-29B1-4D46-815C-2C199971340C}"/>
              </a:ext>
            </a:extLst>
          </p:cNvPr>
          <p:cNvPicPr/>
          <p:nvPr/>
        </p:nvPicPr>
        <p:blipFill rotWithShape="1">
          <a:blip r:embed="rId3"/>
          <a:srcRect t="57020"/>
          <a:stretch/>
        </p:blipFill>
        <p:spPr>
          <a:xfrm>
            <a:off x="838200" y="1703706"/>
            <a:ext cx="6136958" cy="1464308"/>
          </a:xfrm>
          <a:prstGeom prst="rect">
            <a:avLst/>
          </a:prstGeom>
        </p:spPr>
      </p:pic>
      <p:sp>
        <p:nvSpPr>
          <p:cNvPr id="6" name="모서리가 둥근 직사각형 3">
            <a:extLst>
              <a:ext uri="{FF2B5EF4-FFF2-40B4-BE49-F238E27FC236}">
                <a16:creationId xmlns:a16="http://schemas.microsoft.com/office/drawing/2014/main" id="{73FA979E-C18D-440F-BA32-21C235914E7C}"/>
              </a:ext>
            </a:extLst>
          </p:cNvPr>
          <p:cNvSpPr/>
          <p:nvPr/>
        </p:nvSpPr>
        <p:spPr>
          <a:xfrm>
            <a:off x="3711892" y="1869123"/>
            <a:ext cx="2364105" cy="169640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pic>
        <p:nvPicPr>
          <p:cNvPr id="7" name="그림 4">
            <a:extLst>
              <a:ext uri="{FF2B5EF4-FFF2-40B4-BE49-F238E27FC236}">
                <a16:creationId xmlns:a16="http://schemas.microsoft.com/office/drawing/2014/main" id="{BD0A4786-80B3-4F57-81EB-9E9FA4A091F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162164" y="3909377"/>
            <a:ext cx="4572635" cy="28286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모서리가 둥근 직사각형 5">
            <a:extLst>
              <a:ext uri="{FF2B5EF4-FFF2-40B4-BE49-F238E27FC236}">
                <a16:creationId xmlns:a16="http://schemas.microsoft.com/office/drawing/2014/main" id="{2D801266-6DE2-466A-9CC2-CC2624593129}"/>
              </a:ext>
            </a:extLst>
          </p:cNvPr>
          <p:cNvSpPr/>
          <p:nvPr/>
        </p:nvSpPr>
        <p:spPr>
          <a:xfrm>
            <a:off x="10271760" y="4732656"/>
            <a:ext cx="762000" cy="51435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96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4816-E094-474C-A95F-8183CF44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Using Zoom: Code Submission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69AE9-DEA6-4AEE-9783-C2B42627A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430C0-FE8B-4DDB-9BBE-51DA6A69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9" name="그림 6">
            <a:extLst>
              <a:ext uri="{FF2B5EF4-FFF2-40B4-BE49-F238E27FC236}">
                <a16:creationId xmlns:a16="http://schemas.microsoft.com/office/drawing/2014/main" id="{1F25B75D-EA1A-48FE-B6A5-E76058417B8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7640" y="1248728"/>
            <a:ext cx="6629400" cy="2180272"/>
          </a:xfrm>
          <a:prstGeom prst="rect">
            <a:avLst/>
          </a:prstGeom>
        </p:spPr>
      </p:pic>
      <p:sp>
        <p:nvSpPr>
          <p:cNvPr id="10" name="모서리가 둥근 직사각형 7">
            <a:extLst>
              <a:ext uri="{FF2B5EF4-FFF2-40B4-BE49-F238E27FC236}">
                <a16:creationId xmlns:a16="http://schemas.microsoft.com/office/drawing/2014/main" id="{0F21AA4C-AC28-4AE8-A792-0D8FF5B02205}"/>
              </a:ext>
            </a:extLst>
          </p:cNvPr>
          <p:cNvSpPr/>
          <p:nvPr/>
        </p:nvSpPr>
        <p:spPr>
          <a:xfrm>
            <a:off x="2225040" y="2574291"/>
            <a:ext cx="1539240" cy="11290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pic>
        <p:nvPicPr>
          <p:cNvPr id="11" name="그림 8">
            <a:extLst>
              <a:ext uri="{FF2B5EF4-FFF2-40B4-BE49-F238E27FC236}">
                <a16:creationId xmlns:a16="http://schemas.microsoft.com/office/drawing/2014/main" id="{F4A67BEC-255D-4876-99C4-2B01374B5A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658576" y="1909605"/>
            <a:ext cx="3908584" cy="28597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그림 9">
            <a:extLst>
              <a:ext uri="{FF2B5EF4-FFF2-40B4-BE49-F238E27FC236}">
                <a16:creationId xmlns:a16="http://schemas.microsoft.com/office/drawing/2014/main" id="{413587D7-449A-4B1F-B7F0-37D38FBF93F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888456" y="4844414"/>
            <a:ext cx="3908584" cy="16944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모서리가 둥근 직사각형 10">
            <a:extLst>
              <a:ext uri="{FF2B5EF4-FFF2-40B4-BE49-F238E27FC236}">
                <a16:creationId xmlns:a16="http://schemas.microsoft.com/office/drawing/2014/main" id="{4FE9E18B-082C-4208-857E-C7E11CD795C7}"/>
              </a:ext>
            </a:extLst>
          </p:cNvPr>
          <p:cNvSpPr/>
          <p:nvPr/>
        </p:nvSpPr>
        <p:spPr>
          <a:xfrm>
            <a:off x="4448175" y="5921375"/>
            <a:ext cx="1647825" cy="7715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95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Class: Dot	</a:t>
            </a:r>
            <a:endParaRPr lang="ko-KR" altLang="en-US" b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2A18A-8A08-4B81-8C41-2D296FF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01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6"/>
    </mc:Choice>
    <mc:Fallback xmlns="">
      <p:transition spd="slow" advTm="480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Dot [1]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We will implement “Dot”</a:t>
            </a:r>
          </a:p>
          <a:p>
            <a:endParaRPr lang="en-US" altLang="ko-KR" b="1"/>
          </a:p>
          <a:p>
            <a:r>
              <a:rPr lang="en-US" altLang="ko-KR" b="1"/>
              <a:t>dot?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095D6-0D57-46B7-87FA-52B404D1D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373" y="2873914"/>
            <a:ext cx="3467653" cy="330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1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19"/>
    </mc:Choice>
    <mc:Fallback xmlns="">
      <p:transition spd="slow" advTm="24019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2662</TotalTime>
  <Words>1221</Words>
  <Application>Microsoft Office PowerPoint</Application>
  <PresentationFormat>Widescreen</PresentationFormat>
  <Paragraphs>210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Theme</vt:lpstr>
      <vt:lpstr>Basic Python Programming</vt:lpstr>
      <vt:lpstr>Contents</vt:lpstr>
      <vt:lpstr>About Real-time Class</vt:lpstr>
      <vt:lpstr>Real-time Class Plan</vt:lpstr>
      <vt:lpstr>Using Zoom: Breakout Rooms [1]</vt:lpstr>
      <vt:lpstr>Using Zoom: Breakout Rooms [2]</vt:lpstr>
      <vt:lpstr>Using Zoom: Code Submission</vt:lpstr>
      <vt:lpstr>Class: Dot </vt:lpstr>
      <vt:lpstr>Dot [1]</vt:lpstr>
      <vt:lpstr>Dot [2]</vt:lpstr>
      <vt:lpstr>Review: Methods [1]</vt:lpstr>
      <vt:lpstr>Review: Methods [2]</vt:lpstr>
      <vt:lpstr>Dot: Methods [1]</vt:lpstr>
      <vt:lpstr>Dot: Methods [2]</vt:lpstr>
      <vt:lpstr>Dot: Methods [3]</vt:lpstr>
      <vt:lpstr>Let’s start!</vt:lpstr>
      <vt:lpstr>Class: Car</vt:lpstr>
      <vt:lpstr>Car</vt:lpstr>
      <vt:lpstr>Car: Member Variables</vt:lpstr>
      <vt:lpstr>Car: Methods [1]</vt:lpstr>
      <vt:lpstr>Car: Methods [2]</vt:lpstr>
      <vt:lpstr>Let’s start!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Programming Course [1]</dc:title>
  <dc:creator>박 은성</dc:creator>
  <cp:lastModifiedBy>박 은성</cp:lastModifiedBy>
  <cp:revision>254</cp:revision>
  <dcterms:created xsi:type="dcterms:W3CDTF">2020-11-16T07:59:39Z</dcterms:created>
  <dcterms:modified xsi:type="dcterms:W3CDTF">2020-12-08T11:29:41Z</dcterms:modified>
</cp:coreProperties>
</file>