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5" r:id="rId2"/>
    <p:sldId id="306" r:id="rId3"/>
    <p:sldId id="300" r:id="rId4"/>
    <p:sldId id="331" r:id="rId5"/>
    <p:sldId id="340" r:id="rId6"/>
    <p:sldId id="339" r:id="rId7"/>
    <p:sldId id="338" r:id="rId8"/>
    <p:sldId id="341" r:id="rId9"/>
    <p:sldId id="342" r:id="rId10"/>
    <p:sldId id="343" r:id="rId11"/>
    <p:sldId id="344" r:id="rId12"/>
    <p:sldId id="347" r:id="rId13"/>
    <p:sldId id="346" r:id="rId14"/>
    <p:sldId id="348" r:id="rId15"/>
    <p:sldId id="349" r:id="rId16"/>
    <p:sldId id="350" r:id="rId17"/>
    <p:sldId id="351" r:id="rId18"/>
    <p:sldId id="352" r:id="rId19"/>
    <p:sldId id="355" r:id="rId20"/>
    <p:sldId id="356" r:id="rId21"/>
    <p:sldId id="353" r:id="rId22"/>
    <p:sldId id="354" r:id="rId23"/>
    <p:sldId id="357" r:id="rId24"/>
    <p:sldId id="360" r:id="rId25"/>
    <p:sldId id="359" r:id="rId26"/>
    <p:sldId id="337" r:id="rId27"/>
    <p:sldId id="361" r:id="rId28"/>
    <p:sldId id="33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인평 이" initials="인이" lastIdx="1" clrIdx="0">
    <p:extLst>
      <p:ext uri="{19B8F6BF-5375-455C-9EA6-DF929625EA0E}">
        <p15:presenceInfo xmlns:p15="http://schemas.microsoft.com/office/powerpoint/2012/main" userId="46472d36b2e41a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B3137"/>
    <a:srgbClr val="586069"/>
    <a:srgbClr val="F1F8FF"/>
    <a:srgbClr val="C8E1FF"/>
    <a:srgbClr val="24292E"/>
    <a:srgbClr val="EBEDF0"/>
    <a:srgbClr val="767676"/>
    <a:srgbClr val="C6E48B"/>
    <a:srgbClr val="E1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5" autoAdjust="0"/>
    <p:restoredTop sz="83255" autoAdjust="0"/>
  </p:normalViewPr>
  <p:slideViewPr>
    <p:cSldViewPr snapToGrid="0">
      <p:cViewPr varScale="1">
        <p:scale>
          <a:sx n="77" d="100"/>
          <a:sy n="77" d="100"/>
        </p:scale>
        <p:origin x="82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835D-FE34-4E5C-BEC5-573E9B569D6A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42D1F-4A54-4AC4-B80A-9C3638C2E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5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55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845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75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603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71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43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787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439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97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노란딱지는 연령 제한이 아닌 광고 수익 제한 조치이기 때문에 미성년자들의 건전한 영상 시청에 도움이 되지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또한 근래 노란 딱지에 대한 기준이 매우 논란이 되고 있는데요</a:t>
            </a:r>
            <a:r>
              <a:rPr lang="en-US" altLang="ko-KR"/>
              <a:t>..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04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13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856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44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28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862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42D1F-4A54-4AC4-B80A-9C3638C2EF6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392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47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91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3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0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2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8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48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38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66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5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6CC0274-8214-4097-A344-4BB8396243CC}"/>
              </a:ext>
            </a:extLst>
          </p:cNvPr>
          <p:cNvSpPr txBox="1"/>
          <p:nvPr/>
        </p:nvSpPr>
        <p:spPr>
          <a:xfrm>
            <a:off x="2971554" y="2675018"/>
            <a:ext cx="624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4292E"/>
                </a:solidFill>
              </a:rPr>
              <a:t>뉴스기사 분석</a:t>
            </a:r>
            <a:endParaRPr lang="ko-KR" altLang="en-US" sz="4800" b="1" dirty="0">
              <a:solidFill>
                <a:srgbClr val="24292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45F93EA-DF83-4211-9C03-3009CA7A2554}"/>
              </a:ext>
            </a:extLst>
          </p:cNvPr>
          <p:cNvSpPr/>
          <p:nvPr/>
        </p:nvSpPr>
        <p:spPr>
          <a:xfrm>
            <a:off x="0" y="2419"/>
            <a:ext cx="12192000" cy="863339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FE6E2D5-A982-48A9-AAB7-61A22B60F9E1}"/>
              </a:ext>
            </a:extLst>
          </p:cNvPr>
          <p:cNvSpPr txBox="1"/>
          <p:nvPr/>
        </p:nvSpPr>
        <p:spPr>
          <a:xfrm>
            <a:off x="1358622" y="5618346"/>
            <a:ext cx="947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Kopo04 </a:t>
            </a:r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김민재                </a:t>
            </a:r>
            <a:r>
              <a:rPr lang="en-US" altLang="ko-KR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Kopo08 </a:t>
            </a:r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김은비          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42542C5F-7F69-47FB-A34D-162045F31E35}"/>
              </a:ext>
            </a:extLst>
          </p:cNvPr>
          <p:cNvCxnSpPr>
            <a:cxnSpLocks/>
          </p:cNvCxnSpPr>
          <p:nvPr/>
        </p:nvCxnSpPr>
        <p:spPr>
          <a:xfrm>
            <a:off x="4062912" y="4472763"/>
            <a:ext cx="406616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369487" y="169465"/>
              <a:ext cx="4962375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실행 결과 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3C54654-1ACE-4704-A219-DDD8BE3D851E}"/>
              </a:ext>
            </a:extLst>
          </p:cNvPr>
          <p:cNvSpPr/>
          <p:nvPr/>
        </p:nvSpPr>
        <p:spPr>
          <a:xfrm>
            <a:off x="622112" y="865077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latin typeface="+mn-ea"/>
              </a:rPr>
              <a:t>CSV </a:t>
            </a:r>
            <a:r>
              <a:rPr lang="ko-KR" altLang="en-US" sz="1600" b="1" spc="-100">
                <a:latin typeface="+mn-ea"/>
              </a:rPr>
              <a:t>결과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640242" y="1326742"/>
            <a:ext cx="96863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42" y="1562703"/>
            <a:ext cx="9411026" cy="49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399591" y="6194724"/>
            <a:ext cx="78116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369487" y="169465"/>
              <a:ext cx="4962375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실행 결과 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187E5481-1836-4B1A-90DE-D7E543FFB54A}"/>
              </a:ext>
            </a:extLst>
          </p:cNvPr>
          <p:cNvCxnSpPr>
            <a:cxnSpLocks/>
          </p:cNvCxnSpPr>
          <p:nvPr/>
        </p:nvCxnSpPr>
        <p:spPr>
          <a:xfrm>
            <a:off x="1399591" y="6194724"/>
            <a:ext cx="3016989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3C54654-1ACE-4704-A219-DDD8BE3D851E}"/>
              </a:ext>
            </a:extLst>
          </p:cNvPr>
          <p:cNvSpPr/>
          <p:nvPr/>
        </p:nvSpPr>
        <p:spPr>
          <a:xfrm>
            <a:off x="622112" y="865077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latin typeface="+mn-ea"/>
              </a:rPr>
              <a:t>CSV </a:t>
            </a:r>
            <a:r>
              <a:rPr lang="ko-KR" altLang="en-US" sz="1600" b="1" spc="-100">
                <a:latin typeface="+mn-ea"/>
              </a:rPr>
              <a:t>결과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640242" y="1326742"/>
            <a:ext cx="96863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4" y="1631806"/>
            <a:ext cx="9478700" cy="48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1023335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 </a:t>
              </a:r>
              <a:r>
                <a:rPr kumimoji="0" lang="en-US" altLang="ko-KR" sz="1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– </a:t>
              </a:r>
              <a:r>
                <a:rPr lang="en-US" altLang="ko-KR" b="1" spc="-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Main</a:t>
              </a:r>
              <a:r>
                <a:rPr lang="ko-KR" altLang="en-US" b="1" spc="-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b="1" spc="-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method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9EFCD2-8288-47AE-9E98-348B048D95DE}"/>
              </a:ext>
            </a:extLst>
          </p:cNvPr>
          <p:cNvSpPr txBox="1"/>
          <p:nvPr/>
        </p:nvSpPr>
        <p:spPr>
          <a:xfrm>
            <a:off x="6223977" y="1049586"/>
            <a:ext cx="55570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initialize chrome driver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read csv file, set file writer(Buffered Writer)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get parameters used in parsing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Names of press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Url</a:t>
            </a:r>
            <a:r>
              <a:rPr lang="en-US" altLang="ko-KR" dirty="0"/>
              <a:t> of articles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set first line to write on csv file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get return data as String type and write on csv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1826E0B-6950-4106-90F4-FF270291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45" y="902201"/>
            <a:ext cx="6011132" cy="57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F359C17-87F1-4735-9485-D58180F22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16"/>
          <a:stretch/>
        </p:blipFill>
        <p:spPr>
          <a:xfrm>
            <a:off x="3468782" y="1432746"/>
            <a:ext cx="5254435" cy="514208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09A4D03-981F-44F0-8DEE-416782EF587B}"/>
              </a:ext>
            </a:extLst>
          </p:cNvPr>
          <p:cNvSpPr/>
          <p:nvPr/>
        </p:nvSpPr>
        <p:spPr>
          <a:xfrm>
            <a:off x="622112" y="865077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Source Code / </a:t>
            </a:r>
            <a:r>
              <a:rPr lang="en-US" altLang="ko-KR" sz="1600" b="1" spc="-100" dirty="0" err="1">
                <a:latin typeface="+mn-ea"/>
              </a:rPr>
              <a:t>NewsCsvRead</a:t>
            </a:r>
            <a:r>
              <a:rPr lang="en-US" altLang="ko-KR" sz="1600" b="1" spc="-100" dirty="0">
                <a:latin typeface="+mn-ea"/>
              </a:rPr>
              <a:t> (file reader)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A303E1C-756E-4466-B76E-F7BD290F473A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3865912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B36150-E30D-4B19-AD1C-C766626EB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840755"/>
            <a:ext cx="8058150" cy="4314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C753302-5779-490D-9524-4D05A90B7BD5}"/>
              </a:ext>
            </a:extLst>
          </p:cNvPr>
          <p:cNvSpPr/>
          <p:nvPr/>
        </p:nvSpPr>
        <p:spPr>
          <a:xfrm>
            <a:off x="622112" y="865077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Source Code / </a:t>
            </a:r>
            <a:r>
              <a:rPr lang="en-US" altLang="ko-KR" sz="1600" b="1" spc="-100" dirty="0" err="1">
                <a:latin typeface="+mn-ea"/>
              </a:rPr>
              <a:t>NaverNews</a:t>
            </a:r>
            <a:r>
              <a:rPr lang="en-US" altLang="ko-KR" sz="1600" b="1" spc="-100" dirty="0">
                <a:latin typeface="+mn-ea"/>
              </a:rPr>
              <a:t> (1) – define variables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C0288C4-9E3E-4F95-BB06-31A7C44B84CF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4257530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A2C0497-1BE3-4D35-852C-31A18128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94" y="1413214"/>
            <a:ext cx="7913812" cy="52735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DFA76A6-F5D1-47F6-AA1C-4E2FA98DBB05}"/>
              </a:ext>
            </a:extLst>
          </p:cNvPr>
          <p:cNvSpPr/>
          <p:nvPr/>
        </p:nvSpPr>
        <p:spPr>
          <a:xfrm>
            <a:off x="622112" y="865077"/>
            <a:ext cx="819531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Source Code / </a:t>
            </a:r>
            <a:r>
              <a:rPr lang="en-US" altLang="ko-KR" sz="1600" b="1" spc="-100" dirty="0" err="1">
                <a:latin typeface="+mn-ea"/>
              </a:rPr>
              <a:t>NaverNews</a:t>
            </a:r>
            <a:r>
              <a:rPr lang="en-US" altLang="ko-KR" sz="1600" b="1" spc="-100" dirty="0">
                <a:latin typeface="+mn-ea"/>
              </a:rPr>
              <a:t> (2) – get title, date, number of reactions against articles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5AD6F4E-65E6-4BC5-8DB1-DB17C203B00B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7187610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CE20ACF-3225-4FBA-AB7B-82A704E6F288}"/>
              </a:ext>
            </a:extLst>
          </p:cNvPr>
          <p:cNvSpPr/>
          <p:nvPr/>
        </p:nvSpPr>
        <p:spPr>
          <a:xfrm>
            <a:off x="622112" y="865077"/>
            <a:ext cx="924967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Source Code / </a:t>
            </a:r>
            <a:r>
              <a:rPr lang="en-US" altLang="ko-KR" sz="1600" b="1" spc="-100" dirty="0" err="1">
                <a:latin typeface="+mn-ea"/>
              </a:rPr>
              <a:t>NaverNews</a:t>
            </a:r>
            <a:r>
              <a:rPr lang="en-US" altLang="ko-KR" sz="1600" b="1" spc="-100" dirty="0">
                <a:latin typeface="+mn-ea"/>
              </a:rPr>
              <a:t> (3) – get full script of article, number of comments, move into comment page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10901821-0B25-478C-9B93-647B0D25FFCB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9249676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ADB8888-7AEE-481B-8050-B984C162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25" y="1529054"/>
            <a:ext cx="8785349" cy="48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AB2056B-AE39-47E9-8503-5B592E2719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72"/>
          <a:stretch/>
        </p:blipFill>
        <p:spPr>
          <a:xfrm>
            <a:off x="25812" y="1988440"/>
            <a:ext cx="12011025" cy="28811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7777AF-46D2-4477-BC6A-09D8F12D0A3B}"/>
              </a:ext>
            </a:extLst>
          </p:cNvPr>
          <p:cNvSpPr/>
          <p:nvPr/>
        </p:nvSpPr>
        <p:spPr>
          <a:xfrm>
            <a:off x="622112" y="865077"/>
            <a:ext cx="924967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Source Code / </a:t>
            </a:r>
            <a:r>
              <a:rPr lang="en-US" altLang="ko-KR" sz="1600" b="1" spc="-100" dirty="0" err="1">
                <a:latin typeface="+mn-ea"/>
              </a:rPr>
              <a:t>NaverNews</a:t>
            </a:r>
            <a:r>
              <a:rPr lang="en-US" altLang="ko-KR" sz="1600" b="1" spc="-100" dirty="0">
                <a:latin typeface="+mn-ea"/>
              </a:rPr>
              <a:t> (4) – get percentage of comments of gender and age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1DCC707-EC39-4799-B69F-9E9ED6CEC5FC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9249676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EB1D287-FF64-480A-A4F1-BCBF8A434DE9}"/>
              </a:ext>
            </a:extLst>
          </p:cNvPr>
          <p:cNvSpPr/>
          <p:nvPr/>
        </p:nvSpPr>
        <p:spPr>
          <a:xfrm>
            <a:off x="622112" y="865077"/>
            <a:ext cx="924967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Source Code / </a:t>
            </a:r>
            <a:r>
              <a:rPr lang="en-US" altLang="ko-KR" sz="1600" b="1" spc="-100" dirty="0" err="1">
                <a:latin typeface="+mn-ea"/>
              </a:rPr>
              <a:t>NaverNews</a:t>
            </a:r>
            <a:r>
              <a:rPr lang="en-US" altLang="ko-KR" sz="1600" b="1" spc="-100" dirty="0">
                <a:latin typeface="+mn-ea"/>
              </a:rPr>
              <a:t> (5) – get all comments, combine all data, return data as String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591F299-A881-47FF-9004-04BE5C29FD46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9249676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1CE7632-EC07-44AC-AA83-BCDC4E7A3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68" y="1415016"/>
            <a:ext cx="7613548" cy="53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EB1D287-FF64-480A-A4F1-BCBF8A434DE9}"/>
              </a:ext>
            </a:extLst>
          </p:cNvPr>
          <p:cNvSpPr/>
          <p:nvPr/>
        </p:nvSpPr>
        <p:spPr>
          <a:xfrm>
            <a:off x="622112" y="865077"/>
            <a:ext cx="924967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process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591F299-A881-47FF-9004-04BE5C29FD46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9249676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09B3E86-F922-48AB-8B8B-F2C97260E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2" y="1381994"/>
            <a:ext cx="4085444" cy="5397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58F1387-73A4-4606-A43F-BFB0578B79AF}"/>
              </a:ext>
            </a:extLst>
          </p:cNvPr>
          <p:cNvSpPr/>
          <p:nvPr/>
        </p:nvSpPr>
        <p:spPr>
          <a:xfrm>
            <a:off x="622112" y="3207394"/>
            <a:ext cx="3446035" cy="256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7D28E00-6842-4591-8990-BCD792EEA797}"/>
              </a:ext>
            </a:extLst>
          </p:cNvPr>
          <p:cNvSpPr/>
          <p:nvPr/>
        </p:nvSpPr>
        <p:spPr>
          <a:xfrm>
            <a:off x="622112" y="3463986"/>
            <a:ext cx="1990460" cy="170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CAB929F-40B1-474E-A4AE-14D9EACD1D08}"/>
              </a:ext>
            </a:extLst>
          </p:cNvPr>
          <p:cNvSpPr/>
          <p:nvPr/>
        </p:nvSpPr>
        <p:spPr>
          <a:xfrm>
            <a:off x="774512" y="6130986"/>
            <a:ext cx="3629848" cy="648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8CF7F22-CBE6-4EDC-BFF5-86564F519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726" y="2288948"/>
            <a:ext cx="4822764" cy="35831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70124FB-2613-48B9-9040-A3784BF0F154}"/>
              </a:ext>
            </a:extLst>
          </p:cNvPr>
          <p:cNvSpPr/>
          <p:nvPr/>
        </p:nvSpPr>
        <p:spPr>
          <a:xfrm>
            <a:off x="6951026" y="3909782"/>
            <a:ext cx="3808414" cy="73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331C845-6854-4EA8-8E87-4AAFB48DBAA4}"/>
              </a:ext>
            </a:extLst>
          </p:cNvPr>
          <p:cNvSpPr/>
          <p:nvPr/>
        </p:nvSpPr>
        <p:spPr>
          <a:xfrm>
            <a:off x="530395" y="1269780"/>
            <a:ext cx="6626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24292E"/>
                </a:solidFill>
              </a:rPr>
              <a:t>Java Selenium</a:t>
            </a:r>
            <a:r>
              <a:rPr lang="ko-KR" altLang="en-US" sz="1600" b="1">
                <a:solidFill>
                  <a:srgbClr val="24292E"/>
                </a:solidFill>
              </a:rPr>
              <a:t>과 </a:t>
            </a:r>
            <a:r>
              <a:rPr lang="en-US" altLang="ko-KR" sz="1600" b="1">
                <a:solidFill>
                  <a:srgbClr val="24292E"/>
                </a:solidFill>
              </a:rPr>
              <a:t>Jsoup</a:t>
            </a:r>
            <a:r>
              <a:rPr lang="ko-KR" altLang="en-US" sz="1600" b="1">
                <a:solidFill>
                  <a:srgbClr val="24292E"/>
                </a:solidFill>
              </a:rPr>
              <a:t>을 사용하여 데이터 파싱 및 </a:t>
            </a:r>
            <a:r>
              <a:rPr lang="en-US" altLang="ko-KR" sz="1600" b="1">
                <a:solidFill>
                  <a:srgbClr val="24292E"/>
                </a:solidFill>
              </a:rPr>
              <a:t>CSV </a:t>
            </a:r>
            <a:r>
              <a:rPr lang="ko-KR" altLang="en-US" sz="1600" b="1">
                <a:solidFill>
                  <a:srgbClr val="24292E"/>
                </a:solidFill>
              </a:rPr>
              <a:t>파일 저장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03ECA6C5-C5EC-4B3F-98CB-F086C277348F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6276805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EAA8A3E2-EED2-419A-B45C-8A14B4625E9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839BCAC-EF07-4B2F-8968-137558DA1BB0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68C214CA-6AFD-43CA-A759-66B7B2811CE8}"/>
                </a:ext>
              </a:extLst>
            </p:cNvPr>
            <p:cNvSpPr/>
            <p:nvPr/>
          </p:nvSpPr>
          <p:spPr>
            <a:xfrm>
              <a:off x="895590" y="166943"/>
              <a:ext cx="609898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 프로젝트 진행 순서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BA526E9-1667-410D-8AEA-DC4A62F752D8}"/>
              </a:ext>
            </a:extLst>
          </p:cNvPr>
          <p:cNvGrpSpPr/>
          <p:nvPr/>
        </p:nvGrpSpPr>
        <p:grpSpPr>
          <a:xfrm>
            <a:off x="953002" y="2133599"/>
            <a:ext cx="10297124" cy="4316432"/>
            <a:chOff x="953002" y="2133599"/>
            <a:chExt cx="10297124" cy="43164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38983D6-B987-4444-8FDF-CE95103AA358}"/>
                </a:ext>
              </a:extLst>
            </p:cNvPr>
            <p:cNvGrpSpPr/>
            <p:nvPr/>
          </p:nvGrpSpPr>
          <p:grpSpPr>
            <a:xfrm>
              <a:off x="953002" y="2133599"/>
              <a:ext cx="10297124" cy="1311031"/>
              <a:chOff x="953002" y="2133599"/>
              <a:chExt cx="10297124" cy="1311031"/>
            </a:xfrm>
          </p:grpSpPr>
          <p:sp>
            <p:nvSpPr>
              <p:cNvPr id="34" name="사각형: 둥근 모서리 33"/>
              <p:cNvSpPr/>
              <p:nvPr/>
            </p:nvSpPr>
            <p:spPr>
              <a:xfrm>
                <a:off x="953002" y="2133599"/>
                <a:ext cx="4641610" cy="1295401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en-US" altLang="ko-KR" sz="1400" b="1" spc="-10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b="1" spc="-100">
                    <a:solidFill>
                      <a:schemeClr val="bg1"/>
                    </a:solidFill>
                  </a:rPr>
                  <a:t>데이터 범위 설정 및 파싱</a:t>
                </a:r>
                <a:endParaRPr lang="en-US" altLang="ko-KR" sz="200" b="1" spc="-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xmlns="" id="{68EEC826-B5CF-4B1D-9F0A-97C401793275}"/>
                  </a:ext>
                </a:extLst>
              </p:cNvPr>
              <p:cNvGrpSpPr/>
              <p:nvPr/>
            </p:nvGrpSpPr>
            <p:grpSpPr>
              <a:xfrm>
                <a:off x="5594612" y="2149229"/>
                <a:ext cx="5655514" cy="1295401"/>
                <a:chOff x="5594612" y="3529205"/>
                <a:chExt cx="5655514" cy="1295401"/>
              </a:xfrm>
            </p:grpSpPr>
            <p:sp>
              <p:nvSpPr>
                <p:cNvPr id="32" name="사각형: 둥근 모서리 31"/>
                <p:cNvSpPr/>
                <p:nvPr/>
              </p:nvSpPr>
              <p:spPr>
                <a:xfrm>
                  <a:off x="6608516" y="3529205"/>
                  <a:ext cx="4641610" cy="1295401"/>
                </a:xfrm>
                <a:prstGeom prst="roundRect">
                  <a:avLst/>
                </a:prstGeom>
                <a:solidFill>
                  <a:srgbClr val="F1F8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180000" rtlCol="0" anchor="ctr"/>
                <a:lstStyle/>
                <a:p>
                  <a:pPr marL="177800" lvl="1" algn="ctr">
                    <a:lnSpc>
                      <a:spcPct val="150000"/>
                    </a:lnSpc>
                  </a:pP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기간 및 키워드 입력</a:t>
                  </a:r>
                  <a:endParaRPr lang="en-US" altLang="ko-KR" sz="1400" b="1" spc="-100">
                    <a:solidFill>
                      <a:srgbClr val="586069"/>
                    </a:solidFill>
                  </a:endParaRPr>
                </a:p>
                <a:p>
                  <a:pPr marL="177800" lvl="1" algn="ctr">
                    <a:lnSpc>
                      <a:spcPct val="150000"/>
                    </a:lnSpc>
                  </a:pPr>
                  <a:endParaRPr lang="en-US" altLang="ko-KR" sz="1400" b="1" spc="-100">
                    <a:solidFill>
                      <a:srgbClr val="586069"/>
                    </a:solidFill>
                  </a:endParaRPr>
                </a:p>
                <a:p>
                  <a:pPr marL="177800" lvl="1" algn="ctr">
                    <a:lnSpc>
                      <a:spcPct val="150000"/>
                    </a:lnSpc>
                  </a:pP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언론사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,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기사 제목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, URL(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네이버뉴스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)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파싱 후 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CSV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저장</a:t>
                  </a:r>
                  <a:endParaRPr lang="en-US" altLang="ko-KR" sz="1400" b="1" spc="-100" dirty="0">
                    <a:solidFill>
                      <a:srgbClr val="586069"/>
                    </a:solidFill>
                  </a:endParaRPr>
                </a:p>
              </p:txBody>
            </p: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xmlns="" id="{C3A345BF-087B-46A4-B30A-344E55173485}"/>
                    </a:ext>
                  </a:extLst>
                </p:cNvPr>
                <p:cNvCxnSpPr/>
                <p:nvPr/>
              </p:nvCxnSpPr>
              <p:spPr>
                <a:xfrm>
                  <a:off x="5594612" y="4161276"/>
                  <a:ext cx="101390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BEBA3E9C-1BFD-4782-B21D-5070A3121FAC}"/>
                </a:ext>
              </a:extLst>
            </p:cNvPr>
            <p:cNvGrpSpPr/>
            <p:nvPr/>
          </p:nvGrpSpPr>
          <p:grpSpPr>
            <a:xfrm>
              <a:off x="953002" y="3636300"/>
              <a:ext cx="10297124" cy="1295401"/>
              <a:chOff x="953002" y="3636300"/>
              <a:chExt cx="10297124" cy="1295401"/>
            </a:xfrm>
          </p:grpSpPr>
          <p:sp>
            <p:nvSpPr>
              <p:cNvPr id="35" name="사각형: 둥근 모서리 34"/>
              <p:cNvSpPr/>
              <p:nvPr/>
            </p:nvSpPr>
            <p:spPr>
              <a:xfrm>
                <a:off x="953002" y="3636300"/>
                <a:ext cx="4641610" cy="1295401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ko-KR" altLang="en-US" sz="1400" b="1" spc="-100">
                    <a:solidFill>
                      <a:schemeClr val="bg1"/>
                    </a:solidFill>
                  </a:rPr>
                  <a:t>세부 데이터 파싱 </a:t>
                </a:r>
                <a:endParaRPr lang="en-US" altLang="ko-KR" sz="1400" b="1" spc="-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xmlns="" id="{E5B25A3D-BFB9-48E2-AE8D-B866976C2C2F}"/>
                  </a:ext>
                </a:extLst>
              </p:cNvPr>
              <p:cNvGrpSpPr/>
              <p:nvPr/>
            </p:nvGrpSpPr>
            <p:grpSpPr>
              <a:xfrm>
                <a:off x="5594612" y="3636300"/>
                <a:ext cx="5655514" cy="1295401"/>
                <a:chOff x="5594612" y="5016276"/>
                <a:chExt cx="5655514" cy="1295401"/>
              </a:xfrm>
            </p:grpSpPr>
            <p:sp>
              <p:nvSpPr>
                <p:cNvPr id="33" name="사각형: 둥근 모서리 32"/>
                <p:cNvSpPr/>
                <p:nvPr/>
              </p:nvSpPr>
              <p:spPr>
                <a:xfrm>
                  <a:off x="6608516" y="5016276"/>
                  <a:ext cx="4641610" cy="1295401"/>
                </a:xfrm>
                <a:prstGeom prst="roundRect">
                  <a:avLst/>
                </a:prstGeom>
                <a:solidFill>
                  <a:srgbClr val="F1F8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180000" rtlCol="0" anchor="ctr"/>
                <a:lstStyle/>
                <a:p>
                  <a:pPr marL="177800" lvl="1" algn="ctr">
                    <a:lnSpc>
                      <a:spcPct val="150000"/>
                    </a:lnSpc>
                  </a:pP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기사 발행일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,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댓글 수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,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기사 반응 파싱</a:t>
                  </a:r>
                  <a:endParaRPr lang="en-US" altLang="ko-KR" sz="1400" b="1" spc="-100" dirty="0">
                    <a:solidFill>
                      <a:srgbClr val="586069"/>
                    </a:solidFill>
                  </a:endParaRPr>
                </a:p>
              </p:txBody>
            </p:sp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xmlns="" id="{46E61AB5-6075-4040-BE5C-BA2D6516DDA3}"/>
                    </a:ext>
                  </a:extLst>
                </p:cNvPr>
                <p:cNvCxnSpPr/>
                <p:nvPr/>
              </p:nvCxnSpPr>
              <p:spPr>
                <a:xfrm flipV="1">
                  <a:off x="5594612" y="5648348"/>
                  <a:ext cx="1013904" cy="156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B1E5DCDD-8543-424C-A2E0-D42FA7733683}"/>
                </a:ext>
              </a:extLst>
            </p:cNvPr>
            <p:cNvGrpSpPr/>
            <p:nvPr/>
          </p:nvGrpSpPr>
          <p:grpSpPr>
            <a:xfrm>
              <a:off x="953002" y="5139001"/>
              <a:ext cx="10297124" cy="1311030"/>
              <a:chOff x="953002" y="5139001"/>
              <a:chExt cx="10297124" cy="1311030"/>
            </a:xfrm>
          </p:grpSpPr>
          <p:sp>
            <p:nvSpPr>
              <p:cNvPr id="8" name="사각형: 둥근 모서리 7"/>
              <p:cNvSpPr/>
              <p:nvPr/>
            </p:nvSpPr>
            <p:spPr>
              <a:xfrm>
                <a:off x="953002" y="5139001"/>
                <a:ext cx="4641610" cy="1295401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ko-KR" altLang="en-US" sz="1400" b="1" spc="-100">
                    <a:solidFill>
                      <a:schemeClr val="bg1"/>
                    </a:solidFill>
                  </a:rPr>
                  <a:t>데이터 분석</a:t>
                </a:r>
                <a:endParaRPr lang="en-US" altLang="ko-KR" sz="1400" b="1" spc="-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20569131-4081-4FEE-AB1A-63953F1132B0}"/>
                  </a:ext>
                </a:extLst>
              </p:cNvPr>
              <p:cNvGrpSpPr/>
              <p:nvPr/>
            </p:nvGrpSpPr>
            <p:grpSpPr>
              <a:xfrm>
                <a:off x="5594612" y="5154630"/>
                <a:ext cx="5655514" cy="1295401"/>
                <a:chOff x="5594612" y="2018324"/>
                <a:chExt cx="5655514" cy="1295401"/>
              </a:xfrm>
            </p:grpSpPr>
            <p:sp>
              <p:nvSpPr>
                <p:cNvPr id="31" name="사각형: 둥근 모서리 30"/>
                <p:cNvSpPr/>
                <p:nvPr/>
              </p:nvSpPr>
              <p:spPr>
                <a:xfrm>
                  <a:off x="6608516" y="2018324"/>
                  <a:ext cx="4641610" cy="1295401"/>
                </a:xfrm>
                <a:prstGeom prst="roundRect">
                  <a:avLst/>
                </a:prstGeom>
                <a:solidFill>
                  <a:srgbClr val="F1F8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180000" rtlCol="0" anchor="ctr"/>
                <a:lstStyle/>
                <a:p>
                  <a:pPr marL="177800" lvl="1" algn="ctr">
                    <a:lnSpc>
                      <a:spcPct val="150000"/>
                    </a:lnSpc>
                  </a:pP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키워드 일일 검색 통계와 가공 데이터와의 관계</a:t>
                  </a:r>
                  <a:endParaRPr lang="en-US" altLang="ko-KR" sz="1400" b="1" spc="-100" dirty="0">
                    <a:solidFill>
                      <a:srgbClr val="586069"/>
                    </a:solidFill>
                  </a:endParaRPr>
                </a:p>
              </p:txBody>
            </p: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xmlns="" id="{33BD7D0B-8BAD-486D-8FC7-D8D0130D00F2}"/>
                    </a:ext>
                  </a:extLst>
                </p:cNvPr>
                <p:cNvCxnSpPr/>
                <p:nvPr/>
              </p:nvCxnSpPr>
              <p:spPr>
                <a:xfrm>
                  <a:off x="5594612" y="2610203"/>
                  <a:ext cx="101390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아래쪽 화살표 5"/>
          <p:cNvSpPr/>
          <p:nvPr/>
        </p:nvSpPr>
        <p:spPr>
          <a:xfrm>
            <a:off x="8862221" y="2661462"/>
            <a:ext cx="134200" cy="27093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3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EB1D287-FF64-480A-A4F1-BCBF8A434DE9}"/>
              </a:ext>
            </a:extLst>
          </p:cNvPr>
          <p:cNvSpPr/>
          <p:nvPr/>
        </p:nvSpPr>
        <p:spPr>
          <a:xfrm>
            <a:off x="622112" y="865077"/>
            <a:ext cx="924967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process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591F299-A881-47FF-9004-04BE5C29FD46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9249676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C48888-79D5-499A-A364-B73CBC9E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1" y="2513697"/>
            <a:ext cx="5857457" cy="2461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57E58CC-2E26-4A98-8331-FCDE6A4C54AA}"/>
              </a:ext>
            </a:extLst>
          </p:cNvPr>
          <p:cNvSpPr/>
          <p:nvPr/>
        </p:nvSpPr>
        <p:spPr>
          <a:xfrm>
            <a:off x="1394092" y="4364862"/>
            <a:ext cx="3221787" cy="243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F995DD3-A9DA-4657-85F0-A8515586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861" y="1592219"/>
            <a:ext cx="6185470" cy="4572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CA1FAAA-4DD6-4B1D-91E6-0941BA14EF49}"/>
              </a:ext>
            </a:extLst>
          </p:cNvPr>
          <p:cNvSpPr/>
          <p:nvPr/>
        </p:nvSpPr>
        <p:spPr>
          <a:xfrm>
            <a:off x="10960427" y="4265852"/>
            <a:ext cx="740289" cy="23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2BED59B-B989-4EDB-9627-C8C45E39CFBC}"/>
              </a:ext>
            </a:extLst>
          </p:cNvPr>
          <p:cNvSpPr/>
          <p:nvPr/>
        </p:nvSpPr>
        <p:spPr>
          <a:xfrm>
            <a:off x="5586861" y="4029152"/>
            <a:ext cx="3580288" cy="23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EB1D287-FF64-480A-A4F1-BCBF8A434DE9}"/>
              </a:ext>
            </a:extLst>
          </p:cNvPr>
          <p:cNvSpPr/>
          <p:nvPr/>
        </p:nvSpPr>
        <p:spPr>
          <a:xfrm>
            <a:off x="622112" y="865077"/>
            <a:ext cx="924967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Result – CSV file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591F299-A881-47FF-9004-04BE5C29FD46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9249676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FB8E301-AA08-42E6-A593-2E7594BC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3824"/>
            <a:ext cx="12192000" cy="49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EB1D287-FF64-480A-A4F1-BCBF8A434DE9}"/>
              </a:ext>
            </a:extLst>
          </p:cNvPr>
          <p:cNvSpPr/>
          <p:nvPr/>
        </p:nvSpPr>
        <p:spPr>
          <a:xfrm>
            <a:off x="622112" y="865077"/>
            <a:ext cx="924967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Result </a:t>
            </a:r>
            <a:r>
              <a:rPr lang="en-US" altLang="ko-KR" sz="1600" b="1" spc="-100">
                <a:latin typeface="+mn-ea"/>
              </a:rPr>
              <a:t>– Quartile</a:t>
            </a:r>
            <a:r>
              <a:rPr lang="en-US" altLang="ko-KR" sz="1600" b="1" spc="-100" dirty="0">
                <a:latin typeface="+mn-ea"/>
              </a:rPr>
              <a:t>, L Bound, U Bound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591F299-A881-47FF-9004-04BE5C29FD46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9249676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2A89C54-58D7-4B98-B63B-EADD89C6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2" y="1461595"/>
            <a:ext cx="6943531" cy="5054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123658-2F52-4C44-9D1B-FB5F253F79EE}"/>
              </a:ext>
            </a:extLst>
          </p:cNvPr>
          <p:cNvSpPr txBox="1"/>
          <p:nvPr/>
        </p:nvSpPr>
        <p:spPr>
          <a:xfrm>
            <a:off x="8258228" y="3107094"/>
            <a:ext cx="2932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키워드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한국 </a:t>
            </a:r>
            <a:r>
              <a:rPr lang="ko-KR" altLang="en-US" sz="1400" b="1" dirty="0" err="1"/>
              <a:t>폴리텍</a:t>
            </a:r>
            <a:r>
              <a:rPr lang="ko-KR" altLang="en-US" sz="1400" b="1" dirty="0"/>
              <a:t> 대학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의</a:t>
            </a:r>
            <a:endParaRPr lang="en-US" altLang="ko-KR" sz="1400" b="1" dirty="0"/>
          </a:p>
          <a:p>
            <a:r>
              <a:rPr lang="ko-KR" altLang="en-US" sz="1400" b="1" dirty="0"/>
              <a:t>일별 기사 개수의 수가 작아</a:t>
            </a:r>
            <a:endParaRPr lang="en-US" altLang="ko-KR" sz="1400" b="1" dirty="0"/>
          </a:p>
          <a:p>
            <a:r>
              <a:rPr lang="ko-KR" altLang="en-US" sz="1400" b="1" dirty="0"/>
              <a:t>계산된 이상치로는 분석이 어려워</a:t>
            </a:r>
            <a:r>
              <a:rPr lang="en-US" altLang="ko-KR" sz="1400" b="1" dirty="0"/>
              <a:t>,</a:t>
            </a:r>
          </a:p>
          <a:p>
            <a:r>
              <a:rPr lang="ko-KR" altLang="en-US" sz="1400" b="1" dirty="0"/>
              <a:t>임의 값을 두고 이상치를 </a:t>
            </a:r>
            <a:r>
              <a:rPr lang="ko-KR" altLang="en-US" sz="1400" b="1" dirty="0" smtClean="0"/>
              <a:t>계산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1939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EB1D287-FF64-480A-A4F1-BCBF8A434DE9}"/>
              </a:ext>
            </a:extLst>
          </p:cNvPr>
          <p:cNvSpPr/>
          <p:nvPr/>
        </p:nvSpPr>
        <p:spPr>
          <a:xfrm>
            <a:off x="622112" y="865077"/>
            <a:ext cx="924967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 err="1">
                <a:latin typeface="+mn-ea"/>
              </a:rPr>
              <a:t>Hannanum</a:t>
            </a:r>
            <a:endParaRPr lang="en-US" altLang="ko-KR" sz="1600" b="1" spc="-1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591F299-A881-47FF-9004-04BE5C29FD46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9249676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2" y="1452589"/>
            <a:ext cx="8856277" cy="504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207944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세부 데이터 파싱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EB1D287-FF64-480A-A4F1-BCBF8A434DE9}"/>
              </a:ext>
            </a:extLst>
          </p:cNvPr>
          <p:cNvSpPr/>
          <p:nvPr/>
        </p:nvSpPr>
        <p:spPr>
          <a:xfrm>
            <a:off x="622112" y="865077"/>
            <a:ext cx="924967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 err="1">
                <a:latin typeface="+mn-ea"/>
              </a:rPr>
              <a:t>Hannanum</a:t>
            </a:r>
            <a:endParaRPr lang="en-US" altLang="ko-KR" sz="1600" b="1" spc="-1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591F299-A881-47FF-9004-04BE5C29FD46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9249676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2" y="1832585"/>
            <a:ext cx="4296375" cy="3915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23" y="1456267"/>
            <a:ext cx="3686165" cy="52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299477" y="171803"/>
              <a:ext cx="3048784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spc="-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데이터 분석 </a:t>
              </a:r>
              <a:r>
                <a:rPr lang="en-US" altLang="ko-KR" b="1" spc="-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en-US" altLang="ko-KR" b="1" spc="-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Hannanum</a:t>
              </a:r>
              <a:endPara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EB1D287-FF64-480A-A4F1-BCBF8A434DE9}"/>
              </a:ext>
            </a:extLst>
          </p:cNvPr>
          <p:cNvSpPr/>
          <p:nvPr/>
        </p:nvSpPr>
        <p:spPr>
          <a:xfrm>
            <a:off x="622112" y="865077"/>
            <a:ext cx="924967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Result – </a:t>
            </a:r>
            <a:r>
              <a:rPr lang="en-US" altLang="ko-KR" sz="1600" b="1" spc="-100" dirty="0" err="1">
                <a:latin typeface="+mn-ea"/>
              </a:rPr>
              <a:t>hannanum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591F299-A881-47FF-9004-04BE5C29FD46}"/>
              </a:ext>
            </a:extLst>
          </p:cNvPr>
          <p:cNvCxnSpPr>
            <a:cxnSpLocks/>
          </p:cNvCxnSpPr>
          <p:nvPr/>
        </p:nvCxnSpPr>
        <p:spPr>
          <a:xfrm>
            <a:off x="622112" y="1279101"/>
            <a:ext cx="9249676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28924F1-CCAB-4F54-BC4A-F3A623F35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43"/>
          <a:stretch/>
        </p:blipFill>
        <p:spPr>
          <a:xfrm>
            <a:off x="267989" y="2027819"/>
            <a:ext cx="3800475" cy="42476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52AD72C-3AFE-44E4-9143-43B5D21D9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873" y="2027819"/>
            <a:ext cx="3880980" cy="4247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1B3CAC-4D78-41D7-A424-DC259235BBC0}"/>
              </a:ext>
            </a:extLst>
          </p:cNvPr>
          <p:cNvSpPr txBox="1"/>
          <p:nvPr/>
        </p:nvSpPr>
        <p:spPr>
          <a:xfrm>
            <a:off x="5301853" y="1602967"/>
            <a:ext cx="2843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 Bound – nouns from title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09727DF-DCCF-4655-8F93-2E31CF42CF28}"/>
              </a:ext>
            </a:extLst>
          </p:cNvPr>
          <p:cNvSpPr txBox="1"/>
          <p:nvPr/>
        </p:nvSpPr>
        <p:spPr>
          <a:xfrm>
            <a:off x="533565" y="1602967"/>
            <a:ext cx="2887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U Bound – nouns from title</a:t>
            </a:r>
            <a:endParaRPr lang="ko-KR" altLang="en-US" sz="16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95F73F0-0DB3-4DE9-A541-E0FD1826B142}"/>
              </a:ext>
            </a:extLst>
          </p:cNvPr>
          <p:cNvCxnSpPr/>
          <p:nvPr/>
        </p:nvCxnSpPr>
        <p:spPr>
          <a:xfrm>
            <a:off x="4488668" y="1602967"/>
            <a:ext cx="0" cy="502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C123658-2F52-4C44-9D1B-FB5F253F79EE}"/>
              </a:ext>
            </a:extLst>
          </p:cNvPr>
          <p:cNvSpPr txBox="1"/>
          <p:nvPr/>
        </p:nvSpPr>
        <p:spPr>
          <a:xfrm>
            <a:off x="8844541" y="3422649"/>
            <a:ext cx="32143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기사가 많이 나온 날짜의</a:t>
            </a:r>
            <a:endParaRPr lang="en-US" altLang="ko-KR" sz="1400" b="1" dirty="0"/>
          </a:p>
          <a:p>
            <a:r>
              <a:rPr lang="ko-KR" altLang="en-US" sz="1400" b="1" dirty="0" smtClean="0"/>
              <a:t>제목 내 단어 분석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개교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사회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공헌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로봇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캠퍼스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수상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해당 단어에 대한 관심도가 높음을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확인할 수 있음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482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468372" y="136963"/>
              <a:ext cx="4024111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spc="-100" dirty="0" smtClean="0">
                  <a:solidFill>
                    <a:schemeClr val="bg1"/>
                  </a:solidFill>
                </a:rPr>
                <a:t>Review – </a:t>
              </a:r>
              <a:r>
                <a:rPr lang="ko-KR" altLang="en-US" b="1" spc="-100" dirty="0" smtClean="0">
                  <a:solidFill>
                    <a:schemeClr val="bg1"/>
                  </a:solidFill>
                </a:rPr>
                <a:t>아쉬운 점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사각형: 둥근 모서리 7"/>
          <p:cNvSpPr/>
          <p:nvPr/>
        </p:nvSpPr>
        <p:spPr>
          <a:xfrm>
            <a:off x="1402606" y="1816038"/>
            <a:ext cx="3888481" cy="3983511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2000" b="1" spc="-100" dirty="0" smtClean="0">
                <a:solidFill>
                  <a:srgbClr val="24292E"/>
                </a:solidFill>
              </a:rPr>
              <a:t>키워드에 따른 </a:t>
            </a:r>
            <a:endParaRPr lang="en-US" altLang="ko-KR" sz="2000" b="1" spc="-100" dirty="0" smtClean="0">
              <a:solidFill>
                <a:srgbClr val="24292E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2000" b="1" spc="-100" dirty="0" err="1" smtClean="0">
                <a:solidFill>
                  <a:srgbClr val="24292E"/>
                </a:solidFill>
              </a:rPr>
              <a:t>크롤링</a:t>
            </a:r>
            <a:r>
              <a:rPr lang="ko-KR" altLang="en-US" sz="2000" b="1" spc="-100" dirty="0" smtClean="0">
                <a:solidFill>
                  <a:srgbClr val="24292E"/>
                </a:solidFill>
              </a:rPr>
              <a:t> 량</a:t>
            </a:r>
            <a:r>
              <a:rPr lang="en-US" altLang="ko-KR" sz="2000" b="1" spc="-100" dirty="0" smtClean="0">
                <a:solidFill>
                  <a:srgbClr val="24292E"/>
                </a:solidFill>
              </a:rPr>
              <a:t>, </a:t>
            </a:r>
            <a:r>
              <a:rPr lang="ko-KR" altLang="en-US" sz="2000" b="1" spc="-100" dirty="0" smtClean="0">
                <a:solidFill>
                  <a:srgbClr val="24292E"/>
                </a:solidFill>
              </a:rPr>
              <a:t>소요 시간</a:t>
            </a:r>
            <a:endParaRPr lang="en-US" altLang="ko-KR" sz="2000" b="1" spc="-100" dirty="0" smtClean="0">
              <a:solidFill>
                <a:srgbClr val="24292E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약 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2-3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천건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) - 6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시간 이상</a:t>
            </a:r>
            <a:endParaRPr lang="en-US" altLang="ko-KR" sz="14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서울시장 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(1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천건 이상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) - 6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en-US" altLang="ko-KR" sz="14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----------------</a:t>
            </a:r>
          </a:p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한국 </a:t>
            </a:r>
            <a:r>
              <a:rPr lang="ko-KR" altLang="en-US" sz="1400" b="1" spc="-100" dirty="0" err="1" smtClean="0">
                <a:solidFill>
                  <a:schemeClr val="bg1">
                    <a:lumMod val="50000"/>
                  </a:schemeClr>
                </a:solidFill>
              </a:rPr>
              <a:t>폴리텍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 대학 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달 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(200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건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) – 2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en-US" altLang="ko-KR" sz="14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1400" b="1" spc="-10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1400" b="1" spc="-100" dirty="0" smtClean="0">
                <a:solidFill>
                  <a:schemeClr val="tx1"/>
                </a:solidFill>
              </a:rPr>
              <a:t>시간관계상 코로나</a:t>
            </a:r>
            <a:r>
              <a:rPr lang="en-US" altLang="ko-KR" sz="1400" b="1" spc="-1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spc="-100" dirty="0" smtClean="0">
                <a:solidFill>
                  <a:schemeClr val="tx1"/>
                </a:solidFill>
              </a:rPr>
              <a:t>서울시장 등의 키워드로 유효한 데이터 만들기에 어려움이 있어</a:t>
            </a:r>
            <a:endParaRPr lang="en-US" altLang="ko-KR" sz="1400" b="1" spc="-100" dirty="0" smtClean="0">
              <a:solidFill>
                <a:schemeClr val="tx1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1400" b="1" spc="-100" dirty="0" smtClean="0">
                <a:solidFill>
                  <a:schemeClr val="tx1"/>
                </a:solidFill>
              </a:rPr>
              <a:t>키워드 교체</a:t>
            </a:r>
            <a:endParaRPr lang="en-US" altLang="ko-KR" sz="1400" b="1" spc="-100" dirty="0" smtClean="0">
              <a:solidFill>
                <a:schemeClr val="tx1"/>
              </a:solidFill>
            </a:endParaRPr>
          </a:p>
        </p:txBody>
      </p:sp>
      <p:sp>
        <p:nvSpPr>
          <p:cNvPr id="6" name="사각형: 둥근 모서리 7"/>
          <p:cNvSpPr/>
          <p:nvPr/>
        </p:nvSpPr>
        <p:spPr>
          <a:xfrm>
            <a:off x="6584217" y="1816038"/>
            <a:ext cx="3888481" cy="3983511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2000" b="1" spc="-100" dirty="0" smtClean="0">
                <a:solidFill>
                  <a:srgbClr val="24292E"/>
                </a:solidFill>
              </a:rPr>
              <a:t>‘</a:t>
            </a:r>
            <a:r>
              <a:rPr lang="ko-KR" altLang="en-US" sz="2000" b="1" spc="-100" dirty="0" smtClean="0">
                <a:solidFill>
                  <a:srgbClr val="24292E"/>
                </a:solidFill>
              </a:rPr>
              <a:t>한국 </a:t>
            </a:r>
            <a:r>
              <a:rPr lang="ko-KR" altLang="en-US" sz="2000" b="1" spc="-100" dirty="0" err="1" smtClean="0">
                <a:solidFill>
                  <a:srgbClr val="24292E"/>
                </a:solidFill>
              </a:rPr>
              <a:t>폴리텍</a:t>
            </a:r>
            <a:r>
              <a:rPr lang="ko-KR" altLang="en-US" sz="2000" b="1" spc="-100" dirty="0" smtClean="0">
                <a:solidFill>
                  <a:srgbClr val="24292E"/>
                </a:solidFill>
              </a:rPr>
              <a:t> 대학</a:t>
            </a:r>
            <a:r>
              <a:rPr lang="en-US" altLang="ko-KR" sz="2000" b="1" spc="-100" dirty="0" smtClean="0">
                <a:solidFill>
                  <a:srgbClr val="24292E"/>
                </a:solidFill>
              </a:rPr>
              <a:t>’ </a:t>
            </a:r>
            <a:r>
              <a:rPr lang="ko-KR" altLang="en-US" sz="2000" b="1" spc="-100" dirty="0" smtClean="0">
                <a:solidFill>
                  <a:srgbClr val="24292E"/>
                </a:solidFill>
              </a:rPr>
              <a:t>키워드의 한정적 유효 데이터</a:t>
            </a:r>
            <a:endParaRPr lang="en-US" altLang="ko-KR" sz="2000" b="1" spc="-100" dirty="0" smtClean="0">
              <a:solidFill>
                <a:srgbClr val="24292E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일별 기사 개수로 이상치 분석</a:t>
            </a:r>
            <a:endParaRPr lang="en-US" altLang="ko-KR" sz="1400" b="1" spc="-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및 </a:t>
            </a:r>
            <a:r>
              <a:rPr lang="en-US" altLang="ko-KR" sz="1400" b="1" spc="-100" dirty="0" err="1" smtClean="0">
                <a:solidFill>
                  <a:schemeClr val="bg1">
                    <a:lumMod val="50000"/>
                  </a:schemeClr>
                </a:solidFill>
              </a:rPr>
              <a:t>hannanum</a:t>
            </a:r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spc="-100" dirty="0" smtClean="0">
                <a:solidFill>
                  <a:schemeClr val="bg1">
                    <a:lumMod val="50000"/>
                  </a:schemeClr>
                </a:solidFill>
              </a:rPr>
              <a:t>명사 분석</a:t>
            </a:r>
            <a:endParaRPr lang="en-US" altLang="ko-KR" sz="1400" b="1" spc="-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468372" y="136963"/>
              <a:ext cx="4024111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spc="-100" dirty="0" smtClean="0">
                  <a:solidFill>
                    <a:schemeClr val="bg1"/>
                  </a:solidFill>
                </a:rPr>
                <a:t>Review – </a:t>
              </a:r>
              <a:r>
                <a:rPr lang="ko-KR" altLang="en-US" b="1" spc="-100" dirty="0" smtClean="0">
                  <a:solidFill>
                    <a:schemeClr val="bg1"/>
                  </a:solidFill>
                </a:rPr>
                <a:t>개선 및 활용 방향성 제시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사각형: 둥근 모서리 7"/>
          <p:cNvSpPr/>
          <p:nvPr/>
        </p:nvSpPr>
        <p:spPr>
          <a:xfrm>
            <a:off x="1496378" y="1651112"/>
            <a:ext cx="3888481" cy="3983511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b="1" spc="-100" dirty="0" smtClean="0">
                <a:solidFill>
                  <a:srgbClr val="24292E"/>
                </a:solidFill>
              </a:rPr>
              <a:t>일별 기사 수 </a:t>
            </a:r>
            <a:r>
              <a:rPr lang="en-US" altLang="ko-KR" b="1" spc="-100" dirty="0" smtClean="0">
                <a:solidFill>
                  <a:srgbClr val="24292E"/>
                </a:solidFill>
              </a:rPr>
              <a:t>– </a:t>
            </a:r>
            <a:r>
              <a:rPr lang="ko-KR" altLang="en-US" b="1" spc="-100" dirty="0" smtClean="0">
                <a:solidFill>
                  <a:srgbClr val="24292E"/>
                </a:solidFill>
              </a:rPr>
              <a:t>검색 </a:t>
            </a:r>
            <a:r>
              <a:rPr lang="ko-KR" altLang="en-US" b="1" spc="-100" dirty="0" err="1" smtClean="0">
                <a:solidFill>
                  <a:srgbClr val="24292E"/>
                </a:solidFill>
              </a:rPr>
              <a:t>트렌드</a:t>
            </a:r>
            <a:r>
              <a:rPr lang="ko-KR" altLang="en-US" b="1" spc="-100" dirty="0" smtClean="0">
                <a:solidFill>
                  <a:srgbClr val="24292E"/>
                </a:solidFill>
              </a:rPr>
              <a:t> 수치 변화 확인 및 예측</a:t>
            </a:r>
            <a:endParaRPr lang="en-US" altLang="ko-KR" sz="1200" b="1" spc="-100" dirty="0" smtClean="0">
              <a:solidFill>
                <a:srgbClr val="24292E"/>
              </a:solidFill>
            </a:endParaRPr>
          </a:p>
        </p:txBody>
      </p:sp>
      <p:sp>
        <p:nvSpPr>
          <p:cNvPr id="6" name="사각형: 둥근 모서리 7"/>
          <p:cNvSpPr/>
          <p:nvPr/>
        </p:nvSpPr>
        <p:spPr>
          <a:xfrm>
            <a:off x="6186342" y="1651112"/>
            <a:ext cx="3888481" cy="3983511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b="1" spc="-100" dirty="0" err="1">
                <a:solidFill>
                  <a:srgbClr val="24292E"/>
                </a:solidFill>
              </a:rPr>
              <a:t>댓글</a:t>
            </a:r>
            <a:r>
              <a:rPr lang="ko-KR" altLang="en-US" b="1" spc="-100" dirty="0">
                <a:solidFill>
                  <a:srgbClr val="24292E"/>
                </a:solidFill>
              </a:rPr>
              <a:t> 수 혹은 반응 개수에 따른 </a:t>
            </a:r>
            <a:endParaRPr lang="en-US" altLang="ko-KR" b="1" spc="-100" dirty="0">
              <a:solidFill>
                <a:srgbClr val="24292E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b="1" spc="-100" dirty="0">
                <a:solidFill>
                  <a:srgbClr val="24292E"/>
                </a:solidFill>
              </a:rPr>
              <a:t>본문 및 기사 제목 내 단어 분석 </a:t>
            </a:r>
            <a:endParaRPr lang="en-US" altLang="ko-KR" b="1" spc="-100" dirty="0">
              <a:solidFill>
                <a:srgbClr val="24292E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b="1" spc="-100" dirty="0">
                <a:solidFill>
                  <a:srgbClr val="24292E"/>
                </a:solidFill>
              </a:rPr>
              <a:t>-&gt; </a:t>
            </a:r>
            <a:r>
              <a:rPr lang="ko-KR" altLang="en-US" b="1" spc="-100" dirty="0">
                <a:solidFill>
                  <a:srgbClr val="24292E"/>
                </a:solidFill>
              </a:rPr>
              <a:t>상관관계 분석</a:t>
            </a:r>
            <a:endParaRPr lang="en-US" altLang="ko-KR" b="1" spc="-100" dirty="0">
              <a:solidFill>
                <a:srgbClr val="2429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6CC0274-8214-4097-A344-4BB8396243CC}"/>
              </a:ext>
            </a:extLst>
          </p:cNvPr>
          <p:cNvSpPr txBox="1"/>
          <p:nvPr/>
        </p:nvSpPr>
        <p:spPr>
          <a:xfrm>
            <a:off x="4383172" y="4835234"/>
            <a:ext cx="363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rgbClr val="24292E"/>
                </a:solidFill>
              </a:rPr>
              <a:t>Thank you.</a:t>
            </a:r>
            <a:endParaRPr lang="ko-KR" altLang="en-US" sz="4800" b="1">
              <a:solidFill>
                <a:srgbClr val="24292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45F93EA-DF83-4211-9C03-3009CA7A2554}"/>
              </a:ext>
            </a:extLst>
          </p:cNvPr>
          <p:cNvSpPr/>
          <p:nvPr/>
        </p:nvSpPr>
        <p:spPr>
          <a:xfrm>
            <a:off x="0" y="2419"/>
            <a:ext cx="12192000" cy="863339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FE6E2D5-A982-48A9-AAB7-61A22B60F9E1}"/>
              </a:ext>
            </a:extLst>
          </p:cNvPr>
          <p:cNvSpPr txBox="1"/>
          <p:nvPr/>
        </p:nvSpPr>
        <p:spPr>
          <a:xfrm>
            <a:off x="1465562" y="6448564"/>
            <a:ext cx="947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들어주셔서  감사합니다</a:t>
            </a:r>
            <a:r>
              <a:rPr lang="en-US" altLang="ko-KR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6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8D682BF-96AC-4CFF-AA1B-6F86CA7EB1E3}"/>
              </a:ext>
            </a:extLst>
          </p:cNvPr>
          <p:cNvSpPr/>
          <p:nvPr/>
        </p:nvSpPr>
        <p:spPr>
          <a:xfrm>
            <a:off x="0" y="2420"/>
            <a:ext cx="12192000" cy="854250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809181C-4963-4684-887A-8F417664ECDF}"/>
              </a:ext>
            </a:extLst>
          </p:cNvPr>
          <p:cNvGrpSpPr/>
          <p:nvPr/>
        </p:nvGrpSpPr>
        <p:grpSpPr>
          <a:xfrm>
            <a:off x="294232" y="2494705"/>
            <a:ext cx="1494287" cy="1578884"/>
            <a:chOff x="294232" y="2494705"/>
            <a:chExt cx="1494287" cy="1578884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xmlns="" id="{3906D7C1-3C9D-4F1B-9F21-436FAE86FD24}"/>
                </a:ext>
              </a:extLst>
            </p:cNvPr>
            <p:cNvSpPr/>
            <p:nvPr/>
          </p:nvSpPr>
          <p:spPr>
            <a:xfrm>
              <a:off x="387317" y="2961360"/>
              <a:ext cx="1308119" cy="1112229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00">
                  <a:solidFill>
                    <a:srgbClr val="586069"/>
                  </a:solidFill>
                </a:rPr>
                <a:t>키워드 검색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FD7AC14-207E-4833-9E07-9BC2D07A87BD}"/>
                </a:ext>
              </a:extLst>
            </p:cNvPr>
            <p:cNvSpPr txBox="1"/>
            <p:nvPr/>
          </p:nvSpPr>
          <p:spPr>
            <a:xfrm>
              <a:off x="294232" y="2494705"/>
              <a:ext cx="1494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>
                  <a:solidFill>
                    <a:srgbClr val="586069"/>
                  </a:solidFill>
                </a:rPr>
                <a:t>검색 범위 설정</a:t>
              </a:r>
              <a:endParaRPr lang="ko-KR" altLang="en-US" sz="1600" b="1" spc="-100" dirty="0">
                <a:solidFill>
                  <a:srgbClr val="586069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E4B5312-3945-4418-9D81-75FF0505AE6F}"/>
              </a:ext>
            </a:extLst>
          </p:cNvPr>
          <p:cNvGrpSpPr/>
          <p:nvPr/>
        </p:nvGrpSpPr>
        <p:grpSpPr>
          <a:xfrm>
            <a:off x="1695436" y="2493946"/>
            <a:ext cx="2802144" cy="1450653"/>
            <a:chOff x="1695436" y="2493946"/>
            <a:chExt cx="2802144" cy="145065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E9AB3D8E-81FE-44FD-A0A5-8FCBE63B1CB7}"/>
                </a:ext>
              </a:extLst>
            </p:cNvPr>
            <p:cNvSpPr/>
            <p:nvPr/>
          </p:nvSpPr>
          <p:spPr>
            <a:xfrm>
              <a:off x="2472267" y="3090348"/>
              <a:ext cx="1679427" cy="85425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>
                  <a:solidFill>
                    <a:srgbClr val="586069"/>
                  </a:solidFill>
                </a:rPr>
                <a:t>언론사</a:t>
              </a:r>
              <a:r>
                <a:rPr lang="en-US" altLang="ko-KR" sz="1400" b="1" spc="-100">
                  <a:solidFill>
                    <a:srgbClr val="586069"/>
                  </a:solidFill>
                </a:rPr>
                <a:t>, </a:t>
              </a:r>
              <a:r>
                <a:rPr lang="ko-KR" altLang="en-US" sz="1400" b="1" spc="-100">
                  <a:solidFill>
                    <a:srgbClr val="586069"/>
                  </a:solidFill>
                </a:rPr>
                <a:t>제목</a:t>
              </a:r>
              <a:r>
                <a:rPr lang="en-US" altLang="ko-KR" sz="1400" b="1" spc="-100">
                  <a:solidFill>
                    <a:srgbClr val="586069"/>
                  </a:solidFill>
                </a:rPr>
                <a:t>, URL</a:t>
              </a:r>
              <a:endParaRPr lang="en-US" altLang="ko-KR" sz="1400" b="1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xmlns="" id="{E79FB776-5C3F-4A48-99C6-1B0AF4290759}"/>
                </a:ext>
              </a:extLst>
            </p:cNvPr>
            <p:cNvCxnSpPr>
              <a:stCxn id="27" idx="3"/>
              <a:endCxn id="30" idx="1"/>
            </p:cNvCxnSpPr>
            <p:nvPr/>
          </p:nvCxnSpPr>
          <p:spPr>
            <a:xfrm flipV="1">
              <a:off x="1695436" y="3517474"/>
              <a:ext cx="776831" cy="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595F4E7-B899-4383-913B-958E59D1E7F0}"/>
                </a:ext>
              </a:extLst>
            </p:cNvPr>
            <p:cNvSpPr txBox="1"/>
            <p:nvPr/>
          </p:nvSpPr>
          <p:spPr>
            <a:xfrm>
              <a:off x="2142006" y="2493946"/>
              <a:ext cx="2355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>
                  <a:solidFill>
                    <a:srgbClr val="586069"/>
                  </a:solidFill>
                </a:rPr>
                <a:t>각 페이지 데이터 파싱</a:t>
              </a:r>
              <a:endParaRPr lang="en-US" altLang="ko-KR" sz="1600" b="1" spc="-100" dirty="0">
                <a:solidFill>
                  <a:srgbClr val="586069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3686333-4947-49F7-B916-A981C2CAF0E8}"/>
              </a:ext>
            </a:extLst>
          </p:cNvPr>
          <p:cNvGrpSpPr/>
          <p:nvPr/>
        </p:nvGrpSpPr>
        <p:grpSpPr>
          <a:xfrm>
            <a:off x="4151694" y="2031582"/>
            <a:ext cx="3838198" cy="2811682"/>
            <a:chOff x="4151694" y="2031582"/>
            <a:chExt cx="3838198" cy="281168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0D7596D5-C03D-4A4F-8A62-F0E1FF127B36}"/>
                </a:ext>
              </a:extLst>
            </p:cNvPr>
            <p:cNvGrpSpPr/>
            <p:nvPr/>
          </p:nvGrpSpPr>
          <p:grpSpPr>
            <a:xfrm>
              <a:off x="4151694" y="2031582"/>
              <a:ext cx="3838198" cy="2765823"/>
              <a:chOff x="4151694" y="2031582"/>
              <a:chExt cx="3838198" cy="276582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xmlns="" id="{ABF3CEE4-C762-4993-B3D5-742101278FB3}"/>
                  </a:ext>
                </a:extLst>
              </p:cNvPr>
              <p:cNvSpPr/>
              <p:nvPr/>
            </p:nvSpPr>
            <p:spPr>
              <a:xfrm>
                <a:off x="6446875" y="2107109"/>
                <a:ext cx="1543017" cy="854251"/>
              </a:xfrm>
              <a:prstGeom prst="roundRect">
                <a:avLst/>
              </a:prstGeom>
              <a:solidFill>
                <a:srgbClr val="F1F8FF"/>
              </a:solidFill>
              <a:ln>
                <a:noFill/>
              </a:ln>
              <a:effectLst>
                <a:outerShdw blurRad="50800" dist="508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en-US" altLang="ko-KR" sz="1400" b="1" spc="-100">
                    <a:solidFill>
                      <a:srgbClr val="586069"/>
                    </a:solidFill>
                  </a:rPr>
                  <a:t>SKIP</a:t>
                </a:r>
                <a:endParaRPr lang="en-US" altLang="ko-KR" sz="1400" b="1" spc="-100" dirty="0">
                  <a:solidFill>
                    <a:srgbClr val="586069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xmlns="" id="{CFD93DD8-7A39-4CED-B1EF-05FA081D1B47}"/>
                  </a:ext>
                </a:extLst>
              </p:cNvPr>
              <p:cNvSpPr/>
              <p:nvPr/>
            </p:nvSpPr>
            <p:spPr>
              <a:xfrm>
                <a:off x="6446876" y="3943154"/>
                <a:ext cx="1543016" cy="854251"/>
              </a:xfrm>
              <a:prstGeom prst="roundRect">
                <a:avLst/>
              </a:prstGeom>
              <a:solidFill>
                <a:srgbClr val="F1F8FF"/>
              </a:solidFill>
              <a:ln>
                <a:noFill/>
              </a:ln>
              <a:effectLst>
                <a:outerShdw blurRad="50800" dist="508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>
                  <a:lnSpc>
                    <a:spcPct val="150000"/>
                  </a:lnSpc>
                </a:pPr>
                <a:r>
                  <a:rPr lang="en-US" altLang="ko-KR" sz="1400" b="1" spc="-100">
                    <a:solidFill>
                      <a:srgbClr val="586069"/>
                    </a:solidFill>
                  </a:rPr>
                  <a:t>   CSV </a:t>
                </a:r>
                <a:r>
                  <a:rPr lang="ko-KR" altLang="en-US" sz="1400" b="1" spc="-100">
                    <a:solidFill>
                      <a:srgbClr val="586069"/>
                    </a:solidFill>
                  </a:rPr>
                  <a:t>저장</a:t>
                </a:r>
                <a:endParaRPr lang="en-US" altLang="ko-KR" sz="200" b="1" spc="-100" dirty="0">
                  <a:solidFill>
                    <a:srgbClr val="586069"/>
                  </a:solidFill>
                </a:endParaRPr>
              </a:p>
            </p:txBody>
          </p:sp>
          <p:cxnSp>
            <p:nvCxnSpPr>
              <p:cNvPr id="7" name="연결선: 꺾임 6">
                <a:extLst>
                  <a:ext uri="{FF2B5EF4-FFF2-40B4-BE49-F238E27FC236}">
                    <a16:creationId xmlns:a16="http://schemas.microsoft.com/office/drawing/2014/main" xmlns="" id="{3C7A3E15-CF32-4F6A-B498-1F57CB44C631}"/>
                  </a:ext>
                </a:extLst>
              </p:cNvPr>
              <p:cNvCxnSpPr>
                <a:stCxn id="30" idx="3"/>
                <a:endCxn id="31" idx="1"/>
              </p:cNvCxnSpPr>
              <p:nvPr/>
            </p:nvCxnSpPr>
            <p:spPr>
              <a:xfrm flipV="1">
                <a:off x="4151694" y="2534235"/>
                <a:ext cx="2295181" cy="983239"/>
              </a:xfrm>
              <a:prstGeom prst="bentConnector3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연결선: 꺾임 8">
                <a:extLst>
                  <a:ext uri="{FF2B5EF4-FFF2-40B4-BE49-F238E27FC236}">
                    <a16:creationId xmlns:a16="http://schemas.microsoft.com/office/drawing/2014/main" xmlns="" id="{AA09981C-309C-4960-B34D-E5E0D7DC3D91}"/>
                  </a:ext>
                </a:extLst>
              </p:cNvPr>
              <p:cNvCxnSpPr>
                <a:stCxn id="30" idx="3"/>
                <a:endCxn id="32" idx="1"/>
              </p:cNvCxnSpPr>
              <p:nvPr/>
            </p:nvCxnSpPr>
            <p:spPr>
              <a:xfrm>
                <a:off x="4151694" y="3517474"/>
                <a:ext cx="2295182" cy="852806"/>
              </a:xfrm>
              <a:prstGeom prst="bentConnector3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CAF4044-1DBA-46F3-9A87-5637F7457DAC}"/>
                  </a:ext>
                </a:extLst>
              </p:cNvPr>
              <p:cNvSpPr txBox="1"/>
              <p:nvPr/>
            </p:nvSpPr>
            <p:spPr>
              <a:xfrm>
                <a:off x="4294441" y="2031582"/>
                <a:ext cx="2355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spc="-100">
                    <a:solidFill>
                      <a:srgbClr val="586069"/>
                    </a:solidFill>
                  </a:rPr>
                  <a:t>if  != </a:t>
                </a:r>
                <a:r>
                  <a:rPr lang="ko-KR" altLang="en-US" sz="1600" b="1" spc="-100">
                    <a:solidFill>
                      <a:srgbClr val="586069"/>
                    </a:solidFill>
                  </a:rPr>
                  <a:t>네이버 뉴스 </a:t>
                </a:r>
                <a:endParaRPr lang="ko-KR" altLang="en-US" sz="1600" b="1" spc="-100" dirty="0">
                  <a:solidFill>
                    <a:srgbClr val="586069"/>
                  </a:solidFill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492703FB-2055-46E3-A9A3-0D1D6FD33893}"/>
                </a:ext>
              </a:extLst>
            </p:cNvPr>
            <p:cNvSpPr txBox="1"/>
            <p:nvPr/>
          </p:nvSpPr>
          <p:spPr>
            <a:xfrm>
              <a:off x="4278557" y="4504710"/>
              <a:ext cx="2355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-100">
                  <a:solidFill>
                    <a:srgbClr val="586069"/>
                  </a:solidFill>
                </a:rPr>
                <a:t>if </a:t>
              </a:r>
              <a:r>
                <a:rPr lang="ko-KR" altLang="en-US" sz="1600" b="1" spc="-100">
                  <a:solidFill>
                    <a:srgbClr val="586069"/>
                  </a:solidFill>
                </a:rPr>
                <a:t>네이버 뉴스</a:t>
              </a:r>
              <a:endParaRPr lang="ko-KR" altLang="en-US" sz="1600" b="1" spc="-100" dirty="0">
                <a:solidFill>
                  <a:srgbClr val="586069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4AB4E7D-DED0-4FAC-A479-68BAD25E70B8}"/>
              </a:ext>
            </a:extLst>
          </p:cNvPr>
          <p:cNvGrpSpPr/>
          <p:nvPr/>
        </p:nvGrpSpPr>
        <p:grpSpPr>
          <a:xfrm>
            <a:off x="7218383" y="3943154"/>
            <a:ext cx="3692418" cy="2195010"/>
            <a:chOff x="7218383" y="3943154"/>
            <a:chExt cx="3692418" cy="2195010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7F02D3B1-44D9-49C0-9A4C-7ECA84B77E64}"/>
                </a:ext>
              </a:extLst>
            </p:cNvPr>
            <p:cNvCxnSpPr>
              <a:cxnSpLocks/>
              <a:stCxn id="32" idx="3"/>
              <a:endCxn id="40" idx="1"/>
            </p:cNvCxnSpPr>
            <p:nvPr/>
          </p:nvCxnSpPr>
          <p:spPr>
            <a:xfrm>
              <a:off x="7989892" y="4370280"/>
              <a:ext cx="1136736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7E9674A1-AF52-477A-8DA0-EC45B7DE9564}"/>
                </a:ext>
              </a:extLst>
            </p:cNvPr>
            <p:cNvSpPr/>
            <p:nvPr/>
          </p:nvSpPr>
          <p:spPr>
            <a:xfrm>
              <a:off x="9126628" y="3943154"/>
              <a:ext cx="1784173" cy="85425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>
                  <a:solidFill>
                    <a:srgbClr val="586069"/>
                  </a:solidFill>
                </a:rPr>
                <a:t>필요 데이터 가공</a:t>
              </a:r>
              <a:endParaRPr lang="en-US" altLang="ko-KR" sz="1400" b="1" spc="-100" dirty="0">
                <a:solidFill>
                  <a:srgbClr val="586069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xmlns="" id="{FA011105-EF68-4867-AD28-DDC50EC287A7}"/>
                </a:ext>
              </a:extLst>
            </p:cNvPr>
            <p:cNvSpPr/>
            <p:nvPr/>
          </p:nvSpPr>
          <p:spPr>
            <a:xfrm>
              <a:off x="9126629" y="5283913"/>
              <a:ext cx="1784172" cy="85425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>
                  <a:solidFill>
                    <a:srgbClr val="586069"/>
                  </a:solidFill>
                </a:rPr>
                <a:t>예외 처리</a:t>
              </a:r>
              <a:endParaRPr lang="en-US" altLang="ko-KR" sz="1400" b="1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xmlns="" id="{3BF047B4-D3A5-4600-99E3-F8228DEEB5DC}"/>
                </a:ext>
              </a:extLst>
            </p:cNvPr>
            <p:cNvCxnSpPr>
              <a:stCxn id="32" idx="2"/>
              <a:endCxn id="63" idx="1"/>
            </p:cNvCxnSpPr>
            <p:nvPr/>
          </p:nvCxnSpPr>
          <p:spPr>
            <a:xfrm rot="16200000" flipH="1">
              <a:off x="7715689" y="4300099"/>
              <a:ext cx="913634" cy="1908245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364FC99-28DA-45E5-A7F8-8ED7D57EE6FF}"/>
              </a:ext>
            </a:extLst>
          </p:cNvPr>
          <p:cNvSpPr/>
          <p:nvPr/>
        </p:nvSpPr>
        <p:spPr>
          <a:xfrm>
            <a:off x="530395" y="1230721"/>
            <a:ext cx="5699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00">
                <a:solidFill>
                  <a:srgbClr val="24292E"/>
                </a:solidFill>
                <a:latin typeface="+mn-ea"/>
              </a:rPr>
              <a:t>사전 프로그램 설계도</a:t>
            </a: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EBD30F49-4DF1-4876-B78D-9262D7BC2D78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2043472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5F236F63-4189-478F-9C9E-3BA3A22CAF9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05A6FCCD-7DAB-4EC5-876C-F7F4B33FEF6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8DD34A29-EA23-4876-B607-51AF30F2FB06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사용 언어 및 라이브러리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사각형: 둥근 모서리 7"/>
          <p:cNvSpPr/>
          <p:nvPr/>
        </p:nvSpPr>
        <p:spPr>
          <a:xfrm>
            <a:off x="1535289" y="2329607"/>
            <a:ext cx="2776372" cy="2001581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24292E"/>
                </a:solidFill>
              </a:rPr>
              <a:t>Programming language</a:t>
            </a:r>
          </a:p>
          <a:p>
            <a:pPr marL="0" lvl="1" algn="ctr">
              <a:lnSpc>
                <a:spcPct val="150000"/>
              </a:lnSpc>
            </a:pPr>
            <a:endParaRPr lang="en-US" altLang="ko-KR" sz="200" b="1" spc="-100" dirty="0">
              <a:solidFill>
                <a:srgbClr val="24292E"/>
              </a:solidFill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1100" b="1" spc="-100" dirty="0">
              <a:solidFill>
                <a:srgbClr val="24292E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400" b="1" spc="-100" dirty="0">
                <a:solidFill>
                  <a:srgbClr val="24292E"/>
                </a:solidFill>
              </a:rPr>
              <a:t>Java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FA739054-A0A8-42D3-817D-2CE37DACF74E}"/>
              </a:ext>
            </a:extLst>
          </p:cNvPr>
          <p:cNvSpPr/>
          <p:nvPr/>
        </p:nvSpPr>
        <p:spPr>
          <a:xfrm>
            <a:off x="7051985" y="2329605"/>
            <a:ext cx="2828281" cy="2001583"/>
          </a:xfrm>
          <a:prstGeom prst="roundRect">
            <a:avLst/>
          </a:prstGeom>
          <a:solidFill>
            <a:srgbClr val="F1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2000" b="1" spc="-100" dirty="0">
                <a:solidFill>
                  <a:srgbClr val="24292E"/>
                </a:solidFill>
              </a:rPr>
              <a:t>Library</a:t>
            </a:r>
          </a:p>
          <a:p>
            <a:pPr marL="0" lvl="1" algn="ctr">
              <a:lnSpc>
                <a:spcPct val="150000"/>
              </a:lnSpc>
            </a:pPr>
            <a:endParaRPr lang="en-US" altLang="ko-KR" sz="1100" b="1" spc="-100" dirty="0">
              <a:solidFill>
                <a:srgbClr val="24292E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100" b="1" spc="-100" dirty="0">
                <a:solidFill>
                  <a:srgbClr val="24292E"/>
                </a:solidFill>
              </a:rPr>
              <a:t>Selenium</a:t>
            </a:r>
          </a:p>
          <a:p>
            <a:pPr marL="0" lvl="1" algn="ctr">
              <a:lnSpc>
                <a:spcPct val="150000"/>
              </a:lnSpc>
            </a:pPr>
            <a:r>
              <a:rPr lang="en-US" altLang="ko-KR" sz="1100" b="1" spc="-100" dirty="0" err="1">
                <a:solidFill>
                  <a:srgbClr val="24292E"/>
                </a:solidFill>
              </a:rPr>
              <a:t>Jsoup</a:t>
            </a:r>
            <a:endParaRPr lang="en-US" altLang="ko-KR" sz="1100" b="1" spc="-100" dirty="0">
              <a:solidFill>
                <a:srgbClr val="24292E"/>
              </a:solidFill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100" b="1" spc="-100" dirty="0" err="1" smtClean="0">
                <a:solidFill>
                  <a:srgbClr val="24292E"/>
                </a:solidFill>
              </a:rPr>
              <a:t>Hannanum</a:t>
            </a:r>
            <a:endParaRPr lang="en-US" altLang="ko-KR" sz="1100" b="1" spc="-100" dirty="0">
              <a:solidFill>
                <a:srgbClr val="2429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8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399591" y="6194724"/>
            <a:ext cx="78116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F07A562-2AA3-4AC1-9EF5-10D46A3878D3}"/>
              </a:ext>
            </a:extLst>
          </p:cNvPr>
          <p:cNvSpPr txBox="1"/>
          <p:nvPr/>
        </p:nvSpPr>
        <p:spPr>
          <a:xfrm>
            <a:off x="2435098" y="6377095"/>
            <a:ext cx="157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/>
              <a:t>시작날짜 입력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0435039-47A5-45C3-88DC-8209ED05BCDE}"/>
              </a:ext>
            </a:extLst>
          </p:cNvPr>
          <p:cNvSpPr txBox="1"/>
          <p:nvPr/>
        </p:nvSpPr>
        <p:spPr>
          <a:xfrm>
            <a:off x="5276072" y="6377096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/>
              <a:t>종료날짜 입력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2994459-1A57-499F-8336-77FC465BB6C9}"/>
              </a:ext>
            </a:extLst>
          </p:cNvPr>
          <p:cNvSpPr txBox="1"/>
          <p:nvPr/>
        </p:nvSpPr>
        <p:spPr>
          <a:xfrm>
            <a:off x="8215088" y="6377095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/>
              <a:t>키워드 입력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369487" y="169465"/>
              <a:ext cx="496237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데이터 범위 설정 및 초기 데이터 파싱 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187E5481-1836-4B1A-90DE-D7E543FFB54A}"/>
              </a:ext>
            </a:extLst>
          </p:cNvPr>
          <p:cNvCxnSpPr>
            <a:cxnSpLocks/>
          </p:cNvCxnSpPr>
          <p:nvPr/>
        </p:nvCxnSpPr>
        <p:spPr>
          <a:xfrm>
            <a:off x="1399591" y="6194724"/>
            <a:ext cx="3016989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C4581B55-F352-42A0-A085-168D3D094883}"/>
              </a:ext>
            </a:extLst>
          </p:cNvPr>
          <p:cNvCxnSpPr>
            <a:cxnSpLocks/>
          </p:cNvCxnSpPr>
          <p:nvPr/>
        </p:nvCxnSpPr>
        <p:spPr>
          <a:xfrm>
            <a:off x="7629396" y="6196162"/>
            <a:ext cx="2808767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3C54654-1ACE-4704-A219-DDD8BE3D851E}"/>
              </a:ext>
            </a:extLst>
          </p:cNvPr>
          <p:cNvSpPr/>
          <p:nvPr/>
        </p:nvSpPr>
        <p:spPr>
          <a:xfrm>
            <a:off x="622112" y="865077"/>
            <a:ext cx="5699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latin typeface="+mn-ea"/>
              </a:rPr>
              <a:t>Source Code / InputClass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640242" y="1326742"/>
            <a:ext cx="236944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91" y="1507674"/>
            <a:ext cx="7183628" cy="29086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838" y="4632344"/>
            <a:ext cx="6833250" cy="12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399591" y="6194724"/>
            <a:ext cx="78116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F07A562-2AA3-4AC1-9EF5-10D46A3878D3}"/>
              </a:ext>
            </a:extLst>
          </p:cNvPr>
          <p:cNvSpPr txBox="1"/>
          <p:nvPr/>
        </p:nvSpPr>
        <p:spPr>
          <a:xfrm>
            <a:off x="2435098" y="6377095"/>
            <a:ext cx="157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/>
              <a:t>GetTitle Class</a:t>
            </a:r>
            <a:endParaRPr lang="ko-KR" altLang="en-US" sz="1400" b="1" spc="-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2994459-1A57-499F-8336-77FC465BB6C9}"/>
              </a:ext>
            </a:extLst>
          </p:cNvPr>
          <p:cNvSpPr txBox="1"/>
          <p:nvPr/>
        </p:nvSpPr>
        <p:spPr>
          <a:xfrm>
            <a:off x="8215088" y="6377095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/>
              <a:t>GetUrl Class</a:t>
            </a:r>
            <a:endParaRPr lang="ko-KR" altLang="en-US" sz="1400" b="1" spc="-1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369487" y="169465"/>
              <a:ext cx="496237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데이터 범위 설정 및 초기 데이터 파싱 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187E5481-1836-4B1A-90DE-D7E543FFB54A}"/>
              </a:ext>
            </a:extLst>
          </p:cNvPr>
          <p:cNvCxnSpPr>
            <a:cxnSpLocks/>
          </p:cNvCxnSpPr>
          <p:nvPr/>
        </p:nvCxnSpPr>
        <p:spPr>
          <a:xfrm>
            <a:off x="1399591" y="6194724"/>
            <a:ext cx="3016989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C4581B55-F352-42A0-A085-168D3D094883}"/>
              </a:ext>
            </a:extLst>
          </p:cNvPr>
          <p:cNvCxnSpPr>
            <a:cxnSpLocks/>
          </p:cNvCxnSpPr>
          <p:nvPr/>
        </p:nvCxnSpPr>
        <p:spPr>
          <a:xfrm>
            <a:off x="7629396" y="6196162"/>
            <a:ext cx="2808767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3C54654-1ACE-4704-A219-DDD8BE3D851E}"/>
              </a:ext>
            </a:extLst>
          </p:cNvPr>
          <p:cNvSpPr/>
          <p:nvPr/>
        </p:nvSpPr>
        <p:spPr>
          <a:xfrm>
            <a:off x="622112" y="865077"/>
            <a:ext cx="5699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latin typeface="+mn-ea"/>
              </a:rPr>
              <a:t>Source Code / </a:t>
            </a:r>
            <a:r>
              <a:rPr lang="en-US" altLang="ko-KR" sz="1600" b="1" spc="-100" dirty="0" err="1">
                <a:latin typeface="+mn-ea"/>
              </a:rPr>
              <a:t>GetTitle</a:t>
            </a:r>
            <a:r>
              <a:rPr lang="en-US" altLang="ko-KR" sz="1600" b="1" spc="-100" dirty="0">
                <a:latin typeface="+mn-ea"/>
              </a:rPr>
              <a:t> , </a:t>
            </a:r>
            <a:r>
              <a:rPr lang="en-US" altLang="ko-KR" sz="1600" b="1" spc="-100" dirty="0" err="1">
                <a:latin typeface="+mn-ea"/>
              </a:rPr>
              <a:t>GetUrl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640242" y="1326742"/>
            <a:ext cx="2972202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7" y="2140255"/>
            <a:ext cx="4784647" cy="29215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457" y="1326742"/>
            <a:ext cx="4398301" cy="45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399591" y="6194724"/>
            <a:ext cx="78116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F07A562-2AA3-4AC1-9EF5-10D46A3878D3}"/>
              </a:ext>
            </a:extLst>
          </p:cNvPr>
          <p:cNvSpPr txBox="1"/>
          <p:nvPr/>
        </p:nvSpPr>
        <p:spPr>
          <a:xfrm>
            <a:off x="2435098" y="6377095"/>
            <a:ext cx="157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/>
              <a:t>OutputClass</a:t>
            </a:r>
            <a:endParaRPr lang="ko-KR" altLang="en-US" sz="1400" b="1" spc="-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0435039-47A5-45C3-88DC-8209ED05BCDE}"/>
              </a:ext>
            </a:extLst>
          </p:cNvPr>
          <p:cNvSpPr txBox="1"/>
          <p:nvPr/>
        </p:nvSpPr>
        <p:spPr>
          <a:xfrm>
            <a:off x="4457381" y="6377095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/>
              <a:t>===========&gt;</a:t>
            </a:r>
            <a:endParaRPr lang="ko-KR" altLang="en-US" sz="1400" b="1" spc="-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2994459-1A57-499F-8336-77FC465BB6C9}"/>
              </a:ext>
            </a:extLst>
          </p:cNvPr>
          <p:cNvSpPr txBox="1"/>
          <p:nvPr/>
        </p:nvSpPr>
        <p:spPr>
          <a:xfrm>
            <a:off x="6545500" y="6353390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/>
              <a:t>Save as CSV file</a:t>
            </a:r>
            <a:endParaRPr lang="ko-KR" altLang="en-US" sz="1400" b="1" spc="-1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369487" y="169465"/>
              <a:ext cx="496237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데이터 범위 설정 및 초기 데이터 파싱 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3C54654-1ACE-4704-A219-DDD8BE3D851E}"/>
              </a:ext>
            </a:extLst>
          </p:cNvPr>
          <p:cNvSpPr/>
          <p:nvPr/>
        </p:nvSpPr>
        <p:spPr>
          <a:xfrm>
            <a:off x="622112" y="865077"/>
            <a:ext cx="5699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latin typeface="+mn-ea"/>
              </a:rPr>
              <a:t>Source Code / OutputClass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640242" y="1326742"/>
            <a:ext cx="236944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36" y="1930400"/>
            <a:ext cx="7753472" cy="31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399591" y="6194724"/>
            <a:ext cx="78116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F07A562-2AA3-4AC1-9EF5-10D46A3878D3}"/>
              </a:ext>
            </a:extLst>
          </p:cNvPr>
          <p:cNvSpPr txBox="1"/>
          <p:nvPr/>
        </p:nvSpPr>
        <p:spPr>
          <a:xfrm>
            <a:off x="2018320" y="6355044"/>
            <a:ext cx="157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/>
              <a:t>Main(1)</a:t>
            </a:r>
            <a:endParaRPr lang="ko-KR" altLang="en-US" sz="1400" b="1" spc="-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2994459-1A57-499F-8336-77FC465BB6C9}"/>
              </a:ext>
            </a:extLst>
          </p:cNvPr>
          <p:cNvSpPr txBox="1"/>
          <p:nvPr/>
        </p:nvSpPr>
        <p:spPr>
          <a:xfrm>
            <a:off x="8215088" y="6377095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/>
              <a:t>Main(2)</a:t>
            </a:r>
            <a:endParaRPr lang="ko-KR" altLang="en-US" sz="1400" b="1" spc="-1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369487" y="169465"/>
              <a:ext cx="496237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데이터 범위 설정 및 초기 데이터 파싱 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187E5481-1836-4B1A-90DE-D7E543FFB54A}"/>
              </a:ext>
            </a:extLst>
          </p:cNvPr>
          <p:cNvCxnSpPr>
            <a:cxnSpLocks/>
          </p:cNvCxnSpPr>
          <p:nvPr/>
        </p:nvCxnSpPr>
        <p:spPr>
          <a:xfrm>
            <a:off x="1399591" y="6194724"/>
            <a:ext cx="3016989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C4581B55-F352-42A0-A085-168D3D094883}"/>
              </a:ext>
            </a:extLst>
          </p:cNvPr>
          <p:cNvCxnSpPr>
            <a:cxnSpLocks/>
          </p:cNvCxnSpPr>
          <p:nvPr/>
        </p:nvCxnSpPr>
        <p:spPr>
          <a:xfrm>
            <a:off x="7629396" y="6196162"/>
            <a:ext cx="2808767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3C54654-1ACE-4704-A219-DDD8BE3D851E}"/>
              </a:ext>
            </a:extLst>
          </p:cNvPr>
          <p:cNvSpPr/>
          <p:nvPr/>
        </p:nvSpPr>
        <p:spPr>
          <a:xfrm>
            <a:off x="622112" y="865077"/>
            <a:ext cx="5699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latin typeface="+mn-ea"/>
              </a:rPr>
              <a:t>Source Code / Main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640242" y="1326742"/>
            <a:ext cx="2972202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1" y="1270471"/>
            <a:ext cx="4441987" cy="4833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008" y="1689131"/>
            <a:ext cx="5757542" cy="39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399591" y="6194724"/>
            <a:ext cx="78116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F07A562-2AA3-4AC1-9EF5-10D46A3878D3}"/>
              </a:ext>
            </a:extLst>
          </p:cNvPr>
          <p:cNvSpPr txBox="1"/>
          <p:nvPr/>
        </p:nvSpPr>
        <p:spPr>
          <a:xfrm>
            <a:off x="938855" y="6377095"/>
            <a:ext cx="157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/>
              <a:t>Page(1)</a:t>
            </a:r>
            <a:endParaRPr lang="ko-KR" altLang="en-US" sz="1400" b="1" spc="-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2994459-1A57-499F-8336-77FC465BB6C9}"/>
              </a:ext>
            </a:extLst>
          </p:cNvPr>
          <p:cNvSpPr txBox="1"/>
          <p:nvPr/>
        </p:nvSpPr>
        <p:spPr>
          <a:xfrm>
            <a:off x="4985751" y="6368493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/>
              <a:t>Page(2)</a:t>
            </a:r>
            <a:endParaRPr lang="ko-KR" altLang="en-US" sz="1400" b="1" spc="-1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7C2DDF3-4535-476E-AA46-CFD1C9C716F8}"/>
                </a:ext>
              </a:extLst>
            </p:cNvPr>
            <p:cNvSpPr/>
            <p:nvPr/>
          </p:nvSpPr>
          <p:spPr>
            <a:xfrm>
              <a:off x="369487" y="169465"/>
              <a:ext cx="4962375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실행 결과 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187E5481-1836-4B1A-90DE-D7E543FFB54A}"/>
              </a:ext>
            </a:extLst>
          </p:cNvPr>
          <p:cNvCxnSpPr>
            <a:cxnSpLocks/>
          </p:cNvCxnSpPr>
          <p:nvPr/>
        </p:nvCxnSpPr>
        <p:spPr>
          <a:xfrm>
            <a:off x="1399591" y="6194724"/>
            <a:ext cx="3016989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C4581B55-F352-42A0-A085-168D3D094883}"/>
              </a:ext>
            </a:extLst>
          </p:cNvPr>
          <p:cNvCxnSpPr>
            <a:cxnSpLocks/>
          </p:cNvCxnSpPr>
          <p:nvPr/>
        </p:nvCxnSpPr>
        <p:spPr>
          <a:xfrm>
            <a:off x="7629396" y="6196162"/>
            <a:ext cx="2808767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3C54654-1ACE-4704-A219-DDD8BE3D851E}"/>
              </a:ext>
            </a:extLst>
          </p:cNvPr>
          <p:cNvSpPr/>
          <p:nvPr/>
        </p:nvSpPr>
        <p:spPr>
          <a:xfrm>
            <a:off x="622112" y="865077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latin typeface="+mn-ea"/>
              </a:rPr>
              <a:t>Chrome </a:t>
            </a:r>
            <a:r>
              <a:rPr lang="ko-KR" altLang="en-US" sz="1600" b="1" spc="-100">
                <a:latin typeface="+mn-ea"/>
              </a:rPr>
              <a:t>창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640242" y="1326742"/>
            <a:ext cx="1084386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5" y="1487061"/>
            <a:ext cx="3980605" cy="43598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260" y="1521937"/>
            <a:ext cx="3659479" cy="4441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009" y="1643605"/>
            <a:ext cx="4043014" cy="4390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2994459-1A57-499F-8336-77FC465BB6C9}"/>
              </a:ext>
            </a:extLst>
          </p:cNvPr>
          <p:cNvSpPr txBox="1"/>
          <p:nvPr/>
        </p:nvSpPr>
        <p:spPr>
          <a:xfrm>
            <a:off x="8800502" y="6382929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/>
              <a:t>Page(65)</a:t>
            </a:r>
            <a:endParaRPr lang="ko-KR" altLang="en-US" sz="1400" b="1" spc="-100"/>
          </a:p>
        </p:txBody>
      </p:sp>
    </p:spTree>
    <p:extLst>
      <p:ext uri="{BB962C8B-B14F-4D97-AF65-F5344CB8AC3E}">
        <p14:creationId xmlns:p14="http://schemas.microsoft.com/office/powerpoint/2010/main" val="21075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18154</TotalTime>
  <Words>628</Words>
  <Application>Microsoft Office PowerPoint</Application>
  <PresentationFormat>와이드스크린</PresentationFormat>
  <Paragraphs>165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김은비</cp:lastModifiedBy>
  <cp:revision>699</cp:revision>
  <dcterms:created xsi:type="dcterms:W3CDTF">2017-10-09T06:24:25Z</dcterms:created>
  <dcterms:modified xsi:type="dcterms:W3CDTF">2021-04-08T06:32:42Z</dcterms:modified>
</cp:coreProperties>
</file>