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D"/>
    <a:srgbClr val="F6FAF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 smtClean="0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 smtClean="0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2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2AA4-7D7D-4AE4-A6C2-C1DEEA7A57B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 is a computer program?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587" y="1108593"/>
            <a:ext cx="10756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 collection of instruction that can be executed by a computer to perform a specific task.</a:t>
            </a:r>
          </a:p>
          <a:p>
            <a:endParaRPr lang="en-US" altLang="ko-KR" dirty="0"/>
          </a:p>
          <a:p>
            <a:r>
              <a:rPr lang="ko-KR" altLang="en-US" dirty="0" smtClean="0"/>
              <a:t>컴퓨터로 특정 작업을 수행할 수 있는 명령어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0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Q10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Where’s closed bracket to the line #3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87" y="991961"/>
            <a:ext cx="8255455" cy="4922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0458" y="60643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#10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80114" y="2808514"/>
            <a:ext cx="424543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0"/>
          </p:cNvCxnSpPr>
          <p:nvPr/>
        </p:nvCxnSpPr>
        <p:spPr>
          <a:xfrm flipH="1" flipV="1">
            <a:off x="4392386" y="3102429"/>
            <a:ext cx="1439246" cy="296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4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Search for Java attributes and List them up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42485" y="985548"/>
            <a:ext cx="10110460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se-nanumgothic"/>
              </a:rPr>
              <a:t>Static</a:t>
            </a:r>
          </a:p>
          <a:p>
            <a:r>
              <a:rPr lang="en-US" altLang="ko-KR" dirty="0" smtClean="0">
                <a:latin typeface="se-nanumgothic"/>
              </a:rPr>
              <a:t>-</a:t>
            </a:r>
            <a:r>
              <a:rPr lang="ko-KR" altLang="en-US" dirty="0" smtClean="0">
                <a:latin typeface="se-nanumgothic"/>
              </a:rPr>
              <a:t>정적 변수</a:t>
            </a:r>
            <a:r>
              <a:rPr lang="en-US" altLang="ko-KR" dirty="0" smtClean="0">
                <a:latin typeface="se-nanumgothic"/>
              </a:rPr>
              <a:t>: </a:t>
            </a:r>
            <a:r>
              <a:rPr lang="ko-KR" altLang="en-US" dirty="0" smtClean="0">
                <a:latin typeface="se-nanumgothic"/>
              </a:rPr>
              <a:t>항상 값이 변하지 않는 경우 </a:t>
            </a:r>
            <a:r>
              <a:rPr lang="en-US" altLang="ko-KR" dirty="0" smtClean="0">
                <a:latin typeface="se-nanumgothic"/>
              </a:rPr>
              <a:t>static </a:t>
            </a:r>
            <a:r>
              <a:rPr lang="ko-KR" altLang="en-US" dirty="0" smtClean="0">
                <a:latin typeface="se-nanumgothic"/>
              </a:rPr>
              <a:t>사용시 메모리의 이점을 얻을 수 </a:t>
            </a:r>
            <a:r>
              <a:rPr lang="ko-KR" altLang="en-US" dirty="0" smtClean="0">
                <a:latin typeface="se-nanumgothic"/>
              </a:rPr>
              <a:t>있다</a:t>
            </a:r>
            <a:r>
              <a:rPr lang="en-US" altLang="ko-KR" dirty="0" smtClean="0">
                <a:latin typeface="se-nanumgothic"/>
              </a:rPr>
              <a:t>.</a:t>
            </a:r>
          </a:p>
          <a:p>
            <a:r>
              <a:rPr lang="en-US" altLang="ko-KR" dirty="0" smtClean="0">
                <a:latin typeface="se-nanumgothic"/>
              </a:rPr>
              <a:t>Static</a:t>
            </a:r>
            <a:r>
              <a:rPr lang="ko-KR" altLang="en-US" dirty="0" smtClean="0">
                <a:latin typeface="se-nanumgothic"/>
              </a:rPr>
              <a:t>을 포함한 변수는 객체가 아닌 클래스에 속하며</a:t>
            </a:r>
            <a:r>
              <a:rPr lang="en-US" altLang="ko-KR" dirty="0" smtClean="0">
                <a:latin typeface="se-nanumgothic"/>
              </a:rPr>
              <a:t>, </a:t>
            </a:r>
            <a:r>
              <a:rPr lang="ko-KR" altLang="en-US" dirty="0" smtClean="0">
                <a:latin typeface="se-nanumgothic"/>
              </a:rPr>
              <a:t>여러 객체를 가지지 않고 변수가 하나만</a:t>
            </a:r>
            <a:endParaRPr lang="en-US" altLang="ko-KR" dirty="0" smtClean="0">
              <a:latin typeface="se-nanumgothic"/>
            </a:endParaRPr>
          </a:p>
          <a:p>
            <a:r>
              <a:rPr lang="ko-KR" altLang="en-US" dirty="0" smtClean="0">
                <a:latin typeface="se-nanumgothic"/>
              </a:rPr>
              <a:t>존재한다는 의미도 있음</a:t>
            </a:r>
            <a:endParaRPr lang="en-US" altLang="ko-KR" dirty="0" smtClean="0">
              <a:latin typeface="se-nanumgothic"/>
            </a:endParaRPr>
          </a:p>
          <a:p>
            <a:endParaRPr lang="en-US" altLang="ko-KR" dirty="0" smtClean="0">
              <a:latin typeface="se-nanumgothic"/>
            </a:endParaRPr>
          </a:p>
          <a:p>
            <a:r>
              <a:rPr lang="en-US" altLang="ko-KR" dirty="0" smtClean="0">
                <a:latin typeface="se-nanumgothic"/>
              </a:rPr>
              <a:t>Public: </a:t>
            </a:r>
            <a:r>
              <a:rPr lang="ko-KR" altLang="en-US" dirty="0" err="1" smtClean="0">
                <a:latin typeface="se-nanumgothic"/>
              </a:rPr>
              <a:t>제한없이</a:t>
            </a:r>
            <a:r>
              <a:rPr lang="ko-KR" altLang="en-US" dirty="0" smtClean="0">
                <a:latin typeface="se-nanumgothic"/>
              </a:rPr>
              <a:t> 어디에서나 사용 가능</a:t>
            </a:r>
            <a:endParaRPr lang="en-US" altLang="ko-KR" dirty="0" smtClean="0">
              <a:latin typeface="se-nanumgothic"/>
            </a:endParaRPr>
          </a:p>
          <a:p>
            <a:endParaRPr lang="en-US" altLang="ko-KR" dirty="0" smtClean="0">
              <a:latin typeface="se-nanumgothic"/>
            </a:endParaRPr>
          </a:p>
          <a:p>
            <a:r>
              <a:rPr lang="en-US" altLang="ko-KR" dirty="0" smtClean="0">
                <a:latin typeface="se-nanumgothic"/>
              </a:rPr>
              <a:t>Private:</a:t>
            </a:r>
          </a:p>
          <a:p>
            <a:endParaRPr lang="en-US" altLang="ko-KR" dirty="0">
              <a:latin typeface="se-nanumgothic"/>
            </a:endParaRPr>
          </a:p>
          <a:p>
            <a:r>
              <a:rPr lang="en-US" altLang="ko-KR" dirty="0" smtClean="0">
                <a:latin typeface="se-nanumgothic"/>
              </a:rPr>
              <a:t>Protected: </a:t>
            </a:r>
            <a:r>
              <a:rPr lang="ko-KR" altLang="en-US" dirty="0" smtClean="0">
                <a:latin typeface="se-nanumgothic"/>
              </a:rPr>
              <a:t>상속 클래스 등에서만 사용 가능</a:t>
            </a:r>
            <a:endParaRPr lang="en-US" altLang="ko-KR" dirty="0" smtClean="0">
              <a:latin typeface="se-nanumgothic"/>
            </a:endParaRPr>
          </a:p>
          <a:p>
            <a:endParaRPr lang="en-US" altLang="ko-KR" dirty="0">
              <a:latin typeface="se-nanumgothic"/>
            </a:endParaRPr>
          </a:p>
          <a:p>
            <a:r>
              <a:rPr lang="en-US" altLang="ko-KR" dirty="0" smtClean="0">
                <a:latin typeface="se-nanumgothic"/>
              </a:rPr>
              <a:t>Void: </a:t>
            </a:r>
            <a:r>
              <a:rPr lang="ko-KR" altLang="en-US" dirty="0" smtClean="0">
                <a:latin typeface="se-nanumgothic"/>
              </a:rPr>
              <a:t>반환할 필요가 없다</a:t>
            </a:r>
            <a:r>
              <a:rPr lang="en-US" altLang="ko-KR" dirty="0" smtClean="0">
                <a:latin typeface="se-nanumgothic"/>
              </a:rPr>
              <a:t>. </a:t>
            </a:r>
            <a:r>
              <a:rPr lang="ko-KR" altLang="en-US" dirty="0" smtClean="0">
                <a:latin typeface="se-nanumgothic"/>
              </a:rPr>
              <a:t>해당 </a:t>
            </a:r>
            <a:r>
              <a:rPr lang="ko-KR" altLang="en-US" dirty="0" err="1" smtClean="0">
                <a:latin typeface="se-nanumgothic"/>
              </a:rPr>
              <a:t>메소드가</a:t>
            </a:r>
            <a:r>
              <a:rPr lang="ko-KR" altLang="en-US" dirty="0" smtClean="0">
                <a:latin typeface="se-nanumgothic"/>
              </a:rPr>
              <a:t> 종료되면 다시 돌아감</a:t>
            </a:r>
            <a:endParaRPr lang="en-US" altLang="ko-KR" dirty="0" smtClean="0">
              <a:latin typeface="se-nanumgothic"/>
            </a:endParaRPr>
          </a:p>
          <a:p>
            <a:endParaRPr lang="en-US" altLang="ko-KR" dirty="0" smtClean="0">
              <a:latin typeface="se-nanumgothic"/>
            </a:endParaRPr>
          </a:p>
          <a:p>
            <a:r>
              <a:rPr lang="en-US" altLang="ko-KR" dirty="0" smtClean="0">
                <a:latin typeface="se-nanumgothic"/>
              </a:rPr>
              <a:t>Final: </a:t>
            </a:r>
            <a:r>
              <a:rPr lang="ko-KR" altLang="en-US" dirty="0" smtClean="0">
                <a:latin typeface="se-nanumgothic"/>
              </a:rPr>
              <a:t>변수나 </a:t>
            </a:r>
            <a:r>
              <a:rPr lang="ko-KR" altLang="en-US" dirty="0" err="1" smtClean="0">
                <a:latin typeface="se-nanumgothic"/>
              </a:rPr>
              <a:t>메소드</a:t>
            </a:r>
            <a:r>
              <a:rPr lang="ko-KR" altLang="en-US" dirty="0" smtClean="0">
                <a:latin typeface="se-nanumgothic"/>
              </a:rPr>
              <a:t> 값을 변경할 필요가 없을 때 사용</a:t>
            </a:r>
            <a:endParaRPr lang="en-US" altLang="ko-KR" dirty="0" smtClean="0">
              <a:latin typeface="se-nanumgothic"/>
            </a:endParaRPr>
          </a:p>
          <a:p>
            <a:endParaRPr lang="en-US" altLang="ko-KR" dirty="0" smtClean="0">
              <a:latin typeface="se-nanumgothic"/>
            </a:endParaRPr>
          </a:p>
          <a:p>
            <a:r>
              <a:rPr lang="en-US" altLang="ko-KR" dirty="0" smtClean="0"/>
              <a:t>Main: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프로그램이 실행되면 가장 먼저 실행될 수 있도록 한다</a:t>
            </a:r>
            <a:endParaRPr lang="en-US" altLang="ko-KR" dirty="0"/>
          </a:p>
          <a:p>
            <a:endParaRPr lang="en-US" altLang="ko-KR" dirty="0">
              <a:latin typeface="se-nanumgothic"/>
            </a:endParaRPr>
          </a:p>
          <a:p>
            <a:endParaRPr lang="en-US" altLang="ko-KR" dirty="0" smtClean="0">
              <a:latin typeface="se-nanumgothic"/>
            </a:endParaRPr>
          </a:p>
          <a:p>
            <a:r>
              <a:rPr lang="en-US" altLang="ko-KR" dirty="0" smtClean="0"/>
              <a:t>*static final </a:t>
            </a:r>
            <a:r>
              <a:rPr lang="ko-KR" altLang="en-US" dirty="0" smtClean="0"/>
              <a:t>로 할 시 변경도 불가하며 다른 파일에서도 </a:t>
            </a:r>
            <a:r>
              <a:rPr lang="ko-KR" altLang="en-US" dirty="0" err="1" smtClean="0"/>
              <a:t>지정값을</a:t>
            </a:r>
            <a:r>
              <a:rPr lang="ko-KR" altLang="en-US" dirty="0" smtClean="0"/>
              <a:t> 가져다 쓸 수 있을 것으로 보임</a:t>
            </a:r>
            <a:endParaRPr lang="en-US" altLang="ko-KR" dirty="0" smtClean="0"/>
          </a:p>
          <a:p>
            <a:r>
              <a:rPr lang="en-US" altLang="ko-KR" dirty="0" smtClean="0">
                <a:latin typeface="se-nanumgothic"/>
              </a:rPr>
              <a:t>Ex) </a:t>
            </a:r>
            <a:r>
              <a:rPr lang="ko-KR" altLang="en-US" dirty="0" smtClean="0">
                <a:latin typeface="se-nanumgothic"/>
              </a:rPr>
              <a:t>원주율</a:t>
            </a:r>
            <a:r>
              <a:rPr lang="en-US" altLang="ko-KR" dirty="0" smtClean="0">
                <a:latin typeface="se-nanumgothic"/>
              </a:rPr>
              <a:t>, 1</a:t>
            </a:r>
            <a:r>
              <a:rPr lang="ko-KR" altLang="en-US" dirty="0" smtClean="0">
                <a:latin typeface="se-nanumgothic"/>
              </a:rPr>
              <a:t>년</a:t>
            </a:r>
            <a:r>
              <a:rPr lang="en-US" altLang="ko-KR" dirty="0" smtClean="0">
                <a:latin typeface="se-nanumgothic"/>
              </a:rPr>
              <a:t>= 365</a:t>
            </a:r>
            <a:r>
              <a:rPr lang="ko-KR" altLang="en-US" dirty="0" smtClean="0">
                <a:latin typeface="se-nanumgothic"/>
              </a:rPr>
              <a:t>일</a:t>
            </a:r>
            <a:r>
              <a:rPr lang="en-US" altLang="ko-KR" dirty="0" smtClean="0">
                <a:latin typeface="se-nanumgothic"/>
              </a:rPr>
              <a:t>, 1</a:t>
            </a:r>
            <a:r>
              <a:rPr lang="ko-KR" altLang="en-US" dirty="0" smtClean="0">
                <a:latin typeface="se-nanumgothic"/>
              </a:rPr>
              <a:t>시간</a:t>
            </a:r>
            <a:r>
              <a:rPr lang="en-US" altLang="ko-KR" dirty="0" smtClean="0">
                <a:latin typeface="se-nanumgothic"/>
              </a:rPr>
              <a:t>=60</a:t>
            </a:r>
            <a:r>
              <a:rPr lang="ko-KR" altLang="en-US" dirty="0" smtClean="0">
                <a:latin typeface="se-nanumgothic"/>
              </a:rPr>
              <a:t>분 등</a:t>
            </a:r>
            <a:r>
              <a:rPr lang="en-US" altLang="ko-KR" dirty="0" smtClean="0">
                <a:latin typeface="se-nanumgothic"/>
              </a:rPr>
              <a:t>..?</a:t>
            </a:r>
            <a:endParaRPr lang="en-US" altLang="ko-KR" dirty="0"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855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Q12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Where’s closed bracket to the line #5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51177"/>
            <a:ext cx="7507742" cy="33411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30928" y="3575957"/>
            <a:ext cx="1322615" cy="375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0458" y="6064312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#8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3184072" y="3951514"/>
            <a:ext cx="2647560" cy="2112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2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Change the package name and run it again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33" y="1023876"/>
            <a:ext cx="7548563" cy="4529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661" y="5553014"/>
            <a:ext cx="1059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명은 존재하지 않으므로 에러발생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명 자체를 변경하거나</a:t>
            </a:r>
            <a:r>
              <a:rPr lang="en-US" altLang="ko-KR" dirty="0" smtClean="0"/>
              <a:t>, line #1</a:t>
            </a:r>
            <a:r>
              <a:rPr lang="ko-KR" altLang="en-US" dirty="0" smtClean="0"/>
              <a:t>을 수정한다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변경방법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package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(Start)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&gt;Refactor&gt;Rename&gt;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package </a:t>
            </a:r>
            <a:r>
              <a:rPr lang="ko-KR" altLang="en-US" dirty="0" smtClean="0"/>
              <a:t>명 클릭 후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Alt+Shift+R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이름변경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4599" y="2188029"/>
            <a:ext cx="767444" cy="293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884" y="1110173"/>
            <a:ext cx="1464130" cy="294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7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Remove the semicolon and run it again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47" y="879701"/>
            <a:ext cx="6970939" cy="471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121" y="5752973"/>
            <a:ext cx="68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error, insert ";" to complete </a:t>
            </a:r>
            <a:r>
              <a:rPr lang="en-US" altLang="ko-KR" dirty="0" err="1" smtClean="0"/>
              <a:t>BlockStatements</a:t>
            </a:r>
            <a:endParaRPr lang="en-US" altLang="ko-KR" dirty="0" smtClean="0"/>
          </a:p>
          <a:p>
            <a:r>
              <a:rPr lang="ko-KR" altLang="en-US" dirty="0" smtClean="0"/>
              <a:t>문장을 완성하려면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넣어 마무리하라고 에러가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12771" y="1959429"/>
            <a:ext cx="2808515" cy="277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93457" y="5083629"/>
            <a:ext cx="3078943" cy="223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8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Remove the bracket and run it again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36" y="967468"/>
            <a:ext cx="6091564" cy="4568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43" y="566601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ClassBody</a:t>
            </a:r>
            <a:r>
              <a:rPr lang="ko-KR" altLang="en-US" dirty="0" smtClean="0"/>
              <a:t>를 완성하려면 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삽입하라는 에러가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7876" y="4985657"/>
            <a:ext cx="3078943" cy="223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80033" y="2090057"/>
            <a:ext cx="949267" cy="359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2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Change the class name and run it again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706" y="5529555"/>
            <a:ext cx="992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명은 존재하지 않으므로 에러발생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명 자체를 변경하거나</a:t>
            </a:r>
            <a:r>
              <a:rPr lang="en-US" altLang="ko-KR" dirty="0" smtClean="0"/>
              <a:t>, line #3</a:t>
            </a:r>
            <a:r>
              <a:rPr lang="ko-KR" altLang="en-US" dirty="0" smtClean="0"/>
              <a:t>을 수정한다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변경방법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(Inna2)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&gt;Refactor&gt;Rename&gt;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명 클릭 후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Alt+Shift+R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이름변경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46118" y="842838"/>
            <a:ext cx="6828391" cy="4520089"/>
            <a:chOff x="2054352" y="948418"/>
            <a:chExt cx="8086725" cy="5353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352" y="948418"/>
              <a:ext cx="8086725" cy="53530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773384" y="1632687"/>
              <a:ext cx="1464130" cy="2940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96884" y="2939427"/>
              <a:ext cx="1464130" cy="2940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37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Remove the bracket and run it again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2" y="911679"/>
            <a:ext cx="6866859" cy="47869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58771" y="5181601"/>
            <a:ext cx="3078943" cy="223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75049" y="2465615"/>
            <a:ext cx="767444" cy="293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3" y="5953385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ClassBody</a:t>
            </a:r>
            <a:r>
              <a:rPr lang="ko-KR" altLang="en-US" dirty="0" smtClean="0"/>
              <a:t>를 완성하려면 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삽입하라는 에러가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6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Practice and Get used to the comments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72" y="1674359"/>
            <a:ext cx="7029440" cy="36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Print “Hello World!” three times in one line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222602"/>
            <a:ext cx="5562600" cy="4772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35" y="1146402"/>
            <a:ext cx="4762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 does a computer consist of, then?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1207546"/>
            <a:ext cx="9569116" cy="52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Print “Hello World!” three times in three lines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90" y="1183822"/>
            <a:ext cx="4743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Print N times table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77" y="1206273"/>
            <a:ext cx="50958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82" y="957262"/>
            <a:ext cx="5645604" cy="56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How do we communicate with computers?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5" y="1566958"/>
            <a:ext cx="8898440" cy="4921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588" y="1033650"/>
            <a:ext cx="886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컴퓨터 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통해 소통이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대략 아래와 같은 갈래로 나뉜다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4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are bits used for computer?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587" y="1138535"/>
            <a:ext cx="11502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02124"/>
                </a:solidFill>
                <a:effectLst/>
                <a:latin typeface="Apple SD Gothic Neo"/>
              </a:rPr>
              <a:t>A </a:t>
            </a:r>
            <a:r>
              <a:rPr lang="en-US" altLang="ko-KR" b="1" i="0" dirty="0" smtClean="0">
                <a:solidFill>
                  <a:srgbClr val="202124"/>
                </a:solidFill>
                <a:effectLst/>
                <a:latin typeface="Apple SD Gothic Neo"/>
              </a:rPr>
              <a:t>bit</a:t>
            </a:r>
            <a:r>
              <a:rPr lang="en-US" altLang="ko-KR" b="0" i="0" dirty="0" smtClean="0">
                <a:solidFill>
                  <a:srgbClr val="202124"/>
                </a:solidFill>
                <a:effectLst/>
                <a:latin typeface="Apple SD Gothic Neo"/>
              </a:rPr>
              <a:t> (short for binary digit) is the smallest unit of data in a </a:t>
            </a:r>
            <a:r>
              <a:rPr lang="en-US" altLang="ko-KR" b="1" i="0" dirty="0" smtClean="0">
                <a:solidFill>
                  <a:srgbClr val="202124"/>
                </a:solidFill>
                <a:effectLst/>
                <a:latin typeface="Apple SD Gothic Neo"/>
              </a:rPr>
              <a:t>computer</a:t>
            </a:r>
            <a:r>
              <a:rPr lang="en-US" altLang="ko-KR" b="0" i="0" dirty="0" smtClean="0">
                <a:solidFill>
                  <a:srgbClr val="202124"/>
                </a:solidFill>
                <a:effectLst/>
                <a:latin typeface="Apple SD Gothic Neo"/>
              </a:rPr>
              <a:t>. A </a:t>
            </a:r>
            <a:r>
              <a:rPr lang="en-US" altLang="ko-KR" b="1" i="0" dirty="0" smtClean="0">
                <a:solidFill>
                  <a:srgbClr val="202124"/>
                </a:solidFill>
                <a:effectLst/>
                <a:latin typeface="Apple SD Gothic Neo"/>
              </a:rPr>
              <a:t>bit</a:t>
            </a:r>
            <a:r>
              <a:rPr lang="en-US" altLang="ko-KR" b="0" i="0" dirty="0" smtClean="0">
                <a:solidFill>
                  <a:srgbClr val="202124"/>
                </a:solidFill>
                <a:effectLst/>
                <a:latin typeface="Apple SD Gothic Neo"/>
              </a:rPr>
              <a:t> has a single binary value, either 0 or 1.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Bit 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은 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binary digit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의 </a:t>
            </a:r>
            <a:r>
              <a:rPr lang="ko-KR" altLang="en-US" dirty="0" err="1" smtClean="0">
                <a:solidFill>
                  <a:srgbClr val="202124"/>
                </a:solidFill>
                <a:latin typeface="Apple SD Gothic Neo"/>
              </a:rPr>
              <a:t>줄임말로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 컴퓨터 상 가장 작은 데이터 단위를 나타낸다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컴퓨터에 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bit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이 사용되는 이유는 컴퓨터는 이진수로 된 값만을 인식할 수 있는데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이때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, bit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은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 0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혹은 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dirty="0" smtClean="0">
                <a:solidFill>
                  <a:srgbClr val="202124"/>
                </a:solidFill>
                <a:latin typeface="Apple SD Gothic Neo"/>
              </a:rPr>
              <a:t>과 같은 단일 이진수 값을 가지기 때문에 컴퓨터가 이해하고 처리할 수 있다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.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1768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 are units of measure for digital information used by computer?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498" y="2266399"/>
            <a:ext cx="3157018" cy="286232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bit</a:t>
            </a:r>
          </a:p>
          <a:p>
            <a:r>
              <a:rPr lang="en-US" altLang="ko-KR" dirty="0" smtClean="0"/>
              <a:t>1 byte = 8 bits</a:t>
            </a:r>
          </a:p>
          <a:p>
            <a:r>
              <a:rPr lang="en-US" altLang="ko-KR" dirty="0" smtClean="0"/>
              <a:t>1 kilobyte(KB) = 1,024 bytes</a:t>
            </a:r>
          </a:p>
          <a:p>
            <a:r>
              <a:rPr lang="en-US" altLang="ko-KR" dirty="0" smtClean="0"/>
              <a:t>1 megabyte(MB) = 1,024 KB</a:t>
            </a:r>
          </a:p>
          <a:p>
            <a:r>
              <a:rPr lang="en-US" altLang="ko-KR" dirty="0" smtClean="0"/>
              <a:t>1 gigabyte(GB) = 1,024 MB</a:t>
            </a:r>
          </a:p>
          <a:p>
            <a:r>
              <a:rPr lang="en-US" altLang="ko-KR" dirty="0" smtClean="0"/>
              <a:t>1 terabyte(TB) = 1,024 GB</a:t>
            </a:r>
          </a:p>
          <a:p>
            <a:r>
              <a:rPr lang="en-US" altLang="ko-KR" dirty="0" smtClean="0"/>
              <a:t>1 petabyte(PB) = 1,024 TB</a:t>
            </a:r>
          </a:p>
          <a:p>
            <a:r>
              <a:rPr lang="en-US" altLang="ko-KR" dirty="0" smtClean="0"/>
              <a:t>1 </a:t>
            </a:r>
            <a:r>
              <a:rPr lang="en-US" altLang="ko-KR" dirty="0" err="1" smtClean="0"/>
              <a:t>exabyte</a:t>
            </a:r>
            <a:r>
              <a:rPr lang="en-US" altLang="ko-KR" dirty="0" smtClean="0"/>
              <a:t>(EB) =1,024 PB</a:t>
            </a:r>
          </a:p>
          <a:p>
            <a:r>
              <a:rPr lang="en-US" altLang="ko-KR" dirty="0" smtClean="0"/>
              <a:t>1 </a:t>
            </a:r>
            <a:r>
              <a:rPr lang="en-US" altLang="ko-KR" dirty="0" err="1" smtClean="0"/>
              <a:t>zettabyte</a:t>
            </a:r>
            <a:r>
              <a:rPr lang="en-US" altLang="ko-KR" dirty="0" smtClean="0"/>
              <a:t>(ZB) = 1,024 EB</a:t>
            </a:r>
          </a:p>
          <a:p>
            <a:r>
              <a:rPr lang="en-US" altLang="ko-KR" dirty="0" smtClean="0"/>
              <a:t>1 </a:t>
            </a:r>
            <a:r>
              <a:rPr lang="en-US" altLang="ko-KR" dirty="0" err="1" smtClean="0"/>
              <a:t>yottabyte</a:t>
            </a:r>
            <a:r>
              <a:rPr lang="en-US" altLang="ko-KR" dirty="0" smtClean="0"/>
              <a:t>(YB) = 1,024 ZB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169" y="1804734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Byte</a:t>
            </a:r>
            <a:r>
              <a:rPr lang="ko-KR" altLang="en-US" dirty="0" smtClean="0"/>
              <a:t>부터 단위가 올라감에 따라 </a:t>
            </a:r>
            <a:r>
              <a:rPr lang="en-US" altLang="ko-KR" dirty="0" smtClean="0"/>
              <a:t>1,024</a:t>
            </a:r>
            <a:r>
              <a:rPr lang="ko-KR" altLang="en-US" dirty="0" smtClean="0"/>
              <a:t>씩 차이가 나는 건</a:t>
            </a:r>
            <a:endParaRPr lang="en-US" altLang="ko-KR" dirty="0" smtClean="0"/>
          </a:p>
          <a:p>
            <a:r>
              <a:rPr lang="ko-KR" altLang="en-US" dirty="0" smtClean="0"/>
              <a:t>컴퓨터가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사용하기 대문에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1,000</a:t>
            </a:r>
            <a:r>
              <a:rPr lang="ko-KR" altLang="en-US" dirty="0" smtClean="0"/>
              <a:t>과 가장 가까운 이진수인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승</a:t>
            </a:r>
            <a:r>
              <a:rPr lang="en-US" altLang="ko-KR" dirty="0" smtClean="0"/>
              <a:t>(1,024</a:t>
            </a:r>
            <a:r>
              <a:rPr lang="ko-KR" altLang="en-US" dirty="0" smtClean="0"/>
              <a:t>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차이가 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69" y="3249084"/>
            <a:ext cx="5591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Q6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bytecode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9224" y="1106905"/>
            <a:ext cx="11502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배우고 있는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예로 들자면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JVM(Java Virtual </a:t>
            </a:r>
            <a:r>
              <a:rPr lang="en-US" altLang="ko-KR" dirty="0" err="1" smtClean="0"/>
              <a:t>Machime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가상머신이</a:t>
            </a:r>
            <a:r>
              <a:rPr lang="ko-KR" altLang="en-US" dirty="0" smtClean="0"/>
              <a:t> 개발자가 짠 자바코드를 사용하여 실행에</a:t>
            </a:r>
            <a:endParaRPr lang="en-US" altLang="ko-KR" dirty="0" smtClean="0"/>
          </a:p>
          <a:p>
            <a:r>
              <a:rPr lang="ko-KR" altLang="en-US" dirty="0" smtClean="0"/>
              <a:t>대한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측면의 작업을</a:t>
            </a:r>
            <a:r>
              <a:rPr lang="en-US" altLang="ko-KR" dirty="0"/>
              <a:t> </a:t>
            </a:r>
            <a:r>
              <a:rPr lang="ko-KR" altLang="en-US" dirty="0" smtClean="0"/>
              <a:t>대신해주는데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은 개발자가 짠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파일을 바로 인식할 수 없기 때문에 보다 기계적인 언어로 </a:t>
            </a:r>
            <a:r>
              <a:rPr lang="en-US" altLang="ko-KR" dirty="0" smtClean="0"/>
              <a:t>compiler(javac.exe)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변환을 시켜준다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</a:t>
            </a:r>
            <a:r>
              <a:rPr lang="en-US" altLang="ko-KR" dirty="0" smtClean="0"/>
              <a:t>, compiler</a:t>
            </a:r>
            <a:r>
              <a:rPr lang="ko-KR" altLang="en-US" dirty="0" smtClean="0"/>
              <a:t>가 변환해준 </a:t>
            </a:r>
            <a:r>
              <a:rPr lang="en-US" altLang="ko-KR" dirty="0" smtClean="0"/>
              <a:t>‘</a:t>
            </a:r>
            <a:r>
              <a:rPr lang="ko-KR" altLang="en-US" u="sng" dirty="0" err="1" smtClean="0"/>
              <a:t>가상머신이</a:t>
            </a:r>
            <a:r>
              <a:rPr lang="ko-KR" altLang="en-US" u="sng" dirty="0" smtClean="0"/>
              <a:t> 인식하기 쉬운 코드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바로 </a:t>
            </a:r>
            <a:r>
              <a:rPr lang="en-US" altLang="ko-KR" dirty="0" smtClean="0"/>
              <a:t>java </a:t>
            </a:r>
            <a:r>
              <a:rPr lang="en-US" altLang="ko-KR" dirty="0" err="1" smtClean="0"/>
              <a:t>bytecode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.class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명을 </a:t>
            </a:r>
            <a:endParaRPr lang="en-US" altLang="ko-KR" dirty="0" smtClean="0"/>
          </a:p>
          <a:p>
            <a:r>
              <a:rPr lang="ko-KR" altLang="en-US" dirty="0" smtClean="0"/>
              <a:t>가진다고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08" y="3139004"/>
            <a:ext cx="3886303" cy="37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What’s the role of JVM(Java Virtual Machine)?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588" y="1299411"/>
            <a:ext cx="112814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JVM(Java Virtual Machine)</a:t>
            </a:r>
            <a:r>
              <a:rPr lang="ko-KR" altLang="en-US" dirty="0" smtClean="0"/>
              <a:t>은 자바 가상 </a:t>
            </a:r>
            <a:r>
              <a:rPr lang="ko-KR" altLang="en-US" dirty="0" err="1" smtClean="0"/>
              <a:t>머신의</a:t>
            </a:r>
            <a:r>
              <a:rPr lang="ko-KR" altLang="en-US" dirty="0" smtClean="0"/>
              <a:t> 약자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가상머신이란</a:t>
            </a:r>
            <a:r>
              <a:rPr lang="ko-KR" altLang="en-US" dirty="0" smtClean="0"/>
              <a:t> 프로그램을 실행하기 위해 물리적 </a:t>
            </a:r>
            <a:r>
              <a:rPr lang="ko-KR" altLang="en-US" dirty="0" err="1" smtClean="0"/>
              <a:t>머신과</a:t>
            </a:r>
            <a:r>
              <a:rPr lang="ko-KR" altLang="en-US" dirty="0" smtClean="0"/>
              <a:t> 유사한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소프트웨어로 구현한 것을 일컬음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역할은 자바 애플리케이션을 클래스 </a:t>
            </a:r>
            <a:r>
              <a:rPr lang="ko-KR" altLang="en-US" dirty="0" err="1" smtClean="0"/>
              <a:t>로더를</a:t>
            </a:r>
            <a:r>
              <a:rPr lang="ko-KR" altLang="en-US" dirty="0" smtClean="0"/>
              <a:t> 통해 읽어 들여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함께 </a:t>
            </a:r>
            <a:r>
              <a:rPr lang="ko-KR" altLang="en-US" dirty="0" err="1" smtClean="0"/>
              <a:t>실행하는것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OS</a:t>
            </a:r>
          </a:p>
          <a:p>
            <a:r>
              <a:rPr lang="ko-KR" altLang="en-US" dirty="0" smtClean="0"/>
              <a:t>사이에서 중개자 역할을 하여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구애받지</a:t>
            </a:r>
            <a:r>
              <a:rPr lang="ko-KR" altLang="en-US" dirty="0" smtClean="0"/>
              <a:t> 않고 재사용이 가능하도록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메모리관리</a:t>
            </a:r>
            <a:r>
              <a:rPr lang="en-US" altLang="ko-KR" dirty="0" smtClean="0"/>
              <a:t>, Garbage collection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**garbage collection: </a:t>
            </a:r>
            <a:r>
              <a:rPr lang="ko-KR" altLang="en-US" dirty="0" smtClean="0"/>
              <a:t>메모리 관리 기법 중 하나로 프로그램이 동적으로 할당했던 메모리 영역 중에서 </a:t>
            </a:r>
            <a:endParaRPr lang="en-US" altLang="ko-KR" dirty="0" smtClean="0"/>
          </a:p>
          <a:p>
            <a:r>
              <a:rPr lang="ko-KR" altLang="en-US" dirty="0" err="1" smtClean="0"/>
              <a:t>필요없게</a:t>
            </a:r>
            <a:r>
              <a:rPr lang="ko-KR" altLang="en-US" dirty="0" smtClean="0"/>
              <a:t> 된 영역을 해제하는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87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Search for Java reserved words and List them up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0852"/>
              </p:ext>
            </p:extLst>
          </p:nvPr>
        </p:nvGraphicFramePr>
        <p:xfrm>
          <a:off x="754144" y="2203450"/>
          <a:ext cx="1051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abstract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assert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282828"/>
                          </a:solidFill>
                          <a:effectLst/>
                        </a:rPr>
                        <a:t>boolean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break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byte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case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catch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char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class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const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continue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default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double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do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else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enum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extends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false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final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finally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float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for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goto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if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implements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import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instanceof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int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interface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long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native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new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null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package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private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protected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public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return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short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static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strictfp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super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switch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synchronized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this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throw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throws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</a:rPr>
                        <a:t>transient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282828"/>
                          </a:solidFill>
                          <a:effectLst/>
                          <a:latin typeface="Georgia" panose="02040502050405020303" pitchFamily="18" charset="0"/>
                        </a:rPr>
                        <a:t>true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282828"/>
                          </a:solidFill>
                          <a:effectLst/>
                          <a:latin typeface="Georgia" panose="02040502050405020303" pitchFamily="18" charset="0"/>
                        </a:rPr>
                        <a:t>try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282828"/>
                          </a:solidFill>
                          <a:effectLst/>
                          <a:latin typeface="Georgia" panose="02040502050405020303" pitchFamily="18" charset="0"/>
                        </a:rPr>
                        <a:t>void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282828"/>
                          </a:solidFill>
                          <a:effectLst/>
                          <a:latin typeface="Georgia" panose="02040502050405020303" pitchFamily="18" charset="0"/>
                        </a:rPr>
                        <a:t>volatile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282828"/>
                          </a:solidFill>
                          <a:effectLst/>
                          <a:latin typeface="Georgia" panose="02040502050405020303" pitchFamily="18" charset="0"/>
                        </a:rPr>
                        <a:t>while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8155" y="1589415"/>
            <a:ext cx="322178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6348" tIns="0" rIns="-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Lato"/>
              </a:rPr>
              <a:t>List of Reserved Java Keywords</a:t>
            </a: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Q9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Search for Java access modifiers and List them up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588" y="1849708"/>
            <a:ext cx="8968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 access modifier (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 제어자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Private :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자신을 포함한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package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에서만 해당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class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접근 가능</a:t>
            </a:r>
            <a:endParaRPr lang="en-US" altLang="ko-KR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Default :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미지정</a:t>
            </a:r>
            <a:endParaRPr lang="en-US" altLang="ko-KR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Protected :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상속받은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에서만 해당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접근 가능</a:t>
            </a:r>
            <a:endParaRPr lang="en-US" altLang="ko-KR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Public : </a:t>
            </a:r>
            <a:r>
              <a:rPr lang="ko-KR" altLang="en-US" dirty="0"/>
              <a:t>모든  </a:t>
            </a:r>
            <a:r>
              <a:rPr lang="en-US" altLang="ko-KR" dirty="0"/>
              <a:t>package</a:t>
            </a:r>
            <a:r>
              <a:rPr lang="ko-KR" altLang="en-US" dirty="0"/>
              <a:t>에서 해당 </a:t>
            </a:r>
            <a:r>
              <a:rPr lang="en-US" altLang="ko-KR" dirty="0"/>
              <a:t>class</a:t>
            </a:r>
            <a:r>
              <a:rPr lang="ko-KR" altLang="en-US" dirty="0"/>
              <a:t>로 접근이 가능하다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smtClean="0"/>
          </a:p>
          <a:p>
            <a:r>
              <a:rPr lang="en-US" altLang="ko-KR" b="0" i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private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default -&gt; protected -&gt; public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순으로 보다 많은 접근을 허용한다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18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807</Words>
  <Application>Microsoft Office PowerPoint</Application>
  <PresentationFormat>와이드스크린</PresentationFormat>
  <Paragraphs>181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Apple SD Gothic Neo</vt:lpstr>
      <vt:lpstr>Lato</vt:lpstr>
      <vt:lpstr>se-nanumgothic</vt:lpstr>
      <vt:lpstr>맑은 고딕</vt:lpstr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17</cp:revision>
  <dcterms:created xsi:type="dcterms:W3CDTF">2021-03-03T07:57:03Z</dcterms:created>
  <dcterms:modified xsi:type="dcterms:W3CDTF">2021-03-03T11:01:04Z</dcterms:modified>
</cp:coreProperties>
</file>