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2" r:id="rId3"/>
    <p:sldId id="283" r:id="rId4"/>
    <p:sldId id="284" r:id="rId5"/>
    <p:sldId id="285" r:id="rId6"/>
    <p:sldId id="25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6" r:id="rId15"/>
    <p:sldId id="287" r:id="rId16"/>
    <p:sldId id="288" r:id="rId17"/>
    <p:sldId id="289" r:id="rId18"/>
    <p:sldId id="2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4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0828" y="122547"/>
            <a:ext cx="11868347" cy="725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357460" y="235670"/>
            <a:ext cx="0" cy="5090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0588" y="318206"/>
            <a:ext cx="1027113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47220" y="322421"/>
            <a:ext cx="9300991" cy="334545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ko-KR" altLang="en-US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76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60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5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3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69663-888E-4941-B044-F1EA63499BDA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2146-9A22-4A35-ACEA-FD3817C504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92349" y="38877"/>
            <a:ext cx="5937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What’s the difference between PP and OOP?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EBCE08-7809-4537-AE76-D0841B1DC9F4}"/>
              </a:ext>
            </a:extLst>
          </p:cNvPr>
          <p:cNvSpPr txBox="1"/>
          <p:nvPr/>
        </p:nvSpPr>
        <p:spPr>
          <a:xfrm>
            <a:off x="388384" y="1104998"/>
            <a:ext cx="116557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PP</a:t>
            </a:r>
            <a:r>
              <a:rPr lang="ko-KR" altLang="en-US" dirty="0"/>
              <a:t>는 절차지향 </a:t>
            </a:r>
            <a:r>
              <a:rPr lang="ko-KR" altLang="en-US" dirty="0" smtClean="0"/>
              <a:t>프로그램으로 한 </a:t>
            </a:r>
            <a:r>
              <a:rPr lang="ko-KR" altLang="en-US" dirty="0"/>
              <a:t>파일 내에 </a:t>
            </a:r>
            <a:r>
              <a:rPr lang="ko-KR" altLang="en-US" dirty="0" smtClean="0"/>
              <a:t>코드를 나열하는 방식이다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 </a:t>
            </a:r>
            <a:r>
              <a:rPr lang="ko-KR" altLang="en-US" dirty="0"/>
              <a:t>길이가 길어져 수정이 </a:t>
            </a:r>
            <a:r>
              <a:rPr lang="ko-KR" altLang="en-US" dirty="0" smtClean="0"/>
              <a:t>어렵다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컴퓨터가 컴파일을 함에 있어 속도적으로 조금 더 유리하다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OPP</a:t>
            </a:r>
            <a:r>
              <a:rPr lang="ko-KR" altLang="en-US" dirty="0"/>
              <a:t>는 객체지향 프로그램으로 순서에 관계 없이 기능에 따라 각각의 파일로 객체를 따로 코딩하여</a:t>
            </a:r>
            <a:endParaRPr lang="en-US" altLang="ko-KR" dirty="0"/>
          </a:p>
          <a:p>
            <a:r>
              <a:rPr lang="ko-KR" altLang="en-US" dirty="0"/>
              <a:t>결합하여 사용한다</a:t>
            </a:r>
            <a:r>
              <a:rPr lang="en-US" altLang="ko-KR" dirty="0"/>
              <a:t>. </a:t>
            </a:r>
            <a:r>
              <a:rPr lang="ko-KR" altLang="en-US" dirty="0"/>
              <a:t>수정에 용이하지만 각각의 부분을 결합할 때 주의가 </a:t>
            </a:r>
            <a:r>
              <a:rPr lang="ko-KR" altLang="en-US" dirty="0" smtClean="0"/>
              <a:t>필요하며 </a:t>
            </a:r>
            <a:r>
              <a:rPr lang="ko-KR" altLang="en-US" smtClean="0"/>
              <a:t>비교적 용량이 </a:t>
            </a:r>
            <a:r>
              <a:rPr lang="ko-KR" altLang="en-US" dirty="0" smtClean="0"/>
              <a:t>크다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963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1BC5B6-76D5-4DA3-B24F-D4FCB852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7" y="1229711"/>
            <a:ext cx="8038670" cy="5076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94667-95B6-4C7D-BDE3-BBC1037A2F10}"/>
              </a:ext>
            </a:extLst>
          </p:cNvPr>
          <p:cNvSpPr txBox="1"/>
          <p:nvPr/>
        </p:nvSpPr>
        <p:spPr>
          <a:xfrm>
            <a:off x="1501665" y="160308"/>
            <a:ext cx="60933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Inner Class Example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9FDAF29-D44B-4F47-8104-C49874869E75}"/>
              </a:ext>
            </a:extLst>
          </p:cNvPr>
          <p:cNvSpPr/>
          <p:nvPr/>
        </p:nvSpPr>
        <p:spPr>
          <a:xfrm>
            <a:off x="2342923" y="3925614"/>
            <a:ext cx="6864139" cy="409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76DB921-7EDE-4604-8F5D-BC34DB2244DF}"/>
              </a:ext>
            </a:extLst>
          </p:cNvPr>
          <p:cNvSpPr/>
          <p:nvPr/>
        </p:nvSpPr>
        <p:spPr>
          <a:xfrm>
            <a:off x="1810408" y="5896468"/>
            <a:ext cx="532516" cy="409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4CC653A-EFAF-462D-9F7B-CC2A16AFFAEA}"/>
              </a:ext>
            </a:extLst>
          </p:cNvPr>
          <p:cNvSpPr/>
          <p:nvPr/>
        </p:nvSpPr>
        <p:spPr>
          <a:xfrm>
            <a:off x="2526855" y="2727434"/>
            <a:ext cx="2817656" cy="409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2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788EE6C-ED05-4E9D-8135-3DA55E08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26" y="895068"/>
            <a:ext cx="6764553" cy="5962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785574-38CD-4874-ACBA-E76AD971FFC7}"/>
              </a:ext>
            </a:extLst>
          </p:cNvPr>
          <p:cNvSpPr txBox="1"/>
          <p:nvPr/>
        </p:nvSpPr>
        <p:spPr>
          <a:xfrm>
            <a:off x="1470135" y="160308"/>
            <a:ext cx="60933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Regarding as P3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95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P7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75A42C-A554-42A3-A564-B6E09EA6B922}"/>
              </a:ext>
            </a:extLst>
          </p:cNvPr>
          <p:cNvSpPr txBox="1"/>
          <p:nvPr/>
        </p:nvSpPr>
        <p:spPr>
          <a:xfrm>
            <a:off x="1517431" y="160308"/>
            <a:ext cx="60933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Descriptive Statistics -----Main Method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0B70EBD-FB52-4AE0-9D62-CD20A0BC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8" y="860016"/>
            <a:ext cx="7955989" cy="58376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BE03CA9-9D2C-4F02-B3F5-DD9F33AB5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18"/>
          <a:stretch/>
        </p:blipFill>
        <p:spPr>
          <a:xfrm>
            <a:off x="8478892" y="1334977"/>
            <a:ext cx="3203356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9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9190CD-D177-4DDE-B8C8-0FDD86AC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652EE19-8B9F-4A1A-81C6-9BBDC99A1A12}"/>
              </a:ext>
            </a:extLst>
          </p:cNvPr>
          <p:cNvGrpSpPr/>
          <p:nvPr/>
        </p:nvGrpSpPr>
        <p:grpSpPr>
          <a:xfrm>
            <a:off x="2450616" y="286755"/>
            <a:ext cx="6669026" cy="6414921"/>
            <a:chOff x="2450616" y="286755"/>
            <a:chExt cx="6669026" cy="64149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EEB373A8-2F3C-4F7C-BD34-A01B2C38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0616" y="286755"/>
              <a:ext cx="6669026" cy="513955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3825D87F-A709-4405-BFDB-6651683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8504" y="5331718"/>
              <a:ext cx="6346542" cy="1369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22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9190CD-D177-4DDE-B8C8-0FDD86AC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E7CAE37-C132-4E5C-8D36-F446E319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96" y="652751"/>
            <a:ext cx="8196936" cy="60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9190CD-D177-4DDE-B8C8-0FDD86AC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F31D2C7-56AD-4C66-BCD0-1E4BF1A0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533525"/>
            <a:ext cx="7858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9190CD-D177-4DDE-B8C8-0FDD86AC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453980-5AF8-44CB-8C8D-543D796F013A}"/>
              </a:ext>
            </a:extLst>
          </p:cNvPr>
          <p:cNvSpPr txBox="1"/>
          <p:nvPr/>
        </p:nvSpPr>
        <p:spPr>
          <a:xfrm>
            <a:off x="1690852" y="283419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Verdana" panose="020B0604030504040204" pitchFamily="34" charset="0"/>
              </a:rPr>
              <a:t>other class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0842535-A22E-4638-B4AD-8767D7D8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41" y="1116886"/>
            <a:ext cx="7606097" cy="54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9190CD-D177-4DDE-B8C8-0FDD86ACF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566F946-2DBF-4F9B-AC54-D7826D7B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9569"/>
            <a:ext cx="9144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8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5282C9-70A6-4268-859E-87927F5CA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588" y="318206"/>
            <a:ext cx="2944046" cy="35971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P7                 result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E4FC3C6-BD0F-41F7-9F61-4D75943FA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865" y="340406"/>
            <a:ext cx="4726959" cy="61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8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92349" y="38877"/>
            <a:ext cx="7271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 What’s the difference between “Class” and “Object”?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EBCE08-7809-4537-AE76-D0841B1DC9F4}"/>
              </a:ext>
            </a:extLst>
          </p:cNvPr>
          <p:cNvSpPr txBox="1"/>
          <p:nvPr/>
        </p:nvSpPr>
        <p:spPr>
          <a:xfrm>
            <a:off x="754144" y="1061967"/>
            <a:ext cx="10374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클래스는 객체를 </a:t>
            </a:r>
            <a:r>
              <a:rPr lang="ko-KR" altLang="en-US" dirty="0" err="1"/>
              <a:t>만들어내기</a:t>
            </a:r>
            <a:r>
              <a:rPr lang="ko-KR" altLang="en-US" dirty="0"/>
              <a:t> 위한 틀이며 연관된 변수와 </a:t>
            </a:r>
            <a:r>
              <a:rPr lang="ko-KR" altLang="en-US" dirty="0" err="1"/>
              <a:t>매서드의</a:t>
            </a:r>
            <a:r>
              <a:rPr lang="ko-KR" altLang="en-US" dirty="0"/>
              <a:t> 집합이다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는 소프트웨어에서 구현할 대상</a:t>
            </a:r>
            <a:r>
              <a:rPr lang="en-US" altLang="ko-KR" dirty="0"/>
              <a:t>, </a:t>
            </a:r>
            <a:r>
              <a:rPr lang="ko-KR" altLang="en-US" dirty="0"/>
              <a:t>클래스 내에서 타입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으로 선언된 것을 말한다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클래스 </a:t>
            </a:r>
            <a:r>
              <a:rPr lang="en-US" altLang="ko-KR" dirty="0"/>
              <a:t>&gt; </a:t>
            </a:r>
            <a:r>
              <a:rPr lang="ko-KR" altLang="en-US" dirty="0"/>
              <a:t>객체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406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Q3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92349" y="38877"/>
            <a:ext cx="43300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ko-KR" altLang="en-U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  How do we call the functions?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EBCE08-7809-4537-AE76-D0841B1DC9F4}"/>
              </a:ext>
            </a:extLst>
          </p:cNvPr>
          <p:cNvSpPr txBox="1"/>
          <p:nvPr/>
        </p:nvSpPr>
        <p:spPr>
          <a:xfrm>
            <a:off x="1492349" y="3690874"/>
            <a:ext cx="89995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해당 화면에서는 </a:t>
            </a:r>
            <a:r>
              <a:rPr lang="en-US" altLang="ko-KR" dirty="0"/>
              <a:t>static</a:t>
            </a:r>
            <a:r>
              <a:rPr lang="ko-KR" altLang="en-US" dirty="0"/>
              <a:t>이 아니므로 객체 생성이 우선 적으로 필요하다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클래스명 </a:t>
            </a:r>
            <a:r>
              <a:rPr lang="ko-KR" altLang="en-US" dirty="0" err="1"/>
              <a:t>객체명</a:t>
            </a:r>
            <a:r>
              <a:rPr lang="ko-KR" altLang="en-US" dirty="0"/>
              <a:t> </a:t>
            </a:r>
            <a:r>
              <a:rPr lang="en-US" altLang="ko-KR" dirty="0"/>
              <a:t>= new </a:t>
            </a:r>
            <a:r>
              <a:rPr lang="ko-KR" altLang="en-US" dirty="0"/>
              <a:t>클래스명</a:t>
            </a:r>
            <a:r>
              <a:rPr lang="en-US" altLang="ko-KR" dirty="0"/>
              <a:t>();” </a:t>
            </a:r>
            <a:r>
              <a:rPr lang="ko-KR" altLang="en-US" dirty="0"/>
              <a:t>으로 객체를 생성하고 생성된 객체명을 통해</a:t>
            </a:r>
            <a:endParaRPr lang="en-US" altLang="ko-KR" dirty="0"/>
          </a:p>
          <a:p>
            <a:r>
              <a:rPr lang="en-US" altLang="ko-KR" dirty="0"/>
              <a:t> “</a:t>
            </a:r>
            <a:r>
              <a:rPr lang="ko-KR" altLang="en-US" dirty="0" err="1"/>
              <a:t>객체명</a:t>
            </a:r>
            <a:r>
              <a:rPr lang="en-US" altLang="ko-KR" dirty="0"/>
              <a:t>.</a:t>
            </a:r>
            <a:r>
              <a:rPr lang="ko-KR" altLang="en-US" dirty="0" err="1"/>
              <a:t>메서드명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)”</a:t>
            </a:r>
            <a:r>
              <a:rPr lang="ko-KR" altLang="en-US" dirty="0"/>
              <a:t>의 형태로 함수를 불러올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PrintClass</a:t>
            </a:r>
            <a:r>
              <a:rPr lang="en-US" altLang="ko-KR" dirty="0"/>
              <a:t> print = new </a:t>
            </a:r>
            <a:r>
              <a:rPr lang="en-US" altLang="ko-KR" dirty="0" err="1"/>
              <a:t>PrintClass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</a:t>
            </a:r>
            <a:r>
              <a:rPr lang="en-US" altLang="ko-KR" dirty="0" err="1"/>
              <a:t>print.printInteger</a:t>
            </a:r>
            <a:r>
              <a:rPr lang="en-US" altLang="ko-KR" dirty="0"/>
              <a:t>(2)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결과 값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19ADBA5-0E38-4514-848D-4A3A95E2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01" y="1276350"/>
            <a:ext cx="43529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92349" y="283419"/>
            <a:ext cx="5573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Explain “Class”, “Object” and “Instance”.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EBCE08-7809-4537-AE76-D0841B1DC9F4}"/>
              </a:ext>
            </a:extLst>
          </p:cNvPr>
          <p:cNvSpPr txBox="1"/>
          <p:nvPr/>
        </p:nvSpPr>
        <p:spPr>
          <a:xfrm>
            <a:off x="623515" y="1208840"/>
            <a:ext cx="8376011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클래스는 ‘설계도’</a:t>
            </a:r>
            <a:r>
              <a:rPr lang="en-US" altLang="ko-KR" dirty="0"/>
              <a:t>, </a:t>
            </a:r>
            <a:r>
              <a:rPr lang="ko-KR" altLang="en-US" dirty="0"/>
              <a:t>객체는 ‘설계도로 구현한 모든 대상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클래스의 타입으로 선언되었을 때 객체라고 부르고</a:t>
            </a:r>
            <a:r>
              <a:rPr lang="en-US" altLang="ko-KR" dirty="0"/>
              <a:t>,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그 객체가 메모리에 할당되어 실제 사용될 때 인스턴스라고 부른다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객체는 클래스 내에 선언된 어떠한 모양</a:t>
            </a:r>
            <a:r>
              <a:rPr lang="en-US" altLang="ko-KR" dirty="0"/>
              <a:t>, </a:t>
            </a:r>
            <a:r>
              <a:rPr lang="ko-KR" altLang="en-US" dirty="0"/>
              <a:t>인스턴스는 객체가 실사용 되는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117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AACF901F-624E-415B-A7A0-C6B32BC9A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Q5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A4D395-9D7E-47F2-9E27-F478FCD66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5504" y="318206"/>
            <a:ext cx="9300991" cy="526337"/>
          </a:xfrm>
        </p:spPr>
        <p:txBody>
          <a:bodyPr>
            <a:normAutofit/>
          </a:bodyPr>
          <a:lstStyle/>
          <a:p>
            <a:r>
              <a:rPr lang="en-US" altLang="ko-KR" b="1" i="0" u="none" strike="noStrike" baseline="0" dirty="0"/>
              <a:t>Explain “Method” and “Function”.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7621C0-4E61-4B5F-B394-9F510A25A0DC}"/>
              </a:ext>
            </a:extLst>
          </p:cNvPr>
          <p:cNvSpPr txBox="1"/>
          <p:nvPr/>
        </p:nvSpPr>
        <p:spPr>
          <a:xfrm>
            <a:off x="240588" y="1119352"/>
            <a:ext cx="1163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함수는 특정 클래스에 종속되어 있지 않고 객체선언을 하거나 클래스명을 명시하지 않고도 사용이 가능하다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메서드는 함수와 비슷하나 큰 차이로는 클래스에 종속되어 있다는 점이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673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33A641-4BC6-44F0-9E99-EF35F7AD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325"/>
            <a:ext cx="6265263" cy="4137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E519911-B21A-4BAD-ACF8-71D09C36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42" y="1756325"/>
            <a:ext cx="6246458" cy="38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9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731B4F5-0DDF-4A8A-8888-9AA44F91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459"/>
            <a:ext cx="6139103" cy="31331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0EB3E68-6F49-4C18-8FFA-1189A6CAC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46" y="844826"/>
            <a:ext cx="6292522" cy="45487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E26AAB4-73DD-4E0A-BD1D-71F88A36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779" y="5391401"/>
            <a:ext cx="5801761" cy="141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7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8DAF1EE-A4A2-41E2-8FAC-A78300AF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04" y="1757917"/>
            <a:ext cx="6126000" cy="3807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3D9FDE3-296D-4F9A-B952-D51F461A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957"/>
            <a:ext cx="5915422" cy="49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2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FB99D5-B667-47E6-A5DA-70F87EEB097D}"/>
              </a:ext>
            </a:extLst>
          </p:cNvPr>
          <p:cNvSpPr txBox="1"/>
          <p:nvPr/>
        </p:nvSpPr>
        <p:spPr>
          <a:xfrm>
            <a:off x="1438603" y="239256"/>
            <a:ext cx="60933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ko-KR" altLang="en-US" sz="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ko-KR" sz="1800" b="1" i="0" u="none" strike="noStrike" baseline="0" dirty="0">
                <a:latin typeface="Verdana" panose="020B0604030504040204" pitchFamily="34" charset="0"/>
              </a:rPr>
              <a:t>Explain the meaning of the 12nd line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761323B-4304-412D-84C7-3E735B44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11" y="1075339"/>
            <a:ext cx="6173181" cy="3733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098CAB-F2C5-49D7-8E88-C93233B7748E}"/>
              </a:ext>
            </a:extLst>
          </p:cNvPr>
          <p:cNvSpPr txBox="1"/>
          <p:nvPr/>
        </p:nvSpPr>
        <p:spPr>
          <a:xfrm>
            <a:off x="407110" y="5231071"/>
            <a:ext cx="1148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라인</a:t>
            </a:r>
            <a:r>
              <a:rPr lang="en-US" altLang="ko-KR" dirty="0"/>
              <a:t>: </a:t>
            </a:r>
            <a:r>
              <a:rPr lang="ko-KR" altLang="en-US" dirty="0"/>
              <a:t>클래스명 </a:t>
            </a:r>
            <a:r>
              <a:rPr lang="en-US" altLang="ko-KR" dirty="0" err="1"/>
              <a:t>Chacracter</a:t>
            </a:r>
            <a:r>
              <a:rPr lang="en-US" altLang="ko-KR" dirty="0"/>
              <a:t> </a:t>
            </a:r>
            <a:r>
              <a:rPr lang="ko-KR" altLang="en-US" dirty="0"/>
              <a:t>클래스의 생성자이며</a:t>
            </a:r>
            <a:r>
              <a:rPr lang="en-US" altLang="ko-KR" dirty="0"/>
              <a:t>, </a:t>
            </a:r>
            <a:r>
              <a:rPr lang="ko-KR" altLang="en-US" dirty="0"/>
              <a:t>인자</a:t>
            </a:r>
            <a:r>
              <a:rPr lang="en-US" altLang="ko-KR" dirty="0"/>
              <a:t>(parameter)</a:t>
            </a:r>
            <a:r>
              <a:rPr lang="ko-KR" altLang="en-US" dirty="0"/>
              <a:t>로는 </a:t>
            </a:r>
            <a:r>
              <a:rPr lang="ko-KR" altLang="en-US" dirty="0" err="1"/>
              <a:t>스트링타입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개와 </a:t>
            </a:r>
            <a:r>
              <a:rPr lang="ko-KR" altLang="en-US" dirty="0" err="1"/>
              <a:t>인티저타입</a:t>
            </a:r>
            <a:r>
              <a:rPr lang="ko-KR" altLang="en-US" dirty="0"/>
              <a:t> 두개를 받아 값을 </a:t>
            </a:r>
            <a:r>
              <a:rPr lang="ko-KR" altLang="en-US" dirty="0" err="1"/>
              <a:t>셋팅한다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81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316</Words>
  <Application>Microsoft Office PowerPoint</Application>
  <PresentationFormat>와이드스크린</PresentationFormat>
  <Paragraphs>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김은비</dc:creator>
  <cp:lastModifiedBy>김은비</cp:lastModifiedBy>
  <cp:revision>26</cp:revision>
  <dcterms:created xsi:type="dcterms:W3CDTF">2021-03-08T06:47:22Z</dcterms:created>
  <dcterms:modified xsi:type="dcterms:W3CDTF">2021-03-10T00:00:34Z</dcterms:modified>
</cp:coreProperties>
</file>