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63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5" r:id="rId27"/>
    <p:sldId id="376" r:id="rId28"/>
    <p:sldId id="377" r:id="rId29"/>
    <p:sldId id="378" r:id="rId30"/>
    <p:sldId id="373" r:id="rId31"/>
    <p:sldId id="374" r:id="rId32"/>
    <p:sldId id="34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49"/>
            <p14:sldId id="350"/>
            <p14:sldId id="351"/>
            <p14:sldId id="352"/>
            <p14:sldId id="353"/>
            <p14:sldId id="354"/>
            <p14:sldId id="36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6"/>
            <p14:sldId id="377"/>
            <p14:sldId id="378"/>
            <p14:sldId id="373"/>
            <p14:sldId id="374"/>
            <p14:sldId id="348"/>
          </p14:sldIdLst>
        </p14:section>
        <p14:section name="제목 없는 구역" id="{AE2536B5-9E40-41F0-9A8D-4500D74A0C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0326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프로세스확인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8" y="1001107"/>
            <a:ext cx="6638925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2697" y="2777693"/>
            <a:ext cx="418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/proc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옮겨가서 </a:t>
            </a:r>
            <a:r>
              <a:rPr lang="en-US" altLang="ko-KR" dirty="0" smtClean="0"/>
              <a:t>ls –al</a:t>
            </a:r>
            <a:r>
              <a:rPr lang="ko-KR" altLang="en-US" dirty="0" smtClean="0"/>
              <a:t>로 내용 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리눅스에서는</a:t>
            </a:r>
            <a:r>
              <a:rPr lang="ko-KR" altLang="en-US" dirty="0" smtClean="0"/>
              <a:t> 특이하게도 </a:t>
            </a:r>
            <a:r>
              <a:rPr lang="en-US" altLang="ko-KR" dirty="0" smtClean="0"/>
              <a:t>/proc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현재 수행중인 프로세스가 정보파일로 저장되어있다고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7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2"/>
          <a:stretch/>
        </p:blipFill>
        <p:spPr>
          <a:xfrm>
            <a:off x="1716224" y="1543169"/>
            <a:ext cx="8431612" cy="2363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0862" y="4307536"/>
            <a:ext cx="8893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vmstat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파트에서 </a:t>
            </a:r>
            <a:r>
              <a:rPr lang="en-US" altLang="ko-KR" dirty="0" err="1" smtClean="0"/>
              <a:t>vmstat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출력 당시의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상태를 확인할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원하는 시간 단위로 계속해서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상태를 출력할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78373" y="25224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CPU</a:t>
            </a:r>
            <a:r>
              <a:rPr lang="ko-KR" altLang="en-US" b="1" dirty="0" smtClean="0"/>
              <a:t>상황확인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449739" y="1655610"/>
            <a:ext cx="1102272" cy="531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8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9" y="1248103"/>
            <a:ext cx="8430567" cy="4853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373" y="25224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CPU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상황확인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44304" y="1923421"/>
            <a:ext cx="23438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 /proc/</a:t>
            </a:r>
            <a:r>
              <a:rPr lang="en-US" altLang="ko-KR" dirty="0" err="1" smtClean="0"/>
              <a:t>cpuinfo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정보를 저장하고 있는 파일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머신이기</a:t>
            </a:r>
            <a:r>
              <a:rPr lang="ko-KR" altLang="en-US" dirty="0" smtClean="0"/>
              <a:t> 대문에 물리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수가 나오지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9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메모리 확인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54" b="15962"/>
          <a:stretch/>
        </p:blipFill>
        <p:spPr>
          <a:xfrm>
            <a:off x="1826579" y="1450426"/>
            <a:ext cx="8431612" cy="24751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26579" y="2018217"/>
            <a:ext cx="5551680" cy="378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65" y="4058988"/>
            <a:ext cx="8551790" cy="868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5569" y="5239198"/>
            <a:ext cx="946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명령어를 통해서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상황을 확인할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swap</a:t>
            </a:r>
            <a:r>
              <a:rPr lang="ko-KR" altLang="en-US" dirty="0" smtClean="0"/>
              <a:t>은 가상메모리로 물리적 메모리를 다 쓰면 시스템의 처리가 어려워 시스템을 속여 실제 메모리인 척 하고 연산을 할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속도가 현저히 떨어진다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98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디스크 확인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53" y="947409"/>
            <a:ext cx="9383038" cy="4381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048" y="5633562"/>
            <a:ext cx="87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</a:t>
            </a:r>
            <a:r>
              <a:rPr lang="en-US" altLang="ko-KR" dirty="0" smtClean="0"/>
              <a:t> -k </a:t>
            </a:r>
            <a:r>
              <a:rPr lang="ko-KR" altLang="en-US" dirty="0" smtClean="0"/>
              <a:t>파일 시스템 별 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상황 및 배분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여유 사용량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비율 등을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52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31" y="992899"/>
            <a:ext cx="9931744" cy="4383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373" y="25224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디스크 확인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8231" y="5747360"/>
            <a:ext cx="885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iostat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통해 현재 </a:t>
            </a:r>
            <a:r>
              <a:rPr lang="en-US" altLang="ko-KR" dirty="0" err="1" smtClean="0"/>
              <a:t>io</a:t>
            </a:r>
            <a:r>
              <a:rPr lang="ko-KR" altLang="en-US" dirty="0" smtClean="0"/>
              <a:t>발생 상황 및 그에 따른 디바이스의 디스크 사용량을 알려준다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29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디스크 확인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3" y="904874"/>
            <a:ext cx="4851181" cy="56597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2166" y="3550063"/>
            <a:ext cx="627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du –a </a:t>
            </a:r>
            <a:r>
              <a:rPr lang="ko-KR" altLang="en-US" dirty="0" smtClean="0"/>
              <a:t>명령어를 통해 </a:t>
            </a:r>
            <a:r>
              <a:rPr lang="ko-KR" altLang="en-US" dirty="0" err="1" smtClean="0"/>
              <a:t>파일별</a:t>
            </a:r>
            <a:r>
              <a:rPr lang="ko-KR" altLang="en-US" dirty="0" smtClean="0"/>
              <a:t> 스페이스 사용량을 알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72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네트워크 확인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77" y="909472"/>
            <a:ext cx="8235662" cy="3899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57AF3E-DC74-4B37-A658-856DF9947035}"/>
              </a:ext>
            </a:extLst>
          </p:cNvPr>
          <p:cNvSpPr txBox="1"/>
          <p:nvPr/>
        </p:nvSpPr>
        <p:spPr>
          <a:xfrm>
            <a:off x="2848921" y="5406897"/>
            <a:ext cx="104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ifconfig</a:t>
            </a:r>
            <a:r>
              <a:rPr lang="ko-KR" altLang="en-US" dirty="0" smtClean="0"/>
              <a:t>를 통해 네트워크 상태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, netmask, packet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알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19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네트워크 확인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4A3402F6-3B8A-4196-98DB-5C8234EB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7" y="1562241"/>
            <a:ext cx="8728345" cy="2760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57AF3E-DC74-4B37-A658-856DF9947035}"/>
              </a:ext>
            </a:extLst>
          </p:cNvPr>
          <p:cNvSpPr txBox="1"/>
          <p:nvPr/>
        </p:nvSpPr>
        <p:spPr>
          <a:xfrm>
            <a:off x="863342" y="5265007"/>
            <a:ext cx="1046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–t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ctrl+c</a:t>
            </a:r>
            <a:r>
              <a:rPr lang="en-US" altLang="ko-KR" dirty="0"/>
              <a:t> </a:t>
            </a:r>
            <a:r>
              <a:rPr lang="ko-KR" altLang="en-US" dirty="0"/>
              <a:t>로 해당 명령어로 부터 빠져나오기 전까지 계속해서 정해진 경로로 </a:t>
            </a:r>
            <a:r>
              <a:rPr lang="en-US" altLang="ko-KR" dirty="0"/>
              <a:t>ping</a:t>
            </a:r>
            <a:r>
              <a:rPr lang="ko-KR" altLang="en-US" dirty="0"/>
              <a:t>을 보내고</a:t>
            </a:r>
            <a:r>
              <a:rPr lang="en-US" altLang="ko-KR" dirty="0"/>
              <a:t>, </a:t>
            </a:r>
            <a:r>
              <a:rPr lang="ko-KR" altLang="en-US" dirty="0"/>
              <a:t>중지 후에는 명령어 실행 결과 </a:t>
            </a:r>
            <a:r>
              <a:rPr lang="ko-KR" altLang="en-US" dirty="0" smtClean="0"/>
              <a:t>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846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네트워크 확인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3D38A58-E82A-4615-9418-D34B6BA8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006246"/>
            <a:ext cx="6249272" cy="5344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B71DB5-92AF-4A7A-BD6E-62A10C75278D}"/>
              </a:ext>
            </a:extLst>
          </p:cNvPr>
          <p:cNvSpPr txBox="1"/>
          <p:nvPr/>
        </p:nvSpPr>
        <p:spPr>
          <a:xfrm>
            <a:off x="6945101" y="2992583"/>
            <a:ext cx="436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netstat –</a:t>
            </a:r>
            <a:r>
              <a:rPr lang="en-US" altLang="ko-KR" dirty="0" err="1"/>
              <a:t>na</a:t>
            </a:r>
            <a:r>
              <a:rPr lang="en-US" altLang="ko-KR" dirty="0"/>
              <a:t> or -an : </a:t>
            </a:r>
            <a:r>
              <a:rPr lang="ko-KR" altLang="en-US" dirty="0" smtClean="0"/>
              <a:t>네트워크 </a:t>
            </a:r>
            <a:r>
              <a:rPr lang="ko-KR" altLang="en-US" dirty="0"/>
              <a:t>모든 상태를 프로토콜과 함께 </a:t>
            </a:r>
            <a:r>
              <a:rPr lang="ko-KR" altLang="en-US" dirty="0" smtClean="0"/>
              <a:t>보여주는데 해당 정보 중 도메인</a:t>
            </a:r>
            <a:r>
              <a:rPr lang="en-US" altLang="ko-KR" dirty="0"/>
              <a:t>, </a:t>
            </a:r>
            <a:r>
              <a:rPr lang="ko-KR" altLang="en-US" dirty="0" err="1"/>
              <a:t>유저명</a:t>
            </a:r>
            <a:r>
              <a:rPr lang="en-US" altLang="ko-KR" dirty="0"/>
              <a:t>, </a:t>
            </a:r>
            <a:r>
              <a:rPr lang="ko-KR" altLang="en-US" dirty="0"/>
              <a:t>호스트</a:t>
            </a:r>
            <a:r>
              <a:rPr lang="en-US" altLang="ko-KR" dirty="0"/>
              <a:t>, </a:t>
            </a:r>
            <a:r>
              <a:rPr lang="ko-KR" altLang="en-US" dirty="0"/>
              <a:t>포트 등의 </a:t>
            </a:r>
            <a:r>
              <a:rPr lang="ko-KR" altLang="en-US" dirty="0" smtClean="0"/>
              <a:t>정보는 </a:t>
            </a:r>
            <a:r>
              <a:rPr lang="ko-KR" altLang="en-US" dirty="0"/>
              <a:t>숫자와 </a:t>
            </a:r>
            <a:r>
              <a:rPr lang="en-US" altLang="ko-KR" dirty="0" err="1"/>
              <a:t>ip</a:t>
            </a:r>
            <a:r>
              <a:rPr lang="ko-KR" altLang="en-US" dirty="0"/>
              <a:t>로 나타낸다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95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34" y="1022054"/>
            <a:ext cx="8369628" cy="4732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373" y="25224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sar</a:t>
            </a:r>
            <a:r>
              <a:rPr lang="ko-KR" altLang="en-US" b="1" dirty="0" smtClean="0"/>
              <a:t>명령 실습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855634" y="1843486"/>
            <a:ext cx="2542945" cy="221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168869" y="2081048"/>
            <a:ext cx="804041" cy="173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41834" y="2443655"/>
            <a:ext cx="25540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815" y="5920086"/>
            <a:ext cx="889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처음 </a:t>
            </a:r>
            <a:r>
              <a:rPr lang="en-US" altLang="ko-KR" dirty="0" err="1" smtClean="0"/>
              <a:t>sar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실행하려고 하면 설치를 </a:t>
            </a:r>
            <a:r>
              <a:rPr lang="en-US" altLang="ko-KR" dirty="0" err="1" smtClean="0"/>
              <a:t>sysstat</a:t>
            </a:r>
            <a:r>
              <a:rPr lang="ko-KR" altLang="en-US" dirty="0" smtClean="0"/>
              <a:t>을 우선적으로 설치하라고 나옴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sysstat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77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396582"/>
            <a:ext cx="9388673" cy="45627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373" y="252248"/>
            <a:ext cx="832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Task 1 – notepad++</a:t>
            </a:r>
            <a:r>
              <a:rPr lang="ko-KR" altLang="en-US" b="1" dirty="0" smtClean="0"/>
              <a:t>로 프로젝트 파일 옮긴 뒤 </a:t>
            </a:r>
            <a:r>
              <a:rPr lang="en-US" altLang="ko-KR" b="1" dirty="0" smtClean="0"/>
              <a:t>html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웹브라우저에서</a:t>
            </a:r>
            <a:r>
              <a:rPr lang="ko-KR" altLang="en-US" b="1" dirty="0" smtClean="0"/>
              <a:t> 실행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258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676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Task 2 – html</a:t>
            </a:r>
            <a:r>
              <a:rPr lang="ko-KR" altLang="en-US" b="1" dirty="0" smtClean="0"/>
              <a:t>파일 상 수치 부분 수정하여 </a:t>
            </a:r>
            <a:r>
              <a:rPr lang="ko-KR" altLang="en-US" b="1" dirty="0" err="1" smtClean="0"/>
              <a:t>웹브라우저에서</a:t>
            </a:r>
            <a:r>
              <a:rPr lang="ko-KR" altLang="en-US" b="1" dirty="0" smtClean="0"/>
              <a:t> 실행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2" r="56798" b="10718"/>
          <a:stretch/>
        </p:blipFill>
        <p:spPr>
          <a:xfrm>
            <a:off x="378372" y="919447"/>
            <a:ext cx="3766477" cy="18552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3" y="2054376"/>
            <a:ext cx="9076323" cy="43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07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Task 3 </a:t>
            </a:r>
            <a:r>
              <a:rPr lang="en-US" altLang="ko-KR" b="1" smtClean="0"/>
              <a:t>– CPU</a:t>
            </a:r>
            <a:r>
              <a:rPr lang="ko-KR" altLang="en-US" b="1" dirty="0" smtClean="0"/>
              <a:t>상황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8" y="1128128"/>
            <a:ext cx="7745611" cy="52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4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62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Task 3 – Memory </a:t>
            </a:r>
            <a:r>
              <a:rPr lang="ko-KR" altLang="en-US" b="1" dirty="0" smtClean="0"/>
              <a:t>상황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3" y="2844855"/>
            <a:ext cx="11248203" cy="11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2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Task 3 – Disk </a:t>
            </a:r>
            <a:r>
              <a:rPr lang="ko-KR" altLang="en-US" b="1" dirty="0" smtClean="0"/>
              <a:t>상황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956934"/>
            <a:ext cx="9764831" cy="45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23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373" y="252248"/>
            <a:ext cx="456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Task 3 – </a:t>
            </a:r>
            <a:r>
              <a:rPr lang="ko-KR" altLang="en-US" b="1" dirty="0" smtClean="0"/>
              <a:t>수치 입력 후 웹 브라우저로 출력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3" y="866939"/>
            <a:ext cx="4240924" cy="22519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38" y="1487029"/>
            <a:ext cx="8723751" cy="46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44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Task 4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9" y="1138236"/>
            <a:ext cx="11138476" cy="3370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433" y="4871545"/>
            <a:ext cx="9405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sar</a:t>
            </a:r>
            <a:r>
              <a:rPr lang="en-US" altLang="ko-KR" dirty="0" smtClean="0"/>
              <a:t> 1 1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빠르게 출력 후 </a:t>
            </a:r>
            <a:r>
              <a:rPr lang="en-US" altLang="ko-KR" dirty="0" smtClean="0"/>
              <a:t>average</a:t>
            </a:r>
            <a:r>
              <a:rPr lang="ko-KR" altLang="en-US" dirty="0" smtClean="0"/>
              <a:t>라는 글자가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줄만 캐치 하여 해당 내용 중</a:t>
            </a:r>
            <a:endParaRPr lang="en-US" altLang="ko-KR" dirty="0" smtClean="0"/>
          </a:p>
          <a:p>
            <a:r>
              <a:rPr lang="ko-KR" altLang="en-US" dirty="0" smtClean="0"/>
              <a:t>띄어쓰기 기준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번째 있는 값</a:t>
            </a:r>
            <a:r>
              <a:rPr lang="en-US" altLang="ko-KR" dirty="0" smtClean="0"/>
              <a:t>(%idle)</a:t>
            </a:r>
            <a:r>
              <a:rPr lang="ko-KR" altLang="en-US" dirty="0" smtClean="0"/>
              <a:t>을 찾아 </a:t>
            </a:r>
            <a:r>
              <a:rPr lang="en-US" altLang="ko-KR" dirty="0" smtClean="0"/>
              <a:t>CPU_FREE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$8</a:t>
            </a:r>
            <a:r>
              <a:rPr lang="ko-KR" altLang="en-US" dirty="0" smtClean="0"/>
              <a:t>값을 뺀 값으로</a:t>
            </a:r>
            <a:endParaRPr lang="en-US" altLang="ko-KR" dirty="0" smtClean="0"/>
          </a:p>
          <a:p>
            <a:r>
              <a:rPr lang="en-US" altLang="ko-KR" dirty="0" smtClean="0"/>
              <a:t>CPU_USED</a:t>
            </a:r>
            <a:r>
              <a:rPr lang="ko-KR" altLang="en-US" dirty="0" smtClean="0"/>
              <a:t>와 매칭하여 출력하는 과정을 나타낸 명령어 묶음이다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이를 통해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상태 </a:t>
            </a:r>
            <a:r>
              <a:rPr lang="ko-KR" altLang="en-US" dirty="0" err="1" smtClean="0"/>
              <a:t>수치값을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퀵하게</a:t>
            </a:r>
            <a:r>
              <a:rPr lang="ko-KR" altLang="en-US" dirty="0" smtClean="0"/>
              <a:t> 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61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373" y="252248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Task 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3" y="1277007"/>
            <a:ext cx="10509905" cy="1623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390" y="3903124"/>
            <a:ext cx="10180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</a:t>
            </a:r>
            <a:r>
              <a:rPr lang="ko-KR" altLang="en-US" dirty="0" smtClean="0"/>
              <a:t>는 메모리 상태를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Mem</a:t>
            </a:r>
            <a:r>
              <a:rPr lang="ko-KR" altLang="en-US" dirty="0" smtClean="0"/>
              <a:t>뒤에 값을 캐치하여 </a:t>
            </a:r>
            <a:r>
              <a:rPr lang="en-US" altLang="ko-KR" dirty="0" smtClean="0"/>
              <a:t>$3, $4 </a:t>
            </a:r>
            <a:r>
              <a:rPr lang="ko-KR" altLang="en-US" dirty="0" smtClean="0"/>
              <a:t>인자로 사용량과 </a:t>
            </a:r>
            <a:r>
              <a:rPr lang="ko-KR" altLang="en-US" dirty="0" err="1" smtClean="0"/>
              <a:t>여유량을</a:t>
            </a:r>
            <a:r>
              <a:rPr lang="ko-KR" altLang="en-US" dirty="0" smtClean="0"/>
              <a:t> 구할</a:t>
            </a:r>
            <a:endParaRPr lang="en-US" altLang="ko-KR" dirty="0" smtClean="0"/>
          </a:p>
          <a:p>
            <a:r>
              <a:rPr lang="ko-KR" altLang="en-US" dirty="0" smtClean="0"/>
              <a:t>수 있을 것으로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989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Task 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543050"/>
            <a:ext cx="89725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Task 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57" y="1061708"/>
            <a:ext cx="8905875" cy="391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3062" y="5511208"/>
            <a:ext cx="9366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</a:t>
            </a:r>
            <a:r>
              <a:rPr lang="en-US" altLang="ko-KR" dirty="0" smtClean="0"/>
              <a:t> –k</a:t>
            </a:r>
            <a:r>
              <a:rPr lang="ko-KR" altLang="en-US" dirty="0" smtClean="0"/>
              <a:t>로 디스크 상황을 출력하고 그 중에 </a:t>
            </a:r>
            <a:r>
              <a:rPr lang="en-US" altLang="ko-KR" dirty="0" smtClean="0"/>
              <a:t>filesystem </a:t>
            </a:r>
            <a:r>
              <a:rPr lang="ko-KR" altLang="en-US" dirty="0" smtClean="0"/>
              <a:t>아래 값을 모두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값 중 </a:t>
            </a:r>
            <a:r>
              <a:rPr lang="en-US" altLang="ko-KR" dirty="0" smtClean="0"/>
              <a:t>$3, $4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sum += $3(or $4)</a:t>
            </a:r>
            <a:r>
              <a:rPr lang="ko-KR" altLang="en-US" dirty="0"/>
              <a:t> </a:t>
            </a:r>
            <a:r>
              <a:rPr lang="ko-KR" altLang="en-US" dirty="0" smtClean="0"/>
              <a:t>명령어로 모두 더하고 더한 값만 출력하여</a:t>
            </a:r>
            <a:endParaRPr lang="en-US" altLang="ko-KR" dirty="0" smtClean="0"/>
          </a:p>
          <a:p>
            <a:r>
              <a:rPr lang="ko-KR" altLang="en-US" dirty="0" smtClean="0"/>
              <a:t>여유 총량과 </a:t>
            </a:r>
            <a:r>
              <a:rPr lang="ko-KR" altLang="en-US" dirty="0" err="1" smtClean="0"/>
              <a:t>사용중</a:t>
            </a:r>
            <a:r>
              <a:rPr lang="ko-KR" altLang="en-US" dirty="0" smtClean="0"/>
              <a:t> 총량도 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12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sar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명령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7" y="847392"/>
            <a:ext cx="9053324" cy="22268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67" y="3315848"/>
            <a:ext cx="9053324" cy="1331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6044" y="4663380"/>
            <a:ext cx="9287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sar</a:t>
            </a:r>
            <a:r>
              <a:rPr lang="en-US" altLang="ko-KR" sz="1400" dirty="0" smtClean="0"/>
              <a:t> 1 100 </a:t>
            </a:r>
            <a:r>
              <a:rPr lang="ko-KR" altLang="en-US" sz="1400" dirty="0" smtClean="0"/>
              <a:t>을 하면 </a:t>
            </a:r>
            <a:r>
              <a:rPr lang="en-US" altLang="ko-KR" sz="1400" dirty="0" err="1" smtClean="0"/>
              <a:t>cpu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활동에 대한 내용을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초마다 업데이트하며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개를 출력하고 마지막에 활동 평균치를 출력함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아래는  </a:t>
            </a:r>
            <a:r>
              <a:rPr lang="en-US" altLang="ko-KR" sz="1400" dirty="0" err="1" smtClean="0"/>
              <a:t>sar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명령어를 통해 알 수 있는 정보에 대한 내용이다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%user : </a:t>
            </a:r>
            <a:r>
              <a:rPr lang="ko-KR" altLang="en-US" sz="1400" dirty="0" smtClean="0"/>
              <a:t>사용자 모드에서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가 소비된 시간의 비율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%nice : </a:t>
            </a:r>
            <a:r>
              <a:rPr lang="ko-KR" altLang="en-US" sz="1400" dirty="0" smtClean="0"/>
              <a:t>우선순위를 가진 프로세스가 사용자모드에서 소비한 시간 비율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%system : </a:t>
            </a:r>
            <a:r>
              <a:rPr lang="ko-KR" altLang="en-US" sz="1400" dirty="0" smtClean="0"/>
              <a:t>시스템모드에서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가 소비된 시간 비율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%</a:t>
            </a:r>
            <a:r>
              <a:rPr lang="en-US" altLang="ko-KR" sz="1400" dirty="0" err="1" smtClean="0"/>
              <a:t>iowait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CPU</a:t>
            </a:r>
            <a:r>
              <a:rPr lang="ko-KR" altLang="en-US" sz="1400" dirty="0" smtClean="0"/>
              <a:t>가 디스크 </a:t>
            </a:r>
            <a:r>
              <a:rPr lang="en-US" altLang="ko-KR" sz="1400" dirty="0" smtClean="0"/>
              <a:t>I/O </a:t>
            </a:r>
            <a:r>
              <a:rPr lang="ko-KR" altLang="en-US" sz="1400" dirty="0" err="1" smtClean="0"/>
              <a:t>속도차로</a:t>
            </a:r>
            <a:r>
              <a:rPr lang="ko-KR" altLang="en-US" sz="1400" dirty="0" smtClean="0"/>
              <a:t> 대기에 소비한 시간 비율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%steal : </a:t>
            </a:r>
            <a:r>
              <a:rPr lang="ko-KR" altLang="en-US" sz="1400" dirty="0" smtClean="0"/>
              <a:t>프로세스가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를 바꾸거나 우선순위에 의해 다른 </a:t>
            </a:r>
            <a:r>
              <a:rPr lang="en-US" altLang="ko-KR" sz="1400" dirty="0" smtClean="0"/>
              <a:t>job</a:t>
            </a:r>
            <a:r>
              <a:rPr lang="ko-KR" altLang="en-US" sz="1400" dirty="0" smtClean="0"/>
              <a:t>이 들어오면서 소요되는 시간의 비율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%idle : CPU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쉬고있는</a:t>
            </a:r>
            <a:r>
              <a:rPr lang="ko-KR" altLang="en-US" sz="1400" dirty="0" smtClean="0"/>
              <a:t> 시간의 비율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7841" y="293075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4897" y="891304"/>
            <a:ext cx="1352152" cy="180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86044" y="4335517"/>
            <a:ext cx="8751183" cy="31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09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4" y="1959630"/>
            <a:ext cx="7009250" cy="29347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8653"/>
          <a:stretch/>
        </p:blipFill>
        <p:spPr>
          <a:xfrm>
            <a:off x="7378263" y="921954"/>
            <a:ext cx="4582197" cy="5010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167" y="234853"/>
            <a:ext cx="474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Task 5 – </a:t>
            </a:r>
            <a:r>
              <a:rPr lang="ko-KR" altLang="en-US" b="1" dirty="0" smtClean="0"/>
              <a:t>최종 </a:t>
            </a:r>
            <a:r>
              <a:rPr lang="ko-KR" altLang="en-US" b="1" dirty="0" err="1" smtClean="0"/>
              <a:t>쉘프로그램</a:t>
            </a:r>
            <a:r>
              <a:rPr lang="ko-KR" altLang="en-US" b="1" dirty="0" smtClean="0"/>
              <a:t> 작성 </a:t>
            </a:r>
            <a:r>
              <a:rPr lang="en-US" altLang="ko-KR" b="1" dirty="0" smtClean="0"/>
              <a:t>: t1, t2 </a:t>
            </a:r>
            <a:r>
              <a:rPr lang="ko-KR" altLang="en-US" b="1" dirty="0" smtClean="0"/>
              <a:t>분리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1930" y="3427029"/>
            <a:ext cx="438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t1 </a:t>
            </a:r>
            <a:r>
              <a:rPr lang="en-US" altLang="ko-KR" sz="2800" smtClean="0">
                <a:solidFill>
                  <a:srgbClr val="FF0000"/>
                </a:solidFill>
              </a:rPr>
              <a:t>: script </a:t>
            </a:r>
            <a:r>
              <a:rPr lang="ko-KR" altLang="en-US" sz="2800" dirty="0" smtClean="0">
                <a:solidFill>
                  <a:srgbClr val="FF0000"/>
                </a:solidFill>
              </a:rPr>
              <a:t>시작부분까지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8884" y="2664372"/>
            <a:ext cx="36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t2: </a:t>
            </a:r>
            <a:r>
              <a:rPr lang="ko-KR" altLang="en-US" dirty="0" smtClean="0">
                <a:solidFill>
                  <a:srgbClr val="FF0000"/>
                </a:solidFill>
              </a:rPr>
              <a:t>디스플레이 크기 지정부분 부터 끝까지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94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67" y="234853"/>
            <a:ext cx="768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Task 5 – </a:t>
            </a:r>
            <a:r>
              <a:rPr lang="ko-KR" altLang="en-US" b="1" dirty="0" smtClean="0"/>
              <a:t>최종 </a:t>
            </a:r>
            <a:r>
              <a:rPr lang="ko-KR" altLang="en-US" b="1" dirty="0" err="1" smtClean="0"/>
              <a:t>쉘프로그램</a:t>
            </a:r>
            <a:r>
              <a:rPr lang="ko-KR" altLang="en-US" b="1" dirty="0" smtClean="0"/>
              <a:t> 작성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CPU,Memory,Disk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부분 각각 파일 생성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81" y="913249"/>
            <a:ext cx="8784631" cy="4967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3781" y="6004935"/>
            <a:ext cx="831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**Memory </a:t>
            </a:r>
            <a:r>
              <a:rPr lang="ko-KR" altLang="en-US" dirty="0" smtClean="0"/>
              <a:t>부분은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명령어의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줄 추출을 위해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를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621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5" y="818853"/>
            <a:ext cx="10358803" cy="54959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515157" y="6003419"/>
            <a:ext cx="2943616" cy="526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02214" y="1616940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짜자잔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8167" y="234853"/>
            <a:ext cx="339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Task 5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최종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쉘프로그램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작성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sar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명령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9" y="757903"/>
            <a:ext cx="6053958" cy="36252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3341" y="4335815"/>
            <a:ext cx="92872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sar</a:t>
            </a:r>
            <a:r>
              <a:rPr lang="en-US" altLang="ko-KR" sz="1400" dirty="0" smtClean="0"/>
              <a:t> –d 1 100 </a:t>
            </a:r>
            <a:r>
              <a:rPr lang="ko-KR" altLang="en-US" sz="1400" dirty="0" smtClean="0"/>
              <a:t>을 하면 </a:t>
            </a:r>
            <a:r>
              <a:rPr lang="en-US" altLang="ko-KR" sz="1400" dirty="0" err="1" smtClean="0"/>
              <a:t>divice</a:t>
            </a:r>
            <a:r>
              <a:rPr lang="ko-KR" altLang="en-US" sz="1400" dirty="0" smtClean="0"/>
              <a:t>의 블록의 활동에 대한 내용을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초마다 업데이트하며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개를 출력하고 마지막에 활동 평균치를 출력함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아래는  </a:t>
            </a:r>
            <a:r>
              <a:rPr lang="en-US" altLang="ko-KR" sz="1400" dirty="0" err="1" smtClean="0"/>
              <a:t>sar</a:t>
            </a:r>
            <a:r>
              <a:rPr lang="en-US" altLang="ko-KR" sz="1400" dirty="0" smtClean="0"/>
              <a:t> -d</a:t>
            </a:r>
            <a:r>
              <a:rPr lang="ko-KR" altLang="en-US" sz="1400" dirty="0" smtClean="0"/>
              <a:t>명령어를 통해 알 수 있는 정보에 대한 내용이다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tps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초단위로 장치에 발생한 </a:t>
            </a:r>
            <a:r>
              <a:rPr lang="en-US" altLang="ko-KR" sz="1400" dirty="0" err="1" smtClean="0"/>
              <a:t>io</a:t>
            </a:r>
            <a:r>
              <a:rPr lang="ko-KR" altLang="en-US" sz="1400" dirty="0" smtClean="0"/>
              <a:t>요청의 총 합을 나타낸다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rkB</a:t>
            </a:r>
            <a:r>
              <a:rPr lang="en-US" altLang="ko-KR" sz="1400" dirty="0" smtClean="0"/>
              <a:t>/s: device</a:t>
            </a:r>
            <a:r>
              <a:rPr lang="ko-KR" altLang="en-US" sz="1400" dirty="0" smtClean="0"/>
              <a:t>로부터 매초 읽어 들이는 킬로바이트 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wkB</a:t>
            </a:r>
            <a:r>
              <a:rPr lang="en-US" altLang="ko-KR" sz="1400" dirty="0" smtClean="0"/>
              <a:t>/s</a:t>
            </a:r>
            <a:r>
              <a:rPr lang="en-US" altLang="ko-KR" sz="1400" dirty="0"/>
              <a:t>: device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매초 </a:t>
            </a:r>
            <a:r>
              <a:rPr lang="ko-KR" altLang="en-US" sz="1400" dirty="0" err="1" smtClean="0"/>
              <a:t>써보내는</a:t>
            </a:r>
            <a:r>
              <a:rPr lang="ko-KR" altLang="en-US" sz="1400" dirty="0" smtClean="0"/>
              <a:t> 킬로바이트 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dkB</a:t>
            </a:r>
            <a:r>
              <a:rPr lang="en-US" altLang="ko-KR" sz="1400" dirty="0" smtClean="0"/>
              <a:t>/s: device</a:t>
            </a:r>
            <a:r>
              <a:rPr lang="ko-KR" altLang="en-US" sz="1400" dirty="0" smtClean="0"/>
              <a:t>에서 매초 버리는 킬로바이트의 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areq-sz</a:t>
            </a:r>
            <a:r>
              <a:rPr lang="en-US" altLang="ko-KR" sz="1400" dirty="0" smtClean="0"/>
              <a:t> : device</a:t>
            </a:r>
            <a:r>
              <a:rPr lang="ko-KR" altLang="en-US" sz="1400" dirty="0" smtClean="0"/>
              <a:t>에 발생한 </a:t>
            </a:r>
            <a:r>
              <a:rPr lang="en-US" altLang="ko-KR" sz="1400" dirty="0" err="1" smtClean="0"/>
              <a:t>io</a:t>
            </a:r>
            <a:r>
              <a:rPr lang="ko-KR" altLang="en-US" sz="1400" dirty="0" smtClean="0"/>
              <a:t>요청의 평균 사이즈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aqu-sz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device</a:t>
            </a:r>
            <a:r>
              <a:rPr lang="ko-KR" altLang="en-US" sz="1400" dirty="0" smtClean="0"/>
              <a:t>에 발생한 요청들의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형식의 평균 사이즈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await : device</a:t>
            </a:r>
            <a:r>
              <a:rPr lang="ko-KR" altLang="en-US" sz="1400" dirty="0" smtClean="0"/>
              <a:t>에서 발생한 </a:t>
            </a:r>
            <a:r>
              <a:rPr lang="en-US" altLang="ko-KR" sz="1400" dirty="0" err="1" smtClean="0"/>
              <a:t>io</a:t>
            </a:r>
            <a:r>
              <a:rPr lang="ko-KR" altLang="en-US" sz="1400" smtClean="0"/>
              <a:t>요청을 </a:t>
            </a:r>
            <a:r>
              <a:rPr lang="ko-KR" altLang="en-US" sz="1400" smtClean="0"/>
              <a:t>처리하는데</a:t>
            </a:r>
            <a:r>
              <a:rPr lang="ko-KR" altLang="en-US" sz="1400" smtClean="0"/>
              <a:t> </a:t>
            </a:r>
            <a:r>
              <a:rPr lang="ko-KR" altLang="en-US" sz="1400" dirty="0" smtClean="0"/>
              <a:t>걸리는 평균 시간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%</a:t>
            </a:r>
            <a:r>
              <a:rPr lang="en-US" altLang="ko-KR" sz="1400" dirty="0" err="1" smtClean="0"/>
              <a:t>util</a:t>
            </a:r>
            <a:r>
              <a:rPr lang="en-US" altLang="ko-KR" sz="1400" dirty="0" smtClean="0"/>
              <a:t> : device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io</a:t>
            </a:r>
            <a:r>
              <a:rPr lang="ko-KR" altLang="en-US" sz="1400" dirty="0" smtClean="0"/>
              <a:t>요청이 발생한 동안 경과한 시간의 비율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67" y="586836"/>
            <a:ext cx="5607002" cy="37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7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3" y="1330379"/>
            <a:ext cx="7229475" cy="4638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373" y="252248"/>
            <a:ext cx="18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top</a:t>
            </a:r>
            <a:r>
              <a:rPr lang="ko-KR" altLang="en-US" b="1" dirty="0" smtClean="0"/>
              <a:t>명령 실습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07848" y="1556835"/>
            <a:ext cx="4049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top : </a:t>
            </a:r>
            <a:r>
              <a:rPr lang="ko-KR" altLang="en-US" sz="1400" dirty="0" smtClean="0"/>
              <a:t>현재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에서 수행되고 있는 프로세스 상황을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자원을 많이 사용하는 순서대로 계속해서 보여준다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PID: process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USER : user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PR :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NI : nice priority value (</a:t>
            </a:r>
            <a:r>
              <a:rPr lang="ko-KR" altLang="en-US" sz="1400" dirty="0" smtClean="0"/>
              <a:t>값이 작을 수록우선순위가 높다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VIRT : </a:t>
            </a:r>
            <a:r>
              <a:rPr lang="ko-KR" altLang="en-US" sz="1400" dirty="0" smtClean="0"/>
              <a:t>가상 메모리 사용량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RES : </a:t>
            </a:r>
            <a:r>
              <a:rPr lang="ko-KR" altLang="en-US" sz="1400" dirty="0" smtClean="0"/>
              <a:t>현재 페이지가 상주하고 있는 크기</a:t>
            </a:r>
            <a:r>
              <a:rPr lang="en-US" altLang="ko-KR" sz="1400" dirty="0" smtClean="0"/>
              <a:t>(Resident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SHR : </a:t>
            </a:r>
            <a:r>
              <a:rPr lang="ko-KR" altLang="en-US" sz="1400" dirty="0" smtClean="0"/>
              <a:t>분할된 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프로세스에 의해 사용된 메모리를 나눈 메모리의 총합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 : </a:t>
            </a:r>
            <a:r>
              <a:rPr lang="ko-KR" altLang="en-US" sz="1400" dirty="0" smtClean="0"/>
              <a:t>프로세스의 상태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s_sleeping</a:t>
            </a:r>
            <a:r>
              <a:rPr lang="en-US" altLang="ko-KR" sz="1400" dirty="0" smtClean="0"/>
              <a:t>/ </a:t>
            </a:r>
            <a:r>
              <a:rPr lang="en-US" altLang="ko-KR" sz="1400" dirty="0" err="1" smtClean="0"/>
              <a:t>r_running</a:t>
            </a:r>
            <a:r>
              <a:rPr lang="en-US" altLang="ko-KR" sz="1400" dirty="0" smtClean="0"/>
              <a:t>/ </a:t>
            </a:r>
            <a:r>
              <a:rPr lang="en-US" altLang="ko-KR" sz="1400" dirty="0" err="1" smtClean="0"/>
              <a:t>w_swapped</a:t>
            </a:r>
            <a:r>
              <a:rPr lang="en-US" altLang="ko-KR" sz="1400" dirty="0" smtClean="0"/>
              <a:t> out process/ </a:t>
            </a:r>
            <a:r>
              <a:rPr lang="en-US" altLang="ko-KR" sz="1400" dirty="0" err="1" smtClean="0"/>
              <a:t>z_zombies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%CPU : </a:t>
            </a:r>
            <a:r>
              <a:rPr lang="ko-KR" altLang="en-US" sz="1400" dirty="0" smtClean="0"/>
              <a:t>프로세스가 사용하는 </a:t>
            </a:r>
            <a:r>
              <a:rPr lang="en-US" altLang="ko-KR" sz="1400" dirty="0" smtClean="0"/>
              <a:t>CPU </a:t>
            </a:r>
            <a:r>
              <a:rPr lang="ko-KR" altLang="en-US" sz="1400" dirty="0" smtClean="0"/>
              <a:t>사용률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%MEM : </a:t>
            </a:r>
            <a:r>
              <a:rPr lang="ko-KR" altLang="en-US" sz="1400" dirty="0" smtClean="0"/>
              <a:t>프로세스가 사용하는 메모리 사용률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COMMAND: </a:t>
            </a:r>
            <a:r>
              <a:rPr lang="ko-KR" altLang="en-US" sz="1400" dirty="0" smtClean="0"/>
              <a:t>실행된 명령어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0869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3" y="1160415"/>
            <a:ext cx="4803064" cy="6104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373" y="252248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fsck</a:t>
            </a:r>
            <a:r>
              <a:rPr lang="en-US" altLang="ko-KR" b="1" dirty="0" smtClean="0"/>
              <a:t>, du </a:t>
            </a:r>
            <a:r>
              <a:rPr lang="ko-KR" altLang="en-US" b="1" dirty="0" smtClean="0"/>
              <a:t>명령 실습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49463" y="1124507"/>
            <a:ext cx="58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file system </a:t>
            </a:r>
            <a:r>
              <a:rPr lang="en-US" altLang="ko-KR" dirty="0" err="1" smtClean="0"/>
              <a:t>chek</a:t>
            </a:r>
            <a:r>
              <a:rPr lang="ko-KR" altLang="en-US" dirty="0" smtClean="0"/>
              <a:t>의 약자로 </a:t>
            </a:r>
            <a:r>
              <a:rPr lang="ko-KR" altLang="en-US" dirty="0" err="1" smtClean="0"/>
              <a:t>파일세스템의</a:t>
            </a:r>
            <a:r>
              <a:rPr lang="ko-KR" altLang="en-US" dirty="0" smtClean="0"/>
              <a:t> 에러나 </a:t>
            </a:r>
            <a:r>
              <a:rPr lang="ko-KR" altLang="en-US" dirty="0" err="1" smtClean="0"/>
              <a:t>크래시</a:t>
            </a:r>
            <a:r>
              <a:rPr lang="ko-KR" altLang="en-US" dirty="0" smtClean="0"/>
              <a:t> 파일을 복구한다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df</a:t>
            </a:r>
            <a:r>
              <a:rPr lang="ko-KR" altLang="en-US" dirty="0"/>
              <a:t> </a:t>
            </a:r>
            <a:r>
              <a:rPr lang="ko-KR" altLang="en-US" dirty="0" smtClean="0"/>
              <a:t>명령어로 </a:t>
            </a:r>
            <a:r>
              <a:rPr lang="en-US" altLang="ko-KR" dirty="0" smtClean="0"/>
              <a:t>mount </a:t>
            </a:r>
            <a:r>
              <a:rPr lang="ko-KR" altLang="en-US" dirty="0" smtClean="0"/>
              <a:t>여부를 알아보고 </a:t>
            </a:r>
            <a:r>
              <a:rPr lang="ko-KR" altLang="en-US" dirty="0" err="1" smtClean="0"/>
              <a:t>실행해야한다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2309673"/>
            <a:ext cx="4150542" cy="4250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463" y="3547141"/>
            <a:ext cx="5849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du –k :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스페이스의 사용량을 킬로바이트 단위로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크기가 크면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가 붙어서 나옴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du –a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하위 모든 파일의 스페이스 사용량 출력</a:t>
            </a:r>
            <a:r>
              <a:rPr lang="en-US" altLang="ko-KR" dirty="0" smtClean="0"/>
              <a:t>. ls</a:t>
            </a:r>
            <a:r>
              <a:rPr lang="ko-KR" altLang="en-US" dirty="0"/>
              <a:t> </a:t>
            </a:r>
            <a:r>
              <a:rPr lang="ko-KR" altLang="en-US" dirty="0" smtClean="0"/>
              <a:t>명령어를 통해 보는 크기와 차이가 있을 수 있음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95493" y="2309673"/>
            <a:ext cx="702454" cy="22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2417" y="2962795"/>
            <a:ext cx="702454" cy="22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프로세스확인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123"/>
          <a:stretch/>
        </p:blipFill>
        <p:spPr>
          <a:xfrm>
            <a:off x="465403" y="1764456"/>
            <a:ext cx="4603530" cy="48633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" y="880123"/>
            <a:ext cx="4619789" cy="856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1" y="880123"/>
            <a:ext cx="58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sleep 100 &amp; </a:t>
            </a:r>
            <a:r>
              <a:rPr lang="ko-KR" altLang="en-US" dirty="0" smtClean="0"/>
              <a:t>으로 백그라운드에서 </a:t>
            </a:r>
            <a:r>
              <a:rPr lang="en-US" altLang="ko-KR" dirty="0" smtClean="0"/>
              <a:t>sleep </a:t>
            </a:r>
            <a:r>
              <a:rPr lang="ko-KR" altLang="en-US" dirty="0" smtClean="0"/>
              <a:t>명령을 실행하게 둔 후 </a:t>
            </a:r>
            <a:r>
              <a:rPr lang="en-US" altLang="ko-KR" dirty="0" smtClean="0"/>
              <a:t>jobs –l</a:t>
            </a:r>
            <a:r>
              <a:rPr lang="ko-KR" altLang="en-US" dirty="0"/>
              <a:t> </a:t>
            </a:r>
            <a:r>
              <a:rPr lang="ko-KR" altLang="en-US" dirty="0" smtClean="0"/>
              <a:t>명령어를 입력하면 현재 실행중인 작업 내용을 상태와 함께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1169" y="1407632"/>
            <a:ext cx="4587764" cy="328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1" y="3586537"/>
            <a:ext cx="58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작동 중인 프로세스 상황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pstree</a:t>
            </a:r>
            <a:r>
              <a:rPr lang="en-US" altLang="ko-KR" dirty="0" smtClean="0"/>
              <a:t>: tree</a:t>
            </a:r>
            <a:r>
              <a:rPr lang="ko-KR" altLang="en-US" dirty="0" smtClean="0"/>
              <a:t>구조로 프로세스 상황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10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3" y="25224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프로세스확인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70" y="999303"/>
            <a:ext cx="7229475" cy="4638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345" y="5946562"/>
            <a:ext cx="835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top </a:t>
            </a:r>
            <a:r>
              <a:rPr lang="ko-KR" altLang="en-US" dirty="0" smtClean="0"/>
              <a:t>명령어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출력화면의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줄을 통해 프로세스 상황을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54470" y="1297274"/>
            <a:ext cx="5439102" cy="168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03" y="1458637"/>
            <a:ext cx="5753536" cy="3587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373" y="25224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프로세스확인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7168" y="5580193"/>
            <a:ext cx="835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ulimit</a:t>
            </a:r>
            <a:r>
              <a:rPr lang="en-US" altLang="ko-KR" dirty="0" smtClean="0"/>
              <a:t> –a </a:t>
            </a:r>
            <a:r>
              <a:rPr lang="ko-KR" altLang="en-US" dirty="0" smtClean="0"/>
              <a:t>를 통해 프로세스의 자원한도를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79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1010</Words>
  <Application>Microsoft Office PowerPoint</Application>
  <PresentationFormat>와이드스크린</PresentationFormat>
  <Paragraphs>108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0326 리눅스 10강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180</cp:revision>
  <dcterms:created xsi:type="dcterms:W3CDTF">2021-03-15T04:59:49Z</dcterms:created>
  <dcterms:modified xsi:type="dcterms:W3CDTF">2021-03-28T23:52:32Z</dcterms:modified>
</cp:coreProperties>
</file>