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80" r:id="rId43"/>
    <p:sldId id="279" r:id="rId44"/>
    <p:sldId id="281" r:id="rId45"/>
    <p:sldId id="28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0322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/>
              <a:t>8</a:t>
            </a:r>
            <a:r>
              <a:rPr lang="ko-KR" altLang="en-US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9"/>
          <a:stretch/>
        </p:blipFill>
        <p:spPr>
          <a:xfrm>
            <a:off x="1058140" y="1237589"/>
            <a:ext cx="9842905" cy="38477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69028" y="1748589"/>
            <a:ext cx="776885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64441" y="541168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클릭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6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198647"/>
            <a:ext cx="4400978" cy="43037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62777" y="4313797"/>
            <a:ext cx="3881813" cy="354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5220" y="4892844"/>
            <a:ext cx="1162675" cy="46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16463" y="5750913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Ubuntu </a:t>
            </a:r>
            <a:r>
              <a:rPr lang="ko-KR" altLang="en-US" dirty="0" smtClean="0"/>
              <a:t>파일명과 동일한 항목 선택 후 시작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1135899"/>
            <a:ext cx="5725308" cy="4537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21111" y="6029362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같은 화면이 나올 시 정상 진행 중이므로 대기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3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2401" r="1209" b="1546"/>
          <a:stretch/>
        </p:blipFill>
        <p:spPr>
          <a:xfrm>
            <a:off x="2968679" y="956049"/>
            <a:ext cx="6030962" cy="50109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043253" y="2340618"/>
            <a:ext cx="3881813" cy="226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62674" y="6118505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English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Enter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5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52" y="875590"/>
            <a:ext cx="5931863" cy="49925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3085" y="5180071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6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02" y="882316"/>
            <a:ext cx="6033996" cy="5055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3085" y="5308407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6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532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3.Virtual machine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Linux(Ubuntu)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설치하기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58" y="1108474"/>
            <a:ext cx="5565142" cy="4662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0791" y="5147987"/>
            <a:ext cx="1170431" cy="242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2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866273"/>
            <a:ext cx="5908207" cy="4993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735" y="5859330"/>
            <a:ext cx="1009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초기 값인 </a:t>
            </a:r>
            <a:r>
              <a:rPr lang="en-US" altLang="ko-KR" b="1" dirty="0" smtClean="0"/>
              <a:t>http://kr.archive.Ubuntu.com/ubuntu </a:t>
            </a:r>
            <a:r>
              <a:rPr lang="ko-KR" altLang="en-US" dirty="0" smtClean="0"/>
              <a:t>그대로 두고 </a:t>
            </a:r>
            <a:r>
              <a:rPr lang="en-US" altLang="ko-KR" b="1" dirty="0" smtClean="0"/>
              <a:t>Done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속도가 느릴 시 </a:t>
            </a:r>
            <a:r>
              <a:rPr lang="en-US" altLang="ko-KR" dirty="0" smtClean="0"/>
              <a:t>kr.archive.Ubuntu.com &gt;&gt; </a:t>
            </a:r>
            <a:r>
              <a:rPr lang="en-US" altLang="ko-KR" b="1" dirty="0" smtClean="0"/>
              <a:t>mirror.kakao.com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변경하고 </a:t>
            </a:r>
            <a:r>
              <a:rPr lang="en-US" altLang="ko-KR" b="1" dirty="0" smtClean="0"/>
              <a:t>Done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97821" y="1795187"/>
            <a:ext cx="4972411" cy="258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895" y="5188092"/>
            <a:ext cx="905737" cy="26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6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77" y="879859"/>
            <a:ext cx="5454592" cy="4590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9420" y="5730364"/>
            <a:ext cx="354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 an entire disk </a:t>
            </a:r>
            <a:r>
              <a:rPr lang="ko-KR" altLang="en-US" dirty="0" smtClean="0"/>
              <a:t>만 체크</a:t>
            </a:r>
            <a:r>
              <a:rPr lang="en-US" altLang="ko-KR" dirty="0" smtClean="0"/>
              <a:t>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Done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63043" y="1763102"/>
            <a:ext cx="1427104" cy="19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03586" y="4835165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4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4" y="914400"/>
            <a:ext cx="5617034" cy="4716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27124" y="4867249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리눅스</a:t>
            </a:r>
            <a:r>
              <a:rPr lang="ko-KR" altLang="en-US" b="1" dirty="0" smtClean="0"/>
              <a:t> 환경설정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31" y="1108857"/>
            <a:ext cx="7440670" cy="4744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48862" y="6003898"/>
            <a:ext cx="6961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virtual 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각각 다운받고 </a:t>
            </a:r>
            <a:r>
              <a:rPr lang="en-US" altLang="ko-KR" dirty="0" smtClean="0"/>
              <a:t>virtual box </a:t>
            </a:r>
            <a:r>
              <a:rPr lang="ko-KR" altLang="en-US" dirty="0" smtClean="0"/>
              <a:t>설치하여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시작버튼 누르기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75662" y="1443789"/>
            <a:ext cx="760184" cy="593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8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2125419"/>
            <a:ext cx="5858693" cy="228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1655" y="4920761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</a:t>
            </a:r>
            <a:r>
              <a:rPr lang="ko-KR" altLang="en-US" dirty="0" smtClean="0"/>
              <a:t>이 시작되면 이전 화면으로는 돌아갈 수 없다는 안내 메시지</a:t>
            </a:r>
            <a:endParaRPr lang="en-US" altLang="ko-KR" dirty="0" smtClean="0"/>
          </a:p>
          <a:p>
            <a:r>
              <a:rPr lang="en-US" altLang="ko-KR" dirty="0" smtClean="0"/>
              <a:t>&gt;&gt;Continue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6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19" y="1087860"/>
            <a:ext cx="5484493" cy="45429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0409" y="2091965"/>
            <a:ext cx="4531276" cy="1693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87019" y="5147986"/>
            <a:ext cx="913782" cy="258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45624" y="5721803"/>
            <a:ext cx="5900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사용자명 임의로 입력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kopo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확인 임의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Done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918619"/>
            <a:ext cx="6099296" cy="4825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287" y="6123919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1292" y="5059753"/>
            <a:ext cx="857635" cy="25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0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30" y="1058342"/>
            <a:ext cx="5773785" cy="4716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8694" y="5204133"/>
            <a:ext cx="965245" cy="186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6426" y="6133436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선택 없이 </a:t>
            </a:r>
            <a:r>
              <a:rPr lang="en-US" altLang="ko-KR" dirty="0" smtClean="0"/>
              <a:t>Enter (Done)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31" y="974133"/>
            <a:ext cx="6026089" cy="4784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4910" y="60826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0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3" y="924975"/>
            <a:ext cx="6004049" cy="50266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2956" y="5444764"/>
            <a:ext cx="1034097" cy="2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13146" y="6066626"/>
            <a:ext cx="233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Reboot Now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0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149564"/>
            <a:ext cx="5352000" cy="4497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6" y="1137027"/>
            <a:ext cx="5333323" cy="4509795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8196134">
            <a:off x="5633438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5532" y="5662867"/>
            <a:ext cx="656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Reboot </a:t>
            </a:r>
            <a:r>
              <a:rPr lang="ko-KR" altLang="en-US" dirty="0" smtClean="0"/>
              <a:t>시 왼쪽과 같은 상태에서 화면이 멈추면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맨 마지막 줄에 다음과 같이 출력 시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reboot </a:t>
            </a:r>
            <a:r>
              <a:rPr lang="ko-KR" altLang="en-US" dirty="0" smtClean="0"/>
              <a:t>완료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88638" r="55722" b="6453"/>
          <a:stretch/>
        </p:blipFill>
        <p:spPr>
          <a:xfrm>
            <a:off x="4472296" y="6295672"/>
            <a:ext cx="3096905" cy="2949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76456" y="5144407"/>
            <a:ext cx="2477044" cy="237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3"/>
            <a:endCxn id="9" idx="3"/>
          </p:cNvCxnSpPr>
          <p:nvPr/>
        </p:nvCxnSpPr>
        <p:spPr>
          <a:xfrm flipV="1">
            <a:off x="7569201" y="5262929"/>
            <a:ext cx="1384299" cy="1180215"/>
          </a:xfrm>
          <a:prstGeom prst="bentConnector3">
            <a:avLst>
              <a:gd name="adj1" fmla="val 1477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4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49" y="1314642"/>
            <a:ext cx="4942122" cy="41592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01650" y="2106478"/>
            <a:ext cx="1398821" cy="27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01649" y="5090978"/>
            <a:ext cx="1398821" cy="27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8" r="78205" b="75118"/>
          <a:stretch/>
        </p:blipFill>
        <p:spPr>
          <a:xfrm>
            <a:off x="794648" y="1538514"/>
            <a:ext cx="3911601" cy="8509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 flipV="1">
            <a:off x="4706249" y="1538514"/>
            <a:ext cx="1295399" cy="567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4706249" y="2368032"/>
            <a:ext cx="1403619" cy="21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6652" y="2532474"/>
            <a:ext cx="46120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시 설정한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로 로그인하기</a:t>
            </a:r>
            <a:endParaRPr lang="en-US" altLang="ko-KR" dirty="0" smtClean="0"/>
          </a:p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패스워드는 입력 시 보이지 않아도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입력 중인 것이므로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정확히 입력 후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Enter)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91741" r="73752" b="3844"/>
          <a:stretch/>
        </p:blipFill>
        <p:spPr>
          <a:xfrm>
            <a:off x="874830" y="3871894"/>
            <a:ext cx="4265378" cy="61430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 flipV="1">
            <a:off x="5140210" y="3895064"/>
            <a:ext cx="861438" cy="1208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40209" y="4486199"/>
            <a:ext cx="861439" cy="898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652" y="4556128"/>
            <a:ext cx="4629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정상 로그인 시 </a:t>
            </a:r>
            <a:r>
              <a:rPr lang="en-US" altLang="ko-KR" dirty="0" smtClean="0"/>
              <a:t>Welcome </a:t>
            </a:r>
            <a:r>
              <a:rPr lang="ko-KR" altLang="en-US" dirty="0" smtClean="0"/>
              <a:t>이라고 뜨며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Username @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(hostname) </a:t>
            </a:r>
            <a:r>
              <a:rPr lang="ko-KR" altLang="en-US" dirty="0" smtClean="0"/>
              <a:t>으로 뜸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94648" y="9713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Login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6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56"/>
          <a:stretch/>
        </p:blipFill>
        <p:spPr>
          <a:xfrm>
            <a:off x="739341" y="1153383"/>
            <a:ext cx="10799112" cy="36607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63289" y="5047467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root </a:t>
            </a:r>
            <a:r>
              <a:rPr lang="ko-KR" altLang="en-US" dirty="0" smtClean="0"/>
              <a:t>입력하여 관리자 비밀번호 설정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내 비밀번호 입력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설정하고 싶은 관리자 비밀번호 입력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64468" y="2477361"/>
            <a:ext cx="4330046" cy="111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63289" y="5925582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입력하여 관리자 모드 정상 진입 여부 확인 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시스템에 직접 간섭을 피하기 위해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하여 일반 사용자로 돌아오기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4468" y="3623989"/>
            <a:ext cx="2530275" cy="10030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1" idx="1"/>
            <a:endCxn id="22" idx="1"/>
          </p:cNvCxnSpPr>
          <p:nvPr/>
        </p:nvCxnSpPr>
        <p:spPr>
          <a:xfrm rot="10800000" flipH="1" flipV="1">
            <a:off x="739341" y="2983771"/>
            <a:ext cx="1423948" cy="2386862"/>
          </a:xfrm>
          <a:prstGeom prst="bentConnector3">
            <a:avLst>
              <a:gd name="adj1" fmla="val -160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3"/>
            <a:endCxn id="24" idx="3"/>
          </p:cNvCxnSpPr>
          <p:nvPr/>
        </p:nvCxnSpPr>
        <p:spPr>
          <a:xfrm>
            <a:off x="3294743" y="4125495"/>
            <a:ext cx="6446261" cy="2123253"/>
          </a:xfrm>
          <a:prstGeom prst="bentConnector3">
            <a:avLst>
              <a:gd name="adj1" fmla="val 117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781" y="784051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Set root password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5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49" y="1283488"/>
            <a:ext cx="9460895" cy="32366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117877" y="4975197"/>
            <a:ext cx="6042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명령어 입력하여 업데이트 목록 불러오기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408449" y="1466708"/>
            <a:ext cx="3837319" cy="522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430" y="82610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Package program install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8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8" y="1378097"/>
            <a:ext cx="4391638" cy="3877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80" y="1416202"/>
            <a:ext cx="4315427" cy="3839111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96156" y="5707067"/>
            <a:ext cx="7882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 및 운영체제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</a:t>
            </a:r>
            <a:r>
              <a:rPr lang="en-US" altLang="ko-KR" b="1" dirty="0" smtClean="0"/>
              <a:t>“Ubuntu 20.04”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</a:t>
            </a:r>
            <a:r>
              <a:rPr lang="ko-KR" altLang="en-US" b="1" dirty="0" smtClean="0"/>
              <a:t>다음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메모리 크기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2048 MB</a:t>
            </a:r>
            <a:r>
              <a:rPr lang="ko-KR" altLang="en-US" dirty="0" smtClean="0"/>
              <a:t>로 바꾸기</a:t>
            </a:r>
            <a:r>
              <a:rPr lang="en-US" altLang="ko-KR" dirty="0" smtClean="0"/>
              <a:t>&gt; </a:t>
            </a:r>
            <a:r>
              <a:rPr lang="ko-KR" altLang="en-US" b="1" dirty="0" smtClean="0"/>
              <a:t>다음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추후 사용시 문제가 발생하지 않도록 하기 위해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두배로</a:t>
            </a:r>
            <a:r>
              <a:rPr lang="ko-KR" altLang="en-US" dirty="0" smtClean="0"/>
              <a:t> 늘려 저장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8250" y="3232713"/>
            <a:ext cx="3686486" cy="521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1862" y="3168029"/>
            <a:ext cx="3686486" cy="22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36622" y="4876798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52917" y="4876797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0816" y="4916156"/>
            <a:ext cx="7716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-server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Apache2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apache2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ssh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Tomcat9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tomcat9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4" y="810104"/>
            <a:ext cx="8214205" cy="404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4" y="1285240"/>
            <a:ext cx="8243741" cy="575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42" y="1930713"/>
            <a:ext cx="8360228" cy="53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89" y="2618960"/>
            <a:ext cx="8302816" cy="569336"/>
          </a:xfrm>
          <a:prstGeom prst="rect">
            <a:avLst/>
          </a:prstGeom>
        </p:spPr>
      </p:pic>
      <p:sp>
        <p:nvSpPr>
          <p:cNvPr id="8" name="1/2 액자 7"/>
          <p:cNvSpPr/>
          <p:nvPr/>
        </p:nvSpPr>
        <p:spPr>
          <a:xfrm rot="13401089">
            <a:off x="5801230" y="3076039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57" y="3849685"/>
            <a:ext cx="7086954" cy="879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30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err="1"/>
              <a:t>웹서버</a:t>
            </a:r>
            <a:r>
              <a:rPr lang="ko-KR" altLang="en-US" b="1" dirty="0"/>
              <a:t> 설치 실습 </a:t>
            </a:r>
            <a:r>
              <a:rPr lang="en-US" altLang="ko-KR" b="1" dirty="0"/>
              <a:t>– apache2 </a:t>
            </a:r>
            <a:r>
              <a:rPr lang="ko-KR" altLang="en-US" b="1" dirty="0"/>
              <a:t>설치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33" y="1234465"/>
            <a:ext cx="8535796" cy="2936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AA1E77-C5C1-47E5-AD97-675101DDCB95}"/>
              </a:ext>
            </a:extLst>
          </p:cNvPr>
          <p:cNvSpPr txBox="1"/>
          <p:nvPr/>
        </p:nvSpPr>
        <p:spPr>
          <a:xfrm>
            <a:off x="3498980" y="4785778"/>
            <a:ext cx="47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apt install apache2 : apache 2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5274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9" y="1007384"/>
            <a:ext cx="7725853" cy="5344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err="1"/>
              <a:t>웹서버</a:t>
            </a:r>
            <a:r>
              <a:rPr lang="ko-KR" altLang="en-US" b="1" dirty="0"/>
              <a:t> 설치 실습 </a:t>
            </a:r>
            <a:r>
              <a:rPr lang="en-US" altLang="ko-KR" b="1" dirty="0"/>
              <a:t>– apache2.conf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84753A-0D91-4756-B5F7-8D3DB58F095C}"/>
              </a:ext>
            </a:extLst>
          </p:cNvPr>
          <p:cNvSpPr txBox="1"/>
          <p:nvPr/>
        </p:nvSpPr>
        <p:spPr>
          <a:xfrm>
            <a:off x="8205282" y="1392660"/>
            <a:ext cx="370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apache2.conf </a:t>
            </a:r>
            <a:r>
              <a:rPr lang="ko-KR" altLang="en-US" dirty="0"/>
              <a:t>는 우분투 내 </a:t>
            </a:r>
            <a:r>
              <a:rPr lang="en-US" altLang="ko-KR" dirty="0"/>
              <a:t>apache</a:t>
            </a:r>
            <a:r>
              <a:rPr lang="ko-KR" altLang="en-US" dirty="0"/>
              <a:t>의 기본 설정 파일이다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3EC3587-B5A9-46E5-8E2A-87E1C36D9CBD}"/>
              </a:ext>
            </a:extLst>
          </p:cNvPr>
          <p:cNvSpPr txBox="1"/>
          <p:nvPr/>
        </p:nvSpPr>
        <p:spPr>
          <a:xfrm>
            <a:off x="2750820" y="2315990"/>
            <a:ext cx="5392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서버가 시작될 때 프로세스 식별 번호를 이 파일에 </a:t>
            </a:r>
            <a:r>
              <a:rPr lang="ko-KR" altLang="en-US" sz="1400" dirty="0" err="1">
                <a:solidFill>
                  <a:schemeClr val="bg1"/>
                </a:solidFill>
              </a:rPr>
              <a:t>입력해야한다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A345D08-952A-4E04-9CE9-4F41A62AB3F9}"/>
              </a:ext>
            </a:extLst>
          </p:cNvPr>
          <p:cNvSpPr txBox="1"/>
          <p:nvPr/>
        </p:nvSpPr>
        <p:spPr>
          <a:xfrm>
            <a:off x="2476500" y="3120900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통신을 주고받는 시간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초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2A13EB-A533-4EAF-BC95-4A56ABBA3D9A}"/>
              </a:ext>
            </a:extLst>
          </p:cNvPr>
          <p:cNvSpPr txBox="1"/>
          <p:nvPr/>
        </p:nvSpPr>
        <p:spPr>
          <a:xfrm>
            <a:off x="2319037" y="4060699"/>
            <a:ext cx="596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지속적인 연결을 허가하기 위한 옵션으로 비활성화를 </a:t>
            </a:r>
            <a:r>
              <a:rPr lang="ko-KR" altLang="en-US" sz="1400" dirty="0" err="1">
                <a:solidFill>
                  <a:schemeClr val="bg1"/>
                </a:solidFill>
              </a:rPr>
              <a:t>원할시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Off</a:t>
            </a:r>
            <a:r>
              <a:rPr lang="ko-KR" altLang="en-US" sz="1400" dirty="0">
                <a:solidFill>
                  <a:schemeClr val="bg1"/>
                </a:solidFill>
              </a:rPr>
              <a:t>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0A7691-D8AB-40F9-A14A-93EE86A13A63}"/>
              </a:ext>
            </a:extLst>
          </p:cNvPr>
          <p:cNvSpPr txBox="1"/>
          <p:nvPr/>
        </p:nvSpPr>
        <p:spPr>
          <a:xfrm>
            <a:off x="2476500" y="5106654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연결이 지속되는 동안 </a:t>
            </a:r>
            <a:r>
              <a:rPr lang="ko-KR" altLang="en-US" sz="1400">
                <a:solidFill>
                  <a:schemeClr val="bg1"/>
                </a:solidFill>
              </a:rPr>
              <a:t>허용되는 최대 요청 값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3E08472-BE6F-45E0-9F5A-822C0A7386B3}"/>
              </a:ext>
            </a:extLst>
          </p:cNvPr>
          <p:cNvSpPr txBox="1"/>
          <p:nvPr/>
        </p:nvSpPr>
        <p:spPr>
          <a:xfrm>
            <a:off x="2157134" y="5959296"/>
            <a:ext cx="612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동일한 통신상 동일 클라이언트로부터 받는 다음 요청을 기다리는 시간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초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0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1244306"/>
            <a:ext cx="7573432" cy="4820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apache2.conf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AF2DF6-FBF5-4AFD-B50B-5FB104686D4A}"/>
              </a:ext>
            </a:extLst>
          </p:cNvPr>
          <p:cNvSpPr txBox="1"/>
          <p:nvPr/>
        </p:nvSpPr>
        <p:spPr>
          <a:xfrm>
            <a:off x="3491591" y="3182183"/>
            <a:ext cx="612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동일한 통신상 동일 클라이언트로부터 받는 다음 요청을 기다리는 시간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초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DDCC0F-4067-4723-9F12-E214BE1E92E7}"/>
              </a:ext>
            </a:extLst>
          </p:cNvPr>
          <p:cNvSpPr txBox="1"/>
          <p:nvPr/>
        </p:nvSpPr>
        <p:spPr>
          <a:xfrm>
            <a:off x="3011531" y="4623406"/>
            <a:ext cx="675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virtual host</a:t>
            </a:r>
            <a:r>
              <a:rPr lang="ko-KR" altLang="en-US" sz="1400" dirty="0">
                <a:solidFill>
                  <a:schemeClr val="bg1"/>
                </a:solidFill>
              </a:rPr>
              <a:t>에 에러로그 파일 경로를 지정하지 않으면 해당 경로로 로그가 저장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D45DC1-807D-474A-A84C-08D3A6654FC3}"/>
              </a:ext>
            </a:extLst>
          </p:cNvPr>
          <p:cNvSpPr txBox="1"/>
          <p:nvPr/>
        </p:nvSpPr>
        <p:spPr>
          <a:xfrm>
            <a:off x="3166960" y="5756852"/>
            <a:ext cx="779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에러로그에 적힌 메세지들의 심각성을 단계별로 다룬다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일부 모듈의 로그 레벨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도 다룰 수 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5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41" y="1087696"/>
            <a:ext cx="7144747" cy="529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5D16DEF-E6C6-42A6-9AC8-3C674B40377A}"/>
              </a:ext>
            </a:extLst>
          </p:cNvPr>
          <p:cNvSpPr txBox="1"/>
          <p:nvPr/>
        </p:nvSpPr>
        <p:spPr>
          <a:xfrm>
            <a:off x="4326991" y="1617705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현재 </a:t>
            </a:r>
            <a:r>
              <a:rPr lang="ko-KR" altLang="en-US" sz="1400" dirty="0" err="1">
                <a:solidFill>
                  <a:schemeClr val="bg1"/>
                </a:solidFill>
              </a:rPr>
              <a:t>설치되어있는</a:t>
            </a:r>
            <a:r>
              <a:rPr lang="ko-KR" altLang="en-US" sz="1400" dirty="0">
                <a:solidFill>
                  <a:schemeClr val="bg1"/>
                </a:solidFill>
              </a:rPr>
              <a:t> 포트의 리스트를 포함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3D13293-A1ED-478C-85CD-3DA1F54EE8C0}"/>
              </a:ext>
            </a:extLst>
          </p:cNvPr>
          <p:cNvSpPr txBox="1"/>
          <p:nvPr/>
        </p:nvSpPr>
        <p:spPr>
          <a:xfrm>
            <a:off x="4972974" y="3258961"/>
            <a:ext cx="52677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Apache2 HTTPD </a:t>
            </a:r>
            <a:r>
              <a:rPr lang="ko-KR" altLang="en-US" sz="1400" dirty="0">
                <a:solidFill>
                  <a:schemeClr val="bg1"/>
                </a:solidFill>
              </a:rPr>
              <a:t>서버의 기본 보안 모델을 설정한다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/user/share </a:t>
            </a:r>
            <a:r>
              <a:rPr lang="ko-KR" altLang="en-US" sz="1400" dirty="0">
                <a:solidFill>
                  <a:schemeClr val="bg1"/>
                </a:solidFill>
              </a:rPr>
              <a:t>과 </a:t>
            </a:r>
            <a:r>
              <a:rPr lang="en-US" altLang="ko-KR" sz="1400" dirty="0">
                <a:solidFill>
                  <a:schemeClr val="bg1"/>
                </a:solidFill>
              </a:rPr>
              <a:t>/var/www </a:t>
            </a:r>
            <a:r>
              <a:rPr lang="ko-KR" altLang="en-US" sz="1400" dirty="0">
                <a:solidFill>
                  <a:schemeClr val="bg1"/>
                </a:solidFill>
              </a:rPr>
              <a:t>이외의 루트파일 시스템의 접근을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허용하지 않는다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전자는 </a:t>
            </a:r>
            <a:r>
              <a:rPr lang="ko-KR" altLang="en-US" sz="1400" dirty="0" err="1">
                <a:solidFill>
                  <a:schemeClr val="bg1"/>
                </a:solidFill>
              </a:rPr>
              <a:t>데비안에</a:t>
            </a:r>
            <a:r>
              <a:rPr lang="ko-KR" altLang="en-US" sz="1400" dirty="0">
                <a:solidFill>
                  <a:schemeClr val="bg1"/>
                </a:solidFill>
              </a:rPr>
              <a:t> 포함된 웹 어플리케이션으로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이용되며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후자는 웹서버에 의해 제공되는 로컬 디렉토리에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사용된다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만약 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srv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에 있는 </a:t>
            </a:r>
            <a:r>
              <a:rPr lang="ko-KR" altLang="en-US" sz="1400" dirty="0" err="1">
                <a:solidFill>
                  <a:schemeClr val="bg1"/>
                </a:solidFill>
              </a:rPr>
              <a:t>서브디렉토리에서</a:t>
            </a:r>
            <a:r>
              <a:rPr lang="ko-KR" altLang="en-US" sz="1400" dirty="0">
                <a:solidFill>
                  <a:schemeClr val="bg1"/>
                </a:solidFill>
              </a:rPr>
              <a:t> 컨텐츠를 제공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한다면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반드시 이곳이나 다른 가상 호스트와 관련된 곳에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허가를 받아야한다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apache2.conf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3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5" y="1137151"/>
            <a:ext cx="7382905" cy="51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1742A3-8FAA-4CF6-9163-E2444F149F5C}"/>
              </a:ext>
            </a:extLst>
          </p:cNvPr>
          <p:cNvSpPr txBox="1"/>
          <p:nvPr/>
        </p:nvSpPr>
        <p:spPr>
          <a:xfrm>
            <a:off x="4543611" y="1787833"/>
            <a:ext cx="481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추가적인 구성 명령을 각 디렉토리에서 찾기 위한 파일명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67CBDE-4668-4553-BAFC-ABBC5B06E504}"/>
              </a:ext>
            </a:extLst>
          </p:cNvPr>
          <p:cNvSpPr txBox="1"/>
          <p:nvPr/>
        </p:nvSpPr>
        <p:spPr>
          <a:xfrm>
            <a:off x="3784842" y="5061878"/>
            <a:ext cx="577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아래 명령은 커스텀 로그 명령과 함께 쓰이는 닉네임 형태를 정의한다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B8454A-AD14-4032-B1FE-E45AD6B25229}"/>
              </a:ext>
            </a:extLst>
          </p:cNvPr>
          <p:cNvSpPr txBox="1"/>
          <p:nvPr/>
        </p:nvSpPr>
        <p:spPr>
          <a:xfrm>
            <a:off x="4696011" y="2991793"/>
            <a:ext cx="5017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en-US" altLang="ko-KR" sz="1400" dirty="0" err="1">
                <a:solidFill>
                  <a:schemeClr val="bg1"/>
                </a:solidFill>
              </a:rPr>
              <a:t>htaccess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en-US" altLang="ko-KR" sz="1400" dirty="0" err="1">
                <a:solidFill>
                  <a:schemeClr val="bg1"/>
                </a:solidFill>
              </a:rPr>
              <a:t>htpasswd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파일을 웹 클라이언트에게 보이는 걸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방지한다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apache2.conf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96" y="1996197"/>
            <a:ext cx="5611008" cy="180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E8C957-0927-417D-8486-AA57D153E59B}"/>
              </a:ext>
            </a:extLst>
          </p:cNvPr>
          <p:cNvSpPr txBox="1"/>
          <p:nvPr/>
        </p:nvSpPr>
        <p:spPr>
          <a:xfrm>
            <a:off x="3554140" y="4300811"/>
            <a:ext cx="491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편집자와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dpkg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백업 파일을 무시하는 디렉토리를 포함한다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apache2.conf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9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635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err="1"/>
              <a:t>웹서버</a:t>
            </a:r>
            <a:r>
              <a:rPr lang="ko-KR" altLang="en-US" b="1" dirty="0"/>
              <a:t> 설치 실습 </a:t>
            </a:r>
            <a:r>
              <a:rPr lang="en-US" altLang="ko-KR" b="1" dirty="0"/>
              <a:t>– apache2/sites-enabled/000-default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3" y="1117647"/>
            <a:ext cx="6182588" cy="524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AD1B15-2994-447E-8F90-3E296CA676E3}"/>
              </a:ext>
            </a:extLst>
          </p:cNvPr>
          <p:cNvSpPr txBox="1"/>
          <p:nvPr/>
        </p:nvSpPr>
        <p:spPr>
          <a:xfrm>
            <a:off x="6984188" y="1910686"/>
            <a:ext cx="41105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 Admin server: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서버 자신이 본인을 구분하는 포트와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호스트네임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등을 설정하는 명령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Error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 log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메시지 및 단계의 관리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83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7" y="2220565"/>
            <a:ext cx="9391577" cy="1073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54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err="1"/>
              <a:t>웹서버</a:t>
            </a:r>
            <a:r>
              <a:rPr lang="ko-KR" altLang="en-US" b="1" dirty="0"/>
              <a:t> 설치 실습 </a:t>
            </a:r>
            <a:r>
              <a:rPr lang="en-US" altLang="ko-KR" b="1" dirty="0"/>
              <a:t>– apache2 </a:t>
            </a:r>
            <a:r>
              <a:rPr lang="en-US" altLang="ko-KR" b="1" dirty="0" err="1"/>
              <a:t>epahs</a:t>
            </a:r>
            <a:r>
              <a:rPr lang="en-US" altLang="ko-KR" b="1" dirty="0"/>
              <a:t> </a:t>
            </a:r>
            <a:r>
              <a:rPr lang="ko-KR" altLang="en-US" b="1" dirty="0"/>
              <a:t>정지</a:t>
            </a:r>
            <a:r>
              <a:rPr lang="en-US" altLang="ko-KR" b="1" dirty="0"/>
              <a:t> </a:t>
            </a:r>
            <a:r>
              <a:rPr lang="ko-KR" altLang="en-US" b="1" dirty="0"/>
              <a:t>및 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41A77D-F3C6-4025-8E2A-E72C3FFC2941}"/>
              </a:ext>
            </a:extLst>
          </p:cNvPr>
          <p:cNvSpPr txBox="1"/>
          <p:nvPr/>
        </p:nvSpPr>
        <p:spPr>
          <a:xfrm>
            <a:off x="2789051" y="4262523"/>
            <a:ext cx="610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세가지 명령어는 </a:t>
            </a:r>
            <a:r>
              <a:rPr lang="en-US" altLang="ko-KR" dirty="0"/>
              <a:t>apache</a:t>
            </a:r>
            <a:r>
              <a:rPr lang="ko-KR" altLang="en-US" dirty="0"/>
              <a:t>를 </a:t>
            </a:r>
            <a:r>
              <a:rPr lang="ko-KR" altLang="en-US" dirty="0" err="1"/>
              <a:t>재시작하는</a:t>
            </a:r>
            <a:r>
              <a:rPr lang="ko-KR" altLang="en-US" dirty="0"/>
              <a:t> 명령어이다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38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14"/>
          <a:stretch/>
        </p:blipFill>
        <p:spPr>
          <a:xfrm>
            <a:off x="2286353" y="2065717"/>
            <a:ext cx="7699464" cy="1565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8" y="4269222"/>
            <a:ext cx="414337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13" y="1269955"/>
            <a:ext cx="7617304" cy="42105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5787025" y="3731678"/>
            <a:ext cx="349060" cy="477067"/>
          </a:xfrm>
          <a:prstGeom prst="downArrow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err="1"/>
              <a:t>웹서버</a:t>
            </a:r>
            <a:r>
              <a:rPr lang="ko-KR" altLang="en-US" b="1" dirty="0"/>
              <a:t> 설치 실습 </a:t>
            </a:r>
            <a:r>
              <a:rPr lang="en-US" altLang="ko-KR" b="1" dirty="0"/>
              <a:t>– </a:t>
            </a:r>
            <a:r>
              <a:rPr lang="ko-KR" altLang="en-US" b="1" dirty="0"/>
              <a:t>기본 웹 페이지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177F51-AF26-4739-8094-9B9150F9B5BF}"/>
              </a:ext>
            </a:extLst>
          </p:cNvPr>
          <p:cNvSpPr txBox="1"/>
          <p:nvPr/>
        </p:nvSpPr>
        <p:spPr>
          <a:xfrm>
            <a:off x="1446246" y="5559061"/>
            <a:ext cx="977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vi /var/www/html/abc.html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들어가서 간단한 웹서버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명령어는 </a:t>
            </a:r>
            <a:r>
              <a:rPr lang="en-US" altLang="ko-KR" dirty="0"/>
              <a:t>&lt;&gt;&lt;/&gt;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한 세트이며 </a:t>
            </a:r>
            <a:r>
              <a:rPr lang="en-US" altLang="ko-KR" dirty="0"/>
              <a:t>html &gt; body &gt; h1 </a:t>
            </a:r>
            <a:r>
              <a:rPr lang="ko-KR" altLang="en-US" dirty="0"/>
              <a:t>순으로 감싼다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 후 인터넷 창에서 내 호스트</a:t>
            </a:r>
            <a:r>
              <a:rPr lang="en-US" altLang="ko-KR" dirty="0" err="1"/>
              <a:t>ip</a:t>
            </a:r>
            <a:r>
              <a:rPr lang="ko-KR" altLang="en-US" dirty="0"/>
              <a:t>와 파일명을 입력하면 만든 페이지를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6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6" y="1387624"/>
            <a:ext cx="4372585" cy="3858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1" y="963811"/>
            <a:ext cx="4233393" cy="4602816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4760" y="5690392"/>
            <a:ext cx="3472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하드디스크 파일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24327" y="5029196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559" y="4844714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2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0" y="945714"/>
            <a:ext cx="4509808" cy="49665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45161" y="4302689"/>
            <a:ext cx="1164921" cy="488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D263D4-1135-43AF-9F67-B8935E34193D}"/>
              </a:ext>
            </a:extLst>
          </p:cNvPr>
          <p:cNvSpPr txBox="1"/>
          <p:nvPr/>
        </p:nvSpPr>
        <p:spPr>
          <a:xfrm>
            <a:off x="6677025" y="3105834"/>
            <a:ext cx="46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getbootstrap.com 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 started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2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7" y="959953"/>
            <a:ext cx="5405742" cy="39126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12" y="959953"/>
            <a:ext cx="4879867" cy="43392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76980" y="2192056"/>
            <a:ext cx="385089" cy="20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87807" y="1991640"/>
            <a:ext cx="385089" cy="20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987E49-A7EF-4E4B-8D14-907A2C0F4ABF}"/>
              </a:ext>
            </a:extLst>
          </p:cNvPr>
          <p:cNvSpPr txBox="1"/>
          <p:nvPr/>
        </p:nvSpPr>
        <p:spPr>
          <a:xfrm>
            <a:off x="2054724" y="57815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en-US" altLang="ko-KR" dirty="0"/>
              <a:t>&lt;head&gt; </a:t>
            </a:r>
            <a:r>
              <a:rPr lang="ko-KR" altLang="en-US" dirty="0"/>
              <a:t>아래에 넣거나 </a:t>
            </a:r>
            <a:r>
              <a:rPr lang="en-US" altLang="ko-KR" dirty="0"/>
              <a:t>Starter template</a:t>
            </a:r>
            <a:r>
              <a:rPr lang="ko-KR" altLang="en-US" dirty="0"/>
              <a:t>의 폼 카피하여 기본 </a:t>
            </a:r>
            <a:r>
              <a:rPr lang="ko-KR" altLang="en-US" dirty="0" err="1"/>
              <a:t>탬플릿으로</a:t>
            </a:r>
            <a:r>
              <a:rPr lang="ko-KR" altLang="en-US" dirty="0"/>
              <a:t> 붙여넣기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152125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2" y="1405383"/>
            <a:ext cx="6520997" cy="4018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5AF891-36FC-416D-BB06-347666EDC649}"/>
              </a:ext>
            </a:extLst>
          </p:cNvPr>
          <p:cNvSpPr txBox="1"/>
          <p:nvPr/>
        </p:nvSpPr>
        <p:spPr>
          <a:xfrm>
            <a:off x="7132716" y="2674467"/>
            <a:ext cx="458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Starter template</a:t>
            </a:r>
            <a:r>
              <a:rPr lang="ko-KR" altLang="en-US" dirty="0"/>
              <a:t>의 폼 카피하여  붙여 넣은</a:t>
            </a:r>
            <a:r>
              <a:rPr lang="en-US" altLang="ko-KR" dirty="0"/>
              <a:t> </a:t>
            </a:r>
            <a:r>
              <a:rPr lang="ko-KR" altLang="en-US" dirty="0"/>
              <a:t>모습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895709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228170"/>
            <a:ext cx="4958667" cy="45776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46078" y="4208746"/>
            <a:ext cx="385089" cy="20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374" y="3554570"/>
            <a:ext cx="550760" cy="215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781" y="2283487"/>
            <a:ext cx="801666" cy="221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1AE26-C3A7-4463-A7A5-CF824E3A1BB1}"/>
              </a:ext>
            </a:extLst>
          </p:cNvPr>
          <p:cNvSpPr txBox="1"/>
          <p:nvPr/>
        </p:nvSpPr>
        <p:spPr>
          <a:xfrm>
            <a:off x="5926927" y="3193826"/>
            <a:ext cx="528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Components &gt; Carousel </a:t>
            </a:r>
            <a:r>
              <a:rPr lang="ko-KR" altLang="en-US" dirty="0"/>
              <a:t>에서 </a:t>
            </a:r>
            <a:r>
              <a:rPr lang="en-US" altLang="ko-KR" dirty="0"/>
              <a:t>with controls </a:t>
            </a:r>
            <a:r>
              <a:rPr lang="ko-KR" altLang="en-US" dirty="0" err="1"/>
              <a:t>탬플릿</a:t>
            </a:r>
            <a:r>
              <a:rPr lang="ko-KR" altLang="en-US" dirty="0"/>
              <a:t> 카피하여 </a:t>
            </a:r>
            <a:r>
              <a:rPr lang="en-US" altLang="ko-KR" dirty="0"/>
              <a:t>&lt;/body&gt; </a:t>
            </a:r>
            <a:r>
              <a:rPr lang="ko-KR" altLang="en-US" dirty="0"/>
              <a:t>바로 위에 붙여넣기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3721178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7" y="1608961"/>
            <a:ext cx="7012063" cy="38899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4000" y="1903956"/>
            <a:ext cx="1665577" cy="162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6797" y="2617938"/>
            <a:ext cx="7012063" cy="29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F181EF-5892-449D-B4DF-11820944FF28}"/>
              </a:ext>
            </a:extLst>
          </p:cNvPr>
          <p:cNvSpPr txBox="1"/>
          <p:nvPr/>
        </p:nvSpPr>
        <p:spPr>
          <a:xfrm>
            <a:off x="7606437" y="2165271"/>
            <a:ext cx="3375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=“”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원하는 이미지 </a:t>
            </a:r>
            <a:r>
              <a:rPr lang="en-US" altLang="ko-KR" dirty="0">
                <a:sym typeface="Wingdings" panose="05000000000000000000" pitchFamily="2" charset="2"/>
              </a:rPr>
              <a:t>URL </a:t>
            </a:r>
            <a:r>
              <a:rPr lang="ko-KR" altLang="en-US" dirty="0">
                <a:sym typeface="Wingdings" panose="05000000000000000000" pitchFamily="2" charset="2"/>
              </a:rPr>
              <a:t>복사하여 붙여넣기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각각의 이미지 클래스에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data-</a:t>
            </a:r>
            <a:r>
              <a:rPr lang="en-US" altLang="ko-KR" dirty="0" err="1">
                <a:sym typeface="Wingdings" panose="05000000000000000000" pitchFamily="2" charset="2"/>
              </a:rPr>
              <a:t>ba</a:t>
            </a:r>
            <a:r>
              <a:rPr lang="en-US" altLang="ko-KR" dirty="0">
                <a:sym typeface="Wingdings" panose="05000000000000000000" pitchFamily="2" charset="2"/>
              </a:rPr>
              <a:t>-interval = “</a:t>
            </a:r>
            <a:r>
              <a:rPr lang="ko-KR" altLang="en-US" dirty="0" err="1">
                <a:sym typeface="Wingdings" panose="05000000000000000000" pitchFamily="2" charset="2"/>
              </a:rPr>
              <a:t>밀리세컨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으로</a:t>
            </a:r>
            <a:r>
              <a:rPr lang="ko-KR" altLang="en-US" dirty="0">
                <a:sym typeface="Wingdings" panose="05000000000000000000" pitchFamily="2" charset="2"/>
              </a:rPr>
              <a:t> 자동 </a:t>
            </a:r>
            <a:r>
              <a:rPr lang="ko-KR" altLang="en-US" dirty="0" err="1">
                <a:sym typeface="Wingdings" panose="05000000000000000000" pitchFamily="2" charset="2"/>
              </a:rPr>
              <a:t>스와이프</a:t>
            </a:r>
            <a:r>
              <a:rPr lang="ko-KR" altLang="en-US" dirty="0">
                <a:sym typeface="Wingdings" panose="05000000000000000000" pitchFamily="2" charset="2"/>
              </a:rPr>
              <a:t> 되는 시간 설정하기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924573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80" y="786495"/>
            <a:ext cx="8023834" cy="5285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A1552B-D2BA-41BA-82F6-F4B7B774CC2E}"/>
              </a:ext>
            </a:extLst>
          </p:cNvPr>
          <p:cNvSpPr txBox="1"/>
          <p:nvPr/>
        </p:nvSpPr>
        <p:spPr>
          <a:xfrm>
            <a:off x="3547621" y="6095464"/>
            <a:ext cx="546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다시 만든 페이지의 파일 명을 입력하면  문구와 함께 사진 확인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웹서버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설치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웹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51017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2" y="1150185"/>
            <a:ext cx="4010585" cy="43059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02" y="1150185"/>
            <a:ext cx="4077269" cy="4544059"/>
          </a:xfrm>
          <a:prstGeom prst="rect">
            <a:avLst/>
          </a:prstGeom>
        </p:spPr>
      </p:pic>
      <p:sp>
        <p:nvSpPr>
          <p:cNvPr id="13" name="1/2 액자 12"/>
          <p:cNvSpPr/>
          <p:nvPr/>
        </p:nvSpPr>
        <p:spPr>
          <a:xfrm rot="8196134">
            <a:off x="5408850" y="2925421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62387" y="5726595"/>
            <a:ext cx="7882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 하드 드라이브에 저장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다음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위치 및 크기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20GB</a:t>
            </a:r>
            <a:r>
              <a:rPr lang="ko-KR" altLang="en-US" b="1" dirty="0" smtClean="0"/>
              <a:t>로 변경</a:t>
            </a:r>
            <a:r>
              <a:rPr lang="ko-KR" altLang="en-US" dirty="0" smtClean="0"/>
              <a:t> 후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추후 사용시 문제가 발생하지 않도록 하기 위해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두배로</a:t>
            </a:r>
            <a:r>
              <a:rPr lang="ko-KR" altLang="en-US" dirty="0" smtClean="0"/>
              <a:t> 늘려 저장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14281" y="5053261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99212" y="5140197"/>
            <a:ext cx="776885" cy="27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84336" y="3638931"/>
            <a:ext cx="1107201" cy="307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4"/>
          <a:stretch/>
        </p:blipFill>
        <p:spPr>
          <a:xfrm>
            <a:off x="1459194" y="920164"/>
            <a:ext cx="9208806" cy="44927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6712" y="1379621"/>
            <a:ext cx="776885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6009" y="568768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 클릭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9" y="827817"/>
            <a:ext cx="7297168" cy="51061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8312" y="2245895"/>
            <a:ext cx="1082004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03755" y="2061411"/>
            <a:ext cx="1002434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19830" y="1796716"/>
            <a:ext cx="349812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03830" y="614189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:IDE &gt; </a:t>
            </a:r>
            <a:r>
              <a:rPr lang="ko-KR" altLang="en-US" dirty="0" smtClean="0"/>
              <a:t>비어있음 </a:t>
            </a:r>
            <a:r>
              <a:rPr lang="en-US" altLang="ko-KR" dirty="0" smtClean="0"/>
              <a:t>&gt;          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디스크파일 선택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5" t="19765" r="2632" b="76244"/>
          <a:stretch/>
        </p:blipFill>
        <p:spPr>
          <a:xfrm>
            <a:off x="6728891" y="6079957"/>
            <a:ext cx="577517" cy="4973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336997"/>
            <a:ext cx="6573152" cy="34831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22132" y="565065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미리 다운 받아둔 </a:t>
            </a:r>
            <a:r>
              <a:rPr lang="en-US" altLang="ko-KR" dirty="0" smtClean="0"/>
              <a:t>Ubuntu </a:t>
            </a:r>
            <a:r>
              <a:rPr lang="en-US" altLang="ko-KR" dirty="0" err="1" smtClean="0"/>
              <a:t>iso</a:t>
            </a:r>
            <a:r>
              <a:rPr lang="ko-KR" altLang="en-US" dirty="0" smtClean="0"/>
              <a:t>파일 선택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85844" y="3078554"/>
            <a:ext cx="2777481" cy="402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68" y="1016322"/>
            <a:ext cx="7001852" cy="49536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945876" y="2083943"/>
            <a:ext cx="2390755" cy="338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2097" y="6181816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변경사항 확인 후 확인 버튼 클릭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820045" y="5575548"/>
            <a:ext cx="778524" cy="394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5781" y="2505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환경설정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9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991</Words>
  <Application>Microsoft Office PowerPoint</Application>
  <PresentationFormat>와이드스크린</PresentationFormat>
  <Paragraphs>153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0322 리눅스 8강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131</cp:revision>
  <dcterms:created xsi:type="dcterms:W3CDTF">2021-03-15T04:59:49Z</dcterms:created>
  <dcterms:modified xsi:type="dcterms:W3CDTF">2021-03-23T00:03:45Z</dcterms:modified>
</cp:coreProperties>
</file>