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1" r:id="rId13"/>
    <p:sldId id="362" r:id="rId14"/>
    <p:sldId id="365" r:id="rId15"/>
    <p:sldId id="367" r:id="rId16"/>
    <p:sldId id="360" r:id="rId17"/>
    <p:sldId id="368" r:id="rId18"/>
    <p:sldId id="369" r:id="rId19"/>
    <p:sldId id="370" r:id="rId20"/>
    <p:sldId id="372" r:id="rId21"/>
    <p:sldId id="373" r:id="rId22"/>
    <p:sldId id="374" r:id="rId23"/>
    <p:sldId id="376" r:id="rId24"/>
    <p:sldId id="375" r:id="rId25"/>
    <p:sldId id="377" r:id="rId26"/>
    <p:sldId id="378" r:id="rId27"/>
    <p:sldId id="3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1"/>
            <p14:sldId id="362"/>
            <p14:sldId id="365"/>
            <p14:sldId id="367"/>
            <p14:sldId id="360"/>
            <p14:sldId id="368"/>
            <p14:sldId id="369"/>
            <p14:sldId id="370"/>
            <p14:sldId id="372"/>
            <p14:sldId id="373"/>
            <p14:sldId id="374"/>
            <p14:sldId id="376"/>
            <p14:sldId id="375"/>
            <p14:sldId id="377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0401 SW</a:t>
            </a:r>
            <a:r>
              <a:rPr lang="ko-KR" altLang="en-US" dirty="0"/>
              <a:t>코딩</a:t>
            </a:r>
            <a:r>
              <a:rPr lang="en-US" altLang="ko-KR" dirty="0"/>
              <a:t>4</a:t>
            </a:r>
            <a:r>
              <a:rPr lang="ko-KR" altLang="en-US" dirty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74" y="816429"/>
            <a:ext cx="4873998" cy="58212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 err="1"/>
              <a:t>숫자형</a:t>
            </a:r>
            <a:r>
              <a:rPr lang="en-US" altLang="ko-KR" b="1" dirty="0"/>
              <a:t>, </a:t>
            </a:r>
            <a:r>
              <a:rPr lang="ko-KR" altLang="en-US" b="1" dirty="0"/>
              <a:t>문자형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88FC4F-1CB0-4E40-AE92-FCEC62CFC7C8}"/>
              </a:ext>
            </a:extLst>
          </p:cNvPr>
          <p:cNvSpPr txBox="1"/>
          <p:nvPr/>
        </p:nvSpPr>
        <p:spPr>
          <a:xfrm>
            <a:off x="5241472" y="1371601"/>
            <a:ext cx="69894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정수형의 연산의 경우</a:t>
            </a:r>
            <a:r>
              <a:rPr lang="en-US" altLang="ko-KR" dirty="0"/>
              <a:t>, </a:t>
            </a:r>
            <a:r>
              <a:rPr lang="ko-KR" altLang="en-US" dirty="0"/>
              <a:t>해당 연산 결과 중 정수만 취하며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실수형 연산의 경우 소수점 아래까지 모두 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이에 정수형 변수와 실수형 변수를 비교할 시에는 연산 값이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정수에서 끝나는지 확인해야한다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비교는 </a:t>
            </a:r>
            <a:r>
              <a:rPr lang="en-US" altLang="ko-KR" dirty="0"/>
              <a:t>==, &gt;, &gt;=, &lt;=, &lt;, !=</a:t>
            </a:r>
            <a:r>
              <a:rPr lang="ko-KR" altLang="en-US" dirty="0"/>
              <a:t>등의 비교연산자를 사용할 수 있으며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해당 비교 연산자는 </a:t>
            </a:r>
            <a:r>
              <a:rPr lang="en-US" altLang="ko-KR" dirty="0"/>
              <a:t>character type</a:t>
            </a:r>
            <a:r>
              <a:rPr lang="ko-KR" altLang="en-US" dirty="0"/>
              <a:t>에도 동일하게 쓰인다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의 경우 클래스 이므로 해당 클래스 내에 있는 </a:t>
            </a:r>
            <a:r>
              <a:rPr lang="en-US" altLang="ko-KR" dirty="0"/>
              <a:t>.equal,</a:t>
            </a:r>
          </a:p>
          <a:p>
            <a:endParaRPr lang="en-US" altLang="ko-KR" dirty="0"/>
          </a:p>
          <a:p>
            <a:r>
              <a:rPr lang="en-US" altLang="ko-KR" dirty="0"/>
              <a:t>.contains </a:t>
            </a:r>
            <a:r>
              <a:rPr lang="ko-KR" altLang="en-US" dirty="0"/>
              <a:t>함수를 통해 비교가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72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80" y="866775"/>
            <a:ext cx="8086725" cy="438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728" y="4110174"/>
            <a:ext cx="925286" cy="11381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0782" y="266700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범위를 주어 비교</a:t>
            </a:r>
            <a:r>
              <a:rPr lang="en-US" altLang="ko-KR" b="1" dirty="0"/>
              <a:t>(</a:t>
            </a:r>
            <a:r>
              <a:rPr lang="ko-KR" altLang="en-US" b="1" dirty="0"/>
              <a:t>찾기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B48D9F-A795-4402-AEAE-F47850AFA54E}"/>
              </a:ext>
            </a:extLst>
          </p:cNvPr>
          <p:cNvSpPr txBox="1"/>
          <p:nvPr/>
        </p:nvSpPr>
        <p:spPr>
          <a:xfrm>
            <a:off x="7422206" y="4110174"/>
            <a:ext cx="4270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&amp;&amp;(AND)</a:t>
            </a:r>
            <a:r>
              <a:rPr lang="ko-KR" altLang="en-US" dirty="0"/>
              <a:t>와 </a:t>
            </a:r>
            <a:r>
              <a:rPr lang="en-US" altLang="ko-KR" dirty="0"/>
              <a:t>||(OR)</a:t>
            </a:r>
            <a:r>
              <a:rPr lang="ko-KR" altLang="en-US" dirty="0"/>
              <a:t>로 하나의 조건문에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여러 조건을 함께 설정할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가령 숫자의 경우 보통 사람의 수학에서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1&lt;x&lt;10</a:t>
            </a:r>
            <a:r>
              <a:rPr lang="ko-KR" altLang="en-US" dirty="0"/>
              <a:t>으로 표현할 것을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&lt; x &amp;&amp; x &lt; 10 </a:t>
            </a:r>
            <a:r>
              <a:rPr lang="ko-KR" altLang="en-US" dirty="0"/>
              <a:t>로 표현하여 범위를</a:t>
            </a:r>
            <a:r>
              <a:rPr lang="en-US" altLang="ko-KR" dirty="0"/>
              <a:t> </a:t>
            </a:r>
            <a:r>
              <a:rPr lang="ko-KR" altLang="en-US" dirty="0"/>
              <a:t>주어 비교할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84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938893"/>
            <a:ext cx="8286750" cy="560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비정형 비교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16D271-D176-4C71-A5F7-DA2F2C9014E8}"/>
              </a:ext>
            </a:extLst>
          </p:cNvPr>
          <p:cNvSpPr txBox="1"/>
          <p:nvPr/>
        </p:nvSpPr>
        <p:spPr>
          <a:xfrm>
            <a:off x="8910536" y="1138136"/>
            <a:ext cx="29290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조건을 주어 얼핏 하드코딩으로 보일 수 있으나 </a:t>
            </a:r>
            <a:r>
              <a:rPr lang="ko-KR" altLang="en-US" dirty="0" err="1"/>
              <a:t>누가봐도</a:t>
            </a:r>
            <a:r>
              <a:rPr lang="ko-KR" altLang="en-US" dirty="0"/>
              <a:t> 명료하게 코드가 짜여졌다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 </a:t>
            </a:r>
            <a:r>
              <a:rPr lang="en-US" altLang="ko-KR" dirty="0"/>
              <a:t>,</a:t>
            </a:r>
            <a:r>
              <a:rPr lang="ko-KR" altLang="en-US" dirty="0"/>
              <a:t>를 제거하기 위해서는 기존 실습코드에서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명령어 내에 있던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,</a:t>
            </a:r>
            <a:r>
              <a:rPr lang="ko-KR" altLang="en-US" dirty="0"/>
              <a:t>를</a:t>
            </a:r>
            <a:r>
              <a:rPr lang="en-US" altLang="ko-KR" dirty="0"/>
              <a:t> break </a:t>
            </a:r>
            <a:r>
              <a:rPr lang="ko-KR" altLang="en-US" dirty="0"/>
              <a:t>다음으로 빼서 </a:t>
            </a:r>
            <a:r>
              <a:rPr lang="en-US" altLang="ko-KR" dirty="0"/>
              <a:t>break</a:t>
            </a:r>
            <a:r>
              <a:rPr lang="ko-KR" altLang="en-US" dirty="0"/>
              <a:t>시 실행되지 않도록 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58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5" y="881743"/>
            <a:ext cx="8181975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비정형 비교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2, 3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947B94-B4C6-4248-8120-9C16EDB2730A}"/>
              </a:ext>
            </a:extLst>
          </p:cNvPr>
          <p:cNvSpPr txBox="1"/>
          <p:nvPr/>
        </p:nvSpPr>
        <p:spPr>
          <a:xfrm>
            <a:off x="8863365" y="2991988"/>
            <a:ext cx="3026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 if</a:t>
            </a:r>
            <a:r>
              <a:rPr lang="ko-KR" altLang="en-US" dirty="0"/>
              <a:t>를 하나 추가하여 각각의 상황에서  탈출조건 아래에 이후 콤마 출력문을 넣었다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80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82" y="26670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비정형 비교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2, 3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9F282F-0EFD-4505-ACAB-216341644606}"/>
              </a:ext>
            </a:extLst>
          </p:cNvPr>
          <p:cNvSpPr txBox="1"/>
          <p:nvPr/>
        </p:nvSpPr>
        <p:spPr>
          <a:xfrm>
            <a:off x="8825786" y="2952660"/>
            <a:ext cx="3026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 if</a:t>
            </a:r>
            <a:r>
              <a:rPr lang="ko-KR" altLang="en-US" dirty="0"/>
              <a:t>를 하나 추가하여 각각의 상황에서  탈출조건 아래에 이후 콤마 출력문을 넣었다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1247775"/>
            <a:ext cx="8315325" cy="461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0CB979-053A-4F43-8246-B9CDFF08228A}"/>
              </a:ext>
            </a:extLst>
          </p:cNvPr>
          <p:cNvSpPr txBox="1"/>
          <p:nvPr/>
        </p:nvSpPr>
        <p:spPr>
          <a:xfrm>
            <a:off x="8813260" y="1138136"/>
            <a:ext cx="3026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문을 이용한 예제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 안에 들어있던 </a:t>
            </a:r>
            <a:r>
              <a:rPr lang="en-US" altLang="ko-KR" dirty="0"/>
              <a:t>if</a:t>
            </a:r>
            <a:r>
              <a:rPr lang="ko-KR" altLang="en-US" dirty="0"/>
              <a:t>문을 </a:t>
            </a:r>
            <a:r>
              <a:rPr lang="en-US" altLang="ko-KR" dirty="0"/>
              <a:t>&amp;&amp;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한 줄로 묶었다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86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986518"/>
            <a:ext cx="7708447" cy="55890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6. case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문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5408DE-7BC0-4C5E-930A-9CD94F27433F}"/>
              </a:ext>
            </a:extLst>
          </p:cNvPr>
          <p:cNvSpPr txBox="1"/>
          <p:nvPr/>
        </p:nvSpPr>
        <p:spPr>
          <a:xfrm>
            <a:off x="8337270" y="4879288"/>
            <a:ext cx="3026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 LOOP </a:t>
            </a:r>
            <a:r>
              <a:rPr lang="ko-KR" altLang="en-US" dirty="0"/>
              <a:t>아래에 </a:t>
            </a:r>
            <a:r>
              <a:rPr lang="en-US" altLang="ko-KR" dirty="0"/>
              <a:t>,</a:t>
            </a:r>
            <a:r>
              <a:rPr lang="ko-KR" altLang="en-US" dirty="0"/>
              <a:t>를 넣어 마지막 </a:t>
            </a:r>
            <a:r>
              <a:rPr lang="en-US" altLang="ko-KR" dirty="0"/>
              <a:t>,</a:t>
            </a:r>
            <a:r>
              <a:rPr lang="ko-KR" altLang="en-US" dirty="0"/>
              <a:t>가 출력되지 않도록 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887FA7-48C5-44B4-BDB5-A9B28FAB08BE}"/>
              </a:ext>
            </a:extLst>
          </p:cNvPr>
          <p:cNvSpPr txBox="1"/>
          <p:nvPr/>
        </p:nvSpPr>
        <p:spPr>
          <a:xfrm>
            <a:off x="8337271" y="1225819"/>
            <a:ext cx="3026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대신 </a:t>
            </a:r>
            <a:r>
              <a:rPr lang="en-US" altLang="ko-KR" dirty="0"/>
              <a:t>switch case</a:t>
            </a:r>
            <a:r>
              <a:rPr lang="ko-KR" altLang="en-US" dirty="0"/>
              <a:t>를 이용한 예제이다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switch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문으로 다중으로 조건을 주는 게 지저분해서 많이 쓰이지 않을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LOOP</a:t>
            </a:r>
            <a:r>
              <a:rPr lang="ko-KR" altLang="en-US" dirty="0"/>
              <a:t>문에 있는 내용이 </a:t>
            </a:r>
            <a:r>
              <a:rPr lang="ko-KR" altLang="en-US" dirty="0" err="1"/>
              <a:t>참이될</a:t>
            </a:r>
            <a:r>
              <a:rPr lang="ko-KR" altLang="en-US" dirty="0"/>
              <a:t> 경우 다시 </a:t>
            </a:r>
            <a:r>
              <a:rPr lang="en-US" altLang="ko-KR" dirty="0"/>
              <a:t>LOOP</a:t>
            </a:r>
            <a:r>
              <a:rPr lang="ko-KR" altLang="en-US" dirty="0"/>
              <a:t>의 처음으로 돌아가 반복문을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15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4" y="1560059"/>
            <a:ext cx="8153400" cy="461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7. Array </a:t>
            </a:r>
            <a:r>
              <a:rPr lang="ko-KR" altLang="en-US" b="1" dirty="0"/>
              <a:t>이용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1A2A2-2AB2-4197-BDFB-3E5F1738AC59}"/>
              </a:ext>
            </a:extLst>
          </p:cNvPr>
          <p:cNvSpPr txBox="1"/>
          <p:nvPr/>
        </p:nvSpPr>
        <p:spPr>
          <a:xfrm>
            <a:off x="8570069" y="1877438"/>
            <a:ext cx="3026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length 12</a:t>
            </a:r>
            <a:r>
              <a:rPr lang="ko-KR" altLang="en-US" dirty="0" err="1"/>
              <a:t>짜리</a:t>
            </a:r>
            <a:r>
              <a:rPr lang="ko-KR" altLang="en-US" dirty="0"/>
              <a:t> 배열에 각 달의 마지막 날짜를 삽입하여 반복문을 돌렸다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821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9" y="772886"/>
            <a:ext cx="6953250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842" y="4392387"/>
            <a:ext cx="1371600" cy="220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099" y="4430486"/>
            <a:ext cx="1304925" cy="220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50782" y="26670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r>
              <a:rPr lang="en-US" altLang="ko-KR" b="1"/>
              <a:t>. </a:t>
            </a:r>
            <a:r>
              <a:rPr lang="ko-KR" altLang="en-US" b="1" dirty="0"/>
              <a:t>숫자읽기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6DC9A6-EE20-4B6B-9E7D-1279E28976A9}"/>
              </a:ext>
            </a:extLst>
          </p:cNvPr>
          <p:cNvSpPr txBox="1"/>
          <p:nvPr/>
        </p:nvSpPr>
        <p:spPr>
          <a:xfrm>
            <a:off x="7908588" y="1498060"/>
            <a:ext cx="3026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경우에는 몫과 나머지를 통해 십의 자리와 </a:t>
            </a:r>
            <a:r>
              <a:rPr lang="en-US" altLang="ko-KR" dirty="0"/>
              <a:t>1</a:t>
            </a:r>
            <a:r>
              <a:rPr lang="ko-KR" altLang="en-US" dirty="0"/>
              <a:t>의 자리를 나눴다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십이 일십이라고 읽히는 게 아쉬운데</a:t>
            </a:r>
            <a:r>
              <a:rPr lang="en-US" altLang="ko-KR" dirty="0"/>
              <a:t>, </a:t>
            </a:r>
            <a:r>
              <a:rPr lang="ko-KR" altLang="en-US" dirty="0"/>
              <a:t>이 경우 </a:t>
            </a:r>
            <a:r>
              <a:rPr lang="en-US" altLang="ko-KR" dirty="0"/>
              <a:t>10</a:t>
            </a:r>
            <a:r>
              <a:rPr lang="ko-KR" altLang="en-US" dirty="0"/>
              <a:t>으로 나눈 나머지가 </a:t>
            </a:r>
            <a:r>
              <a:rPr lang="en-US" altLang="ko-KR" dirty="0"/>
              <a:t>1, 10 ,100</a:t>
            </a:r>
            <a:r>
              <a:rPr lang="ko-KR" altLang="en-US" dirty="0"/>
              <a:t>일 경우 일을 생략하는 조건을 넣어도 괜찮지 않을까 싶다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53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59" y="865415"/>
            <a:ext cx="5886585" cy="56496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숫자읽기 고급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1690E0-B153-4F45-84D7-3D2FCDA1861A}"/>
              </a:ext>
            </a:extLst>
          </p:cNvPr>
          <p:cNvSpPr txBox="1"/>
          <p:nvPr/>
        </p:nvSpPr>
        <p:spPr>
          <a:xfrm>
            <a:off x="6926094" y="1400783"/>
            <a:ext cx="4066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우리나라는 읽을 땐</a:t>
            </a:r>
            <a:r>
              <a:rPr lang="en-US" altLang="ko-KR" dirty="0"/>
              <a:t>, </a:t>
            </a:r>
            <a:r>
              <a:rPr lang="ko-KR" altLang="en-US" dirty="0"/>
              <a:t>숫자를 왼쪽에서 오른 쪽으로 읽지만 자릿수를 파악할 때에는 거꾸로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원리를 이용하여 단위의 배열을 거꾸로 저장하여 우리나라의 숫자 세기에 적절한 형태로 코드가 짜여졌다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자릿수에 따라 </a:t>
            </a:r>
            <a:r>
              <a:rPr lang="en-US" altLang="ko-KR" dirty="0"/>
              <a:t>0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r>
              <a:rPr lang="ko-KR" altLang="en-US" dirty="0"/>
              <a:t>단위를</a:t>
            </a:r>
            <a:r>
              <a:rPr lang="en-US" altLang="ko-KR" dirty="0"/>
              <a:t> </a:t>
            </a:r>
            <a:r>
              <a:rPr lang="ko-KR" altLang="en-US" dirty="0"/>
              <a:t>읽는 자리와 안 읽는 자리를 파악하여 처리해주었다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40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8" y="1654628"/>
            <a:ext cx="7972425" cy="3581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r>
              <a:rPr lang="en-US" altLang="ko-KR" b="1"/>
              <a:t>. </a:t>
            </a:r>
            <a:r>
              <a:rPr lang="ko-KR" altLang="en-US" b="1" dirty="0"/>
              <a:t>띄어쓰기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56635E-463C-4BA8-A033-38B833F42EEB}"/>
              </a:ext>
            </a:extLst>
          </p:cNvPr>
          <p:cNvSpPr txBox="1"/>
          <p:nvPr/>
        </p:nvSpPr>
        <p:spPr>
          <a:xfrm>
            <a:off x="8468115" y="1621972"/>
            <a:ext cx="3044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문을 이용하여</a:t>
            </a:r>
            <a:endParaRPr lang="en-US" altLang="ko-KR" dirty="0"/>
          </a:p>
          <a:p>
            <a:r>
              <a:rPr lang="en-US" altLang="ko-KR" dirty="0"/>
              <a:t>“ ”(</a:t>
            </a:r>
            <a:r>
              <a:rPr lang="ko-KR" altLang="en-US" dirty="0"/>
              <a:t>공백</a:t>
            </a:r>
            <a:r>
              <a:rPr lang="en-US" altLang="ko-KR" dirty="0"/>
              <a:t>)</a:t>
            </a:r>
            <a:r>
              <a:rPr lang="ko-KR" altLang="en-US" dirty="0"/>
              <a:t>을 출력하였다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앞에 공백 대신 </a:t>
            </a:r>
            <a:r>
              <a:rPr lang="en-US" altLang="ko-KR" dirty="0"/>
              <a:t>‘*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을 출력한다고 생각하면 더 쉽게 이해할 수 있었다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17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782" y="26670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if</a:t>
            </a:r>
            <a:r>
              <a:rPr lang="ko-KR" altLang="en-US" b="1" dirty="0"/>
              <a:t>문</a:t>
            </a:r>
            <a:r>
              <a:rPr lang="en-US" altLang="ko-KR" b="1" dirty="0"/>
              <a:t>_1 &amp; 2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34" y="960177"/>
            <a:ext cx="7686675" cy="2581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534" y="3818299"/>
            <a:ext cx="7629525" cy="2638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5803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153" y="928352"/>
            <a:ext cx="3557865" cy="5444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33" y="819829"/>
            <a:ext cx="7228795" cy="46172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11. sin</a:t>
            </a:r>
            <a:r>
              <a:rPr lang="ko-KR" altLang="en-US" b="1" dirty="0"/>
              <a:t>함수 그래프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7B9184-177F-4C30-B34B-C901A17927B7}"/>
              </a:ext>
            </a:extLst>
          </p:cNvPr>
          <p:cNvSpPr txBox="1"/>
          <p:nvPr/>
        </p:nvSpPr>
        <p:spPr>
          <a:xfrm>
            <a:off x="3527411" y="3855828"/>
            <a:ext cx="4283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</a:t>
            </a:r>
            <a:r>
              <a:rPr lang="ko-KR" altLang="en-US" dirty="0"/>
              <a:t>함수를 이용하여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그래프를 출력할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실습에서는 </a:t>
            </a:r>
            <a:r>
              <a:rPr lang="en-US" altLang="ko-KR" dirty="0"/>
              <a:t>sin</a:t>
            </a:r>
            <a:r>
              <a:rPr lang="ko-KR" altLang="en-US" dirty="0"/>
              <a:t>값의 범위</a:t>
            </a:r>
            <a:r>
              <a:rPr lang="en-US" altLang="ko-KR" dirty="0"/>
              <a:t>(1- =&lt; </a:t>
            </a:r>
            <a:r>
              <a:rPr lang="en-US" altLang="ko-KR" dirty="0" err="1"/>
              <a:t>sinX</a:t>
            </a:r>
            <a:r>
              <a:rPr lang="en-US" altLang="ko-KR" dirty="0"/>
              <a:t> =&lt; 1)</a:t>
            </a:r>
            <a:r>
              <a:rPr lang="ko-KR" altLang="en-US" dirty="0"/>
              <a:t>를 먼저 출력하여 알아보고 큰 수를 곱하여 곱한 값만큼 </a:t>
            </a:r>
            <a:r>
              <a:rPr lang="en-US" altLang="ko-KR" dirty="0"/>
              <a:t>“ ”(</a:t>
            </a:r>
            <a:r>
              <a:rPr lang="ko-KR" altLang="en-US" dirty="0"/>
              <a:t>공백</a:t>
            </a:r>
            <a:r>
              <a:rPr lang="en-US" altLang="ko-KR" dirty="0"/>
              <a:t>) </a:t>
            </a:r>
            <a:r>
              <a:rPr lang="ko-KR" altLang="en-US" dirty="0"/>
              <a:t>을 출력하여 </a:t>
            </a:r>
            <a:r>
              <a:rPr lang="en-US" altLang="ko-KR" dirty="0"/>
              <a:t>sin</a:t>
            </a:r>
            <a:r>
              <a:rPr lang="ko-KR" altLang="en-US" dirty="0"/>
              <a:t>그래프가 가시화 될 수 있도록 하였다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해당 그래프를 가로로 뒤집어봐야 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447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24" y="930727"/>
            <a:ext cx="6269630" cy="56170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12. </a:t>
            </a:r>
            <a:r>
              <a:rPr lang="ko-KR" altLang="en-US" b="1" dirty="0"/>
              <a:t>피라미드 찍기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D80EC4-F93A-4987-BECC-70AF93677025}"/>
              </a:ext>
            </a:extLst>
          </p:cNvPr>
          <p:cNvSpPr txBox="1"/>
          <p:nvPr/>
        </p:nvSpPr>
        <p:spPr>
          <a:xfrm>
            <a:off x="6912637" y="2308080"/>
            <a:ext cx="4283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m</a:t>
            </a:r>
            <a:r>
              <a:rPr lang="ko-KR" altLang="en-US" dirty="0"/>
              <a:t>과 </a:t>
            </a:r>
            <a:r>
              <a:rPr lang="en-US" altLang="ko-KR" dirty="0"/>
              <a:t>n</a:t>
            </a:r>
            <a:r>
              <a:rPr lang="ko-KR" altLang="en-US" dirty="0"/>
              <a:t>을 각각 </a:t>
            </a:r>
            <a:r>
              <a:rPr lang="en-US" altLang="ko-KR" dirty="0"/>
              <a:t>*</a:t>
            </a:r>
            <a:r>
              <a:rPr lang="ko-KR" altLang="en-US" dirty="0"/>
              <a:t>과 공백의 초기 </a:t>
            </a:r>
            <a:r>
              <a:rPr lang="ko-KR" altLang="en-US" dirty="0" err="1"/>
              <a:t>범위값으로</a:t>
            </a:r>
            <a:r>
              <a:rPr lang="ko-KR" altLang="en-US" dirty="0"/>
              <a:t> 하여 공백인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*</a:t>
            </a:r>
            <a:r>
              <a:rPr lang="ko-KR" altLang="en-US" dirty="0"/>
              <a:t>삼각형의 왼쪽에 자리한 뒤집어진 직각삼각형 모양의 형태를 하도록</a:t>
            </a:r>
            <a:r>
              <a:rPr lang="en-US" altLang="ko-KR" dirty="0"/>
              <a:t> -1</a:t>
            </a:r>
            <a:r>
              <a:rPr lang="ko-KR" altLang="en-US" dirty="0"/>
              <a:t>씩 범위를 줄이고 삼각형 모양을 할 </a:t>
            </a:r>
            <a:r>
              <a:rPr lang="en-US" altLang="ko-KR" dirty="0"/>
              <a:t>n</a:t>
            </a:r>
            <a:r>
              <a:rPr lang="ko-KR" altLang="en-US" dirty="0"/>
              <a:t>은 일정한 모양으로 </a:t>
            </a:r>
            <a:r>
              <a:rPr lang="en-US" altLang="ko-KR" dirty="0"/>
              <a:t>*</a:t>
            </a:r>
            <a:r>
              <a:rPr lang="ko-KR" altLang="en-US" dirty="0"/>
              <a:t>이 찍힐 수 있도록 </a:t>
            </a:r>
            <a:r>
              <a:rPr lang="en-US" altLang="ko-KR" dirty="0"/>
              <a:t>+2</a:t>
            </a:r>
            <a:r>
              <a:rPr lang="ko-KR" altLang="en-US" dirty="0"/>
              <a:t>를 해주었다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21</a:t>
            </a:r>
            <a:r>
              <a:rPr lang="ko-KR" altLang="en-US" dirty="0"/>
              <a:t>줄</a:t>
            </a:r>
            <a:r>
              <a:rPr lang="en-US" altLang="ko-KR" dirty="0"/>
              <a:t>(20~0)</a:t>
            </a:r>
            <a:r>
              <a:rPr lang="ko-KR" altLang="en-US" dirty="0"/>
              <a:t>을 모두 출력하면 반복문을 탈출한다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483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2" y="824549"/>
            <a:ext cx="9103731" cy="43658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13. </a:t>
            </a:r>
            <a:r>
              <a:rPr lang="ko-KR" altLang="en-US" b="1" dirty="0"/>
              <a:t>칸 맞춰 인쇄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72B8E7-8C60-415D-9AF1-A6456DD873B5}"/>
              </a:ext>
            </a:extLst>
          </p:cNvPr>
          <p:cNvSpPr txBox="1"/>
          <p:nvPr/>
        </p:nvSpPr>
        <p:spPr>
          <a:xfrm>
            <a:off x="6523530" y="4913106"/>
            <a:ext cx="530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전 강의 실습에서 주먹구구식으로 공백을 직접 조절해가며 한 문자열당의 길이를 지정하여 </a:t>
            </a:r>
            <a:r>
              <a:rPr lang="ko-KR" altLang="en-US" dirty="0" err="1"/>
              <a:t>출력할수</a:t>
            </a:r>
            <a:r>
              <a:rPr lang="ko-KR" altLang="en-US" dirty="0"/>
              <a:t> 있도록 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printf</a:t>
            </a:r>
            <a:r>
              <a:rPr lang="ko-KR" altLang="en-US" dirty="0"/>
              <a:t>에서 </a:t>
            </a:r>
            <a:r>
              <a:rPr lang="en-US" altLang="ko-KR" dirty="0"/>
              <a:t>%N.Ms</a:t>
            </a:r>
            <a:r>
              <a:rPr lang="ko-KR" altLang="en-US" dirty="0"/>
              <a:t>는 공백포함 문자열의 총 길이이며 </a:t>
            </a:r>
            <a:r>
              <a:rPr lang="ko-KR" altLang="en-US" dirty="0" err="1"/>
              <a:t>몇번째자리까지</a:t>
            </a:r>
            <a:r>
              <a:rPr lang="ko-KR" altLang="en-US" dirty="0"/>
              <a:t> 출력할지 지정하는 형태이다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529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659A8A-F0E6-465B-95C1-DB7FF45A508C}"/>
              </a:ext>
            </a:extLst>
          </p:cNvPr>
          <p:cNvSpPr txBox="1"/>
          <p:nvPr/>
        </p:nvSpPr>
        <p:spPr>
          <a:xfrm>
            <a:off x="2575802" y="5160683"/>
            <a:ext cx="7040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한글의 경우 유니코드 문자체계를 사용하므로 한 글자당 </a:t>
            </a:r>
            <a:r>
              <a:rPr lang="en-US" altLang="ko-KR" dirty="0"/>
              <a:t>2byte</a:t>
            </a:r>
            <a:r>
              <a:rPr lang="ko-KR" altLang="en-US" dirty="0"/>
              <a:t>로 취급되는데 해당 출력문에서 </a:t>
            </a:r>
            <a:r>
              <a:rPr lang="en-US" altLang="ko-KR" dirty="0"/>
              <a:t>1s</a:t>
            </a:r>
            <a:r>
              <a:rPr lang="ko-KR" altLang="en-US" dirty="0"/>
              <a:t>로 알파벳과 동일하게 출력된다</a:t>
            </a:r>
            <a:r>
              <a:rPr lang="en-US" altLang="ko-KR" dirty="0"/>
              <a:t>. </a:t>
            </a:r>
            <a:r>
              <a:rPr lang="ko-KR" altLang="en-US" dirty="0"/>
              <a:t>이 점은 앞으로 기억해두고 유의하도록 하자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35D3EBF-14DB-4E1A-AD75-59060CAB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133600"/>
            <a:ext cx="10334625" cy="259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84D6A2-B204-4839-AFF6-F5E6AE475F4B}"/>
              </a:ext>
            </a:extLst>
          </p:cNvPr>
          <p:cNvSpPr txBox="1"/>
          <p:nvPr/>
        </p:nvSpPr>
        <p:spPr>
          <a:xfrm>
            <a:off x="350782" y="266700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13.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칸 맞춰 인쇄</a:t>
            </a:r>
          </a:p>
        </p:txBody>
      </p:sp>
    </p:spTree>
    <p:extLst>
      <p:ext uri="{BB962C8B-B14F-4D97-AF65-F5344CB8AC3E}">
        <p14:creationId xmlns:p14="http://schemas.microsoft.com/office/powerpoint/2010/main" val="387892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82" y="2667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14. </a:t>
            </a:r>
            <a:r>
              <a:rPr lang="ko-KR" altLang="en-US" b="1" dirty="0"/>
              <a:t>정리하기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3576" y="868096"/>
            <a:ext cx="96738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100" b="1" dirty="0"/>
              <a:t>if</a:t>
            </a:r>
            <a:r>
              <a:rPr lang="ko-KR" altLang="en-US" sz="1100" b="1" dirty="0"/>
              <a:t>문</a:t>
            </a:r>
            <a:r>
              <a:rPr lang="en-US" altLang="ko-KR" sz="1100" b="1" dirty="0"/>
              <a:t> : </a:t>
            </a:r>
            <a:r>
              <a:rPr lang="ko-KR" altLang="en-US" sz="1100" b="1" dirty="0"/>
              <a:t>조건문의 하나로 비교한 값이 </a:t>
            </a:r>
            <a:r>
              <a:rPr lang="en-US" altLang="ko-KR" sz="1100" b="1" dirty="0"/>
              <a:t>true/false</a:t>
            </a:r>
            <a:r>
              <a:rPr lang="ko-KR" altLang="en-US" sz="1100" b="1" dirty="0"/>
              <a:t>인지에 따라 연산을 달리한다</a:t>
            </a:r>
            <a:r>
              <a:rPr lang="en-US" altLang="ko-KR" sz="1100" b="1" dirty="0"/>
              <a:t>. if/ if-else/ if-else if</a:t>
            </a:r>
            <a:r>
              <a:rPr lang="ko-KR" altLang="en-US" sz="1100" b="1" dirty="0"/>
              <a:t>의 세 형태로 사용할 수 있다</a:t>
            </a:r>
            <a:r>
              <a:rPr lang="en-US" altLang="ko-KR" sz="1100" dirty="0"/>
              <a:t>.</a:t>
            </a:r>
          </a:p>
          <a:p>
            <a:pPr marL="685800" lvl="1" indent="-228600">
              <a:spcBef>
                <a:spcPct val="0"/>
              </a:spcBef>
              <a:buAutoNum type="arabicParenR"/>
            </a:pPr>
            <a:r>
              <a:rPr lang="en-US" altLang="ko-KR" sz="1100" dirty="0"/>
              <a:t>x = 4</a:t>
            </a:r>
          </a:p>
          <a:p>
            <a:pPr marL="685800" lvl="1" indent="-228600">
              <a:spcBef>
                <a:spcPct val="0"/>
              </a:spcBef>
              <a:buAutoNum type="arabicParenR"/>
            </a:pPr>
            <a:r>
              <a:rPr lang="en-US" altLang="ko-KR" sz="1100" dirty="0"/>
              <a:t>if (10 &gt; x) 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(“true”); </a:t>
            </a:r>
            <a:r>
              <a:rPr lang="en-US" altLang="ko-KR" sz="1100" dirty="0">
                <a:highlight>
                  <a:srgbClr val="FFFF00"/>
                </a:highlight>
              </a:rPr>
              <a:t>//x</a:t>
            </a:r>
            <a:r>
              <a:rPr lang="ko-KR" altLang="en-US" sz="1100" dirty="0">
                <a:highlight>
                  <a:srgbClr val="FFFF00"/>
                </a:highlight>
              </a:rPr>
              <a:t>가 </a:t>
            </a:r>
            <a:r>
              <a:rPr lang="en-US" altLang="ko-KR" sz="1100" dirty="0">
                <a:highlight>
                  <a:srgbClr val="FFFF00"/>
                </a:highlight>
              </a:rPr>
              <a:t>4</a:t>
            </a:r>
            <a:r>
              <a:rPr lang="ko-KR" altLang="en-US" sz="1100" dirty="0">
                <a:highlight>
                  <a:srgbClr val="FFFF00"/>
                </a:highlight>
              </a:rPr>
              <a:t>일 경우 참이므로 해당 </a:t>
            </a:r>
            <a:r>
              <a:rPr lang="ko-KR" altLang="en-US" sz="1100" dirty="0" err="1">
                <a:highlight>
                  <a:srgbClr val="FFFF00"/>
                </a:highlight>
              </a:rPr>
              <a:t>출력문</a:t>
            </a:r>
            <a:r>
              <a:rPr lang="ko-KR" altLang="en-US" sz="1100" dirty="0">
                <a:highlight>
                  <a:srgbClr val="FFFF00"/>
                </a:highlight>
              </a:rPr>
              <a:t> 실행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lvl="1">
              <a:spcBef>
                <a:spcPct val="0"/>
              </a:spcBef>
            </a:pPr>
            <a:endParaRPr lang="en-US" altLang="ko-KR" sz="1100" dirty="0"/>
          </a:p>
          <a:p>
            <a:pPr marL="685800" lvl="1" indent="-228600">
              <a:spcBef>
                <a:spcPct val="0"/>
              </a:spcBef>
              <a:buAutoNum type="arabicParenR"/>
            </a:pPr>
            <a:r>
              <a:rPr lang="en-US" altLang="ko-KR" sz="1100" dirty="0"/>
              <a:t>if (5 &lt; x) 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(“true”); </a:t>
            </a:r>
            <a:r>
              <a:rPr lang="en-US" altLang="ko-KR" sz="1100" dirty="0">
                <a:highlight>
                  <a:srgbClr val="FFFF00"/>
                </a:highlight>
              </a:rPr>
              <a:t>// x</a:t>
            </a:r>
            <a:r>
              <a:rPr lang="ko-KR" altLang="en-US" sz="1100" dirty="0">
                <a:highlight>
                  <a:srgbClr val="FFFF00"/>
                </a:highlight>
              </a:rPr>
              <a:t>는 참이 아니므로 실행하지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않음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AutoNum type="arabicParenR"/>
            </a:pPr>
            <a:r>
              <a:rPr lang="en-US" altLang="ko-KR" sz="1100" dirty="0"/>
              <a:t>else 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(“false”); </a:t>
            </a:r>
            <a:r>
              <a:rPr lang="en-US" altLang="ko-KR" sz="1100" dirty="0">
                <a:highlight>
                  <a:srgbClr val="FFFF00"/>
                </a:highlight>
              </a:rPr>
              <a:t>// </a:t>
            </a:r>
            <a:r>
              <a:rPr lang="ko-KR" altLang="en-US" sz="1100" dirty="0">
                <a:highlight>
                  <a:srgbClr val="FFFF00"/>
                </a:highlight>
              </a:rPr>
              <a:t>거짓일 경우 해당 </a:t>
            </a:r>
            <a:r>
              <a:rPr lang="ko-KR" altLang="en-US" sz="1100" dirty="0" err="1">
                <a:highlight>
                  <a:srgbClr val="FFFF00"/>
                </a:highlight>
              </a:rPr>
              <a:t>출력문</a:t>
            </a:r>
            <a:r>
              <a:rPr lang="ko-KR" altLang="en-US" sz="1100" dirty="0">
                <a:highlight>
                  <a:srgbClr val="FFFF00"/>
                </a:highlight>
              </a:rPr>
              <a:t> 실행 </a:t>
            </a:r>
            <a:r>
              <a:rPr lang="en-US" altLang="ko-KR" sz="1100" dirty="0">
                <a:highlight>
                  <a:srgbClr val="FFFF00"/>
                </a:highlight>
              </a:rPr>
              <a:t>-&gt; </a:t>
            </a:r>
            <a:r>
              <a:rPr lang="ko-KR" altLang="en-US" sz="1100" dirty="0">
                <a:highlight>
                  <a:srgbClr val="FFFF00"/>
                </a:highlight>
              </a:rPr>
              <a:t>참 거짓</a:t>
            </a:r>
            <a:r>
              <a:rPr lang="en-US" altLang="ko-KR" sz="1100" dirty="0">
                <a:highlight>
                  <a:srgbClr val="FFFF00"/>
                </a:highlight>
              </a:rPr>
              <a:t>, </a:t>
            </a:r>
            <a:r>
              <a:rPr lang="ko-KR" altLang="en-US" sz="1100" dirty="0">
                <a:highlight>
                  <a:srgbClr val="FFFF00"/>
                </a:highlight>
              </a:rPr>
              <a:t>이분법적 조건문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lvl="1">
              <a:spcBef>
                <a:spcPct val="0"/>
              </a:spcBef>
            </a:pPr>
            <a:endParaRPr lang="en-US" altLang="ko-KR" sz="1100" dirty="0"/>
          </a:p>
          <a:p>
            <a:pPr marL="685800" lvl="1" indent="-228600">
              <a:spcBef>
                <a:spcPct val="0"/>
              </a:spcBef>
              <a:buAutoNum type="arabicParenR"/>
            </a:pPr>
            <a:r>
              <a:rPr lang="en-US" altLang="ko-KR" sz="1100" dirty="0"/>
              <a:t>if (3 &gt; x) 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(“x is smaller than 3”); </a:t>
            </a:r>
            <a:r>
              <a:rPr lang="en-US" altLang="ko-KR" sz="1100" dirty="0">
                <a:highlight>
                  <a:srgbClr val="FFFF00"/>
                </a:highlight>
              </a:rPr>
              <a:t>// </a:t>
            </a:r>
            <a:r>
              <a:rPr lang="ko-KR" altLang="en-US" sz="1100" dirty="0">
                <a:highlight>
                  <a:srgbClr val="FFFF00"/>
                </a:highlight>
              </a:rPr>
              <a:t>여러 경우가 존재할 경우 </a:t>
            </a:r>
            <a:r>
              <a:rPr lang="en-US" altLang="ko-KR" sz="1100" dirty="0">
                <a:highlight>
                  <a:srgbClr val="FFFF00"/>
                </a:highlight>
              </a:rPr>
              <a:t>else if </a:t>
            </a:r>
            <a:r>
              <a:rPr lang="ko-KR" altLang="en-US" sz="1100" dirty="0">
                <a:highlight>
                  <a:srgbClr val="FFFF00"/>
                </a:highlight>
              </a:rPr>
              <a:t>사용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AutoNum type="arabicParenR"/>
            </a:pPr>
            <a:r>
              <a:rPr lang="en-US" altLang="ko-KR" sz="1100" dirty="0"/>
              <a:t>else if ( x &gt;= 3 &amp;&amp; x &lt; 10) 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(“x is greater than 3, and smaller than 10”); </a:t>
            </a:r>
            <a:r>
              <a:rPr lang="en-US" altLang="ko-KR" sz="1100" dirty="0">
                <a:highlight>
                  <a:srgbClr val="FFFF00"/>
                </a:highlight>
              </a:rPr>
              <a:t>//x </a:t>
            </a:r>
            <a:r>
              <a:rPr lang="ko-KR" altLang="en-US" sz="1100" dirty="0">
                <a:highlight>
                  <a:srgbClr val="FFFF00"/>
                </a:highlight>
              </a:rPr>
              <a:t>는 </a:t>
            </a:r>
            <a:r>
              <a:rPr lang="en-US" altLang="ko-KR" sz="1100" dirty="0">
                <a:highlight>
                  <a:srgbClr val="FFFF00"/>
                </a:highlight>
              </a:rPr>
              <a:t>4</a:t>
            </a:r>
            <a:r>
              <a:rPr lang="ko-KR" altLang="en-US" sz="1100" dirty="0">
                <a:highlight>
                  <a:srgbClr val="FFFF00"/>
                </a:highlight>
              </a:rPr>
              <a:t>이므로 해당 </a:t>
            </a:r>
            <a:r>
              <a:rPr lang="ko-KR" altLang="en-US" sz="1100" dirty="0" err="1">
                <a:highlight>
                  <a:srgbClr val="FFFF00"/>
                </a:highlight>
              </a:rPr>
              <a:t>출력문</a:t>
            </a:r>
            <a:r>
              <a:rPr lang="ko-KR" altLang="en-US" sz="1100" dirty="0">
                <a:highlight>
                  <a:srgbClr val="FFFF00"/>
                </a:highlight>
              </a:rPr>
              <a:t> 실행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AutoNum type="arabicParenR"/>
            </a:pPr>
            <a:r>
              <a:rPr lang="en-US" altLang="ko-KR" sz="1100" dirty="0"/>
              <a:t>else 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(“x is greater than 10”);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여러 조건을 걸고 그 조건들 모두에 해당하지 않는 한 경우가 있다면 </a:t>
            </a:r>
            <a:r>
              <a:rPr lang="en-US" altLang="ko-KR" sz="1100" dirty="0">
                <a:highlight>
                  <a:srgbClr val="FFFF00"/>
                </a:highlight>
              </a:rPr>
              <a:t>else</a:t>
            </a:r>
            <a:r>
              <a:rPr lang="ko-KR" altLang="en-US" sz="1100" dirty="0">
                <a:highlight>
                  <a:srgbClr val="FFFF00"/>
                </a:highlight>
              </a:rPr>
              <a:t>문으로 실행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100" b="1" dirty="0"/>
              <a:t>case</a:t>
            </a:r>
            <a:r>
              <a:rPr lang="ko-KR" altLang="en-US" sz="1100" b="1" dirty="0"/>
              <a:t>문의 경우 </a:t>
            </a:r>
            <a:r>
              <a:rPr lang="en-US" altLang="ko-KR" sz="1100" b="1" dirty="0"/>
              <a:t>switch(x)</a:t>
            </a:r>
            <a:r>
              <a:rPr lang="ko-KR" altLang="en-US" sz="1100" b="1" dirty="0"/>
              <a:t>에 케이스로 받을 변수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조건</a:t>
            </a:r>
            <a:r>
              <a:rPr lang="en-US" altLang="ko-KR" sz="1100" b="1" dirty="0"/>
              <a:t>)</a:t>
            </a:r>
            <a:r>
              <a:rPr lang="ko-KR" altLang="en-US" sz="1100" b="1" dirty="0"/>
              <a:t>을 설정하고 각 </a:t>
            </a:r>
            <a:r>
              <a:rPr lang="en-US" altLang="ko-KR" sz="1100" b="1" dirty="0"/>
              <a:t>case</a:t>
            </a:r>
            <a:r>
              <a:rPr lang="ko-KR" altLang="en-US" sz="1100" b="1" dirty="0"/>
              <a:t>마다 상수를 부여하여 해당 상수에 맞는 결과를 출력하는 조건문이다</a:t>
            </a:r>
            <a:r>
              <a:rPr lang="en-US" altLang="ko-KR" sz="1100" b="1" dirty="0"/>
              <a:t>. else</a:t>
            </a:r>
            <a:r>
              <a:rPr lang="ko-KR" altLang="en-US" sz="1100" b="1" dirty="0"/>
              <a:t>의 역할은 </a:t>
            </a:r>
            <a:r>
              <a:rPr lang="en-US" altLang="ko-KR" sz="1100" b="1" dirty="0"/>
              <a:t>default</a:t>
            </a:r>
            <a:r>
              <a:rPr lang="ko-KR" altLang="en-US" sz="1100" b="1" dirty="0"/>
              <a:t>가 수행하며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각 </a:t>
            </a:r>
            <a:r>
              <a:rPr lang="en-US" altLang="ko-KR" sz="1100" b="1" dirty="0"/>
              <a:t>case</a:t>
            </a:r>
            <a:r>
              <a:rPr lang="ko-KR" altLang="en-US" sz="1100" b="1" dirty="0"/>
              <a:t>문 마다  </a:t>
            </a:r>
            <a:r>
              <a:rPr lang="en-US" altLang="ko-KR" sz="1100" b="1" dirty="0"/>
              <a:t>break</a:t>
            </a:r>
            <a:r>
              <a:rPr lang="ko-KR" altLang="en-US" sz="1100" b="1" dirty="0"/>
              <a:t>가 없으면 다음 조건의 명령도 실행한다</a:t>
            </a:r>
            <a:r>
              <a:rPr lang="en-US" altLang="ko-KR" sz="1100" b="1" dirty="0"/>
              <a:t>.</a:t>
            </a:r>
          </a:p>
          <a:p>
            <a:pPr marL="685800" lvl="1" indent="-228600">
              <a:spcBef>
                <a:spcPct val="0"/>
              </a:spcBef>
              <a:buAutoNum type="arabicParenR"/>
            </a:pPr>
            <a:r>
              <a:rPr lang="en-US" altLang="ko-KR" sz="1100" dirty="0"/>
              <a:t>x = 2;</a:t>
            </a:r>
          </a:p>
          <a:p>
            <a:pPr marL="685800" lvl="1" indent="-228600">
              <a:spcBef>
                <a:spcPct val="0"/>
              </a:spcBef>
              <a:buAutoNum type="arabicParenR"/>
            </a:pPr>
            <a:r>
              <a:rPr lang="en-US" altLang="ko-KR" sz="1100" dirty="0"/>
              <a:t>switch(x) {</a:t>
            </a:r>
          </a:p>
          <a:p>
            <a:pPr marL="685800" lvl="1" indent="-228600">
              <a:spcBef>
                <a:spcPct val="0"/>
              </a:spcBef>
              <a:buAutoNum type="arabicParenR"/>
            </a:pPr>
            <a:r>
              <a:rPr lang="en-US" altLang="ko-KR" sz="1100" dirty="0"/>
              <a:t>     case1 : 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(“case 1”);  </a:t>
            </a:r>
            <a:r>
              <a:rPr lang="en-US" altLang="ko-KR" sz="1100" dirty="0">
                <a:highlight>
                  <a:srgbClr val="FFFF00"/>
                </a:highlight>
              </a:rPr>
              <a:t>// x</a:t>
            </a:r>
            <a:r>
              <a:rPr lang="ko-KR" altLang="en-US" sz="1100" dirty="0">
                <a:highlight>
                  <a:srgbClr val="FFFF00"/>
                </a:highlight>
              </a:rPr>
              <a:t>가 </a:t>
            </a:r>
            <a:r>
              <a:rPr lang="en-US" altLang="ko-KR" sz="1100" dirty="0">
                <a:highlight>
                  <a:srgbClr val="FFFF00"/>
                </a:highlight>
              </a:rPr>
              <a:t>1</a:t>
            </a:r>
            <a:r>
              <a:rPr lang="ko-KR" altLang="en-US" sz="1100" dirty="0">
                <a:highlight>
                  <a:srgbClr val="FFFF00"/>
                </a:highlight>
              </a:rPr>
              <a:t>일 경우 </a:t>
            </a:r>
            <a:r>
              <a:rPr lang="ko-KR" altLang="en-US" sz="1100" dirty="0" err="1">
                <a:highlight>
                  <a:srgbClr val="FFFF00"/>
                </a:highlight>
              </a:rPr>
              <a:t>출력문</a:t>
            </a:r>
            <a:r>
              <a:rPr lang="ko-KR" altLang="en-US" sz="1100" dirty="0">
                <a:highlight>
                  <a:srgbClr val="FFFF00"/>
                </a:highlight>
              </a:rPr>
              <a:t> 실행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lvl="2">
              <a:spcBef>
                <a:spcPct val="0"/>
              </a:spcBef>
            </a:pPr>
            <a:r>
              <a:rPr lang="en-US" altLang="ko-KR" sz="1100" dirty="0"/>
              <a:t>break;</a:t>
            </a:r>
          </a:p>
          <a:p>
            <a:pPr marL="685800" lvl="1" indent="-228600">
              <a:spcBef>
                <a:spcPct val="0"/>
              </a:spcBef>
              <a:buAutoNum type="arabicParenR"/>
            </a:pPr>
            <a:r>
              <a:rPr lang="en-US" altLang="ko-KR" sz="1100" dirty="0"/>
              <a:t>     case2 : 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(“case 2”); </a:t>
            </a:r>
            <a:r>
              <a:rPr lang="en-US" altLang="ko-KR" sz="1100" dirty="0">
                <a:highlight>
                  <a:srgbClr val="FFFF00"/>
                </a:highlight>
              </a:rPr>
              <a:t>//x</a:t>
            </a:r>
            <a:r>
              <a:rPr lang="ko-KR" altLang="en-US" sz="1100" dirty="0">
                <a:highlight>
                  <a:srgbClr val="FFFF00"/>
                </a:highlight>
              </a:rPr>
              <a:t>가 </a:t>
            </a:r>
            <a:r>
              <a:rPr lang="en-US" altLang="ko-KR" sz="1100" dirty="0">
                <a:highlight>
                  <a:srgbClr val="FFFF00"/>
                </a:highlight>
              </a:rPr>
              <a:t>2</a:t>
            </a:r>
            <a:r>
              <a:rPr lang="ko-KR" altLang="en-US" sz="1100" dirty="0" err="1">
                <a:highlight>
                  <a:srgbClr val="FFFF00"/>
                </a:highlight>
              </a:rPr>
              <a:t>일경우</a:t>
            </a:r>
            <a:r>
              <a:rPr lang="ko-KR" altLang="en-US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 err="1">
                <a:highlight>
                  <a:srgbClr val="FFFF00"/>
                </a:highlight>
              </a:rPr>
              <a:t>출력문</a:t>
            </a:r>
            <a:r>
              <a:rPr lang="ko-KR" altLang="en-US" sz="1100" dirty="0">
                <a:highlight>
                  <a:srgbClr val="FFFF00"/>
                </a:highlight>
              </a:rPr>
              <a:t> 실행 </a:t>
            </a:r>
            <a:r>
              <a:rPr lang="en-US" altLang="ko-KR" sz="1100" dirty="0">
                <a:highlight>
                  <a:srgbClr val="FFFF00"/>
                </a:highlight>
              </a:rPr>
              <a:t>-&gt; </a:t>
            </a:r>
            <a:r>
              <a:rPr lang="ko-KR" altLang="en-US" sz="1100" dirty="0">
                <a:highlight>
                  <a:srgbClr val="FFFF00"/>
                </a:highlight>
              </a:rPr>
              <a:t>실행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    </a:t>
            </a:r>
            <a:r>
              <a:rPr lang="en-US" altLang="ko-KR" sz="1100" dirty="0"/>
              <a:t>break;</a:t>
            </a:r>
          </a:p>
          <a:p>
            <a:pPr marL="685800" lvl="1" indent="-228600">
              <a:spcBef>
                <a:spcPct val="0"/>
              </a:spcBef>
              <a:buAutoNum type="arabicParenR"/>
            </a:pPr>
            <a:endParaRPr lang="en-US" altLang="ko-KR" sz="1100" dirty="0"/>
          </a:p>
          <a:p>
            <a:pPr marL="685800" lvl="1" indent="-228600">
              <a:spcBef>
                <a:spcPct val="0"/>
              </a:spcBef>
              <a:buAutoNum type="arabicParenR"/>
            </a:pPr>
            <a:r>
              <a:rPr lang="en-US" altLang="ko-KR" sz="1100" dirty="0"/>
              <a:t>     default: 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(“else”); </a:t>
            </a:r>
            <a:r>
              <a:rPr lang="en-US" altLang="ko-KR" sz="1100" dirty="0">
                <a:highlight>
                  <a:srgbClr val="FFFF00"/>
                </a:highlight>
              </a:rPr>
              <a:t>//x</a:t>
            </a:r>
            <a:r>
              <a:rPr lang="ko-KR" altLang="en-US" sz="1100" dirty="0">
                <a:highlight>
                  <a:srgbClr val="FFFF00"/>
                </a:highlight>
              </a:rPr>
              <a:t>가 </a:t>
            </a:r>
            <a:r>
              <a:rPr lang="en-US" altLang="ko-KR" sz="1100" dirty="0">
                <a:highlight>
                  <a:srgbClr val="FFFF00"/>
                </a:highlight>
              </a:rPr>
              <a:t>1,2 </a:t>
            </a:r>
            <a:r>
              <a:rPr lang="ko-KR" altLang="en-US" sz="1100" dirty="0">
                <a:highlight>
                  <a:srgbClr val="FFFF00"/>
                </a:highlight>
              </a:rPr>
              <a:t>모두 아닐 경우 실행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lvl="2">
              <a:spcBef>
                <a:spcPct val="0"/>
              </a:spcBef>
            </a:pPr>
            <a:r>
              <a:rPr lang="en-US" altLang="ko-KR" sz="1100" dirty="0"/>
              <a:t>break;   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91869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C4F558-4CCE-4786-A3A4-69BF4B4954BD}"/>
              </a:ext>
            </a:extLst>
          </p:cNvPr>
          <p:cNvSpPr txBox="1"/>
          <p:nvPr/>
        </p:nvSpPr>
        <p:spPr>
          <a:xfrm>
            <a:off x="420721" y="954189"/>
            <a:ext cx="11485934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ct val="0"/>
              </a:spcBef>
              <a:buFont typeface="+mj-lt"/>
              <a:buAutoNum type="arabicParenR" startAt="3"/>
            </a:pPr>
            <a:r>
              <a:rPr lang="ko-KR" altLang="en-US" sz="1100" b="1" dirty="0"/>
              <a:t>기본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문은 단순히 정해진 변수의 범위</a:t>
            </a:r>
            <a:r>
              <a:rPr lang="en-US" altLang="ko-KR" sz="1100" b="1" dirty="0"/>
              <a:t>(n)</a:t>
            </a:r>
            <a:r>
              <a:rPr lang="ko-KR" altLang="en-US" sz="1100" b="1" dirty="0"/>
              <a:t> 내에서 총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회의 </a:t>
            </a:r>
            <a:r>
              <a:rPr lang="en-US" altLang="ko-KR" sz="1100" b="1" dirty="0"/>
              <a:t>n</a:t>
            </a:r>
            <a:r>
              <a:rPr lang="ko-KR" altLang="en-US" sz="1100" b="1" dirty="0"/>
              <a:t>반복이 실행되는 반복문이라면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복합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문은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 내에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문이 중첩되어 존재하는 형태로 바깥의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문은 반복문을 기본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문과 같이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회의 </a:t>
            </a:r>
            <a:r>
              <a:rPr lang="en-US" altLang="ko-KR" sz="1100" b="1" dirty="0"/>
              <a:t>n</a:t>
            </a:r>
            <a:r>
              <a:rPr lang="ko-KR" altLang="en-US" sz="1100" b="1" dirty="0"/>
              <a:t>반복을 수행하지만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내부에 있는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문은 바깥의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문의 반복횟수</a:t>
            </a:r>
            <a:r>
              <a:rPr lang="en-US" altLang="ko-KR" sz="1100" b="1" dirty="0"/>
              <a:t>(n)</a:t>
            </a:r>
            <a:r>
              <a:rPr lang="ko-KR" altLang="en-US" sz="1100" b="1" dirty="0"/>
              <a:t>만큼의 반복을 실행한다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총 반복 횟수는 바깥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 반복횟수</a:t>
            </a:r>
            <a:r>
              <a:rPr lang="en-US" altLang="ko-KR" sz="1100" b="1" dirty="0"/>
              <a:t>*</a:t>
            </a:r>
            <a:r>
              <a:rPr lang="ko-KR" altLang="en-US" sz="1100" b="1" dirty="0"/>
              <a:t>안쪽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 반복횟수이다</a:t>
            </a:r>
            <a:r>
              <a:rPr lang="en-US" altLang="ko-KR" sz="1100" b="1" dirty="0"/>
              <a:t>.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for (int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(“*”); 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ko-KR" altLang="en-US" sz="1100" dirty="0">
                <a:highlight>
                  <a:srgbClr val="FFFF00"/>
                </a:highlight>
              </a:rPr>
              <a:t>가 </a:t>
            </a:r>
            <a:r>
              <a:rPr lang="en-US" altLang="ko-KR" sz="1100" dirty="0">
                <a:highlight>
                  <a:srgbClr val="FFFF00"/>
                </a:highlight>
              </a:rPr>
              <a:t>0~2</a:t>
            </a:r>
            <a:r>
              <a:rPr lang="ko-KR" altLang="en-US" sz="1100" dirty="0">
                <a:highlight>
                  <a:srgbClr val="FFFF00"/>
                </a:highlight>
              </a:rPr>
              <a:t>일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때까지 </a:t>
            </a:r>
            <a:r>
              <a:rPr lang="en-US" altLang="ko-KR" sz="1100" dirty="0">
                <a:highlight>
                  <a:srgbClr val="FFFF00"/>
                </a:highlight>
              </a:rPr>
              <a:t>*</a:t>
            </a:r>
            <a:r>
              <a:rPr lang="ko-KR" altLang="en-US" sz="1100" dirty="0">
                <a:highlight>
                  <a:srgbClr val="FFFF00"/>
                </a:highlight>
              </a:rPr>
              <a:t>출력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***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결과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for (int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++){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ko-KR" altLang="en-US" sz="1100" dirty="0">
                <a:highlight>
                  <a:srgbClr val="FFFF00"/>
                </a:highlight>
              </a:rPr>
              <a:t>가 </a:t>
            </a:r>
            <a:r>
              <a:rPr lang="en-US" altLang="ko-KR" sz="1100" dirty="0">
                <a:highlight>
                  <a:srgbClr val="FFFF00"/>
                </a:highlight>
              </a:rPr>
              <a:t>0~2</a:t>
            </a:r>
            <a:r>
              <a:rPr lang="ko-KR" altLang="en-US" sz="1100" dirty="0">
                <a:highlight>
                  <a:srgbClr val="FFFF00"/>
                </a:highlight>
              </a:rPr>
              <a:t>일때까지 </a:t>
            </a:r>
            <a:r>
              <a:rPr lang="ko-KR" altLang="en-US" sz="1100" dirty="0" err="1">
                <a:highlight>
                  <a:srgbClr val="FFFF00"/>
                </a:highlight>
              </a:rPr>
              <a:t>줄바꿈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     for(int j = 0; j &lt; 3; </a:t>
            </a:r>
            <a:r>
              <a:rPr lang="en-US" altLang="ko-KR" sz="1100" dirty="0" err="1"/>
              <a:t>j++</a:t>
            </a:r>
            <a:r>
              <a:rPr lang="en-US" altLang="ko-KR" sz="1100" dirty="0"/>
              <a:t>) 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(“*”); </a:t>
            </a:r>
            <a:r>
              <a:rPr lang="en-US" altLang="ko-KR" sz="1100" dirty="0">
                <a:highlight>
                  <a:srgbClr val="FFFF00"/>
                </a:highlight>
              </a:rPr>
              <a:t>//j</a:t>
            </a:r>
            <a:r>
              <a:rPr lang="ko-KR" altLang="en-US" sz="1100" dirty="0">
                <a:highlight>
                  <a:srgbClr val="FFFF00"/>
                </a:highlight>
              </a:rPr>
              <a:t> 가 </a:t>
            </a:r>
            <a:r>
              <a:rPr lang="en-US" altLang="ko-KR" sz="1100" dirty="0">
                <a:highlight>
                  <a:srgbClr val="FFFF00"/>
                </a:highlight>
              </a:rPr>
              <a:t>0~2</a:t>
            </a:r>
            <a:r>
              <a:rPr lang="ko-KR" altLang="en-US" sz="1100" dirty="0">
                <a:highlight>
                  <a:srgbClr val="FFFF00"/>
                </a:highlight>
              </a:rPr>
              <a:t>일때까지 </a:t>
            </a:r>
            <a:r>
              <a:rPr lang="en-US" altLang="ko-KR" sz="1100" dirty="0">
                <a:highlight>
                  <a:srgbClr val="FFFF00"/>
                </a:highlight>
              </a:rPr>
              <a:t>* </a:t>
            </a:r>
            <a:r>
              <a:rPr lang="ko-KR" altLang="en-US" sz="1100" dirty="0">
                <a:highlight>
                  <a:srgbClr val="FFFF00"/>
                </a:highlight>
              </a:rPr>
              <a:t>출력 </a:t>
            </a:r>
            <a:r>
              <a:rPr lang="en-US" altLang="ko-KR" sz="1100" dirty="0">
                <a:highlight>
                  <a:srgbClr val="FFFF00"/>
                </a:highlight>
              </a:rPr>
              <a:t>-&gt; 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ko-KR" altLang="en-US" sz="1100" dirty="0">
                <a:highlight>
                  <a:srgbClr val="FFFF00"/>
                </a:highlight>
              </a:rPr>
              <a:t>반복범위만큼 재실행 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 err="1"/>
              <a:t>System.out.println</a:t>
            </a:r>
            <a:r>
              <a:rPr lang="en-US" altLang="ko-KR" sz="1100" dirty="0"/>
              <a:t>();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}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*** 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결과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lvl="1">
              <a:spcBef>
                <a:spcPct val="0"/>
              </a:spcBef>
            </a:pPr>
            <a:r>
              <a:rPr lang="en-US" altLang="ko-KR" sz="1100" dirty="0"/>
              <a:t>     ***</a:t>
            </a:r>
          </a:p>
          <a:p>
            <a:pPr lvl="1">
              <a:spcBef>
                <a:spcPct val="0"/>
              </a:spcBef>
            </a:pPr>
            <a:r>
              <a:rPr lang="en-US" altLang="ko-KR" sz="1100" dirty="0"/>
              <a:t>     ***</a:t>
            </a:r>
          </a:p>
          <a:p>
            <a:pPr marL="228600" indent="-228600">
              <a:spcBef>
                <a:spcPct val="0"/>
              </a:spcBef>
              <a:buFont typeface="+mj-lt"/>
              <a:buAutoNum type="arabicParenR" startAt="3"/>
            </a:pPr>
            <a:endParaRPr lang="en-US" altLang="ko-KR" sz="1100" dirty="0"/>
          </a:p>
          <a:p>
            <a:pPr marL="228600" indent="-228600">
              <a:spcBef>
                <a:spcPct val="0"/>
              </a:spcBef>
              <a:buFont typeface="+mj-lt"/>
              <a:buAutoNum type="arabicParenR" startAt="3"/>
            </a:pPr>
            <a:r>
              <a:rPr lang="en-US" altLang="ko-KR" sz="1100" b="1" dirty="0"/>
              <a:t>while</a:t>
            </a:r>
            <a:r>
              <a:rPr lang="ko-KR" altLang="en-US" sz="1100" b="1" dirty="0"/>
              <a:t>문의 경우</a:t>
            </a:r>
            <a:r>
              <a:rPr lang="en-US" altLang="ko-KR" sz="1100" b="1" dirty="0"/>
              <a:t>, while(true) -&gt; </a:t>
            </a:r>
            <a:r>
              <a:rPr lang="ko-KR" altLang="en-US" sz="1100" b="1" dirty="0"/>
              <a:t>계속 반복</a:t>
            </a:r>
            <a:r>
              <a:rPr lang="en-US" altLang="ko-KR" sz="1100" b="1" dirty="0"/>
              <a:t>, while(</a:t>
            </a:r>
            <a:r>
              <a:rPr lang="ko-KR" altLang="en-US" sz="1100" b="1" dirty="0"/>
              <a:t>조건</a:t>
            </a:r>
            <a:r>
              <a:rPr lang="en-US" altLang="ko-KR" sz="1100" b="1" dirty="0"/>
              <a:t>) -&gt; </a:t>
            </a:r>
            <a:r>
              <a:rPr lang="ko-KR" altLang="en-US" sz="1100" b="1" dirty="0"/>
              <a:t>조건이 참일 경우 반복을 한다</a:t>
            </a:r>
            <a:r>
              <a:rPr lang="en-US" altLang="ko-KR" sz="1100" b="1" dirty="0"/>
              <a:t>. true</a:t>
            </a:r>
            <a:r>
              <a:rPr lang="ko-KR" altLang="en-US" sz="1100" b="1" dirty="0"/>
              <a:t>에서 탈출을 하고싶을 경우 조건을 주어 </a:t>
            </a:r>
            <a:r>
              <a:rPr lang="en-US" altLang="ko-KR" sz="1100" b="1" dirty="0"/>
              <a:t>break</a:t>
            </a:r>
            <a:r>
              <a:rPr lang="ko-KR" altLang="en-US" sz="1100" b="1" dirty="0"/>
              <a:t>를 한다</a:t>
            </a:r>
            <a:r>
              <a:rPr lang="en-US" altLang="ko-KR" sz="1100" b="1" dirty="0"/>
              <a:t>.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변수 선언 및 정의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while(true) {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계속 반복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 err="1"/>
              <a:t>System.out.print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);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ko-KR" altLang="en-US" sz="1100" dirty="0">
                <a:highlight>
                  <a:srgbClr val="FFFF00"/>
                </a:highlight>
              </a:rPr>
              <a:t>출력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 err="1"/>
              <a:t>i</a:t>
            </a:r>
            <a:r>
              <a:rPr lang="en-US" altLang="ko-KR" sz="1100" dirty="0"/>
              <a:t>++;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 err="1">
                <a:highlight>
                  <a:srgbClr val="FFFF00"/>
                </a:highlight>
              </a:rPr>
              <a:t>반복실행하며</a:t>
            </a:r>
            <a:r>
              <a:rPr lang="ko-KR" altLang="en-US" sz="1100" dirty="0">
                <a:highlight>
                  <a:srgbClr val="FFFF00"/>
                </a:highlight>
              </a:rPr>
              <a:t> 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ko-KR" altLang="en-US" sz="1100" dirty="0">
                <a:highlight>
                  <a:srgbClr val="FFFF00"/>
                </a:highlight>
              </a:rPr>
              <a:t>가 </a:t>
            </a:r>
            <a:r>
              <a:rPr lang="en-US" altLang="ko-KR" sz="1100" dirty="0">
                <a:highlight>
                  <a:srgbClr val="FFFF00"/>
                </a:highlight>
              </a:rPr>
              <a:t>1</a:t>
            </a:r>
            <a:r>
              <a:rPr lang="ko-KR" altLang="en-US" sz="1100" dirty="0">
                <a:highlight>
                  <a:srgbClr val="FFFF00"/>
                </a:highlight>
              </a:rPr>
              <a:t>씩 증가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if 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== 5) break;</a:t>
            </a:r>
            <a:r>
              <a:rPr lang="en-US" altLang="ko-KR" sz="1100" dirty="0">
                <a:highlight>
                  <a:srgbClr val="FFFF00"/>
                </a:highlight>
              </a:rPr>
              <a:t> // 5</a:t>
            </a:r>
            <a:r>
              <a:rPr lang="ko-KR" altLang="en-US" sz="1100" dirty="0" err="1">
                <a:highlight>
                  <a:srgbClr val="FFFF00"/>
                </a:highlight>
              </a:rPr>
              <a:t>가되면</a:t>
            </a:r>
            <a:r>
              <a:rPr lang="ko-KR" altLang="en-US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 err="1">
                <a:highlight>
                  <a:srgbClr val="FFFF00"/>
                </a:highlight>
              </a:rPr>
              <a:t>반복문</a:t>
            </a:r>
            <a:r>
              <a:rPr lang="ko-KR" altLang="en-US" sz="1100" dirty="0">
                <a:highlight>
                  <a:srgbClr val="FFFF00"/>
                </a:highlight>
              </a:rPr>
              <a:t> 탈출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}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01234</a:t>
            </a:r>
          </a:p>
          <a:p>
            <a:pPr lvl="1">
              <a:spcBef>
                <a:spcPct val="0"/>
              </a:spcBef>
            </a:pP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변수 선언 및 정의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while(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!= 5) {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ko-KR" altLang="en-US" sz="1100" dirty="0">
                <a:highlight>
                  <a:srgbClr val="FFFF00"/>
                </a:highlight>
              </a:rPr>
              <a:t>가 </a:t>
            </a:r>
            <a:r>
              <a:rPr lang="en-US" altLang="ko-KR" sz="1100" dirty="0">
                <a:highlight>
                  <a:srgbClr val="FFFF00"/>
                </a:highlight>
              </a:rPr>
              <a:t>5</a:t>
            </a:r>
            <a:r>
              <a:rPr lang="ko-KR" altLang="en-US" sz="1100" dirty="0">
                <a:highlight>
                  <a:srgbClr val="FFFF00"/>
                </a:highlight>
              </a:rPr>
              <a:t>가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아닌 동안 </a:t>
            </a:r>
            <a:r>
              <a:rPr lang="ko-KR" altLang="en-US" sz="1100" dirty="0" err="1">
                <a:highlight>
                  <a:srgbClr val="FFFF00"/>
                </a:highlight>
              </a:rPr>
              <a:t>반복문</a:t>
            </a:r>
            <a:r>
              <a:rPr lang="ko-KR" altLang="en-US" sz="1100" dirty="0">
                <a:highlight>
                  <a:srgbClr val="FFFF00"/>
                </a:highlight>
              </a:rPr>
              <a:t> 실행 </a:t>
            </a:r>
            <a:r>
              <a:rPr lang="en-US" altLang="ko-KR" sz="1100" dirty="0">
                <a:highlight>
                  <a:srgbClr val="FFFF00"/>
                </a:highlight>
              </a:rPr>
              <a:t>-&gt; 5</a:t>
            </a:r>
            <a:r>
              <a:rPr lang="ko-KR" altLang="en-US" sz="1100" dirty="0">
                <a:highlight>
                  <a:srgbClr val="FFFF00"/>
                </a:highlight>
              </a:rPr>
              <a:t>되면 </a:t>
            </a:r>
            <a:r>
              <a:rPr lang="ko-KR" altLang="en-US" sz="1100" dirty="0" err="1">
                <a:highlight>
                  <a:srgbClr val="FFFF00"/>
                </a:highlight>
              </a:rPr>
              <a:t>반복문</a:t>
            </a:r>
            <a:r>
              <a:rPr lang="ko-KR" altLang="en-US" sz="1100" dirty="0">
                <a:highlight>
                  <a:srgbClr val="FFFF00"/>
                </a:highlight>
              </a:rPr>
              <a:t> 멈춤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 err="1"/>
              <a:t>System.out.print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);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ko-KR" altLang="en-US" sz="1100" dirty="0">
                <a:highlight>
                  <a:srgbClr val="FFFF00"/>
                </a:highlight>
              </a:rPr>
              <a:t>출력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 err="1"/>
              <a:t>i</a:t>
            </a:r>
            <a:r>
              <a:rPr lang="en-US" altLang="ko-KR" sz="1100" dirty="0"/>
              <a:t>++;</a:t>
            </a:r>
            <a:r>
              <a:rPr lang="en-US" altLang="ko-KR" sz="1100" dirty="0">
                <a:highlight>
                  <a:srgbClr val="FFFF00"/>
                </a:highlight>
              </a:rPr>
              <a:t>  //</a:t>
            </a:r>
            <a:r>
              <a:rPr lang="ko-KR" altLang="en-US" sz="1100" dirty="0" err="1">
                <a:highlight>
                  <a:srgbClr val="FFFF00"/>
                </a:highlight>
              </a:rPr>
              <a:t>반복실행하며</a:t>
            </a:r>
            <a:r>
              <a:rPr lang="ko-KR" altLang="en-US" sz="1100" dirty="0">
                <a:highlight>
                  <a:srgbClr val="FFFF00"/>
                </a:highlight>
              </a:rPr>
              <a:t> 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ko-KR" altLang="en-US" sz="1100" dirty="0">
                <a:highlight>
                  <a:srgbClr val="FFFF00"/>
                </a:highlight>
              </a:rPr>
              <a:t>가 </a:t>
            </a:r>
            <a:r>
              <a:rPr lang="en-US" altLang="ko-KR" sz="1100" dirty="0">
                <a:highlight>
                  <a:srgbClr val="FFFF00"/>
                </a:highlight>
              </a:rPr>
              <a:t>1</a:t>
            </a:r>
            <a:r>
              <a:rPr lang="ko-KR" altLang="en-US" sz="1100" dirty="0">
                <a:highlight>
                  <a:srgbClr val="FFFF00"/>
                </a:highlight>
              </a:rPr>
              <a:t>씩 증가</a:t>
            </a: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}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01234</a:t>
            </a:r>
          </a:p>
          <a:p>
            <a:pPr marL="228600" indent="-228600">
              <a:spcBef>
                <a:spcPct val="0"/>
              </a:spcBef>
              <a:buFont typeface="+mj-lt"/>
              <a:buAutoNum type="arabicParenR" startAt="3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6341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E39A27-EE60-41D3-ADFE-A06DD2E93ED7}"/>
              </a:ext>
            </a:extLst>
          </p:cNvPr>
          <p:cNvSpPr txBox="1"/>
          <p:nvPr/>
        </p:nvSpPr>
        <p:spPr>
          <a:xfrm>
            <a:off x="353033" y="788818"/>
            <a:ext cx="11485934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ct val="0"/>
              </a:spcBef>
              <a:buFont typeface="+mj-lt"/>
              <a:buAutoNum type="arabicParenR" startAt="5"/>
            </a:pPr>
            <a:r>
              <a:rPr lang="en-US" altLang="ko-KR" sz="1100" b="1" dirty="0"/>
              <a:t>for</a:t>
            </a:r>
            <a:r>
              <a:rPr lang="ko-KR" altLang="en-US" sz="1100" b="1" dirty="0"/>
              <a:t>문과 </a:t>
            </a:r>
            <a:r>
              <a:rPr lang="en-US" altLang="ko-KR" sz="1100" b="1" dirty="0"/>
              <a:t>while</a:t>
            </a:r>
            <a:r>
              <a:rPr lang="ko-KR" altLang="en-US" sz="1100" b="1" dirty="0"/>
              <a:t>문을 서로 변환할 경우</a:t>
            </a:r>
            <a:r>
              <a:rPr lang="en-US" altLang="ko-KR" sz="1100" b="1" dirty="0"/>
              <a:t>, for</a:t>
            </a:r>
            <a:r>
              <a:rPr lang="ko-KR" altLang="en-US" sz="1100" b="1" dirty="0"/>
              <a:t>문의 변수설정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반복범위</a:t>
            </a:r>
            <a:r>
              <a:rPr lang="en-US" altLang="ko-KR" sz="1100" b="1" dirty="0"/>
              <a:t>,</a:t>
            </a:r>
            <a:r>
              <a:rPr lang="ko-KR" altLang="en-US" sz="1100" b="1" dirty="0" err="1"/>
              <a:t>변수증감규칙</a:t>
            </a:r>
            <a:r>
              <a:rPr lang="ko-KR" altLang="en-US" sz="1100" b="1" dirty="0"/>
              <a:t> 등이 각각 </a:t>
            </a:r>
            <a:r>
              <a:rPr lang="en-US" altLang="ko-KR" sz="1100" b="1" dirty="0"/>
              <a:t>while</a:t>
            </a:r>
            <a:r>
              <a:rPr lang="ko-KR" altLang="en-US" sz="1100" b="1" dirty="0"/>
              <a:t>문의 다른 곳에 존재하게 되며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반대로 </a:t>
            </a:r>
            <a:r>
              <a:rPr lang="en-US" altLang="ko-KR" sz="1100" b="1" dirty="0"/>
              <a:t>while</a:t>
            </a:r>
            <a:r>
              <a:rPr lang="ko-KR" altLang="en-US" sz="1100" b="1" dirty="0"/>
              <a:t>문을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문으로 </a:t>
            </a:r>
            <a:r>
              <a:rPr lang="ko-KR" altLang="en-US" sz="1100" b="1" dirty="0" err="1"/>
              <a:t>변경시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변수설정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범위</a:t>
            </a:r>
            <a:r>
              <a:rPr lang="en-US" altLang="ko-KR" sz="1100" b="1" dirty="0"/>
              <a:t>, </a:t>
            </a:r>
            <a:r>
              <a:rPr lang="ko-KR" altLang="en-US" sz="1100" b="1" dirty="0" err="1"/>
              <a:t>변수증감규칙</a:t>
            </a:r>
            <a:r>
              <a:rPr lang="ko-KR" altLang="en-US" sz="1100" b="1" dirty="0"/>
              <a:t> 등이 </a:t>
            </a:r>
            <a:r>
              <a:rPr lang="en-US" altLang="ko-KR" sz="1100" b="1" dirty="0"/>
              <a:t>for ()</a:t>
            </a:r>
            <a:r>
              <a:rPr lang="ko-KR" altLang="en-US" sz="1100" b="1" dirty="0"/>
              <a:t>으로 들어가게 되며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반복 조건이 숫자가 아닌 경우에는 따로 조건을 주어야 한다</a:t>
            </a:r>
            <a:r>
              <a:rPr lang="en-US" altLang="ko-KR" sz="1100" b="1" dirty="0"/>
              <a:t>.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반복 조건이 될 변수를 </a:t>
            </a:r>
            <a:r>
              <a:rPr lang="en-US" altLang="ko-KR" sz="1100" dirty="0">
                <a:highlight>
                  <a:srgbClr val="FFFF00"/>
                </a:highlight>
              </a:rPr>
              <a:t>while</a:t>
            </a:r>
            <a:r>
              <a:rPr lang="ko-KR" altLang="en-US" sz="1100" dirty="0">
                <a:highlight>
                  <a:srgbClr val="FFFF00"/>
                </a:highlight>
              </a:rPr>
              <a:t>문 바깥에서 정의 및 선언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while(true) {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 err="1"/>
              <a:t>System.out.print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);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변수 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ko-KR" altLang="en-US" sz="1100" dirty="0">
                <a:highlight>
                  <a:srgbClr val="FFFF00"/>
                </a:highlight>
              </a:rPr>
              <a:t>출력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 err="1"/>
              <a:t>i</a:t>
            </a:r>
            <a:r>
              <a:rPr lang="en-US" altLang="ko-KR" sz="1100" dirty="0"/>
              <a:t>++;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en-US" altLang="ko-KR" sz="1100" dirty="0">
                <a:highlight>
                  <a:srgbClr val="FFFF00"/>
                </a:highlight>
              </a:rPr>
              <a:t> 1</a:t>
            </a:r>
            <a:r>
              <a:rPr lang="ko-KR" altLang="en-US" sz="1100" dirty="0">
                <a:highlight>
                  <a:srgbClr val="FFFF00"/>
                </a:highlight>
              </a:rPr>
              <a:t>씩 증가 </a:t>
            </a:r>
            <a:r>
              <a:rPr lang="en-US" altLang="ko-KR" sz="1100" dirty="0">
                <a:highlight>
                  <a:srgbClr val="FFFF00"/>
                </a:highlight>
              </a:rPr>
              <a:t>: </a:t>
            </a:r>
            <a:r>
              <a:rPr lang="ko-KR" altLang="en-US" sz="1100" dirty="0" err="1">
                <a:highlight>
                  <a:srgbClr val="FFFF00"/>
                </a:highlight>
              </a:rPr>
              <a:t>증감폭</a:t>
            </a:r>
            <a:r>
              <a:rPr lang="ko-KR" altLang="en-US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 err="1">
                <a:highlight>
                  <a:srgbClr val="FFFF00"/>
                </a:highlight>
              </a:rPr>
              <a:t>반복문</a:t>
            </a:r>
            <a:r>
              <a:rPr lang="ko-KR" altLang="en-US" sz="1100" dirty="0">
                <a:highlight>
                  <a:srgbClr val="FFFF00"/>
                </a:highlight>
              </a:rPr>
              <a:t> 내에 설정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if 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== 5) break;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탈출 조건 설정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}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01234</a:t>
            </a:r>
          </a:p>
          <a:p>
            <a:pPr lvl="1">
              <a:spcBef>
                <a:spcPct val="0"/>
              </a:spcBef>
            </a:pP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for (int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5;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);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 err="1">
                <a:highlight>
                  <a:srgbClr val="FFFF00"/>
                </a:highlight>
              </a:rPr>
              <a:t>반복문</a:t>
            </a:r>
            <a:r>
              <a:rPr lang="ko-KR" altLang="en-US" sz="1100" dirty="0">
                <a:highlight>
                  <a:srgbClr val="FFFF00"/>
                </a:highlight>
              </a:rPr>
              <a:t> 변수</a:t>
            </a:r>
            <a:r>
              <a:rPr lang="en-US" altLang="ko-KR" sz="1100" dirty="0">
                <a:highlight>
                  <a:srgbClr val="FFFF00"/>
                </a:highlight>
              </a:rPr>
              <a:t>, </a:t>
            </a:r>
            <a:r>
              <a:rPr lang="ko-KR" altLang="en-US" sz="1100" dirty="0">
                <a:highlight>
                  <a:srgbClr val="FFFF00"/>
                </a:highlight>
              </a:rPr>
              <a:t>실행 범위</a:t>
            </a:r>
            <a:r>
              <a:rPr lang="en-US" altLang="ko-KR" sz="1100" dirty="0">
                <a:highlight>
                  <a:srgbClr val="FFFF00"/>
                </a:highlight>
              </a:rPr>
              <a:t>, </a:t>
            </a:r>
            <a:r>
              <a:rPr lang="ko-KR" altLang="en-US" sz="1100" dirty="0">
                <a:highlight>
                  <a:srgbClr val="FFFF00"/>
                </a:highlight>
              </a:rPr>
              <a:t>변수 증감 규칙을 모두 </a:t>
            </a:r>
            <a:r>
              <a:rPr lang="en-US" altLang="ko-KR" sz="1100" dirty="0">
                <a:highlight>
                  <a:srgbClr val="FFFF00"/>
                </a:highlight>
              </a:rPr>
              <a:t>for </a:t>
            </a:r>
            <a:r>
              <a:rPr lang="ko-KR" altLang="en-US" sz="1100" dirty="0">
                <a:highlight>
                  <a:srgbClr val="FFFF00"/>
                </a:highlight>
              </a:rPr>
              <a:t>옆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괄호 안에 입력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228600" indent="-228600">
              <a:spcBef>
                <a:spcPct val="0"/>
              </a:spcBef>
              <a:buFont typeface="+mj-lt"/>
              <a:buAutoNum type="arabicParenR" startAt="5"/>
            </a:pPr>
            <a:r>
              <a:rPr lang="en-US" altLang="ko-KR" sz="1100" b="1" dirty="0"/>
              <a:t>break</a:t>
            </a:r>
            <a:r>
              <a:rPr lang="ko-KR" altLang="en-US" sz="1100" b="1" dirty="0"/>
              <a:t>문의 경우 </a:t>
            </a:r>
            <a:r>
              <a:rPr lang="en-US" altLang="ko-KR" sz="1100" b="1" dirty="0"/>
              <a:t>break</a:t>
            </a:r>
            <a:r>
              <a:rPr lang="ko-KR" altLang="en-US" sz="1100" b="1" dirty="0"/>
              <a:t>가 포함된 하나의 반복문이나 </a:t>
            </a:r>
            <a:r>
              <a:rPr lang="en-US" altLang="ko-KR" sz="1100" b="1" dirty="0"/>
              <a:t>switch</a:t>
            </a:r>
            <a:r>
              <a:rPr lang="ko-KR" altLang="en-US" sz="1100" b="1" dirty="0"/>
              <a:t>문을 빠져나온다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복합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문의 경우 내부의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문에 </a:t>
            </a:r>
            <a:r>
              <a:rPr lang="en-US" altLang="ko-KR" sz="1100" b="1" dirty="0"/>
              <a:t>break</a:t>
            </a:r>
            <a:r>
              <a:rPr lang="ko-KR" altLang="en-US" sz="1100" b="1" dirty="0"/>
              <a:t>가 있다면 내부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 </a:t>
            </a:r>
            <a:r>
              <a:rPr lang="en-US" altLang="ko-KR" sz="1100" b="1" dirty="0"/>
              <a:t>break</a:t>
            </a:r>
            <a:r>
              <a:rPr lang="ko-KR" altLang="en-US" sz="1100" b="1" dirty="0"/>
              <a:t>조건을 충족할 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탈출 후 바깥 </a:t>
            </a:r>
            <a:r>
              <a:rPr lang="en-US" altLang="ko-KR" sz="1100" b="1" dirty="0"/>
              <a:t>for</a:t>
            </a:r>
            <a:r>
              <a:rPr lang="ko-KR" altLang="en-US" sz="1100" b="1" dirty="0"/>
              <a:t>문의 조건에 따라 반복문을 처음부터 실행한다</a:t>
            </a:r>
            <a:r>
              <a:rPr lang="en-US" altLang="ko-KR" sz="1100" b="1" dirty="0"/>
              <a:t>. continue</a:t>
            </a:r>
            <a:r>
              <a:rPr lang="ko-KR" altLang="en-US" sz="1100" b="1" dirty="0"/>
              <a:t>의 경우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완전히 빠져나오는 것이 아니라</a:t>
            </a:r>
            <a:r>
              <a:rPr lang="en-US" altLang="ko-KR" sz="1100" b="1" dirty="0"/>
              <a:t>, continue</a:t>
            </a:r>
            <a:r>
              <a:rPr lang="ko-KR" altLang="en-US" sz="1100" b="1" dirty="0"/>
              <a:t>의 조건에 해당하는 내용만 실행을 하지 않고 반복문은 계속해서 실행한다</a:t>
            </a:r>
            <a:r>
              <a:rPr lang="en-US" altLang="ko-KR" sz="1100" b="1" dirty="0"/>
              <a:t>.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변수 선언 및 정의</a:t>
            </a: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while(true) {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 err="1"/>
              <a:t>System.out.print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);</a:t>
            </a:r>
            <a:r>
              <a:rPr lang="en-US" altLang="ko-KR" sz="1100" dirty="0">
                <a:highlight>
                  <a:srgbClr val="FFFF00"/>
                </a:highlight>
              </a:rPr>
              <a:t> //</a:t>
            </a:r>
            <a:r>
              <a:rPr lang="ko-KR" altLang="en-US" sz="1100" dirty="0">
                <a:highlight>
                  <a:srgbClr val="FFFF00"/>
                </a:highlight>
              </a:rPr>
              <a:t>변수 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ko-KR" altLang="en-US" sz="1100" dirty="0">
                <a:highlight>
                  <a:srgbClr val="FFFF00"/>
                </a:highlight>
              </a:rPr>
              <a:t>출력</a:t>
            </a: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 err="1"/>
              <a:t>i</a:t>
            </a:r>
            <a:r>
              <a:rPr lang="en-US" altLang="ko-KR" sz="1100" dirty="0"/>
              <a:t>++;</a:t>
            </a:r>
            <a:r>
              <a:rPr lang="en-US" altLang="ko-KR" sz="1100" dirty="0">
                <a:highlight>
                  <a:srgbClr val="FFFF00"/>
                </a:highlight>
              </a:rPr>
              <a:t> //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en-US" altLang="ko-KR" sz="1100" dirty="0">
                <a:highlight>
                  <a:srgbClr val="FFFF00"/>
                </a:highlight>
              </a:rPr>
              <a:t> 1</a:t>
            </a:r>
            <a:r>
              <a:rPr lang="ko-KR" altLang="en-US" sz="1100" dirty="0">
                <a:highlight>
                  <a:srgbClr val="FFFF00"/>
                </a:highlight>
              </a:rPr>
              <a:t>씩 증가 </a:t>
            </a: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if 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== 5) break; </a:t>
            </a:r>
            <a:r>
              <a:rPr lang="en-US" altLang="ko-KR" sz="1100" dirty="0">
                <a:highlight>
                  <a:srgbClr val="FFFF00"/>
                </a:highlight>
              </a:rPr>
              <a:t>//5</a:t>
            </a:r>
            <a:r>
              <a:rPr lang="ko-KR" altLang="en-US" sz="1100" dirty="0" err="1">
                <a:highlight>
                  <a:srgbClr val="FFFF00"/>
                </a:highlight>
              </a:rPr>
              <a:t>가되면</a:t>
            </a:r>
            <a:r>
              <a:rPr lang="ko-KR" altLang="en-US" sz="1100" dirty="0">
                <a:highlight>
                  <a:srgbClr val="FFFF00"/>
                </a:highlight>
              </a:rPr>
              <a:t> 탈출 </a:t>
            </a:r>
            <a:r>
              <a:rPr lang="en-US" altLang="ko-KR" sz="1100" dirty="0">
                <a:highlight>
                  <a:srgbClr val="FFFF00"/>
                </a:highlight>
              </a:rPr>
              <a:t>: </a:t>
            </a:r>
            <a:r>
              <a:rPr lang="ko-KR" altLang="en-US" sz="1100" dirty="0">
                <a:highlight>
                  <a:srgbClr val="FFFF00"/>
                </a:highlight>
              </a:rPr>
              <a:t>이후 </a:t>
            </a:r>
            <a:r>
              <a:rPr lang="ko-KR" altLang="en-US" sz="1100" dirty="0" err="1">
                <a:highlight>
                  <a:srgbClr val="FFFF00"/>
                </a:highlight>
              </a:rPr>
              <a:t>반복문</a:t>
            </a:r>
            <a:r>
              <a:rPr lang="ko-KR" altLang="en-US" sz="1100" dirty="0">
                <a:highlight>
                  <a:srgbClr val="FFFF00"/>
                </a:highlight>
              </a:rPr>
              <a:t> 실행 </a:t>
            </a:r>
            <a:r>
              <a:rPr lang="en-US" altLang="ko-KR" sz="1100" dirty="0">
                <a:highlight>
                  <a:srgbClr val="FFFF00"/>
                </a:highlight>
              </a:rPr>
              <a:t>x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}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01234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변수 선언 및 정의</a:t>
            </a: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while(true) {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 err="1"/>
              <a:t>System.out.printf</a:t>
            </a:r>
            <a:r>
              <a:rPr lang="en-US" altLang="ko-KR" sz="1100" dirty="0"/>
              <a:t>(“%d,”,</a:t>
            </a:r>
            <a:r>
              <a:rPr lang="en-US" altLang="ko-KR" sz="1100" dirty="0" err="1"/>
              <a:t>i</a:t>
            </a:r>
            <a:r>
              <a:rPr lang="en-US" altLang="ko-KR" sz="1100" dirty="0"/>
              <a:t>);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변수 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ko-KR" altLang="en-US" sz="1100" dirty="0">
                <a:highlight>
                  <a:srgbClr val="FFFF00"/>
                </a:highlight>
              </a:rPr>
              <a:t>출력 </a:t>
            </a:r>
            <a:r>
              <a:rPr lang="en-US" altLang="ko-KR" sz="1100" dirty="0">
                <a:highlight>
                  <a:srgbClr val="FFFF00"/>
                </a:highlight>
              </a:rPr>
              <a:t>(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en-US" altLang="ko-KR" sz="1100" dirty="0">
                <a:highlight>
                  <a:srgbClr val="FFFF00"/>
                </a:highlight>
              </a:rPr>
              <a:t>, </a:t>
            </a:r>
            <a:r>
              <a:rPr lang="ko-KR" altLang="en-US" sz="1100" dirty="0">
                <a:highlight>
                  <a:srgbClr val="FFFF00"/>
                </a:highlight>
              </a:rPr>
              <a:t>형태로 출력</a:t>
            </a:r>
            <a:r>
              <a:rPr lang="en-US" altLang="ko-KR" sz="1100" dirty="0">
                <a:highlight>
                  <a:srgbClr val="FFFF00"/>
                </a:highlight>
              </a:rPr>
              <a:t>)</a:t>
            </a: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 err="1"/>
              <a:t>i</a:t>
            </a:r>
            <a:r>
              <a:rPr lang="en-US" altLang="ko-KR" sz="1100" dirty="0"/>
              <a:t>++;</a:t>
            </a:r>
            <a:r>
              <a:rPr lang="en-US" altLang="ko-KR" sz="1100" dirty="0">
                <a:highlight>
                  <a:srgbClr val="FFFF00"/>
                </a:highlight>
              </a:rPr>
              <a:t> //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en-US" altLang="ko-KR" sz="1100" dirty="0">
                <a:highlight>
                  <a:srgbClr val="FFFF00"/>
                </a:highlight>
              </a:rPr>
              <a:t> 1</a:t>
            </a:r>
            <a:r>
              <a:rPr lang="ko-KR" altLang="en-US" sz="1100" dirty="0">
                <a:highlight>
                  <a:srgbClr val="FFFF00"/>
                </a:highlight>
              </a:rPr>
              <a:t>씩 증가 </a:t>
            </a: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if 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% 5 == 0) continue;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en-US" altLang="ko-KR" sz="1100" dirty="0" err="1">
                <a:highlight>
                  <a:srgbClr val="FFFF00"/>
                </a:highlight>
              </a:rPr>
              <a:t>i</a:t>
            </a:r>
            <a:r>
              <a:rPr lang="ko-KR" altLang="en-US" sz="1100" dirty="0" err="1">
                <a:highlight>
                  <a:srgbClr val="FFFF00"/>
                </a:highlight>
              </a:rPr>
              <a:t>를</a:t>
            </a:r>
            <a:r>
              <a:rPr lang="ko-KR" altLang="en-US" sz="1100" dirty="0">
                <a:highlight>
                  <a:srgbClr val="FFFF00"/>
                </a:highlight>
              </a:rPr>
              <a:t> </a:t>
            </a:r>
            <a:r>
              <a:rPr lang="en-US" altLang="ko-KR" sz="1100" dirty="0">
                <a:highlight>
                  <a:srgbClr val="FFFF00"/>
                </a:highlight>
              </a:rPr>
              <a:t>5</a:t>
            </a:r>
            <a:r>
              <a:rPr lang="ko-KR" altLang="en-US" sz="1100" dirty="0">
                <a:highlight>
                  <a:srgbClr val="FFFF00"/>
                </a:highlight>
              </a:rPr>
              <a:t>로 나눈 나머지가 </a:t>
            </a:r>
            <a:r>
              <a:rPr lang="en-US" altLang="ko-KR" sz="1100" dirty="0">
                <a:highlight>
                  <a:srgbClr val="FFFF00"/>
                </a:highlight>
              </a:rPr>
              <a:t>0</a:t>
            </a:r>
            <a:r>
              <a:rPr lang="ko-KR" altLang="en-US" sz="1100" dirty="0">
                <a:highlight>
                  <a:srgbClr val="FFFF00"/>
                </a:highlight>
              </a:rPr>
              <a:t>이면 건너뛰고 실행</a:t>
            </a:r>
            <a:r>
              <a:rPr lang="en-US" altLang="ko-KR" sz="1100" dirty="0">
                <a:highlight>
                  <a:srgbClr val="FFFF00"/>
                </a:highlight>
              </a:rPr>
              <a:t>: </a:t>
            </a:r>
            <a:r>
              <a:rPr lang="ko-KR" altLang="en-US" sz="1100" dirty="0">
                <a:highlight>
                  <a:srgbClr val="FFFF00"/>
                </a:highlight>
              </a:rPr>
              <a:t>탈출 </a:t>
            </a:r>
            <a:r>
              <a:rPr lang="en-US" altLang="ko-KR" sz="1100" dirty="0">
                <a:highlight>
                  <a:srgbClr val="FFFF00"/>
                </a:highlight>
              </a:rPr>
              <a:t>x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}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1,2,3,4,6,7,8,9,11,12,13, ….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 startAt="3"/>
            </a:pP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 startAt="3"/>
            </a:pP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 startAt="3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08449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F8501DD-57A8-4BF0-BEAF-847BD1DA19AE}"/>
              </a:ext>
            </a:extLst>
          </p:cNvPr>
          <p:cNvSpPr/>
          <p:nvPr/>
        </p:nvSpPr>
        <p:spPr>
          <a:xfrm>
            <a:off x="467116" y="828979"/>
            <a:ext cx="10914246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0"/>
              </a:spcBef>
              <a:buFont typeface="+mj-lt"/>
              <a:buAutoNum type="arabicParenR" startAt="7"/>
            </a:pPr>
            <a:r>
              <a:rPr lang="ko-KR" altLang="en-US" sz="1100" b="1" dirty="0"/>
              <a:t>배열의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선언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생성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초기화 방법은 아래와 같다</a:t>
            </a:r>
            <a:r>
              <a:rPr lang="en-US" altLang="ko-KR" sz="1100" b="1" dirty="0"/>
              <a:t>.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int[] numbers = new int[4]; </a:t>
            </a:r>
            <a:r>
              <a:rPr lang="en-US" altLang="ko-KR" sz="1100" dirty="0">
                <a:highlight>
                  <a:srgbClr val="FFFF00"/>
                </a:highlight>
              </a:rPr>
              <a:t>// </a:t>
            </a:r>
            <a:r>
              <a:rPr lang="ko-KR" altLang="en-US" sz="1100" dirty="0">
                <a:highlight>
                  <a:srgbClr val="FFFF00"/>
                </a:highlight>
              </a:rPr>
              <a:t>형</a:t>
            </a:r>
            <a:r>
              <a:rPr lang="en-US" altLang="ko-KR" sz="1100" dirty="0">
                <a:highlight>
                  <a:srgbClr val="FFFF00"/>
                </a:highlight>
              </a:rPr>
              <a:t>[] </a:t>
            </a:r>
            <a:r>
              <a:rPr lang="ko-KR" altLang="en-US" sz="1100" dirty="0" err="1">
                <a:highlight>
                  <a:srgbClr val="FFFF00"/>
                </a:highlight>
              </a:rPr>
              <a:t>변수명</a:t>
            </a:r>
            <a:r>
              <a:rPr lang="ko-KR" altLang="en-US" sz="1100" dirty="0">
                <a:highlight>
                  <a:srgbClr val="FFFF00"/>
                </a:highlight>
              </a:rPr>
              <a:t> </a:t>
            </a:r>
            <a:r>
              <a:rPr lang="en-US" altLang="ko-KR" sz="1100" dirty="0">
                <a:highlight>
                  <a:srgbClr val="FFFF00"/>
                </a:highlight>
              </a:rPr>
              <a:t>= new </a:t>
            </a:r>
            <a:r>
              <a:rPr lang="ko-KR" altLang="en-US" sz="1100" dirty="0">
                <a:highlight>
                  <a:srgbClr val="FFFF00"/>
                </a:highlight>
              </a:rPr>
              <a:t>형</a:t>
            </a:r>
            <a:r>
              <a:rPr lang="en-US" altLang="ko-KR" sz="1100" dirty="0">
                <a:highlight>
                  <a:srgbClr val="FFFF00"/>
                </a:highlight>
              </a:rPr>
              <a:t>[</a:t>
            </a:r>
            <a:r>
              <a:rPr lang="ko-KR" altLang="en-US" sz="1100" dirty="0">
                <a:highlight>
                  <a:srgbClr val="FFFF00"/>
                </a:highlight>
              </a:rPr>
              <a:t>배열길이</a:t>
            </a:r>
            <a:r>
              <a:rPr lang="en-US" altLang="ko-KR" sz="1100" dirty="0">
                <a:highlight>
                  <a:srgbClr val="FFFF00"/>
                </a:highlight>
              </a:rPr>
              <a:t>] </a:t>
            </a:r>
            <a:r>
              <a:rPr lang="ko-KR" altLang="en-US" sz="1100" dirty="0">
                <a:highlight>
                  <a:srgbClr val="FFFF00"/>
                </a:highlight>
              </a:rPr>
              <a:t>이와 같이 객체 선언을 하여 길이만 정한 형태로 선언이 가능하며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int[] numbers = {0,1,2,3};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이와 같이 길이와 각 배열 순서에 해당하는 값을 부여하는 형태로 정의 및 선언이 가능하다</a:t>
            </a:r>
            <a:r>
              <a:rPr lang="en-US" altLang="ko-KR" sz="1100" dirty="0">
                <a:highlight>
                  <a:srgbClr val="FFFF00"/>
                </a:highlight>
              </a:rPr>
              <a:t>.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numbers[0] = 0;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 err="1">
                <a:highlight>
                  <a:srgbClr val="FFFF00"/>
                </a:highlight>
              </a:rPr>
              <a:t>변수명</a:t>
            </a:r>
            <a:r>
              <a:rPr lang="en-US" altLang="ko-KR" sz="1100" dirty="0">
                <a:highlight>
                  <a:srgbClr val="FFFF00"/>
                </a:highlight>
              </a:rPr>
              <a:t>[</a:t>
            </a:r>
            <a:r>
              <a:rPr lang="ko-KR" altLang="en-US" sz="1100" dirty="0">
                <a:highlight>
                  <a:srgbClr val="FFFF00"/>
                </a:highlight>
              </a:rPr>
              <a:t>순서</a:t>
            </a:r>
            <a:r>
              <a:rPr lang="en-US" altLang="ko-KR" sz="1100" dirty="0">
                <a:highlight>
                  <a:srgbClr val="FFFF00"/>
                </a:highlight>
              </a:rPr>
              <a:t>] = </a:t>
            </a:r>
            <a:r>
              <a:rPr lang="ko-KR" altLang="en-US" sz="1100" dirty="0">
                <a:highlight>
                  <a:srgbClr val="FFFF00"/>
                </a:highlight>
              </a:rPr>
              <a:t>값 의 형태로 각 배열 순서에 해당하는 값을 부여할 수 있다</a:t>
            </a:r>
            <a:r>
              <a:rPr lang="en-US" altLang="ko-KR" sz="1100" dirty="0">
                <a:highlight>
                  <a:srgbClr val="FFFF00"/>
                </a:highlight>
              </a:rPr>
              <a:t>.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numbers[1] = 1;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numbers[2] = 2;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numbers[3] = 3;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r>
              <a:rPr lang="en-US" altLang="ko-KR" sz="1100" dirty="0"/>
              <a:t>int[] numbers = new int[4]; </a:t>
            </a:r>
            <a:r>
              <a:rPr lang="en-US" altLang="ko-KR" sz="1100" dirty="0">
                <a:highlight>
                  <a:srgbClr val="FFFF00"/>
                </a:highlight>
              </a:rPr>
              <a:t>//</a:t>
            </a:r>
            <a:r>
              <a:rPr lang="ko-KR" altLang="en-US" sz="1100" dirty="0">
                <a:highlight>
                  <a:srgbClr val="FFFF00"/>
                </a:highlight>
              </a:rPr>
              <a:t>초기화 시에는 이와 같이 새로운 객체를 생성하여 초기화 할 수도 있다</a:t>
            </a:r>
            <a:r>
              <a:rPr lang="en-US" altLang="ko-KR" sz="1100" dirty="0">
                <a:highlight>
                  <a:srgbClr val="FFFF00"/>
                </a:highlight>
              </a:rPr>
              <a:t>.</a:t>
            </a:r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endParaRPr lang="en-US" altLang="ko-KR" sz="1100" dirty="0"/>
          </a:p>
          <a:p>
            <a:pPr marL="685800" lvl="1" indent="-228600">
              <a:spcBef>
                <a:spcPct val="0"/>
              </a:spcBef>
              <a:buFont typeface="+mj-lt"/>
              <a:buAutoNum type="arabicParenR"/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6595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28" y="2188286"/>
            <a:ext cx="7686675" cy="2733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if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문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_3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7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92" y="1763110"/>
            <a:ext cx="7658100" cy="304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if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문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_4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6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88" y="1797433"/>
            <a:ext cx="7734300" cy="3609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114" y="2005176"/>
            <a:ext cx="1849329" cy="7741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114" y="2828431"/>
            <a:ext cx="1849329" cy="8239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114" y="3701507"/>
            <a:ext cx="1729036" cy="7772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0782" y="2667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if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문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_5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6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4509" y="2301765"/>
            <a:ext cx="372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‘1’ : </a:t>
            </a:r>
            <a:r>
              <a:rPr lang="ko-KR" altLang="en-US" dirty="0"/>
              <a:t>이 있는 부분에 </a:t>
            </a:r>
            <a:r>
              <a:rPr lang="en-US" altLang="ko-KR" dirty="0"/>
              <a:t>break</a:t>
            </a:r>
            <a:r>
              <a:rPr lang="ko-KR" altLang="en-US" dirty="0"/>
              <a:t>가 없어서</a:t>
            </a:r>
            <a:r>
              <a:rPr lang="en-US" altLang="ko-KR" dirty="0"/>
              <a:t> case ‘2’ </a:t>
            </a:r>
            <a:r>
              <a:rPr lang="ko-KR" altLang="en-US" dirty="0"/>
              <a:t>까지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4" y="1433348"/>
            <a:ext cx="7991475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208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switch, case </a:t>
            </a:r>
            <a:r>
              <a:rPr lang="ko-KR" altLang="en-US" b="1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80032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49" y="2378708"/>
            <a:ext cx="6981825" cy="2447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기본 </a:t>
            </a:r>
            <a:r>
              <a:rPr lang="en-US" altLang="ko-KR" b="1" dirty="0"/>
              <a:t>for</a:t>
            </a:r>
            <a:r>
              <a:rPr lang="ko-KR" altLang="en-US" b="1" dirty="0"/>
              <a:t>문과 복합 </a:t>
            </a:r>
            <a:r>
              <a:rPr lang="en-US" altLang="ko-KR" b="1" dirty="0"/>
              <a:t>for</a:t>
            </a:r>
            <a:r>
              <a:rPr lang="ko-KR" altLang="en-US" b="1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40185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32" y="943115"/>
            <a:ext cx="5856887" cy="5649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기본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문과 복합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5873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0" y="898635"/>
            <a:ext cx="5038574" cy="53918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/>
              <a:t>. </a:t>
            </a:r>
            <a:r>
              <a:rPr lang="ko-KR" altLang="en-US" b="1" dirty="0"/>
              <a:t>단순 비교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6204" y="2286000"/>
            <a:ext cx="61366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30</a:t>
            </a:r>
            <a:r>
              <a:rPr lang="ko-KR" altLang="en-US" dirty="0"/>
              <a:t>줄의 별을 출력하는 코드이다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문을 이중으로 쓰는데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안쪽의 </a:t>
            </a:r>
            <a:r>
              <a:rPr lang="en-US" altLang="ko-KR" dirty="0"/>
              <a:t>while</a:t>
            </a:r>
            <a:r>
              <a:rPr lang="ko-KR" altLang="en-US" dirty="0"/>
              <a:t>문은 </a:t>
            </a:r>
            <a:r>
              <a:rPr lang="en-US" altLang="ko-KR" dirty="0" err="1"/>
              <a:t>iA</a:t>
            </a:r>
            <a:r>
              <a:rPr lang="ko-KR" altLang="en-US" dirty="0"/>
              <a:t>와 </a:t>
            </a:r>
            <a:r>
              <a:rPr lang="en-US" altLang="ko-KR" dirty="0" err="1"/>
              <a:t>iB</a:t>
            </a:r>
            <a:r>
              <a:rPr lang="ko-KR" altLang="en-US" dirty="0"/>
              <a:t>가 서로 같아지면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break</a:t>
            </a:r>
            <a:r>
              <a:rPr lang="ko-KR" altLang="en-US" dirty="0"/>
              <a:t>를 하고</a:t>
            </a:r>
            <a:endParaRPr lang="en-US" altLang="ko-KR" dirty="0"/>
          </a:p>
          <a:p>
            <a:r>
              <a:rPr lang="ko-KR" altLang="en-US" dirty="0"/>
              <a:t>바깥의 </a:t>
            </a:r>
            <a:r>
              <a:rPr lang="en-US" altLang="ko-KR" dirty="0"/>
              <a:t>while</a:t>
            </a:r>
            <a:r>
              <a:rPr lang="ko-KR" altLang="en-US" dirty="0"/>
              <a:t>문은 </a:t>
            </a:r>
            <a:r>
              <a:rPr lang="en-US" altLang="ko-KR" dirty="0" err="1"/>
              <a:t>iA</a:t>
            </a:r>
            <a:r>
              <a:rPr lang="ko-KR" altLang="en-US" dirty="0"/>
              <a:t>가 </a:t>
            </a:r>
            <a:r>
              <a:rPr lang="en-US" altLang="ko-KR" dirty="0"/>
              <a:t>30</a:t>
            </a:r>
            <a:r>
              <a:rPr lang="ko-KR" altLang="en-US" dirty="0"/>
              <a:t>이 되면 </a:t>
            </a:r>
            <a:r>
              <a:rPr lang="en-US" altLang="ko-KR" dirty="0"/>
              <a:t>break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안쪽 </a:t>
            </a:r>
            <a:r>
              <a:rPr lang="en-US" altLang="ko-KR" dirty="0"/>
              <a:t>while</a:t>
            </a:r>
            <a:r>
              <a:rPr lang="ko-KR" altLang="en-US" dirty="0"/>
              <a:t>문 은 </a:t>
            </a:r>
            <a:r>
              <a:rPr lang="en-US" altLang="ko-KR" dirty="0" err="1"/>
              <a:t>iA</a:t>
            </a:r>
            <a:r>
              <a:rPr lang="en-US" altLang="ko-KR" dirty="0"/>
              <a:t> 3</a:t>
            </a:r>
            <a:r>
              <a:rPr lang="ko-KR" altLang="en-US" dirty="0" err="1"/>
              <a:t>일때</a:t>
            </a:r>
            <a:r>
              <a:rPr lang="en-US" altLang="ko-KR" dirty="0"/>
              <a:t>, 0~3</a:t>
            </a:r>
            <a:r>
              <a:rPr lang="ko-KR" altLang="en-US" dirty="0"/>
              <a:t>까지 총 </a:t>
            </a:r>
            <a:r>
              <a:rPr lang="en-US" altLang="ko-KR" dirty="0"/>
              <a:t>4 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별을 출력하고 </a:t>
            </a:r>
            <a:r>
              <a:rPr lang="en-US" altLang="ko-KR" dirty="0"/>
              <a:t>while</a:t>
            </a:r>
            <a:r>
              <a:rPr lang="ko-KR" altLang="en-US" dirty="0"/>
              <a:t>문을 탈출하고 </a:t>
            </a:r>
            <a:r>
              <a:rPr lang="ko-KR" altLang="en-US" dirty="0" err="1"/>
              <a:t>개행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iA</a:t>
            </a:r>
            <a:r>
              <a:rPr lang="en-US" altLang="ko-KR" dirty="0"/>
              <a:t> + 1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</a:p>
        </p:txBody>
      </p:sp>
    </p:spTree>
    <p:extLst>
      <p:ext uri="{BB962C8B-B14F-4D97-AF65-F5344CB8AC3E}">
        <p14:creationId xmlns:p14="http://schemas.microsoft.com/office/powerpoint/2010/main" val="99673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5684</TotalTime>
  <Words>1718</Words>
  <Application>Microsoft Office PowerPoint</Application>
  <PresentationFormat>와이드스크린</PresentationFormat>
  <Paragraphs>198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0401 SW코딩4강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264</cp:revision>
  <dcterms:created xsi:type="dcterms:W3CDTF">2021-03-15T04:59:49Z</dcterms:created>
  <dcterms:modified xsi:type="dcterms:W3CDTF">2021-04-22T02:27:37Z</dcterms:modified>
</cp:coreProperties>
</file>