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FF"/>
    <a:srgbClr val="B9A3E5"/>
    <a:srgbClr val="CDCDFF"/>
    <a:srgbClr val="B3B3FF"/>
    <a:srgbClr val="008080"/>
    <a:srgbClr val="B591F7"/>
    <a:srgbClr val="FB5588"/>
    <a:srgbClr val="F5DAFE"/>
    <a:srgbClr val="93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23" autoAdjust="0"/>
    <p:restoredTop sz="73733" autoAdjust="0"/>
  </p:normalViewPr>
  <p:slideViewPr>
    <p:cSldViewPr snapToGrid="0">
      <p:cViewPr varScale="1">
        <p:scale>
          <a:sx n="61" d="100"/>
          <a:sy n="61" d="100"/>
        </p:scale>
        <p:origin x="8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FFDA5-A96C-44EE-B153-428039A8C80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0A706-D37F-47F5-B4CF-F92206A31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9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3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4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37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3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6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9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34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66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5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9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1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88"/>
          <p:cNvSpPr>
            <a:spLocks noChangeArrowheads="1"/>
          </p:cNvSpPr>
          <p:nvPr/>
        </p:nvSpPr>
        <p:spPr bwMode="auto">
          <a:xfrm>
            <a:off x="105158" y="727271"/>
            <a:ext cx="8985502" cy="119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lnSpc>
                <a:spcPts val="1300"/>
              </a:lnSpc>
              <a:spcBef>
                <a:spcPts val="277"/>
              </a:spcBef>
            </a:pPr>
            <a:r>
              <a:rPr kumimoji="0" lang="en-US" altLang="ko-KR" sz="101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Concept</a:t>
            </a:r>
            <a:r>
              <a:rPr kumimoji="0"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85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: </a:t>
            </a:r>
            <a:r>
              <a:rPr kumimoji="0" lang="en-US" altLang="ko-KR" sz="10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Analyzes field service as a whole and notifies service technicians corresponding to the service bulletin, defective parts and OZ code guide case at once</a:t>
            </a:r>
          </a:p>
          <a:p>
            <a:pPr marL="106341" indent="-106341">
              <a:spcBef>
                <a:spcPts val="277"/>
              </a:spcBef>
            </a:pPr>
            <a:r>
              <a:rPr kumimoji="0"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Improvement : </a:t>
            </a:r>
            <a:r>
              <a:rPr kumimoji="0" lang="en-US" altLang="ko-KR" sz="10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1) Save time </a:t>
            </a:r>
            <a:r>
              <a:rPr kumimoji="0" lang="en-US" altLang="ko-KR" sz="10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and effort sorting </a:t>
            </a:r>
            <a:r>
              <a:rPr kumimoji="0" lang="en-US" altLang="ko-KR" sz="10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out services that need to notify service technicians</a:t>
            </a:r>
            <a:endParaRPr kumimoji="0" lang="en-US" altLang="ko-KR" sz="1015" b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106341" indent="-106341">
              <a:spcBef>
                <a:spcPts val="277"/>
              </a:spcBef>
            </a:pPr>
            <a:r>
              <a:rPr kumimoji="0" lang="en-US" altLang="ko-KR" sz="1015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                    </a:t>
            </a:r>
            <a:r>
              <a:rPr kumimoji="0" lang="en-US" altLang="ko-KR" sz="1015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 2</a:t>
            </a:r>
            <a:r>
              <a:rPr kumimoji="0" lang="en-US" altLang="ko-KR" sz="1015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 </a:t>
            </a:r>
            <a:r>
              <a:rPr kumimoji="0" lang="en-US" altLang="ko-KR" sz="1015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Save time and effort sending email to technician one by one</a:t>
            </a:r>
            <a:endParaRPr kumimoji="0" lang="en-US" altLang="ko-KR" sz="1015" b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106341" indent="-106341">
              <a:spcBef>
                <a:spcPts val="277"/>
              </a:spcBef>
            </a:pPr>
            <a:r>
              <a:rPr kumimoji="0" lang="en-US" altLang="ko-KR" sz="101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Activities</a:t>
            </a:r>
            <a:r>
              <a:rPr kumimoji="0"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:</a:t>
            </a:r>
            <a:r>
              <a:rPr kumimoji="0" lang="en-US" altLang="ko-KR" sz="1015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015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1) </a:t>
            </a:r>
            <a:r>
              <a:rPr kumimoji="0" lang="en-US" altLang="ko-KR" sz="1015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OZ Code Guide</a:t>
            </a:r>
            <a:endParaRPr kumimoji="0" lang="en-US" altLang="ko-KR" sz="1015" b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106341" indent="-106341">
              <a:spcBef>
                <a:spcPts val="277"/>
              </a:spcBef>
            </a:pPr>
            <a:r>
              <a:rPr kumimoji="0" lang="en-US" altLang="ko-KR" sz="1015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                </a:t>
            </a:r>
            <a:r>
              <a:rPr kumimoji="0" lang="en-US" altLang="ko-KR" sz="1015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2</a:t>
            </a:r>
            <a:r>
              <a:rPr kumimoji="0" lang="en-US" altLang="ko-KR" sz="1015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 </a:t>
            </a:r>
            <a:r>
              <a:rPr kumimoji="0" lang="en-US" altLang="ko-KR" sz="1015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Defective Parts Request</a:t>
            </a:r>
          </a:p>
          <a:p>
            <a:pPr marL="106341" indent="-106341">
              <a:spcBef>
                <a:spcPts val="277"/>
              </a:spcBef>
            </a:pPr>
            <a:r>
              <a:rPr kumimoji="0" lang="en-US" altLang="ko-KR" sz="1015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015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                3) Service Bulleting Notice</a:t>
            </a:r>
            <a:endParaRPr kumimoji="0" lang="en-US" altLang="ko-KR" sz="1015" b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7091" y="87364"/>
            <a:ext cx="8592983" cy="44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</a:rPr>
              <a:t>Customer Service Field </a:t>
            </a:r>
            <a:r>
              <a:rPr lang="en-US" sz="2000" b="1" dirty="0" smtClean="0">
                <a:solidFill>
                  <a:schemeClr val="tx1"/>
                </a:solidFill>
              </a:rPr>
              <a:t>Technician Management System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88"/>
          <p:cNvSpPr>
            <a:spLocks noChangeArrowheads="1"/>
          </p:cNvSpPr>
          <p:nvPr/>
        </p:nvSpPr>
        <p:spPr bwMode="auto">
          <a:xfrm>
            <a:off x="439239" y="5378072"/>
            <a:ext cx="1401822" cy="394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wrap="square" lIns="16881" tIns="16881" rIns="16881" bIns="16881" anchor="ctr" anchorCtr="0">
            <a:no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spcBef>
                <a:spcPts val="277"/>
              </a:spcBef>
            </a:pPr>
            <a:r>
              <a:rPr kumimoji="0" lang="en-US" altLang="ko-KR" sz="101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Send Technician Guide</a:t>
            </a:r>
          </a:p>
        </p:txBody>
      </p:sp>
      <p:sp>
        <p:nvSpPr>
          <p:cNvPr id="39" name="Rectangle 188"/>
          <p:cNvSpPr>
            <a:spLocks noChangeArrowheads="1"/>
          </p:cNvSpPr>
          <p:nvPr/>
        </p:nvSpPr>
        <p:spPr bwMode="auto">
          <a:xfrm>
            <a:off x="647313" y="2253211"/>
            <a:ext cx="940777" cy="22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881" tIns="16881" rIns="16881" bIns="16881">
            <a:sp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lnSpc>
                <a:spcPts val="1477"/>
              </a:lnSpc>
              <a:spcBef>
                <a:spcPts val="277"/>
              </a:spcBef>
            </a:pPr>
            <a:r>
              <a:rPr kumimoji="0" lang="en-US" altLang="ko-KR" sz="1292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As - Is</a:t>
            </a:r>
          </a:p>
        </p:txBody>
      </p:sp>
      <p:cxnSp>
        <p:nvCxnSpPr>
          <p:cNvPr id="43" name="Straight Arrow Connector 69"/>
          <p:cNvCxnSpPr>
            <a:stCxn id="44" idx="2"/>
            <a:endCxn id="48" idx="0"/>
          </p:cNvCxnSpPr>
          <p:nvPr/>
        </p:nvCxnSpPr>
        <p:spPr bwMode="auto">
          <a:xfrm flipH="1">
            <a:off x="1140149" y="3076941"/>
            <a:ext cx="1" cy="2505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188"/>
          <p:cNvSpPr>
            <a:spLocks noChangeArrowheads="1"/>
          </p:cNvSpPr>
          <p:nvPr/>
        </p:nvSpPr>
        <p:spPr bwMode="auto">
          <a:xfrm>
            <a:off x="439238" y="2646118"/>
            <a:ext cx="1401824" cy="4308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6881" tIns="16881" rIns="16881" bIns="16881" anchor="ctr" anchorCtr="0">
            <a:no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spcBef>
                <a:spcPts val="277"/>
              </a:spcBef>
            </a:pPr>
            <a:r>
              <a:rPr kumimoji="0" lang="en-US" altLang="ko-KR" sz="101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GQIS data download</a:t>
            </a:r>
            <a:endParaRPr kumimoji="0" lang="en-US" altLang="ko-KR" sz="101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8" name="Rectangle 188"/>
          <p:cNvSpPr>
            <a:spLocks noChangeArrowheads="1"/>
          </p:cNvSpPr>
          <p:nvPr/>
        </p:nvSpPr>
        <p:spPr bwMode="auto">
          <a:xfrm>
            <a:off x="439237" y="3327444"/>
            <a:ext cx="1401824" cy="5011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6881" tIns="16881" rIns="16881" bIns="16881" anchor="ctr" anchorCtr="0">
            <a:no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spcBef>
                <a:spcPts val="277"/>
              </a:spcBef>
            </a:pPr>
            <a:r>
              <a:rPr kumimoji="0" lang="en-US" altLang="ko-KR" sz="101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Create Pivot Table</a:t>
            </a:r>
          </a:p>
        </p:txBody>
      </p:sp>
      <p:cxnSp>
        <p:nvCxnSpPr>
          <p:cNvPr id="49" name="Straight Arrow Connector 76"/>
          <p:cNvCxnSpPr>
            <a:stCxn id="48" idx="2"/>
            <a:endCxn id="56" idx="0"/>
          </p:cNvCxnSpPr>
          <p:nvPr/>
        </p:nvCxnSpPr>
        <p:spPr bwMode="auto">
          <a:xfrm>
            <a:off x="1140149" y="3828606"/>
            <a:ext cx="0" cy="2168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188"/>
          <p:cNvSpPr>
            <a:spLocks noChangeArrowheads="1"/>
          </p:cNvSpPr>
          <p:nvPr/>
        </p:nvSpPr>
        <p:spPr bwMode="auto">
          <a:xfrm>
            <a:off x="439239" y="4759071"/>
            <a:ext cx="1401822" cy="3551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6881" tIns="16881" rIns="16881" bIns="16881" anchor="ctr" anchorCtr="0">
            <a:no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spcBef>
                <a:spcPts val="277"/>
              </a:spcBef>
            </a:pPr>
            <a:r>
              <a:rPr kumimoji="0" lang="en-US" altLang="ko-KR" sz="1015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Make </a:t>
            </a:r>
            <a:r>
              <a:rPr kumimoji="0" lang="en-US" altLang="ko-KR" sz="101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technician list</a:t>
            </a:r>
          </a:p>
        </p:txBody>
      </p:sp>
      <p:cxnSp>
        <p:nvCxnSpPr>
          <p:cNvPr id="51" name="Straight Arrow Connector 81"/>
          <p:cNvCxnSpPr>
            <a:stCxn id="50" idx="2"/>
            <a:endCxn id="37" idx="0"/>
          </p:cNvCxnSpPr>
          <p:nvPr/>
        </p:nvCxnSpPr>
        <p:spPr bwMode="auto">
          <a:xfrm>
            <a:off x="1140150" y="5114211"/>
            <a:ext cx="0" cy="2638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188"/>
          <p:cNvSpPr>
            <a:spLocks noChangeArrowheads="1"/>
          </p:cNvSpPr>
          <p:nvPr/>
        </p:nvSpPr>
        <p:spPr bwMode="auto">
          <a:xfrm>
            <a:off x="2926639" y="2253211"/>
            <a:ext cx="940777" cy="22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881" tIns="16881" rIns="16881" bIns="16881">
            <a:sp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lnSpc>
                <a:spcPts val="1477"/>
              </a:lnSpc>
              <a:spcBef>
                <a:spcPts val="277"/>
              </a:spcBef>
            </a:pPr>
            <a:r>
              <a:rPr kumimoji="0" lang="en-US" altLang="ko-KR" sz="1292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To - Be </a:t>
            </a:r>
          </a:p>
        </p:txBody>
      </p:sp>
      <p:sp>
        <p:nvSpPr>
          <p:cNvPr id="54" name="Rectangle 188"/>
          <p:cNvSpPr>
            <a:spLocks noChangeArrowheads="1"/>
          </p:cNvSpPr>
          <p:nvPr/>
        </p:nvSpPr>
        <p:spPr bwMode="auto">
          <a:xfrm>
            <a:off x="2951354" y="2644122"/>
            <a:ext cx="940777" cy="4308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6881" tIns="16881" rIns="16881" bIns="16881" anchor="ctr" anchorCtr="0">
            <a:no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spcBef>
                <a:spcPts val="277"/>
              </a:spcBef>
            </a:pPr>
            <a:r>
              <a:rPr kumimoji="0" lang="en-US" altLang="ko-KR" sz="101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GQIS Data download</a:t>
            </a:r>
            <a:endParaRPr kumimoji="0" lang="en-US" altLang="ko-KR" sz="101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55" name="Straight Arrow Connector 69"/>
          <p:cNvCxnSpPr>
            <a:stCxn id="54" idx="2"/>
            <a:endCxn id="53" idx="0"/>
          </p:cNvCxnSpPr>
          <p:nvPr/>
        </p:nvCxnSpPr>
        <p:spPr bwMode="auto">
          <a:xfrm>
            <a:off x="3421743" y="3074945"/>
            <a:ext cx="18143" cy="238455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Rectangle 188"/>
          <p:cNvSpPr>
            <a:spLocks noChangeArrowheads="1"/>
          </p:cNvSpPr>
          <p:nvPr/>
        </p:nvSpPr>
        <p:spPr bwMode="auto">
          <a:xfrm>
            <a:off x="439236" y="4045459"/>
            <a:ext cx="1401826" cy="5134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6881" tIns="16881" rIns="16881" bIns="16881" anchor="ctr" anchorCtr="0">
            <a:no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spcBef>
                <a:spcPts val="277"/>
              </a:spcBef>
            </a:pPr>
            <a:r>
              <a:rPr kumimoji="0" lang="en-US" altLang="ko-KR" sz="1015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Sort Valid </a:t>
            </a:r>
            <a:r>
              <a:rPr kumimoji="0" lang="en-US" altLang="ko-KR" sz="101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data</a:t>
            </a:r>
            <a:endParaRPr kumimoji="0" lang="en-US" altLang="ko-KR" sz="101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57" name="Straight Arrow Connector 76"/>
          <p:cNvCxnSpPr>
            <a:stCxn id="56" idx="2"/>
            <a:endCxn id="50" idx="0"/>
          </p:cNvCxnSpPr>
          <p:nvPr/>
        </p:nvCxnSpPr>
        <p:spPr bwMode="auto">
          <a:xfrm>
            <a:off x="1140149" y="4558931"/>
            <a:ext cx="1" cy="2001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오른쪽 화살표 122"/>
          <p:cNvSpPr/>
          <p:nvPr/>
        </p:nvSpPr>
        <p:spPr bwMode="auto">
          <a:xfrm>
            <a:off x="2026119" y="3697744"/>
            <a:ext cx="518746" cy="518746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846" b="1"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59" name="순서도: 처리 123"/>
          <p:cNvSpPr/>
          <p:nvPr/>
        </p:nvSpPr>
        <p:spPr bwMode="auto">
          <a:xfrm>
            <a:off x="299900" y="2496534"/>
            <a:ext cx="1693561" cy="3404056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846" b="1"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60" name="순서도: 처리 124"/>
          <p:cNvSpPr/>
          <p:nvPr/>
        </p:nvSpPr>
        <p:spPr bwMode="auto">
          <a:xfrm>
            <a:off x="2623306" y="2518657"/>
            <a:ext cx="1547445" cy="3381934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846" b="1">
              <a:latin typeface="Trebuchet MS" pitchFamily="34" charset="0"/>
              <a:ea typeface="돋움" pitchFamily="50" charset="-127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790515" y="1600651"/>
            <a:ext cx="4157541" cy="5077483"/>
            <a:chOff x="4825893" y="1263649"/>
            <a:chExt cx="4241907" cy="5414486"/>
          </a:xfrm>
        </p:grpSpPr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6853" y="5197193"/>
              <a:ext cx="2695048" cy="148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423" y="1263649"/>
              <a:ext cx="4235377" cy="674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893" y="1935890"/>
              <a:ext cx="3087200" cy="767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6586" y="2641600"/>
              <a:ext cx="3717809" cy="265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7" name="Straight Arrow Connector 66"/>
          <p:cNvCxnSpPr/>
          <p:nvPr/>
        </p:nvCxnSpPr>
        <p:spPr>
          <a:xfrm flipV="1">
            <a:off x="3897191" y="4419600"/>
            <a:ext cx="935232" cy="1152966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188"/>
          <p:cNvSpPr>
            <a:spLocks noChangeArrowheads="1"/>
          </p:cNvSpPr>
          <p:nvPr/>
        </p:nvSpPr>
        <p:spPr bwMode="auto">
          <a:xfrm>
            <a:off x="6170986" y="1324614"/>
            <a:ext cx="940777" cy="22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881" tIns="16881" rIns="16881" bIns="16881">
            <a:sp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lnSpc>
                <a:spcPts val="1477"/>
              </a:lnSpc>
              <a:spcBef>
                <a:spcPts val="277"/>
              </a:spcBef>
            </a:pPr>
            <a:r>
              <a:rPr kumimoji="0" lang="en-US" altLang="ko-KR" sz="1292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Result</a:t>
            </a:r>
            <a:endParaRPr kumimoji="0" lang="en-US" altLang="ko-KR" sz="1292" u="sng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3" name="Rectangle 188"/>
          <p:cNvSpPr>
            <a:spLocks noChangeArrowheads="1"/>
          </p:cNvSpPr>
          <p:nvPr/>
        </p:nvSpPr>
        <p:spPr bwMode="auto">
          <a:xfrm>
            <a:off x="2819401" y="5459502"/>
            <a:ext cx="1240970" cy="323479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square" lIns="16881" tIns="16881" rIns="16881" bIns="16881" anchor="ctr" anchorCtr="0">
            <a:no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spcBef>
                <a:spcPts val="277"/>
              </a:spcBef>
            </a:pPr>
            <a:r>
              <a:rPr kumimoji="0" lang="en-US" altLang="ko-KR" sz="1015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Send Technician Guide</a:t>
            </a:r>
          </a:p>
        </p:txBody>
      </p:sp>
    </p:spTree>
    <p:extLst>
      <p:ext uri="{BB962C8B-B14F-4D97-AF65-F5344CB8AC3E}">
        <p14:creationId xmlns:p14="http://schemas.microsoft.com/office/powerpoint/2010/main" val="25330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3597</TotalTime>
  <Words>111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돋움</vt:lpstr>
      <vt:lpstr>LG스마트체 Regular</vt:lpstr>
      <vt:lpstr>맑은 고딕</vt:lpstr>
      <vt:lpstr>Arial</vt:lpstr>
      <vt:lpstr>Arial Narrow</vt:lpstr>
      <vt:lpstr>Calibri</vt:lpstr>
      <vt:lpstr>Calibri Light</vt:lpstr>
      <vt:lpstr>Trebuchet MS</vt:lpstr>
      <vt:lpstr>Office 테마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Eunbi Yoon/LGEUS TN R&amp;D Team(eunbi1.yoon@lge.com)</dc:creator>
  <cp:lastModifiedBy>Eunbi Yoon/LGEUS TN R&amp;D Team(eunbi1.yoon@lge.com)</cp:lastModifiedBy>
  <cp:revision>164</cp:revision>
  <dcterms:created xsi:type="dcterms:W3CDTF">2021-12-30T14:30:50Z</dcterms:created>
  <dcterms:modified xsi:type="dcterms:W3CDTF">2022-12-12T21:22:12Z</dcterms:modified>
</cp:coreProperties>
</file>