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8" r:id="rId2"/>
    <p:sldId id="260" r:id="rId3"/>
    <p:sldId id="262" r:id="rId4"/>
    <p:sldId id="266" r:id="rId5"/>
    <p:sldId id="290" r:id="rId6"/>
    <p:sldId id="291" r:id="rId7"/>
    <p:sldId id="292" r:id="rId8"/>
    <p:sldId id="293" r:id="rId9"/>
    <p:sldId id="294" r:id="rId10"/>
    <p:sldId id="303" r:id="rId11"/>
    <p:sldId id="304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9A3E5"/>
    <a:srgbClr val="006600"/>
    <a:srgbClr val="CDCDFF"/>
    <a:srgbClr val="B3B3FF"/>
    <a:srgbClr val="008080"/>
    <a:srgbClr val="B591F7"/>
    <a:srgbClr val="FB5588"/>
    <a:srgbClr val="F5DAFE"/>
    <a:srgbClr val="93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3" autoAdjust="0"/>
    <p:restoredTop sz="73733" autoAdjust="0"/>
  </p:normalViewPr>
  <p:slideViewPr>
    <p:cSldViewPr snapToGrid="0">
      <p:cViewPr varScale="1">
        <p:scale>
          <a:sx n="86" d="100"/>
          <a:sy n="86" d="100"/>
        </p:scale>
        <p:origin x="29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FDA5-A96C-44EE-B153-428039A8C80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0A706-D37F-47F5-B4CF-F92206A31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76329" y="1346425"/>
            <a:ext cx="1796603" cy="1013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 type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593" y="1081177"/>
            <a:ext cx="1146223" cy="265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Production Month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6200000">
            <a:off x="69907" y="1503990"/>
            <a:ext cx="536323" cy="47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Service Month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2496012" y="1742251"/>
            <a:ext cx="396240" cy="27000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각 삼각형 5"/>
          <p:cNvSpPr/>
          <p:nvPr/>
        </p:nvSpPr>
        <p:spPr>
          <a:xfrm>
            <a:off x="3015332" y="1346424"/>
            <a:ext cx="1806257" cy="101336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/>
          <p:cNvSpPr/>
          <p:nvPr/>
        </p:nvSpPr>
        <p:spPr>
          <a:xfrm>
            <a:off x="2694132" y="1056918"/>
            <a:ext cx="2447802" cy="265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Production Month &lt; Service Month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5374" y="3569117"/>
            <a:ext cx="44318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pivot_table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pd.crosstab</a:t>
            </a:r>
            <a:r>
              <a:rPr lang="en-US" sz="1000" dirty="0"/>
              <a:t>(index=</a:t>
            </a:r>
            <a:r>
              <a:rPr lang="en-US" sz="1000" dirty="0" err="1"/>
              <a:t>svc_data.GQISClosingMonth</a:t>
            </a:r>
            <a:r>
              <a:rPr lang="en-US" sz="1000" dirty="0"/>
              <a:t>, </a:t>
            </a:r>
            <a:r>
              <a:rPr lang="en-US" sz="1000" dirty="0" smtClean="0"/>
              <a:t>   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columns=</a:t>
            </a:r>
            <a:r>
              <a:rPr lang="en-US" sz="1000" dirty="0" err="1" smtClean="0"/>
              <a:t>svc_data.ProductionMonth</a:t>
            </a:r>
            <a:r>
              <a:rPr lang="en-US" sz="1000" dirty="0"/>
              <a:t>, margins=True, </a:t>
            </a:r>
            <a:r>
              <a:rPr lang="en-US" sz="1000" dirty="0" err="1"/>
              <a:t>margins_name</a:t>
            </a:r>
            <a:r>
              <a:rPr lang="en-US" sz="1000" dirty="0"/>
              <a:t>="Total</a:t>
            </a:r>
            <a:r>
              <a:rPr lang="en-US" sz="1000" dirty="0" smtClean="0"/>
              <a:t>")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idx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pivot_table.columns.union</a:t>
            </a:r>
            <a:r>
              <a:rPr lang="en-US" sz="1000" dirty="0"/>
              <a:t>(</a:t>
            </a:r>
            <a:r>
              <a:rPr lang="en-US" sz="1000" dirty="0" err="1"/>
              <a:t>pivot_table.index</a:t>
            </a:r>
            <a:r>
              <a:rPr lang="en-US" sz="1000" dirty="0"/>
              <a:t>) </a:t>
            </a:r>
            <a:endParaRPr lang="en-US" sz="1000" dirty="0" smtClean="0"/>
          </a:p>
          <a:p>
            <a:r>
              <a:rPr lang="en-US" sz="1000" dirty="0" err="1" smtClean="0"/>
              <a:t>pyramid_table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pivot_table.reindex</a:t>
            </a:r>
            <a:r>
              <a:rPr lang="en-US" sz="1000" dirty="0"/>
              <a:t>(index = </a:t>
            </a:r>
            <a:r>
              <a:rPr lang="en-US" sz="1000" dirty="0" err="1"/>
              <a:t>idx</a:t>
            </a:r>
            <a:r>
              <a:rPr lang="en-US" sz="1000" dirty="0"/>
              <a:t>, columns=</a:t>
            </a:r>
            <a:r>
              <a:rPr lang="en-US" sz="1000" dirty="0" err="1"/>
              <a:t>idx</a:t>
            </a:r>
            <a:r>
              <a:rPr lang="en-US" sz="1000" dirty="0"/>
              <a:t>, </a:t>
            </a:r>
            <a:r>
              <a:rPr lang="en-US" sz="1000" dirty="0" err="1"/>
              <a:t>fill_value</a:t>
            </a:r>
            <a:r>
              <a:rPr lang="en-US" sz="1000" dirty="0"/>
              <a:t>=0)</a:t>
            </a:r>
          </a:p>
          <a:p>
            <a:endParaRPr lang="en-US" sz="1000" dirty="0"/>
          </a:p>
          <a:p>
            <a:r>
              <a:rPr lang="en-US" sz="1000" dirty="0" err="1" smtClean="0"/>
              <a:t>var</a:t>
            </a:r>
            <a:r>
              <a:rPr lang="en-US" sz="1000" dirty="0" smtClean="0"/>
              <a:t> </a:t>
            </a:r>
            <a:r>
              <a:rPr lang="en-US" sz="1000" dirty="0"/>
              <a:t>= [ ]</a:t>
            </a:r>
          </a:p>
          <a:p>
            <a:r>
              <a:rPr lang="en-US" sz="1000" dirty="0" smtClean="0"/>
              <a:t>for </a:t>
            </a:r>
            <a:r>
              <a:rPr lang="en-US" sz="1000" dirty="0"/>
              <a:t>column in </a:t>
            </a:r>
            <a:r>
              <a:rPr lang="en-US" sz="1000" dirty="0" err="1"/>
              <a:t>pyramid_table.columns.values</a:t>
            </a:r>
            <a:r>
              <a:rPr lang="en-US" sz="1000" dirty="0"/>
              <a:t>:</a:t>
            </a:r>
          </a:p>
          <a:p>
            <a:r>
              <a:rPr lang="en-US" sz="1000" dirty="0"/>
              <a:t>     </a:t>
            </a:r>
            <a:r>
              <a:rPr lang="en-US" sz="1000" dirty="0" err="1" smtClean="0"/>
              <a:t>var.append</a:t>
            </a:r>
            <a:r>
              <a:rPr lang="en-US" sz="1000" dirty="0" smtClean="0"/>
              <a:t> </a:t>
            </a:r>
            <a:r>
              <a:rPr lang="en-US" sz="1000" dirty="0"/>
              <a:t>( </a:t>
            </a:r>
            <a:r>
              <a:rPr lang="en-US" sz="1000" dirty="0" err="1"/>
              <a:t>pyramid_table</a:t>
            </a:r>
            <a:r>
              <a:rPr lang="en-US" sz="1000" dirty="0"/>
              <a:t> [ column ].</a:t>
            </a:r>
            <a:r>
              <a:rPr lang="en-US" sz="1000" dirty="0" err="1"/>
              <a:t>tolist</a:t>
            </a:r>
            <a:r>
              <a:rPr lang="en-US" sz="1000" dirty="0"/>
              <a:t> () )</a:t>
            </a:r>
          </a:p>
          <a:p>
            <a:r>
              <a:rPr lang="en-US" sz="1000" dirty="0"/>
              <a:t>     </a:t>
            </a:r>
            <a:r>
              <a:rPr lang="en-US" sz="1000" dirty="0" err="1" smtClean="0"/>
              <a:t>numpy_array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np.array</a:t>
            </a:r>
            <a:r>
              <a:rPr lang="en-US" sz="1000" dirty="0"/>
              <a:t>(</a:t>
            </a:r>
            <a:r>
              <a:rPr lang="en-US" sz="1000" dirty="0" err="1"/>
              <a:t>var</a:t>
            </a:r>
            <a:r>
              <a:rPr lang="en-US" sz="1000" dirty="0"/>
              <a:t>)</a:t>
            </a:r>
          </a:p>
          <a:p>
            <a:r>
              <a:rPr lang="en-US" sz="1000" dirty="0"/>
              <a:t>     </a:t>
            </a:r>
            <a:r>
              <a:rPr lang="en-US" sz="1000" dirty="0" smtClean="0"/>
              <a:t>transpose </a:t>
            </a:r>
            <a:r>
              <a:rPr lang="en-US" sz="1000" dirty="0"/>
              <a:t>= </a:t>
            </a:r>
            <a:r>
              <a:rPr lang="en-US" sz="1000" dirty="0" err="1"/>
              <a:t>numpy_array.T</a:t>
            </a:r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dirty="0" err="1" smtClean="0"/>
              <a:t>pyramid_vals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transpose.tolist</a:t>
            </a:r>
            <a:r>
              <a:rPr lang="en-US" sz="1000" dirty="0"/>
              <a:t>()</a:t>
            </a:r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894545" y="3141864"/>
            <a:ext cx="2970437" cy="643123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Pivot_Table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2" name="직선 화살표 연결선 51"/>
          <p:cNvCxnSpPr>
            <a:stCxn id="41" idx="2"/>
            <a:endCxn id="75" idx="0"/>
          </p:cNvCxnSpPr>
          <p:nvPr/>
        </p:nvCxnSpPr>
        <p:spPr>
          <a:xfrm>
            <a:off x="2379764" y="3784987"/>
            <a:ext cx="0" cy="2696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75" idx="2"/>
            <a:endCxn id="73" idx="0"/>
          </p:cNvCxnSpPr>
          <p:nvPr/>
        </p:nvCxnSpPr>
        <p:spPr>
          <a:xfrm>
            <a:off x="2379764" y="4677410"/>
            <a:ext cx="26123" cy="3008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915085" y="4978254"/>
            <a:ext cx="2981603" cy="4537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Row = col index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idx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순서도: 준비 74"/>
          <p:cNvSpPr/>
          <p:nvPr/>
        </p:nvSpPr>
        <p:spPr>
          <a:xfrm>
            <a:off x="841494" y="4054609"/>
            <a:ext cx="3076539" cy="622801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row = Production Month, </a:t>
            </a:r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col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= SVC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Month</a:t>
            </a:r>
          </a:p>
          <a:p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idx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row,col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maximum length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" name="직선 연결선 54"/>
          <p:cNvCxnSpPr/>
          <p:nvPr/>
        </p:nvCxnSpPr>
        <p:spPr>
          <a:xfrm>
            <a:off x="4324355" y="2826170"/>
            <a:ext cx="0" cy="38077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9807" y="816931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9" name="순서도: 문서 31"/>
          <p:cNvSpPr/>
          <p:nvPr/>
        </p:nvSpPr>
        <p:spPr>
          <a:xfrm>
            <a:off x="958629" y="5771944"/>
            <a:ext cx="2894515" cy="495300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Crosstab(index=SVC Month, col = Production Month)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Row index = col index =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idx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직선 화살표 연결선 43"/>
          <p:cNvCxnSpPr>
            <a:stCxn id="73" idx="2"/>
            <a:endCxn id="19" idx="0"/>
          </p:cNvCxnSpPr>
          <p:nvPr/>
        </p:nvCxnSpPr>
        <p:spPr>
          <a:xfrm>
            <a:off x="2405887" y="5431986"/>
            <a:ext cx="0" cy="3399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19"/>
          <p:cNvSpPr/>
          <p:nvPr/>
        </p:nvSpPr>
        <p:spPr>
          <a:xfrm>
            <a:off x="99807" y="2807614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5" name="직사각형 19"/>
          <p:cNvSpPr/>
          <p:nvPr/>
        </p:nvSpPr>
        <p:spPr>
          <a:xfrm>
            <a:off x="4476004" y="2851022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45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Pivot Table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604" y="566900"/>
            <a:ext cx="4180789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smtClean="0">
                <a:solidFill>
                  <a:schemeClr val="tx1"/>
                </a:solidFill>
              </a:rPr>
              <a:t>3) Weight </a:t>
            </a:r>
            <a:r>
              <a:rPr lang="en-US" sz="1500" b="1" dirty="0" smtClean="0">
                <a:solidFill>
                  <a:schemeClr val="tx1"/>
                </a:solidFill>
              </a:rPr>
              <a:t>Sales </a:t>
            </a:r>
            <a:endParaRPr lang="en-US" sz="15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2656" y="2922460"/>
                <a:ext cx="3010591" cy="3570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rgbClr val="7030A0"/>
                    </a:solidFill>
                  </a:rPr>
                  <a:t>* Before </a:t>
                </a:r>
                <a:r>
                  <a:rPr lang="en-US" sz="1000" b="1" smtClean="0">
                    <a:solidFill>
                      <a:srgbClr val="7030A0"/>
                    </a:solidFill>
                  </a:rPr>
                  <a:t>12 month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1000" dirty="0">
                    <a:solidFill>
                      <a:schemeClr val="accent5"/>
                    </a:solidFill>
                  </a:rPr>
                  <a:t>D</a:t>
                </a:r>
                <a:r>
                  <a:rPr lang="en-US" sz="1000" dirty="0" smtClean="0">
                    <a:solidFill>
                      <a:schemeClr val="accent5"/>
                    </a:solidFill>
                  </a:rPr>
                  <a:t>[0] = C[0</a:t>
                </a:r>
                <a:r>
                  <a:rPr lang="en-US" sz="1000" smtClean="0">
                    <a:solidFill>
                      <a:schemeClr val="accent5"/>
                    </a:solidFill>
                  </a:rPr>
                  <a:t>] </a:t>
                </a:r>
                <a:r>
                  <a:rPr lang="en-US" sz="1000">
                    <a:solidFill>
                      <a:schemeClr val="accent5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1000">
                  <a:solidFill>
                    <a:schemeClr val="accent5"/>
                  </a:solidFill>
                </a:endParaRPr>
              </a:p>
              <a:p>
                <a:pPr lvl="0"/>
                <a:r>
                  <a:rPr lang="en-US" sz="1000">
                    <a:solidFill>
                      <a:schemeClr val="accent2"/>
                    </a:solidFill>
                  </a:rPr>
                  <a:t>D[1] = </a:t>
                </a:r>
                <a:r>
                  <a:rPr lang="en-US" sz="1000" smtClean="0">
                    <a:solidFill>
                      <a:schemeClr val="accent2"/>
                    </a:solidFill>
                  </a:rPr>
                  <a:t>C[1]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smtClean="0">
                    <a:solidFill>
                      <a:schemeClr val="accent2"/>
                    </a:solidFill>
                  </a:rPr>
                  <a:t> + C[0] </a:t>
                </a:r>
                <a:r>
                  <a:rPr lang="en-US" sz="1000">
                    <a:solidFill>
                      <a:schemeClr val="accent2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1000" smtClean="0">
                  <a:solidFill>
                    <a:schemeClr val="accent2"/>
                  </a:solidFill>
                </a:endParaRPr>
              </a:p>
              <a:p>
                <a:pPr lvl="0"/>
                <a:r>
                  <a:rPr lang="en-US" sz="1000" smtClean="0">
                    <a:solidFill>
                      <a:schemeClr val="accent6"/>
                    </a:solidFill>
                  </a:rPr>
                  <a:t>D[2] </a:t>
                </a:r>
                <a:r>
                  <a:rPr lang="en-US" sz="1000">
                    <a:solidFill>
                      <a:schemeClr val="accent6"/>
                    </a:solidFill>
                  </a:rPr>
                  <a:t>= </a:t>
                </a:r>
                <a:r>
                  <a:rPr lang="en-US" sz="1000" smtClean="0">
                    <a:solidFill>
                      <a:schemeClr val="accent6"/>
                    </a:solidFill>
                  </a:rPr>
                  <a:t>C[2] </a:t>
                </a:r>
                <a:r>
                  <a:rPr lang="en-US" sz="1000">
                    <a:solidFill>
                      <a:schemeClr val="accent6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smtClean="0">
                    <a:solidFill>
                      <a:schemeClr val="accent6"/>
                    </a:solidFill>
                  </a:rPr>
                  <a:t> + C[1] </a:t>
                </a:r>
                <a:r>
                  <a:rPr lang="en-US" sz="1000">
                    <a:solidFill>
                      <a:schemeClr val="accent6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smtClean="0">
                    <a:solidFill>
                      <a:schemeClr val="accent6"/>
                    </a:solidFill>
                  </a:rPr>
                  <a:t> + C[0] </a:t>
                </a:r>
                <a:r>
                  <a:rPr lang="en-US" sz="1000">
                    <a:solidFill>
                      <a:schemeClr val="accent6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1000">
                  <a:solidFill>
                    <a:schemeClr val="accent6"/>
                  </a:solidFill>
                </a:endParaRPr>
              </a:p>
              <a:p>
                <a:r>
                  <a:rPr lang="en-US" sz="1000" smtClean="0">
                    <a:solidFill>
                      <a:schemeClr val="tx1"/>
                    </a:solidFill>
                  </a:rPr>
                  <a:t>···</a:t>
                </a:r>
              </a:p>
              <a:p>
                <a:r>
                  <a:rPr lang="en-US" sz="1000" smtClean="0">
                    <a:solidFill>
                      <a:schemeClr val="tx1"/>
                    </a:solidFill>
                  </a:rPr>
                  <a:t>D[11] </a:t>
                </a:r>
                <a:r>
                  <a:rPr lang="en-US" sz="1000">
                    <a:solidFill>
                      <a:schemeClr val="tx1"/>
                    </a:solidFill>
                  </a:rPr>
                  <a:t>=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C[11]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tx1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C[10]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tx1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C[9]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···</a:t>
                </a:r>
                <a:endParaRPr lang="en-US" sz="100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1000" smtClean="0">
                    <a:solidFill>
                      <a:schemeClr val="tx1"/>
                    </a:solidFill>
                  </a:rPr>
                  <a:t>                   + C[2]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tx1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C[1]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tx1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C[0]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1000" smtClean="0">
                  <a:solidFill>
                    <a:schemeClr val="tx1"/>
                  </a:solidFill>
                </a:endParaRPr>
              </a:p>
              <a:p>
                <a:pPr lvl="0"/>
                <a:endParaRPr lang="en-US" sz="1000" smtClean="0">
                  <a:solidFill>
                    <a:prstClr val="black"/>
                  </a:solidFill>
                </a:endParaRPr>
              </a:p>
              <a:p>
                <a:pPr lvl="0"/>
                <a:endParaRPr lang="en-US" sz="1000" dirty="0">
                  <a:solidFill>
                    <a:prstClr val="black"/>
                  </a:solidFill>
                </a:endParaRPr>
              </a:p>
              <a:p>
                <a:r>
                  <a:rPr lang="en-US" sz="1000" b="1" dirty="0" smtClean="0">
                    <a:solidFill>
                      <a:srgbClr val="7030A0"/>
                    </a:solidFill>
                  </a:rPr>
                  <a:t>* After </a:t>
                </a:r>
                <a:r>
                  <a:rPr lang="en-US" sz="1000" b="1">
                    <a:solidFill>
                      <a:srgbClr val="7030A0"/>
                    </a:solidFill>
                  </a:rPr>
                  <a:t>12 </a:t>
                </a:r>
                <a:r>
                  <a:rPr lang="en-US" sz="1000" b="1" smtClean="0">
                    <a:solidFill>
                      <a:srgbClr val="7030A0"/>
                    </a:solidFill>
                  </a:rPr>
                  <a:t>month</a:t>
                </a:r>
                <a:endParaRPr lang="en-US" sz="1000" b="1" dirty="0">
                  <a:solidFill>
                    <a:srgbClr val="7030A0"/>
                  </a:solidFill>
                </a:endParaRPr>
              </a:p>
              <a:p>
                <a:r>
                  <a:rPr lang="en-US" sz="1000" dirty="0" smtClean="0">
                    <a:solidFill>
                      <a:schemeClr val="accent5"/>
                    </a:solidFill>
                  </a:rPr>
                  <a:t>D[12</a:t>
                </a:r>
                <a:r>
                  <a:rPr lang="en-US" sz="1000">
                    <a:solidFill>
                      <a:schemeClr val="accent5"/>
                    </a:solidFill>
                  </a:rPr>
                  <a:t>] </a:t>
                </a:r>
                <a:r>
                  <a:rPr lang="en-US" sz="1000" smtClean="0">
                    <a:solidFill>
                      <a:schemeClr val="accent5"/>
                    </a:solidFill>
                  </a:rPr>
                  <a:t>= C[12] </a:t>
                </a:r>
                <a:r>
                  <a:rPr lang="en-US" sz="1000">
                    <a:solidFill>
                      <a:schemeClr val="accent5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5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5"/>
                    </a:solidFill>
                  </a:rPr>
                  <a:t>C[11] </a:t>
                </a:r>
                <a:r>
                  <a:rPr lang="en-US" sz="1000">
                    <a:solidFill>
                      <a:schemeClr val="accent5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5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5"/>
                    </a:solidFill>
                  </a:rPr>
                  <a:t>C[10] </a:t>
                </a:r>
                <a:r>
                  <a:rPr lang="en-US" sz="1000">
                    <a:solidFill>
                      <a:schemeClr val="accent5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accent5"/>
                    </a:solidFill>
                  </a:rPr>
                  <a:t> + </a:t>
                </a:r>
                <a:r>
                  <a:rPr lang="en-US" sz="1000">
                    <a:solidFill>
                      <a:schemeClr val="accent5"/>
                    </a:solidFill>
                  </a:rPr>
                  <a:t>···</a:t>
                </a:r>
              </a:p>
              <a:p>
                <a:pPr lvl="0"/>
                <a:r>
                  <a:rPr lang="en-US" sz="1000" smtClean="0">
                    <a:solidFill>
                      <a:schemeClr val="accent5"/>
                    </a:solidFill>
                  </a:rPr>
                  <a:t>                  </a:t>
                </a:r>
                <a:r>
                  <a:rPr lang="en-US" sz="1000">
                    <a:solidFill>
                      <a:schemeClr val="accent5"/>
                    </a:solidFill>
                  </a:rPr>
                  <a:t>+ </a:t>
                </a:r>
                <a:r>
                  <a:rPr lang="en-US" sz="1000" smtClean="0">
                    <a:solidFill>
                      <a:schemeClr val="accent5"/>
                    </a:solidFill>
                  </a:rPr>
                  <a:t>C[3] </a:t>
                </a:r>
                <a:r>
                  <a:rPr lang="en-US" sz="1000">
                    <a:solidFill>
                      <a:schemeClr val="accent5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5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5"/>
                    </a:solidFill>
                  </a:rPr>
                  <a:t>C[2] </a:t>
                </a:r>
                <a:r>
                  <a:rPr lang="en-US" sz="1000">
                    <a:solidFill>
                      <a:schemeClr val="accent5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5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5"/>
                    </a:solidFill>
                  </a:rPr>
                  <a:t>C[1] </a:t>
                </a:r>
                <a:r>
                  <a:rPr lang="en-US" sz="1000">
                    <a:solidFill>
                      <a:schemeClr val="accent5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1000" b="1" dirty="0">
                  <a:solidFill>
                    <a:schemeClr val="accent5"/>
                  </a:solidFill>
                </a:endParaRPr>
              </a:p>
              <a:p>
                <a:r>
                  <a:rPr lang="en-US" sz="1000" dirty="0" smtClean="0">
                    <a:solidFill>
                      <a:schemeClr val="accent2"/>
                    </a:solidFill>
                  </a:rPr>
                  <a:t>D[13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] </a:t>
                </a:r>
                <a:r>
                  <a:rPr lang="en-US" sz="1000">
                    <a:solidFill>
                      <a:schemeClr val="accent2"/>
                    </a:solidFill>
                  </a:rPr>
                  <a:t>=  </a:t>
                </a:r>
                <a:r>
                  <a:rPr lang="en-US" sz="1000" smtClean="0">
                    <a:solidFill>
                      <a:schemeClr val="accent2"/>
                    </a:solidFill>
                  </a:rPr>
                  <a:t>C[13] </a:t>
                </a:r>
                <a:r>
                  <a:rPr lang="en-US" sz="1000">
                    <a:solidFill>
                      <a:schemeClr val="accent2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2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2"/>
                    </a:solidFill>
                  </a:rPr>
                  <a:t>C[12] </a:t>
                </a:r>
                <a:r>
                  <a:rPr lang="en-US" sz="1000">
                    <a:solidFill>
                      <a:schemeClr val="accent2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2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2"/>
                    </a:solidFill>
                  </a:rPr>
                  <a:t>C[11] </a:t>
                </a:r>
                <a:r>
                  <a:rPr lang="en-US" sz="1000">
                    <a:solidFill>
                      <a:schemeClr val="accent2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accent2"/>
                    </a:solidFill>
                  </a:rPr>
                  <a:t> + </a:t>
                </a:r>
                <a:r>
                  <a:rPr lang="en-US" sz="1000">
                    <a:solidFill>
                      <a:schemeClr val="accent2"/>
                    </a:solidFill>
                  </a:rPr>
                  <a:t>···</a:t>
                </a:r>
              </a:p>
              <a:p>
                <a:pPr lvl="0"/>
                <a:r>
                  <a:rPr lang="en-US" sz="1000">
                    <a:solidFill>
                      <a:schemeClr val="accent2"/>
                    </a:solidFill>
                  </a:rPr>
                  <a:t>               </a:t>
                </a:r>
                <a:r>
                  <a:rPr lang="en-US" sz="1000" smtClean="0">
                    <a:solidFill>
                      <a:schemeClr val="accent2"/>
                    </a:solidFill>
                  </a:rPr>
                  <a:t>   + C[4] </a:t>
                </a:r>
                <a:r>
                  <a:rPr lang="en-US" sz="1000">
                    <a:solidFill>
                      <a:schemeClr val="accent2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2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2"/>
                    </a:solidFill>
                  </a:rPr>
                  <a:t>C[3] </a:t>
                </a:r>
                <a:r>
                  <a:rPr lang="en-US" sz="1000">
                    <a:solidFill>
                      <a:schemeClr val="accent2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2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2"/>
                    </a:solidFill>
                  </a:rPr>
                  <a:t>C[2] </a:t>
                </a:r>
                <a:r>
                  <a:rPr lang="en-US" sz="1000">
                    <a:solidFill>
                      <a:schemeClr val="accent2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1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1000" dirty="0" smtClean="0">
                    <a:solidFill>
                      <a:schemeClr val="accent6"/>
                    </a:solidFill>
                  </a:rPr>
                  <a:t>D[14] </a:t>
                </a:r>
                <a:r>
                  <a:rPr lang="en-US" sz="1000">
                    <a:solidFill>
                      <a:schemeClr val="accent6"/>
                    </a:solidFill>
                  </a:rPr>
                  <a:t>=  </a:t>
                </a:r>
                <a:r>
                  <a:rPr lang="en-US" sz="1000" smtClean="0">
                    <a:solidFill>
                      <a:schemeClr val="accent6"/>
                    </a:solidFill>
                  </a:rPr>
                  <a:t>C[14] </a:t>
                </a:r>
                <a:r>
                  <a:rPr lang="en-US" sz="1000">
                    <a:solidFill>
                      <a:schemeClr val="accent6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6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6"/>
                    </a:solidFill>
                  </a:rPr>
                  <a:t>C[13] </a:t>
                </a:r>
                <a:r>
                  <a:rPr lang="en-US" sz="1000">
                    <a:solidFill>
                      <a:schemeClr val="accent6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6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6"/>
                    </a:solidFill>
                  </a:rPr>
                  <a:t>C[12] </a:t>
                </a:r>
                <a:r>
                  <a:rPr lang="en-US" sz="1000">
                    <a:solidFill>
                      <a:schemeClr val="accent6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accent6"/>
                    </a:solidFill>
                  </a:rPr>
                  <a:t> + </a:t>
                </a:r>
                <a:r>
                  <a:rPr lang="en-US" sz="1000">
                    <a:solidFill>
                      <a:schemeClr val="accent6"/>
                    </a:solidFill>
                  </a:rPr>
                  <a:t>···</a:t>
                </a:r>
              </a:p>
              <a:p>
                <a:pPr lvl="0"/>
                <a:r>
                  <a:rPr lang="en-US" sz="1000">
                    <a:solidFill>
                      <a:schemeClr val="accent6"/>
                    </a:solidFill>
                  </a:rPr>
                  <a:t>               + </a:t>
                </a:r>
                <a:r>
                  <a:rPr lang="en-US" sz="1000" smtClean="0">
                    <a:solidFill>
                      <a:schemeClr val="accent6"/>
                    </a:solidFill>
                  </a:rPr>
                  <a:t>C[5] </a:t>
                </a:r>
                <a:r>
                  <a:rPr lang="en-US" sz="1000">
                    <a:solidFill>
                      <a:schemeClr val="accent6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6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6"/>
                    </a:solidFill>
                  </a:rPr>
                  <a:t>C[4] </a:t>
                </a:r>
                <a:r>
                  <a:rPr lang="en-US" sz="1000">
                    <a:solidFill>
                      <a:schemeClr val="accent6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accent6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accent6"/>
                    </a:solidFill>
                  </a:rPr>
                  <a:t>C[3] </a:t>
                </a:r>
                <a:r>
                  <a:rPr lang="en-US" sz="1000">
                    <a:solidFill>
                      <a:schemeClr val="accent6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1000" dirty="0" smtClean="0">
                    <a:solidFill>
                      <a:schemeClr val="accent6"/>
                    </a:solidFill>
                  </a:rPr>
                  <a:t>···</a:t>
                </a:r>
              </a:p>
              <a:p>
                <a:r>
                  <a:rPr lang="en-US" sz="1000" smtClean="0">
                    <a:solidFill>
                      <a:schemeClr val="tx1"/>
                    </a:solidFill>
                  </a:rPr>
                  <a:t>···</a:t>
                </a:r>
                <a:endParaRPr lang="en-US" sz="1000" dirty="0">
                  <a:solidFill>
                    <a:schemeClr val="accent6"/>
                  </a:solidFill>
                </a:endParaRPr>
              </a:p>
              <a:p>
                <a:r>
                  <a:rPr lang="en-US" sz="1000" dirty="0">
                    <a:solidFill>
                      <a:prstClr val="black"/>
                    </a:solidFill>
                  </a:rPr>
                  <a:t>D</a:t>
                </a:r>
                <a:r>
                  <a:rPr lang="en-US" sz="1000" dirty="0" smtClean="0">
                    <a:solidFill>
                      <a:prstClr val="black"/>
                    </a:solidFill>
                  </a:rPr>
                  <a:t>[</a:t>
                </a:r>
                <a:r>
                  <a:rPr lang="en-US" sz="1000" dirty="0" err="1" smtClean="0">
                    <a:solidFill>
                      <a:prstClr val="black"/>
                    </a:solidFill>
                  </a:rPr>
                  <a:t>i</a:t>
                </a:r>
                <a:r>
                  <a:rPr lang="en-US" sz="1000" dirty="0" smtClean="0">
                    <a:solidFill>
                      <a:prstClr val="black"/>
                    </a:solidFill>
                  </a:rPr>
                  <a:t>]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=   C[i]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tx1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C[i-1]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tx1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C[i-2]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+ </a:t>
                </a:r>
                <a:r>
                  <a:rPr lang="en-US" sz="1000">
                    <a:solidFill>
                      <a:schemeClr val="tx1"/>
                    </a:solidFill>
                  </a:rPr>
                  <a:t>···</a:t>
                </a:r>
              </a:p>
              <a:p>
                <a:pPr lvl="0"/>
                <a:r>
                  <a:rPr lang="en-US" sz="1000">
                    <a:solidFill>
                      <a:schemeClr val="tx1"/>
                    </a:solidFill>
                  </a:rPr>
                  <a:t>              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C[i-3]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tx1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C[i-4]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>
                    <a:solidFill>
                      <a:schemeClr val="tx1"/>
                    </a:solidFill>
                  </a:rPr>
                  <a:t> +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C[i-5] </a:t>
                </a:r>
                <a:r>
                  <a:rPr lang="en-US" sz="100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···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6" y="2922460"/>
                <a:ext cx="3010591" cy="3570667"/>
              </a:xfrm>
              <a:prstGeom prst="rect">
                <a:avLst/>
              </a:prstGeom>
              <a:blipFill rotWithShape="0">
                <a:blip r:embed="rId2"/>
                <a:stretch>
                  <a:fillRect b="-6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순서도: 수행의 시작/종료 11"/>
          <p:cNvSpPr/>
          <p:nvPr/>
        </p:nvSpPr>
        <p:spPr>
          <a:xfrm>
            <a:off x="4171583" y="3169253"/>
            <a:ext cx="1132116" cy="329779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Weight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Sales</a:t>
            </a:r>
          </a:p>
        </p:txBody>
      </p:sp>
      <p:sp>
        <p:nvSpPr>
          <p:cNvPr id="8" name="순서도: 준비 12"/>
          <p:cNvSpPr/>
          <p:nvPr/>
        </p:nvSpPr>
        <p:spPr>
          <a:xfrm>
            <a:off x="3176460" y="3721361"/>
            <a:ext cx="3060722" cy="813311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직사각형 1"/>
          <p:cNvSpPr/>
          <p:nvPr/>
        </p:nvSpPr>
        <p:spPr>
          <a:xfrm>
            <a:off x="3677805" y="3859274"/>
            <a:ext cx="2628651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Sales_data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= C</a:t>
            </a:r>
            <a:endParaRPr lang="en-US" sz="110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Weight_Sales = D</a:t>
            </a:r>
          </a:p>
          <a:p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 = location of sales_data</a:t>
            </a:r>
          </a:p>
          <a:p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j = valule of sals_data</a:t>
            </a:r>
          </a:p>
          <a:p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 = loop count of data after 12 months</a:t>
            </a:r>
          </a:p>
        </p:txBody>
      </p:sp>
      <p:cxnSp>
        <p:nvCxnSpPr>
          <p:cNvPr id="11" name="직선 화살표 연결선 15"/>
          <p:cNvCxnSpPr/>
          <p:nvPr/>
        </p:nvCxnSpPr>
        <p:spPr>
          <a:xfrm flipH="1">
            <a:off x="4767333" y="3515508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33"/>
          <p:cNvSpPr/>
          <p:nvPr/>
        </p:nvSpPr>
        <p:spPr>
          <a:xfrm>
            <a:off x="4508623" y="5670385"/>
            <a:ext cx="1262567" cy="394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Weight Sales from end point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순서도: 문서 31"/>
              <p:cNvSpPr/>
              <p:nvPr/>
            </p:nvSpPr>
            <p:spPr>
              <a:xfrm>
                <a:off x="4535796" y="6233052"/>
                <a:ext cx="1458997" cy="395855"/>
              </a:xfrm>
              <a:prstGeom prst="flowChartDocumen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chemeClr val="tx1"/>
                    </a:solidFill>
                  </a:rPr>
                  <a:t>C[ t+ i - 11 ]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순서도: 문서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96" y="6233052"/>
                <a:ext cx="1458997" cy="395855"/>
              </a:xfrm>
              <a:prstGeom prst="flowChartDocumen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9"/>
          <p:cNvCxnSpPr/>
          <p:nvPr/>
        </p:nvCxnSpPr>
        <p:spPr>
          <a:xfrm flipH="1">
            <a:off x="4758627" y="6078719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34"/>
          <p:cNvSpPr/>
          <p:nvPr/>
        </p:nvSpPr>
        <p:spPr>
          <a:xfrm>
            <a:off x="3281307" y="5149052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Yes</a:t>
            </a:r>
          </a:p>
        </p:txBody>
      </p:sp>
      <p:cxnSp>
        <p:nvCxnSpPr>
          <p:cNvPr id="16" name="꺾인 연결선 37"/>
          <p:cNvCxnSpPr/>
          <p:nvPr/>
        </p:nvCxnSpPr>
        <p:spPr>
          <a:xfrm rot="5400000">
            <a:off x="3489329" y="5277544"/>
            <a:ext cx="673402" cy="137685"/>
          </a:xfrm>
          <a:prstGeom prst="bentConnector3">
            <a:avLst>
              <a:gd name="adj1" fmla="val -146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9"/>
          <p:cNvCxnSpPr/>
          <p:nvPr/>
        </p:nvCxnSpPr>
        <p:spPr>
          <a:xfrm>
            <a:off x="4751855" y="5274839"/>
            <a:ext cx="0" cy="395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34"/>
          <p:cNvSpPr/>
          <p:nvPr/>
        </p:nvSpPr>
        <p:spPr>
          <a:xfrm>
            <a:off x="4635265" y="5280436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직사각형 33"/>
          <p:cNvSpPr/>
          <p:nvPr/>
        </p:nvSpPr>
        <p:spPr>
          <a:xfrm>
            <a:off x="3265568" y="5677493"/>
            <a:ext cx="1169496" cy="394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Weight Sales from start point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순서도: 문서 31"/>
              <p:cNvSpPr/>
              <p:nvPr/>
            </p:nvSpPr>
            <p:spPr>
              <a:xfrm>
                <a:off x="3292741" y="6240160"/>
                <a:ext cx="1144125" cy="395855"/>
              </a:xfrm>
              <a:prstGeom prst="flowChartDocumen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chemeClr val="tx1"/>
                    </a:solidFill>
                  </a:rPr>
                  <a:t>C[ j ]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num>
                      <m:den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순서도: 문서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41" y="6240160"/>
                <a:ext cx="1144125" cy="395855"/>
              </a:xfrm>
              <a:prstGeom prst="flowChartDocumen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19"/>
          <p:cNvCxnSpPr/>
          <p:nvPr/>
        </p:nvCxnSpPr>
        <p:spPr>
          <a:xfrm flipH="1">
            <a:off x="3758445" y="6078719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13"/>
          <p:cNvSpPr/>
          <p:nvPr/>
        </p:nvSpPr>
        <p:spPr>
          <a:xfrm>
            <a:off x="3758224" y="4758445"/>
            <a:ext cx="2012966" cy="49557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직선 화살표 연결선 15"/>
          <p:cNvCxnSpPr/>
          <p:nvPr/>
        </p:nvCxnSpPr>
        <p:spPr>
          <a:xfrm flipH="1">
            <a:off x="4756521" y="4516565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1"/>
          <p:cNvSpPr/>
          <p:nvPr/>
        </p:nvSpPr>
        <p:spPr>
          <a:xfrm>
            <a:off x="4247349" y="4760076"/>
            <a:ext cx="1022556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Row &lt; 12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7242"/>
              </p:ext>
            </p:extLst>
          </p:nvPr>
        </p:nvGraphicFramePr>
        <p:xfrm>
          <a:off x="84976" y="1340640"/>
          <a:ext cx="570357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05"/>
                <a:gridCol w="608330"/>
                <a:gridCol w="770255"/>
                <a:gridCol w="770255"/>
                <a:gridCol w="306705"/>
                <a:gridCol w="827405"/>
                <a:gridCol w="827405"/>
                <a:gridCol w="827405"/>
                <a:gridCol w="294005"/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Sales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C(0)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C(1)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C(2)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C(12)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C(13)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C(14)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80893"/>
                  </p:ext>
                </p:extLst>
              </p:nvPr>
            </p:nvGraphicFramePr>
            <p:xfrm>
              <a:off x="76202" y="1793745"/>
              <a:ext cx="9011920" cy="73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6105"/>
                    <a:gridCol w="608330"/>
                    <a:gridCol w="733742"/>
                    <a:gridCol w="705168"/>
                    <a:gridCol w="306705"/>
                    <a:gridCol w="1925955"/>
                    <a:gridCol w="1925955"/>
                    <a:gridCol w="1925955"/>
                    <a:gridCol w="294005"/>
                  </a:tblGrid>
                  <a:tr h="12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smtClean="0"/>
                            <a:t>Weight</a:t>
                          </a:r>
                          <a:endParaRPr lang="en-US" sz="1000" baseline="0" smtClean="0"/>
                        </a:p>
                        <a:p>
                          <a:pPr algn="ctr"/>
                          <a:r>
                            <a:rPr lang="en-US" sz="1000" baseline="0" smtClean="0"/>
                            <a:t>Sales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smtClean="0"/>
                            <a:t>C(0)</a:t>
                          </a:r>
                          <a:r>
                            <a:rPr lang="en-US" sz="1000" baseline="0" smtClean="0"/>
                            <a:t> 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smtClean="0"/>
                            <a:t>C(1)</a:t>
                          </a:r>
                          <a:r>
                            <a:rPr lang="en-US" sz="1000" baseline="0" smtClean="0"/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endParaRPr lang="en-US" sz="1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smtClean="0"/>
                            <a:t>+ C(0)</a:t>
                          </a:r>
                          <a:r>
                            <a:rPr lang="en-US" sz="1000" baseline="0" smtClean="0"/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/>
                            <a:t> </a:t>
                          </a:r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smtClean="0"/>
                            <a:t>C(2)</a:t>
                          </a:r>
                          <a:r>
                            <a:rPr lang="en-US" sz="1000" baseline="0" smtClean="0"/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smtClean="0"/>
                            <a:t> </a:t>
                          </a:r>
                        </a:p>
                        <a:p>
                          <a:pPr algn="ctr"/>
                          <a:r>
                            <a:rPr lang="en-US" sz="1000" smtClean="0"/>
                            <a:t>+ C(1)</a:t>
                          </a:r>
                          <a:r>
                            <a:rPr lang="en-US" sz="1000" baseline="0" smtClean="0"/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endParaRPr lang="en-US" sz="1000" dirty="0" smtClean="0"/>
                        </a:p>
                        <a:p>
                          <a:pPr algn="ctr"/>
                          <a:r>
                            <a:rPr lang="en-US" sz="1000" dirty="0" smtClean="0"/>
                            <a:t> </a:t>
                          </a:r>
                          <a:r>
                            <a:rPr lang="en-US" sz="1000" smtClean="0"/>
                            <a:t>+ C(0)</a:t>
                          </a:r>
                          <a:r>
                            <a:rPr lang="en-US" sz="1000" baseline="0" smtClean="0"/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>
                              <a:solidFill>
                                <a:schemeClr val="tx1"/>
                              </a:solidFill>
                            </a:rPr>
                            <a:t>···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C(12)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 + C(11)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+ C(10)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en-US" sz="1000" b="0" dirty="0" smtClean="0">
                              <a:solidFill>
                                <a:schemeClr val="bg1"/>
                              </a:solidFill>
                            </a:rPr>
                            <a:t>···</a:t>
                          </a:r>
                        </a:p>
                        <a:p>
                          <a:pPr algn="ctr"/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+C(3)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 + C(2)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+ C(1)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C(13)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 + C(12)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+ C(11)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en-US" sz="1000" b="0" dirty="0" smtClean="0">
                              <a:solidFill>
                                <a:schemeClr val="bg1"/>
                              </a:solidFill>
                            </a:rPr>
                            <a:t>···</a:t>
                          </a:r>
                        </a:p>
                        <a:p>
                          <a:pPr algn="ctr"/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+C(4)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 + C(3)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+ C(2)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endParaRPr lang="en-US" sz="10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C(14)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 + C(13)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+ C(12)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en-US" sz="1000" b="0" dirty="0" smtClean="0">
                              <a:solidFill>
                                <a:schemeClr val="bg1"/>
                              </a:solidFill>
                            </a:rPr>
                            <a:t>···</a:t>
                          </a:r>
                        </a:p>
                        <a:p>
                          <a:pPr algn="ctr"/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+C(5)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 + C(4)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000" smtClean="0">
                              <a:solidFill>
                                <a:schemeClr val="bg1"/>
                              </a:solidFill>
                            </a:rPr>
                            <a:t>+ C(3)</a:t>
                          </a:r>
                          <a:r>
                            <a:rPr lang="en-US" sz="1000" baseline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US" sz="1000" b="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endParaRPr lang="en-US" sz="10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>
                              <a:solidFill>
                                <a:schemeClr val="tx1"/>
                              </a:solidFill>
                            </a:rPr>
                            <a:t>···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80893"/>
                  </p:ext>
                </p:extLst>
              </p:nvPr>
            </p:nvGraphicFramePr>
            <p:xfrm>
              <a:off x="76202" y="1793745"/>
              <a:ext cx="9011920" cy="73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6105"/>
                    <a:gridCol w="608330"/>
                    <a:gridCol w="733742"/>
                    <a:gridCol w="705168"/>
                    <a:gridCol w="306705"/>
                    <a:gridCol w="1925955"/>
                    <a:gridCol w="1925955"/>
                    <a:gridCol w="1925955"/>
                    <a:gridCol w="294005"/>
                  </a:tblGrid>
                  <a:tr h="73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smtClean="0"/>
                            <a:t>Weight</a:t>
                          </a:r>
                          <a:endParaRPr lang="en-US" sz="1000" baseline="0" smtClean="0"/>
                        </a:p>
                        <a:p>
                          <a:pPr algn="ctr"/>
                          <a:r>
                            <a:rPr lang="en-US" sz="1000" baseline="0" smtClean="0"/>
                            <a:t>Sales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97000" t="-820" r="-128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4167" t="-820" r="-97083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73276" t="-820" r="-90431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>
                              <a:solidFill>
                                <a:schemeClr val="tx1"/>
                              </a:solidFill>
                            </a:rPr>
                            <a:t>···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3165" t="-820" r="-21582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53165" t="-820" r="-11582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53165" t="-820" r="-1582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 smtClean="0">
                              <a:solidFill>
                                <a:schemeClr val="tx1"/>
                              </a:solidFill>
                            </a:rPr>
                            <a:t>···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0" name="Rectangle 29"/>
          <p:cNvSpPr/>
          <p:nvPr/>
        </p:nvSpPr>
        <p:spPr>
          <a:xfrm>
            <a:off x="27604" y="1081568"/>
            <a:ext cx="4180789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1. Sales Data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604" y="1530269"/>
            <a:ext cx="4180789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</a:t>
            </a:r>
            <a:r>
              <a:rPr lang="en-US" sz="1100" smtClean="0">
                <a:solidFill>
                  <a:schemeClr val="tx1"/>
                </a:solidFill>
              </a:rPr>
              <a:t>. Weight Sales Data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19"/>
          <p:cNvSpPr/>
          <p:nvPr/>
        </p:nvSpPr>
        <p:spPr>
          <a:xfrm>
            <a:off x="4136862" y="2686849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09530" y="3637896"/>
            <a:ext cx="296091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### Weight Sales</a:t>
            </a:r>
          </a:p>
          <a:p>
            <a:r>
              <a:rPr lang="en-US" sz="1000" dirty="0" smtClean="0"/>
              <a:t>for </a:t>
            </a:r>
            <a:r>
              <a:rPr lang="en-US" sz="1000" dirty="0" err="1"/>
              <a:t>i</a:t>
            </a:r>
            <a:r>
              <a:rPr lang="en-US" sz="1000" dirty="0"/>
              <a:t> in range(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idx</a:t>
            </a:r>
            <a:r>
              <a:rPr lang="en-US" sz="1000" dirty="0"/>
              <a:t>)):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i</a:t>
            </a:r>
            <a:r>
              <a:rPr lang="en-US" sz="1000" dirty="0"/>
              <a:t>&lt;12:</a:t>
            </a:r>
          </a:p>
          <a:p>
            <a:r>
              <a:rPr lang="en-US" sz="1000" dirty="0"/>
              <a:t>            j=0</a:t>
            </a:r>
          </a:p>
          <a:p>
            <a:r>
              <a:rPr lang="en-US" sz="1000" dirty="0"/>
              <a:t>            k=0</a:t>
            </a:r>
          </a:p>
          <a:p>
            <a:r>
              <a:rPr lang="en-US" sz="1000" dirty="0"/>
              <a:t>            for j in range(i+1):</a:t>
            </a:r>
          </a:p>
          <a:p>
            <a:r>
              <a:rPr lang="en-US" sz="1000" dirty="0"/>
              <a:t>                k=</a:t>
            </a:r>
            <a:r>
              <a:rPr lang="en-US" sz="1000" dirty="0" err="1"/>
              <a:t>sales_data.iloc</a:t>
            </a:r>
            <a:r>
              <a:rPr lang="en-US" sz="1000" dirty="0"/>
              <a:t>[j]*(i+1-j)/12+k</a:t>
            </a:r>
          </a:p>
          <a:p>
            <a:r>
              <a:rPr lang="en-US" sz="1000" dirty="0"/>
              <a:t>                j=j+1</a:t>
            </a:r>
          </a:p>
          <a:p>
            <a:r>
              <a:rPr lang="en-US" sz="1000" dirty="0"/>
              <a:t>        else:</a:t>
            </a:r>
          </a:p>
          <a:p>
            <a:r>
              <a:rPr lang="en-US" sz="1000" dirty="0"/>
              <a:t>            k=0</a:t>
            </a:r>
          </a:p>
          <a:p>
            <a:r>
              <a:rPr lang="en-US" sz="1000" dirty="0"/>
              <a:t>            for t in range(12):</a:t>
            </a:r>
          </a:p>
          <a:p>
            <a:r>
              <a:rPr lang="en-US" sz="1000" dirty="0"/>
              <a:t>                k=</a:t>
            </a:r>
            <a:r>
              <a:rPr lang="en-US" sz="1000" dirty="0" err="1"/>
              <a:t>sales_data.iloc</a:t>
            </a:r>
            <a:r>
              <a:rPr lang="en-US" sz="1000" dirty="0"/>
              <a:t>[t+i-11]*(12-t)/12+k</a:t>
            </a:r>
          </a:p>
          <a:p>
            <a:r>
              <a:rPr lang="en-US" sz="1000" dirty="0"/>
              <a:t>                t=t+1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Weight_Sales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]=k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</a:t>
            </a:r>
            <a:r>
              <a:rPr lang="en-US" sz="1000" dirty="0"/>
              <a:t>=i+1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Weight_Sales.index</a:t>
            </a:r>
            <a:r>
              <a:rPr lang="en-US" sz="1000" dirty="0"/>
              <a:t>=["</a:t>
            </a:r>
            <a:r>
              <a:rPr lang="en-US" sz="1000" dirty="0" err="1"/>
              <a:t>Weight_Sales</a:t>
            </a:r>
            <a:r>
              <a:rPr lang="en-US" sz="1000" dirty="0"/>
              <a:t>"]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Weight_Sales</a:t>
            </a:r>
            <a:r>
              <a:rPr lang="en-US" sz="1000" dirty="0"/>
              <a:t>=</a:t>
            </a:r>
            <a:r>
              <a:rPr lang="en-US" sz="1000" dirty="0" err="1"/>
              <a:t>Weight_Sales.T</a:t>
            </a:r>
            <a:endParaRPr lang="en-US" sz="1000" dirty="0"/>
          </a:p>
        </p:txBody>
      </p:sp>
      <p:sp>
        <p:nvSpPr>
          <p:cNvPr id="37" name="직사각형 19"/>
          <p:cNvSpPr/>
          <p:nvPr/>
        </p:nvSpPr>
        <p:spPr>
          <a:xfrm>
            <a:off x="56363" y="917770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8" name="직사각형 19"/>
          <p:cNvSpPr/>
          <p:nvPr/>
        </p:nvSpPr>
        <p:spPr>
          <a:xfrm>
            <a:off x="7286918" y="2827892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065655" y="2953700"/>
            <a:ext cx="0" cy="36695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FDR &amp; FFR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8"/>
          <p:cNvCxnSpPr/>
          <p:nvPr/>
        </p:nvCxnSpPr>
        <p:spPr>
          <a:xfrm>
            <a:off x="6315482" y="2892350"/>
            <a:ext cx="0" cy="36695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897105" y="2997841"/>
                <a:ext cx="1022671" cy="250717"/>
              </a:xfrm>
              <a:prstGeom prst="rect">
                <a:avLst/>
              </a:prstGeom>
              <a:solidFill>
                <a:srgbClr val="CDC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smtClean="0">
                    <a:solidFill>
                      <a:schemeClr val="tx1"/>
                    </a:solidFill>
                  </a:rPr>
                  <a:t>C[ j ]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num>
                      <m:den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endParaRPr 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105" y="2997841"/>
                <a:ext cx="1022671" cy="250717"/>
              </a:xfrm>
              <a:prstGeom prst="rect">
                <a:avLst/>
              </a:prstGeom>
              <a:blipFill rotWithShape="0">
                <a:blip r:embed="rId6"/>
                <a:stretch>
                  <a:fillRect b="-1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1778089" y="4521282"/>
                <a:ext cx="1220379" cy="263878"/>
              </a:xfrm>
              <a:prstGeom prst="rect">
                <a:avLst/>
              </a:prstGeom>
              <a:solidFill>
                <a:srgbClr val="CDC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smtClean="0">
                    <a:solidFill>
                      <a:schemeClr val="tx1"/>
                    </a:solidFill>
                  </a:rPr>
                  <a:t>C[ t+ i - 11 ]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endParaRPr 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89" y="4521282"/>
                <a:ext cx="1220379" cy="263878"/>
              </a:xfrm>
              <a:prstGeom prst="rect">
                <a:avLst/>
              </a:prstGeom>
              <a:blipFill rotWithShape="0">
                <a:blip r:embed="rId7"/>
                <a:stretch>
                  <a:fillRect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19"/>
          <p:cNvSpPr/>
          <p:nvPr/>
        </p:nvSpPr>
        <p:spPr>
          <a:xfrm>
            <a:off x="441869" y="2671884"/>
            <a:ext cx="1691160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>
                <a:solidFill>
                  <a:schemeClr val="bg1"/>
                </a:solidFill>
              </a:rPr>
              <a:t>Specific 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75755" y="905051"/>
          <a:ext cx="446104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05"/>
                <a:gridCol w="636905"/>
                <a:gridCol w="817880"/>
                <a:gridCol w="608173"/>
                <a:gridCol w="504836"/>
                <a:gridCol w="668655"/>
                <a:gridCol w="587693"/>
              </a:tblGrid>
              <a:tr h="1670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Monday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Tuesday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Wednesday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Thurday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Friday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Saturday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Sunday</a:t>
                      </a:r>
                      <a:endParaRPr lang="en-US" sz="1000"/>
                    </a:p>
                  </a:txBody>
                  <a:tcPr/>
                </a:tc>
              </a:tr>
              <a:tr h="167024">
                <a:tc>
                  <a:txBody>
                    <a:bodyPr/>
                    <a:lstStyle/>
                    <a:p>
                      <a:r>
                        <a:rPr lang="en-US" sz="1000" smtClean="0"/>
                        <a:t>i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i+2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i+4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i+6</a:t>
                      </a:r>
                      <a:endParaRPr lang="en-US" sz="1000"/>
                    </a:p>
                  </a:txBody>
                  <a:tcPr/>
                </a:tc>
              </a:tr>
              <a:tr h="167024">
                <a:tc>
                  <a:txBody>
                    <a:bodyPr/>
                    <a:lstStyle/>
                    <a:p>
                      <a:r>
                        <a:rPr lang="en-US" sz="1000" smtClean="0"/>
                        <a:t>i+7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i+8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i+10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i+13</a:t>
                      </a:r>
                      <a:endParaRPr lang="en-US" sz="1000"/>
                    </a:p>
                  </a:txBody>
                  <a:tcPr/>
                </a:tc>
              </a:tr>
              <a:tr h="167024">
                <a:tc>
                  <a:txBody>
                    <a:bodyPr/>
                    <a:lstStyle/>
                    <a:p>
                      <a:r>
                        <a:rPr lang="en-US" sz="1000" smtClean="0"/>
                        <a:t>i+14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i+16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i+18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i+19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i+20</a:t>
                      </a:r>
                      <a:endParaRPr lang="en-US" sz="1000"/>
                    </a:p>
                  </a:txBody>
                  <a:tcPr/>
                </a:tc>
              </a:tr>
              <a:tr h="167024">
                <a:tc>
                  <a:txBody>
                    <a:bodyPr/>
                    <a:lstStyle/>
                    <a:p>
                      <a:r>
                        <a:rPr lang="en-US" sz="1000" smtClean="0"/>
                        <a:t>i+21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i+22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i+23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i+24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i+25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i+26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i+27</a:t>
                      </a:r>
                      <a:endParaRPr lang="en-US" sz="1000"/>
                    </a:p>
                  </a:txBody>
                  <a:tcPr/>
                </a:tc>
              </a:tr>
              <a:tr h="167024">
                <a:tc>
                  <a:txBody>
                    <a:bodyPr/>
                    <a:lstStyle/>
                    <a:p>
                      <a:r>
                        <a:rPr lang="en-US" sz="1000" smtClean="0"/>
                        <a:t>i+28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i+29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i+30</a:t>
                      </a:r>
                      <a:endParaRPr lang="en-US" sz="10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i+31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3349" y="77638"/>
            <a:ext cx="9529635" cy="47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smtClean="0">
                <a:solidFill>
                  <a:schemeClr val="tx1"/>
                </a:solidFill>
              </a:rPr>
              <a:t>Automatic </a:t>
            </a:r>
            <a:r>
              <a:rPr lang="en-US" sz="2000" b="1">
                <a:solidFill>
                  <a:schemeClr val="tx1"/>
                </a:solidFill>
              </a:rPr>
              <a:t>GMES Line Audit </a:t>
            </a:r>
            <a:r>
              <a:rPr lang="en-US" sz="2000" b="1" smtClean="0">
                <a:solidFill>
                  <a:schemeClr val="tx1"/>
                </a:solidFill>
              </a:rPr>
              <a:t>System_TL/FL </a:t>
            </a:r>
            <a:r>
              <a:rPr lang="en-US" sz="2000" b="1" dirty="0">
                <a:solidFill>
                  <a:schemeClr val="tx1"/>
                </a:solidFill>
              </a:rPr>
              <a:t>Line </a:t>
            </a:r>
            <a:r>
              <a:rPr lang="en-US" sz="2000" b="1" dirty="0" smtClean="0">
                <a:solidFill>
                  <a:schemeClr val="tx1"/>
                </a:solidFill>
              </a:rPr>
              <a:t>Audit Day Sequence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176109" y="2962078"/>
            <a:ext cx="2949963" cy="321562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TL/FL Lind Audit Item : Day1, Day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Sequence 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순서도: 준비 12"/>
          <p:cNvSpPr/>
          <p:nvPr/>
        </p:nvSpPr>
        <p:spPr>
          <a:xfrm>
            <a:off x="409713" y="3551051"/>
            <a:ext cx="2491740" cy="622801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Today  = Today date 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Firstday = 2020.01.01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Re_diff=Remainder of (Today-Firstday)/2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439997" y="4441260"/>
            <a:ext cx="2431172" cy="75438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Rediff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=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0 ?</a:t>
            </a:r>
          </a:p>
        </p:txBody>
      </p:sp>
      <p:cxnSp>
        <p:nvCxnSpPr>
          <p:cNvPr id="16" name="직선 화살표 연결선 15"/>
          <p:cNvCxnSpPr>
            <a:stCxn id="12" idx="2"/>
            <a:endCxn id="13" idx="0"/>
          </p:cNvCxnSpPr>
          <p:nvPr/>
        </p:nvCxnSpPr>
        <p:spPr>
          <a:xfrm>
            <a:off x="1651091" y="3283640"/>
            <a:ext cx="4492" cy="2674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4" idx="0"/>
          </p:cNvCxnSpPr>
          <p:nvPr/>
        </p:nvCxnSpPr>
        <p:spPr>
          <a:xfrm>
            <a:off x="1655583" y="4173852"/>
            <a:ext cx="0" cy="2674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2"/>
          </p:cNvCxnSpPr>
          <p:nvPr/>
        </p:nvCxnSpPr>
        <p:spPr>
          <a:xfrm>
            <a:off x="1655583" y="5195640"/>
            <a:ext cx="0" cy="343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1049793" y="6293034"/>
            <a:ext cx="1211580" cy="495300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Day1 Title Change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49793" y="5538654"/>
            <a:ext cx="1211580" cy="350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Day1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59318" y="5195640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21639" y="4596759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No</a:t>
            </a:r>
          </a:p>
        </p:txBody>
      </p:sp>
      <p:cxnSp>
        <p:nvCxnSpPr>
          <p:cNvPr id="38" name="꺾인 연결선 37"/>
          <p:cNvCxnSpPr>
            <a:stCxn id="14" idx="3"/>
            <a:endCxn id="41" idx="0"/>
          </p:cNvCxnSpPr>
          <p:nvPr/>
        </p:nvCxnSpPr>
        <p:spPr>
          <a:xfrm>
            <a:off x="2871169" y="4818450"/>
            <a:ext cx="270314" cy="72020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문서 39"/>
          <p:cNvSpPr/>
          <p:nvPr/>
        </p:nvSpPr>
        <p:spPr>
          <a:xfrm>
            <a:off x="2535693" y="6293034"/>
            <a:ext cx="1211580" cy="495300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Day2 Title Change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535693" y="5538654"/>
            <a:ext cx="1211580" cy="350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Day2</a:t>
            </a:r>
          </a:p>
        </p:txBody>
      </p:sp>
      <p:cxnSp>
        <p:nvCxnSpPr>
          <p:cNvPr id="44" name="직선 화살표 연결선 43"/>
          <p:cNvCxnSpPr>
            <a:endCxn id="32" idx="0"/>
          </p:cNvCxnSpPr>
          <p:nvPr/>
        </p:nvCxnSpPr>
        <p:spPr>
          <a:xfrm flipH="1">
            <a:off x="1655583" y="5889174"/>
            <a:ext cx="3810" cy="4038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3141483" y="5881668"/>
            <a:ext cx="3810" cy="4038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175688" y="628084"/>
            <a:ext cx="6987540" cy="259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Start at 2020.01.01. That date was day1, and 2020.01.01-2020.01.01=0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078409" y="3009507"/>
            <a:ext cx="47716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 Narrow" panose="020B0606020202030204" pitchFamily="34" charset="0"/>
              </a:rPr>
              <a:t>Today=</a:t>
            </a:r>
            <a:r>
              <a:rPr lang="en-US" sz="1000" dirty="0" err="1">
                <a:latin typeface="Arial Narrow" panose="020B0606020202030204" pitchFamily="34" charset="0"/>
              </a:rPr>
              <a:t>datetime.datetime.now</a:t>
            </a:r>
            <a:r>
              <a:rPr lang="en-US" sz="10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000" dirty="0" err="1">
                <a:latin typeface="Arial Narrow" panose="020B0606020202030204" pitchFamily="34" charset="0"/>
              </a:rPr>
              <a:t>Firstday</a:t>
            </a:r>
            <a:r>
              <a:rPr lang="en-US" sz="1000" dirty="0">
                <a:latin typeface="Arial Narrow" panose="020B0606020202030204" pitchFamily="34" charset="0"/>
              </a:rPr>
              <a:t>=</a:t>
            </a:r>
            <a:r>
              <a:rPr lang="en-US" sz="1000" dirty="0" err="1">
                <a:latin typeface="Arial Narrow" panose="020B0606020202030204" pitchFamily="34" charset="0"/>
              </a:rPr>
              <a:t>datetime.datetime.strptime</a:t>
            </a:r>
            <a:r>
              <a:rPr lang="en-US" sz="1000" dirty="0">
                <a:latin typeface="Arial Narrow" panose="020B0606020202030204" pitchFamily="34" charset="0"/>
              </a:rPr>
              <a:t>("20200101", "%</a:t>
            </a:r>
            <a:r>
              <a:rPr lang="en-US" sz="1000" dirty="0" err="1">
                <a:latin typeface="Arial Narrow" panose="020B0606020202030204" pitchFamily="34" charset="0"/>
              </a:rPr>
              <a:t>Y%m%d</a:t>
            </a:r>
            <a:r>
              <a:rPr lang="en-US" sz="1000" dirty="0">
                <a:latin typeface="Arial Narrow" panose="020B0606020202030204" pitchFamily="34" charset="0"/>
              </a:rPr>
              <a:t>")</a:t>
            </a:r>
          </a:p>
          <a:p>
            <a:r>
              <a:rPr lang="en-US" sz="1000" dirty="0" err="1">
                <a:latin typeface="Arial Narrow" panose="020B0606020202030204" pitchFamily="34" charset="0"/>
              </a:rPr>
              <a:t>Re_diff,numpy</a:t>
            </a:r>
            <a:r>
              <a:rPr lang="en-US" sz="1000" dirty="0">
                <a:latin typeface="Arial Narrow" panose="020B0606020202030204" pitchFamily="34" charset="0"/>
              </a:rPr>
              <a:t>=</a:t>
            </a:r>
            <a:r>
              <a:rPr lang="en-US" sz="1000" dirty="0" err="1">
                <a:latin typeface="Arial Narrow" panose="020B0606020202030204" pitchFamily="34" charset="0"/>
              </a:rPr>
              <a:t>divmod</a:t>
            </a:r>
            <a:r>
              <a:rPr lang="en-US" sz="1000" dirty="0">
                <a:latin typeface="Arial Narrow" panose="020B0606020202030204" pitchFamily="34" charset="0"/>
              </a:rPr>
              <a:t>(2,(Today - </a:t>
            </a:r>
            <a:r>
              <a:rPr lang="en-US" sz="1000" dirty="0" err="1">
                <a:latin typeface="Arial Narrow" panose="020B0606020202030204" pitchFamily="34" charset="0"/>
              </a:rPr>
              <a:t>Firstday</a:t>
            </a:r>
            <a:r>
              <a:rPr lang="en-US" sz="1000" dirty="0">
                <a:latin typeface="Arial Narrow" panose="020B0606020202030204" pitchFamily="34" charset="0"/>
              </a:rPr>
              <a:t>).days)</a:t>
            </a:r>
          </a:p>
          <a:p>
            <a:endParaRPr lang="en-US" sz="1000" dirty="0">
              <a:latin typeface="Arial Narrow" panose="020B0606020202030204" pitchFamily="34" charset="0"/>
            </a:endParaRPr>
          </a:p>
          <a:p>
            <a:r>
              <a:rPr lang="en-US" sz="1000" dirty="0">
                <a:latin typeface="Arial Narrow" panose="020B0606020202030204" pitchFamily="34" charset="0"/>
              </a:rPr>
              <a:t>if </a:t>
            </a:r>
            <a:r>
              <a:rPr lang="en-US" sz="1000" dirty="0" err="1">
                <a:latin typeface="Arial Narrow" panose="020B0606020202030204" pitchFamily="34" charset="0"/>
              </a:rPr>
              <a:t>Re_diff</a:t>
            </a:r>
            <a:r>
              <a:rPr lang="en-US" sz="1000" dirty="0">
                <a:latin typeface="Arial Narrow" panose="020B0606020202030204" pitchFamily="34" charset="0"/>
              </a:rPr>
              <a:t>==0: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    ax0.annotate('[Image 1] Daily Audit (Main Line)',</a:t>
            </a:r>
            <a:r>
              <a:rPr lang="en-US" sz="1000" dirty="0" err="1">
                <a:latin typeface="Arial Narrow" panose="020B0606020202030204" pitchFamily="34" charset="0"/>
              </a:rPr>
              <a:t>xy</a:t>
            </a:r>
            <a:r>
              <a:rPr lang="en-US" sz="1000" dirty="0">
                <a:latin typeface="Arial Narrow" panose="020B0606020202030204" pitchFamily="34" charset="0"/>
              </a:rPr>
              <a:t>=(0,1),color='#515C5A',fontsize=10)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else: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    ax0.annotate('[Image 1] Daily Audit (Sub Line)',</a:t>
            </a:r>
            <a:r>
              <a:rPr lang="en-US" sz="1000" dirty="0" err="1">
                <a:latin typeface="Arial Narrow" panose="020B0606020202030204" pitchFamily="34" charset="0"/>
              </a:rPr>
              <a:t>xy</a:t>
            </a:r>
            <a:r>
              <a:rPr lang="en-US" sz="1000" dirty="0">
                <a:latin typeface="Arial Narrow" panose="020B0606020202030204" pitchFamily="34" charset="0"/>
              </a:rPr>
              <a:t>=(0,1),color='#515C5A',fontsize=10)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3977640" y="2615615"/>
            <a:ext cx="0" cy="4074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19"/>
          <p:cNvSpPr/>
          <p:nvPr/>
        </p:nvSpPr>
        <p:spPr>
          <a:xfrm>
            <a:off x="56363" y="689164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직사각형 19"/>
          <p:cNvSpPr/>
          <p:nvPr/>
        </p:nvSpPr>
        <p:spPr>
          <a:xfrm>
            <a:off x="76231" y="2646286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5" name="직사각형 19"/>
          <p:cNvSpPr/>
          <p:nvPr/>
        </p:nvSpPr>
        <p:spPr>
          <a:xfrm>
            <a:off x="4111097" y="2657168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/>
          <p:cNvCxnSpPr/>
          <p:nvPr/>
        </p:nvCxnSpPr>
        <p:spPr>
          <a:xfrm>
            <a:off x="4450375" y="2296069"/>
            <a:ext cx="0" cy="43647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/>
          <p:cNvSpPr/>
          <p:nvPr/>
        </p:nvSpPr>
        <p:spPr>
          <a:xfrm flipH="1">
            <a:off x="1931609" y="2668654"/>
            <a:ext cx="1898324" cy="561159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Q-Bank Graph Arrangement by 3 columns matrix</a:t>
            </a:r>
          </a:p>
        </p:txBody>
      </p:sp>
      <p:sp>
        <p:nvSpPr>
          <p:cNvPr id="37" name="순서도: 준비 36"/>
          <p:cNvSpPr/>
          <p:nvPr/>
        </p:nvSpPr>
        <p:spPr>
          <a:xfrm flipH="1">
            <a:off x="1845300" y="3399320"/>
            <a:ext cx="2103044" cy="628717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= row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j = column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tri_value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= 3 x 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+ j</a:t>
            </a:r>
          </a:p>
        </p:txBody>
      </p:sp>
      <p:sp>
        <p:nvSpPr>
          <p:cNvPr id="39" name="순서도: 판단 38"/>
          <p:cNvSpPr/>
          <p:nvPr/>
        </p:nvSpPr>
        <p:spPr>
          <a:xfrm flipH="1">
            <a:off x="2015434" y="4254420"/>
            <a:ext cx="1780510" cy="37719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tri_value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&lt; 10 </a:t>
            </a:r>
          </a:p>
        </p:txBody>
      </p:sp>
      <p:cxnSp>
        <p:nvCxnSpPr>
          <p:cNvPr id="42" name="직선 화살표 연결선 41"/>
          <p:cNvCxnSpPr>
            <a:stCxn id="33" idx="2"/>
            <a:endCxn id="37" idx="0"/>
          </p:cNvCxnSpPr>
          <p:nvPr/>
        </p:nvCxnSpPr>
        <p:spPr>
          <a:xfrm>
            <a:off x="2880771" y="3229813"/>
            <a:ext cx="16051" cy="1695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7" idx="2"/>
            <a:endCxn id="39" idx="0"/>
          </p:cNvCxnSpPr>
          <p:nvPr/>
        </p:nvCxnSpPr>
        <p:spPr>
          <a:xfrm>
            <a:off x="2896822" y="4028037"/>
            <a:ext cx="8867" cy="2263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2"/>
          </p:cNvCxnSpPr>
          <p:nvPr/>
        </p:nvCxnSpPr>
        <p:spPr>
          <a:xfrm>
            <a:off x="2905689" y="4631610"/>
            <a:ext cx="0" cy="5606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문서 46"/>
          <p:cNvSpPr/>
          <p:nvPr/>
        </p:nvSpPr>
        <p:spPr>
          <a:xfrm flipH="1">
            <a:off x="659963" y="5873077"/>
            <a:ext cx="1615729" cy="411366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File read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Extract value</a:t>
            </a:r>
          </a:p>
        </p:txBody>
      </p:sp>
      <p:sp>
        <p:nvSpPr>
          <p:cNvPr id="48" name="직사각형 47"/>
          <p:cNvSpPr/>
          <p:nvPr/>
        </p:nvSpPr>
        <p:spPr>
          <a:xfrm flipH="1">
            <a:off x="2356915" y="5192222"/>
            <a:ext cx="1393307" cy="3159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Value in range</a:t>
            </a:r>
          </a:p>
        </p:txBody>
      </p:sp>
      <p:sp>
        <p:nvSpPr>
          <p:cNvPr id="49" name="직사각형 48"/>
          <p:cNvSpPr/>
          <p:nvPr/>
        </p:nvSpPr>
        <p:spPr>
          <a:xfrm flipH="1">
            <a:off x="2871362" y="4730289"/>
            <a:ext cx="476604" cy="125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50" name="직사각형 49"/>
          <p:cNvSpPr/>
          <p:nvPr/>
        </p:nvSpPr>
        <p:spPr>
          <a:xfrm flipH="1">
            <a:off x="1483547" y="4259698"/>
            <a:ext cx="365241" cy="25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No</a:t>
            </a:r>
          </a:p>
        </p:txBody>
      </p:sp>
      <p:cxnSp>
        <p:nvCxnSpPr>
          <p:cNvPr id="51" name="꺾인 연결선 50"/>
          <p:cNvCxnSpPr>
            <a:stCxn id="39" idx="3"/>
            <a:endCxn id="56" idx="0"/>
          </p:cNvCxnSpPr>
          <p:nvPr/>
        </p:nvCxnSpPr>
        <p:spPr>
          <a:xfrm rot="10800000" flipV="1">
            <a:off x="1461902" y="4443015"/>
            <a:ext cx="553533" cy="7677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문서 53"/>
          <p:cNvSpPr/>
          <p:nvPr/>
        </p:nvSpPr>
        <p:spPr>
          <a:xfrm flipH="1">
            <a:off x="2394747" y="5915533"/>
            <a:ext cx="1355473" cy="434226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File not read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Axis off</a:t>
            </a:r>
          </a:p>
        </p:txBody>
      </p:sp>
      <p:sp>
        <p:nvSpPr>
          <p:cNvPr id="56" name="직사각형 55"/>
          <p:cNvSpPr/>
          <p:nvPr/>
        </p:nvSpPr>
        <p:spPr>
          <a:xfrm flipH="1">
            <a:off x="766849" y="5210811"/>
            <a:ext cx="1390104" cy="2973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Value out of range </a:t>
            </a:r>
          </a:p>
        </p:txBody>
      </p:sp>
      <p:cxnSp>
        <p:nvCxnSpPr>
          <p:cNvPr id="57" name="직선 화살표 연결선 56"/>
          <p:cNvCxnSpPr>
            <a:stCxn id="56" idx="2"/>
            <a:endCxn id="47" idx="0"/>
          </p:cNvCxnSpPr>
          <p:nvPr/>
        </p:nvCxnSpPr>
        <p:spPr>
          <a:xfrm>
            <a:off x="1461901" y="5508177"/>
            <a:ext cx="5926" cy="364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46883" y="2139725"/>
            <a:ext cx="438268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 Narrow" panose="020B0606020202030204" pitchFamily="34" charset="0"/>
              </a:rPr>
              <a:t>for </a:t>
            </a:r>
            <a:r>
              <a:rPr lang="en-US" sz="800" dirty="0" err="1">
                <a:latin typeface="Arial Narrow" panose="020B0606020202030204" pitchFamily="34" charset="0"/>
              </a:rPr>
              <a:t>i</a:t>
            </a:r>
            <a:r>
              <a:rPr lang="en-US" sz="800" dirty="0">
                <a:latin typeface="Arial Narrow" panose="020B0606020202030204" pitchFamily="34" charset="0"/>
              </a:rPr>
              <a:t> in range(4):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for j in range(3):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</a:t>
            </a:r>
            <a:r>
              <a:rPr lang="en-US" sz="800" dirty="0" err="1">
                <a:latin typeface="Arial Narrow" panose="020B0606020202030204" pitchFamily="34" charset="0"/>
              </a:rPr>
              <a:t>tri_value</a:t>
            </a:r>
            <a:r>
              <a:rPr lang="en-US" sz="800" dirty="0">
                <a:latin typeface="Arial Narrow" panose="020B0606020202030204" pitchFamily="34" charset="0"/>
              </a:rPr>
              <a:t>=3*</a:t>
            </a:r>
            <a:r>
              <a:rPr lang="en-US" sz="800" dirty="0" err="1">
                <a:latin typeface="Arial Narrow" panose="020B0606020202030204" pitchFamily="34" charset="0"/>
              </a:rPr>
              <a:t>i+j</a:t>
            </a:r>
            <a:endParaRPr lang="en-US" sz="800" dirty="0">
              <a:latin typeface="Arial Narrow" panose="020B0606020202030204" pitchFamily="34" charset="0"/>
            </a:endParaRPr>
          </a:p>
          <a:p>
            <a:r>
              <a:rPr lang="en-US" sz="800" dirty="0">
                <a:latin typeface="Arial Narrow" panose="020B0606020202030204" pitchFamily="34" charset="0"/>
              </a:rPr>
              <a:t>        if </a:t>
            </a:r>
            <a:r>
              <a:rPr lang="en-US" sz="800" dirty="0" err="1">
                <a:latin typeface="Arial Narrow" panose="020B0606020202030204" pitchFamily="34" charset="0"/>
              </a:rPr>
              <a:t>tri_value</a:t>
            </a:r>
            <a:r>
              <a:rPr lang="en-US" sz="800" dirty="0">
                <a:latin typeface="Arial Narrow" panose="020B0606020202030204" pitchFamily="34" charset="0"/>
              </a:rPr>
              <a:t>&lt;10: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data=</a:t>
            </a:r>
            <a:r>
              <a:rPr lang="en-US" sz="800" dirty="0" err="1">
                <a:latin typeface="Arial Narrow" panose="020B0606020202030204" pitchFamily="34" charset="0"/>
              </a:rPr>
              <a:t>pd.read_excel</a:t>
            </a:r>
            <a:r>
              <a:rPr lang="en-US" sz="800" dirty="0">
                <a:latin typeface="Arial Narrow" panose="020B0606020202030204" pitchFamily="34" charset="0"/>
              </a:rPr>
              <a:t>('//us-so11-na08765/R&amp;D Secrets/Q-bank/Daily Report/PGM 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   File2.xlsx',sheet_name=</a:t>
            </a:r>
            <a:r>
              <a:rPr lang="en-US" sz="800" dirty="0" err="1">
                <a:latin typeface="Arial Narrow" panose="020B0606020202030204" pitchFamily="34" charset="0"/>
              </a:rPr>
              <a:t>str</a:t>
            </a:r>
            <a:r>
              <a:rPr lang="en-US" sz="800" dirty="0">
                <a:latin typeface="Arial Narrow" panose="020B0606020202030204" pitchFamily="34" charset="0"/>
              </a:rPr>
              <a:t>(</a:t>
            </a:r>
            <a:r>
              <a:rPr lang="en-US" sz="800" dirty="0" err="1">
                <a:latin typeface="Arial Narrow" panose="020B0606020202030204" pitchFamily="34" charset="0"/>
              </a:rPr>
              <a:t>tri_value</a:t>
            </a:r>
            <a:r>
              <a:rPr lang="en-US" sz="800" dirty="0">
                <a:latin typeface="Arial Narrow" panose="020B0606020202030204" pitchFamily="34" charset="0"/>
              </a:rPr>
              <a:t>))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data=</a:t>
            </a:r>
            <a:r>
              <a:rPr lang="en-US" sz="800" dirty="0" err="1">
                <a:latin typeface="Arial Narrow" panose="020B0606020202030204" pitchFamily="34" charset="0"/>
              </a:rPr>
              <a:t>data.T</a:t>
            </a:r>
            <a:endParaRPr lang="en-US" sz="800" dirty="0">
              <a:latin typeface="Arial Narrow" panose="020B0606020202030204" pitchFamily="34" charset="0"/>
            </a:endParaRPr>
          </a:p>
          <a:p>
            <a:r>
              <a:rPr lang="en-US" sz="800" dirty="0">
                <a:latin typeface="Arial Narrow" panose="020B0606020202030204" pitchFamily="34" charset="0"/>
              </a:rPr>
              <a:t>                print(data)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</a:t>
            </a:r>
            <a:r>
              <a:rPr lang="en-US" sz="800" dirty="0" err="1">
                <a:latin typeface="Arial Narrow" panose="020B0606020202030204" pitchFamily="34" charset="0"/>
              </a:rPr>
              <a:t>data.columns</a:t>
            </a:r>
            <a:r>
              <a:rPr lang="en-US" sz="800" dirty="0">
                <a:latin typeface="Arial Narrow" panose="020B0606020202030204" pitchFamily="34" charset="0"/>
              </a:rPr>
              <a:t>=['W39','W40','W41','W42','W43','W44','W45','W46']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print(data)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data=</a:t>
            </a:r>
            <a:r>
              <a:rPr lang="en-US" sz="800" dirty="0" err="1">
                <a:latin typeface="Arial Narrow" panose="020B0606020202030204" pitchFamily="34" charset="0"/>
              </a:rPr>
              <a:t>data.drop</a:t>
            </a:r>
            <a:r>
              <a:rPr lang="en-US" sz="800" dirty="0">
                <a:latin typeface="Arial Narrow" panose="020B0606020202030204" pitchFamily="34" charset="0"/>
              </a:rPr>
              <a:t>(['NAME'],axis=0)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print(data)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data=</a:t>
            </a:r>
            <a:r>
              <a:rPr lang="en-US" sz="800" dirty="0" err="1">
                <a:latin typeface="Arial Narrow" panose="020B0606020202030204" pitchFamily="34" charset="0"/>
              </a:rPr>
              <a:t>data.apply</a:t>
            </a:r>
            <a:r>
              <a:rPr lang="en-US" sz="800" dirty="0">
                <a:latin typeface="Arial Narrow" panose="020B0606020202030204" pitchFamily="34" charset="0"/>
              </a:rPr>
              <a:t>(</a:t>
            </a:r>
            <a:r>
              <a:rPr lang="en-US" sz="800" dirty="0" err="1">
                <a:latin typeface="Arial Narrow" panose="020B0606020202030204" pitchFamily="34" charset="0"/>
              </a:rPr>
              <a:t>pd.to_numeric</a:t>
            </a:r>
            <a:r>
              <a:rPr lang="en-US" sz="800" dirty="0">
                <a:latin typeface="Arial Narrow" panose="020B0606020202030204" pitchFamily="34" charset="0"/>
              </a:rPr>
              <a:t>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print(data)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</a:t>
            </a:r>
            <a:r>
              <a:rPr lang="en-US" sz="800" dirty="0" err="1">
                <a:latin typeface="Arial Narrow" panose="020B0606020202030204" pitchFamily="34" charset="0"/>
              </a:rPr>
              <a:t>data.plot</a:t>
            </a:r>
            <a:r>
              <a:rPr lang="en-US" sz="800" dirty="0">
                <a:latin typeface="Arial Narrow" panose="020B0606020202030204" pitchFamily="34" charset="0"/>
              </a:rPr>
              <a:t>(kind='</a:t>
            </a:r>
            <a:r>
              <a:rPr lang="en-US" sz="800" dirty="0" err="1">
                <a:latin typeface="Arial Narrow" panose="020B0606020202030204" pitchFamily="34" charset="0"/>
              </a:rPr>
              <a:t>bar',ax</a:t>
            </a:r>
            <a:r>
              <a:rPr lang="en-US" sz="800" dirty="0">
                <a:latin typeface="Arial Narrow" panose="020B0606020202030204" pitchFamily="34" charset="0"/>
              </a:rPr>
              <a:t>=ax[</a:t>
            </a:r>
            <a:r>
              <a:rPr lang="en-US" sz="800" dirty="0" err="1">
                <a:latin typeface="Arial Narrow" panose="020B0606020202030204" pitchFamily="34" charset="0"/>
              </a:rPr>
              <a:t>i,j</a:t>
            </a:r>
            <a:r>
              <a:rPr lang="en-US" sz="800" dirty="0">
                <a:latin typeface="Arial Narrow" panose="020B0606020202030204" pitchFamily="34" charset="0"/>
              </a:rPr>
              <a:t>])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ax[</a:t>
            </a:r>
            <a:r>
              <a:rPr lang="en-US" sz="800" dirty="0" err="1">
                <a:latin typeface="Arial Narrow" panose="020B0606020202030204" pitchFamily="34" charset="0"/>
              </a:rPr>
              <a:t>i,j</a:t>
            </a:r>
            <a:r>
              <a:rPr lang="en-US" sz="800" dirty="0">
                <a:latin typeface="Arial Narrow" panose="020B0606020202030204" pitchFamily="34" charset="0"/>
              </a:rPr>
              <a:t>].</a:t>
            </a:r>
            <a:r>
              <a:rPr lang="en-US" sz="800" dirty="0" err="1">
                <a:latin typeface="Arial Narrow" panose="020B0606020202030204" pitchFamily="34" charset="0"/>
              </a:rPr>
              <a:t>set_xticklabels</a:t>
            </a:r>
            <a:r>
              <a:rPr lang="en-US" sz="800" dirty="0">
                <a:latin typeface="Arial Narrow" panose="020B0606020202030204" pitchFamily="34" charset="0"/>
              </a:rPr>
              <a:t>(labels=['Monday','Tuesday','Wednesday','Thursday','Friday','Saturday','Sunday'],rotation=0,fontsize=9)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ax[</a:t>
            </a:r>
            <a:r>
              <a:rPr lang="en-US" sz="800" dirty="0" err="1">
                <a:latin typeface="Arial Narrow" panose="020B0606020202030204" pitchFamily="34" charset="0"/>
              </a:rPr>
              <a:t>i,j</a:t>
            </a:r>
            <a:r>
              <a:rPr lang="en-US" sz="800" dirty="0">
                <a:latin typeface="Arial Narrow" panose="020B0606020202030204" pitchFamily="34" charset="0"/>
              </a:rPr>
              <a:t>].</a:t>
            </a:r>
            <a:r>
              <a:rPr lang="en-US" sz="800" dirty="0" err="1">
                <a:latin typeface="Arial Narrow" panose="020B0606020202030204" pitchFamily="34" charset="0"/>
              </a:rPr>
              <a:t>set_ylim</a:t>
            </a:r>
            <a:r>
              <a:rPr lang="en-US" sz="800" dirty="0">
                <a:latin typeface="Arial Narrow" panose="020B0606020202030204" pitchFamily="34" charset="0"/>
              </a:rPr>
              <a:t>(0,data.max().max()+2)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ax[</a:t>
            </a:r>
            <a:r>
              <a:rPr lang="en-US" sz="800" dirty="0" err="1">
                <a:latin typeface="Arial Narrow" panose="020B0606020202030204" pitchFamily="34" charset="0"/>
              </a:rPr>
              <a:t>i,j</a:t>
            </a:r>
            <a:r>
              <a:rPr lang="en-US" sz="800" dirty="0">
                <a:latin typeface="Arial Narrow" panose="020B0606020202030204" pitchFamily="34" charset="0"/>
              </a:rPr>
              <a:t>].</a:t>
            </a:r>
            <a:r>
              <a:rPr lang="en-US" sz="800" dirty="0" err="1">
                <a:latin typeface="Arial Narrow" panose="020B0606020202030204" pitchFamily="34" charset="0"/>
              </a:rPr>
              <a:t>set_ylabel</a:t>
            </a:r>
            <a:r>
              <a:rPr lang="en-US" sz="800" dirty="0">
                <a:latin typeface="Arial Narrow" panose="020B0606020202030204" pitchFamily="34" charset="0"/>
              </a:rPr>
              <a:t>('</a:t>
            </a:r>
            <a:r>
              <a:rPr lang="en-US" sz="800" dirty="0" err="1">
                <a:latin typeface="Arial Narrow" panose="020B0606020202030204" pitchFamily="34" charset="0"/>
              </a:rPr>
              <a:t>EA',color</a:t>
            </a:r>
            <a:r>
              <a:rPr lang="en-US" sz="800" dirty="0">
                <a:latin typeface="Arial Narrow" panose="020B0606020202030204" pitchFamily="34" charset="0"/>
              </a:rPr>
              <a:t>='gray',</a:t>
            </a:r>
            <a:r>
              <a:rPr lang="en-US" sz="800" dirty="0" err="1">
                <a:latin typeface="Arial Narrow" panose="020B0606020202030204" pitchFamily="34" charset="0"/>
              </a:rPr>
              <a:t>fontsize</a:t>
            </a:r>
            <a:r>
              <a:rPr lang="en-US" sz="800" dirty="0">
                <a:latin typeface="Arial Narrow" panose="020B0606020202030204" pitchFamily="34" charset="0"/>
              </a:rPr>
              <a:t>=9)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ax[</a:t>
            </a:r>
            <a:r>
              <a:rPr lang="en-US" sz="800" dirty="0" err="1">
                <a:latin typeface="Arial Narrow" panose="020B0606020202030204" pitchFamily="34" charset="0"/>
              </a:rPr>
              <a:t>i,j</a:t>
            </a:r>
            <a:r>
              <a:rPr lang="en-US" sz="800" dirty="0">
                <a:latin typeface="Arial Narrow" panose="020B0606020202030204" pitchFamily="34" charset="0"/>
              </a:rPr>
              <a:t>].</a:t>
            </a:r>
            <a:r>
              <a:rPr lang="en-US" sz="800" dirty="0" err="1">
                <a:latin typeface="Arial Narrow" panose="020B0606020202030204" pitchFamily="34" charset="0"/>
              </a:rPr>
              <a:t>set_xlabel</a:t>
            </a:r>
            <a:r>
              <a:rPr lang="en-US" sz="800" dirty="0">
                <a:latin typeface="Arial Narrow" panose="020B0606020202030204" pitchFamily="34" charset="0"/>
              </a:rPr>
              <a:t>('Day of </a:t>
            </a:r>
            <a:r>
              <a:rPr lang="en-US" sz="800" dirty="0" err="1">
                <a:latin typeface="Arial Narrow" panose="020B0606020202030204" pitchFamily="34" charset="0"/>
              </a:rPr>
              <a:t>Week',color</a:t>
            </a:r>
            <a:r>
              <a:rPr lang="en-US" sz="800" dirty="0">
                <a:latin typeface="Arial Narrow" panose="020B0606020202030204" pitchFamily="34" charset="0"/>
              </a:rPr>
              <a:t>='gray',</a:t>
            </a:r>
            <a:r>
              <a:rPr lang="en-US" sz="800" dirty="0" err="1">
                <a:latin typeface="Arial Narrow" panose="020B0606020202030204" pitchFamily="34" charset="0"/>
              </a:rPr>
              <a:t>fontsize</a:t>
            </a:r>
            <a:r>
              <a:rPr lang="en-US" sz="800" dirty="0">
                <a:latin typeface="Arial Narrow" panose="020B0606020202030204" pitchFamily="34" charset="0"/>
              </a:rPr>
              <a:t>=9)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ax[</a:t>
            </a:r>
            <a:r>
              <a:rPr lang="en-US" sz="800" dirty="0" err="1">
                <a:latin typeface="Arial Narrow" panose="020B0606020202030204" pitchFamily="34" charset="0"/>
              </a:rPr>
              <a:t>i,j</a:t>
            </a:r>
            <a:r>
              <a:rPr lang="en-US" sz="800" dirty="0">
                <a:latin typeface="Arial Narrow" panose="020B0606020202030204" pitchFamily="34" charset="0"/>
              </a:rPr>
              <a:t>].legend(</a:t>
            </a:r>
            <a:r>
              <a:rPr lang="en-US" sz="800" dirty="0" err="1">
                <a:latin typeface="Arial Narrow" panose="020B0606020202030204" pitchFamily="34" charset="0"/>
              </a:rPr>
              <a:t>loc</a:t>
            </a:r>
            <a:r>
              <a:rPr lang="en-US" sz="800" dirty="0">
                <a:latin typeface="Arial Narrow" panose="020B0606020202030204" pitchFamily="34" charset="0"/>
              </a:rPr>
              <a:t>='upper right')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ax[</a:t>
            </a:r>
            <a:r>
              <a:rPr lang="en-US" sz="800" dirty="0" err="1">
                <a:latin typeface="Arial Narrow" panose="020B0606020202030204" pitchFamily="34" charset="0"/>
              </a:rPr>
              <a:t>i,j</a:t>
            </a:r>
            <a:r>
              <a:rPr lang="en-US" sz="800" dirty="0">
                <a:latin typeface="Arial Narrow" panose="020B0606020202030204" pitchFamily="34" charset="0"/>
              </a:rPr>
              <a:t>].</a:t>
            </a:r>
            <a:r>
              <a:rPr lang="en-US" sz="800" dirty="0" err="1">
                <a:latin typeface="Arial Narrow" panose="020B0606020202030204" pitchFamily="34" charset="0"/>
              </a:rPr>
              <a:t>set_title</a:t>
            </a:r>
            <a:r>
              <a:rPr lang="en-US" sz="800" dirty="0">
                <a:latin typeface="Arial Narrow" panose="020B0606020202030204" pitchFamily="34" charset="0"/>
              </a:rPr>
              <a:t>(Title.at[</a:t>
            </a:r>
            <a:r>
              <a:rPr lang="en-US" sz="800" dirty="0" err="1">
                <a:latin typeface="Arial Narrow" panose="020B0606020202030204" pitchFamily="34" charset="0"/>
              </a:rPr>
              <a:t>i,j</a:t>
            </a:r>
            <a:r>
              <a:rPr lang="en-US" sz="800" dirty="0">
                <a:latin typeface="Arial Narrow" panose="020B0606020202030204" pitchFamily="34" charset="0"/>
              </a:rPr>
              <a:t>],</a:t>
            </a:r>
            <a:r>
              <a:rPr lang="en-US" sz="800" dirty="0" err="1">
                <a:latin typeface="Arial Narrow" panose="020B0606020202030204" pitchFamily="34" charset="0"/>
              </a:rPr>
              <a:t>fontsize</a:t>
            </a:r>
            <a:r>
              <a:rPr lang="en-US" sz="800" dirty="0">
                <a:latin typeface="Arial Narrow" panose="020B0606020202030204" pitchFamily="34" charset="0"/>
              </a:rPr>
              <a:t>=10,loc='left')</a:t>
            </a:r>
          </a:p>
          <a:p>
            <a:endParaRPr lang="en-US" sz="800" dirty="0">
              <a:latin typeface="Arial Narrow" panose="020B0606020202030204" pitchFamily="34" charset="0"/>
            </a:endParaRPr>
          </a:p>
          <a:p>
            <a:r>
              <a:rPr lang="en-US" sz="800" dirty="0">
                <a:latin typeface="Arial Narrow" panose="020B0606020202030204" pitchFamily="34" charset="0"/>
              </a:rPr>
              <a:t>                data=</a:t>
            </a:r>
            <a:r>
              <a:rPr lang="en-US" sz="800" dirty="0" err="1">
                <a:latin typeface="Arial Narrow" panose="020B0606020202030204" pitchFamily="34" charset="0"/>
              </a:rPr>
              <a:t>data.reset_index</a:t>
            </a:r>
            <a:r>
              <a:rPr lang="en-US" sz="800" dirty="0">
                <a:latin typeface="Arial Narrow" panose="020B0606020202030204" pitchFamily="34" charset="0"/>
              </a:rPr>
              <a:t>(drop=True)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data=</a:t>
            </a:r>
            <a:r>
              <a:rPr lang="en-US" sz="800" dirty="0" err="1">
                <a:latin typeface="Arial Narrow" panose="020B0606020202030204" pitchFamily="34" charset="0"/>
              </a:rPr>
              <a:t>data.T</a:t>
            </a:r>
            <a:endParaRPr lang="en-US" sz="800" dirty="0">
              <a:latin typeface="Arial Narrow" panose="020B0606020202030204" pitchFamily="34" charset="0"/>
            </a:endParaRPr>
          </a:p>
          <a:p>
            <a:r>
              <a:rPr lang="en-US" sz="800" dirty="0">
                <a:latin typeface="Arial Narrow" panose="020B0606020202030204" pitchFamily="34" charset="0"/>
              </a:rPr>
              <a:t>                data=</a:t>
            </a:r>
            <a:r>
              <a:rPr lang="en-US" sz="800" dirty="0" err="1">
                <a:latin typeface="Arial Narrow" panose="020B0606020202030204" pitchFamily="34" charset="0"/>
              </a:rPr>
              <a:t>data.fillna</a:t>
            </a:r>
            <a:r>
              <a:rPr lang="en-US" sz="800" dirty="0">
                <a:latin typeface="Arial Narrow" panose="020B0606020202030204" pitchFamily="34" charset="0"/>
              </a:rPr>
              <a:t>(0)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data=</a:t>
            </a:r>
            <a:r>
              <a:rPr lang="en-US" sz="800" dirty="0" err="1">
                <a:latin typeface="Arial Narrow" panose="020B0606020202030204" pitchFamily="34" charset="0"/>
              </a:rPr>
              <a:t>data.reset_index</a:t>
            </a:r>
            <a:r>
              <a:rPr lang="en-US" sz="800" dirty="0">
                <a:latin typeface="Arial Narrow" panose="020B0606020202030204" pitchFamily="34" charset="0"/>
              </a:rPr>
              <a:t>(drop=True)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data=</a:t>
            </a:r>
            <a:r>
              <a:rPr lang="en-US" sz="800" dirty="0" err="1">
                <a:latin typeface="Arial Narrow" panose="020B0606020202030204" pitchFamily="34" charset="0"/>
              </a:rPr>
              <a:t>data.T</a:t>
            </a:r>
            <a:endParaRPr lang="en-US" sz="800" dirty="0">
              <a:latin typeface="Arial Narrow" panose="020B0606020202030204" pitchFamily="34" charset="0"/>
            </a:endParaRPr>
          </a:p>
          <a:p>
            <a:endParaRPr lang="en-US" sz="800" dirty="0">
              <a:latin typeface="Arial Narrow" panose="020B0606020202030204" pitchFamily="34" charset="0"/>
            </a:endParaRPr>
          </a:p>
          <a:p>
            <a:r>
              <a:rPr lang="en-US" sz="800" dirty="0">
                <a:latin typeface="Arial Narrow" panose="020B0606020202030204" pitchFamily="34" charset="0"/>
              </a:rPr>
              <a:t>                for t in range(</a:t>
            </a:r>
            <a:r>
              <a:rPr lang="en-US" sz="800" dirty="0" err="1">
                <a:latin typeface="Arial Narrow" panose="020B0606020202030204" pitchFamily="34" charset="0"/>
              </a:rPr>
              <a:t>len</a:t>
            </a:r>
            <a:r>
              <a:rPr lang="en-US" sz="800" dirty="0">
                <a:latin typeface="Arial Narrow" panose="020B0606020202030204" pitchFamily="34" charset="0"/>
              </a:rPr>
              <a:t>(</a:t>
            </a:r>
            <a:r>
              <a:rPr lang="en-US" sz="800" dirty="0" err="1">
                <a:latin typeface="Arial Narrow" panose="020B0606020202030204" pitchFamily="34" charset="0"/>
              </a:rPr>
              <a:t>data.index</a:t>
            </a:r>
            <a:r>
              <a:rPr lang="en-US" sz="800" dirty="0">
                <a:latin typeface="Arial Narrow" panose="020B0606020202030204" pitchFamily="34" charset="0"/>
              </a:rPr>
              <a:t>)):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    for k in range(</a:t>
            </a:r>
            <a:r>
              <a:rPr lang="en-US" sz="800" dirty="0" err="1">
                <a:latin typeface="Arial Narrow" panose="020B0606020202030204" pitchFamily="34" charset="0"/>
              </a:rPr>
              <a:t>len</a:t>
            </a:r>
            <a:r>
              <a:rPr lang="en-US" sz="800" dirty="0">
                <a:latin typeface="Arial Narrow" panose="020B0606020202030204" pitchFamily="34" charset="0"/>
              </a:rPr>
              <a:t>(</a:t>
            </a:r>
            <a:r>
              <a:rPr lang="en-US" sz="800" dirty="0" err="1">
                <a:latin typeface="Arial Narrow" panose="020B0606020202030204" pitchFamily="34" charset="0"/>
              </a:rPr>
              <a:t>data.columns</a:t>
            </a:r>
            <a:r>
              <a:rPr lang="en-US" sz="800" dirty="0">
                <a:latin typeface="Arial Narrow" panose="020B0606020202030204" pitchFamily="34" charset="0"/>
              </a:rPr>
              <a:t>)):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        if </a:t>
            </a:r>
            <a:r>
              <a:rPr lang="en-US" sz="800" dirty="0" err="1">
                <a:latin typeface="Arial Narrow" panose="020B0606020202030204" pitchFamily="34" charset="0"/>
              </a:rPr>
              <a:t>int</a:t>
            </a:r>
            <a:r>
              <a:rPr lang="en-US" sz="800" dirty="0">
                <a:latin typeface="Arial Narrow" panose="020B0606020202030204" pitchFamily="34" charset="0"/>
              </a:rPr>
              <a:t>(data.at[</a:t>
            </a:r>
            <a:r>
              <a:rPr lang="en-US" sz="800" dirty="0" err="1">
                <a:latin typeface="Arial Narrow" panose="020B0606020202030204" pitchFamily="34" charset="0"/>
              </a:rPr>
              <a:t>t,k</a:t>
            </a:r>
            <a:r>
              <a:rPr lang="en-US" sz="800" dirty="0">
                <a:latin typeface="Arial Narrow" panose="020B0606020202030204" pitchFamily="34" charset="0"/>
              </a:rPr>
              <a:t>])&gt;0: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            ax[</a:t>
            </a:r>
            <a:r>
              <a:rPr lang="en-US" sz="800" dirty="0" err="1">
                <a:latin typeface="Arial Narrow" panose="020B0606020202030204" pitchFamily="34" charset="0"/>
              </a:rPr>
              <a:t>i,j</a:t>
            </a:r>
            <a:r>
              <a:rPr lang="en-US" sz="800" dirty="0">
                <a:latin typeface="Arial Narrow" panose="020B0606020202030204" pitchFamily="34" charset="0"/>
              </a:rPr>
              <a:t>].annotate(</a:t>
            </a:r>
            <a:r>
              <a:rPr lang="en-US" sz="800" dirty="0" err="1">
                <a:latin typeface="Arial Narrow" panose="020B0606020202030204" pitchFamily="34" charset="0"/>
              </a:rPr>
              <a:t>int</a:t>
            </a:r>
            <a:r>
              <a:rPr lang="en-US" sz="800" dirty="0">
                <a:latin typeface="Arial Narrow" panose="020B0606020202030204" pitchFamily="34" charset="0"/>
              </a:rPr>
              <a:t>(data.at[</a:t>
            </a:r>
            <a:r>
              <a:rPr lang="en-US" sz="800" dirty="0" err="1">
                <a:latin typeface="Arial Narrow" panose="020B0606020202030204" pitchFamily="34" charset="0"/>
              </a:rPr>
              <a:t>t,k</a:t>
            </a:r>
            <a:r>
              <a:rPr lang="en-US" sz="800" dirty="0">
                <a:latin typeface="Arial Narrow" panose="020B0606020202030204" pitchFamily="34" charset="0"/>
              </a:rPr>
              <a:t>]),</a:t>
            </a:r>
            <a:r>
              <a:rPr lang="en-US" sz="800" dirty="0" err="1">
                <a:latin typeface="Arial Narrow" panose="020B0606020202030204" pitchFamily="34" charset="0"/>
              </a:rPr>
              <a:t>xy</a:t>
            </a:r>
            <a:r>
              <a:rPr lang="en-US" sz="800" dirty="0">
                <a:latin typeface="Arial Narrow" panose="020B0606020202030204" pitchFamily="34" charset="0"/>
              </a:rPr>
              <a:t>=(t-0.09*(3.1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                                k),data.at[</a:t>
            </a:r>
            <a:r>
              <a:rPr lang="en-US" sz="800" dirty="0" err="1">
                <a:latin typeface="Arial Narrow" panose="020B0606020202030204" pitchFamily="34" charset="0"/>
              </a:rPr>
              <a:t>t,k</a:t>
            </a:r>
            <a:r>
              <a:rPr lang="en-US" sz="800" dirty="0">
                <a:latin typeface="Arial Narrow" panose="020B0606020202030204" pitchFamily="34" charset="0"/>
              </a:rPr>
              <a:t>]+0.12),ha='left',</a:t>
            </a:r>
            <a:r>
              <a:rPr lang="en-US" sz="800" dirty="0" err="1">
                <a:latin typeface="Arial Narrow" panose="020B0606020202030204" pitchFamily="34" charset="0"/>
              </a:rPr>
              <a:t>va</a:t>
            </a:r>
            <a:r>
              <a:rPr lang="en-US" sz="800" dirty="0">
                <a:latin typeface="Arial Narrow" panose="020B0606020202030204" pitchFamily="34" charset="0"/>
              </a:rPr>
              <a:t>='bottom',</a:t>
            </a:r>
            <a:r>
              <a:rPr lang="en-US" sz="800" dirty="0" err="1">
                <a:latin typeface="Arial Narrow" panose="020B0606020202030204" pitchFamily="34" charset="0"/>
              </a:rPr>
              <a:t>fontsize</a:t>
            </a:r>
            <a:r>
              <a:rPr lang="en-US" sz="800" dirty="0">
                <a:latin typeface="Arial Narrow" panose="020B0606020202030204" pitchFamily="34" charset="0"/>
              </a:rPr>
              <a:t>=9)</a:t>
            </a:r>
          </a:p>
          <a:p>
            <a:endParaRPr lang="en-US" sz="800" dirty="0">
              <a:latin typeface="Arial Narrow" panose="020B0606020202030204" pitchFamily="34" charset="0"/>
            </a:endParaRPr>
          </a:p>
          <a:p>
            <a:r>
              <a:rPr lang="en-US" sz="800" dirty="0">
                <a:latin typeface="Arial Narrow" panose="020B0606020202030204" pitchFamily="34" charset="0"/>
              </a:rPr>
              <a:t>ax[3,1].</a:t>
            </a:r>
            <a:r>
              <a:rPr lang="en-US" sz="800" dirty="0" err="1">
                <a:latin typeface="Arial Narrow" panose="020B0606020202030204" pitchFamily="34" charset="0"/>
              </a:rPr>
              <a:t>set_axis_off</a:t>
            </a:r>
            <a:r>
              <a:rPr lang="en-US" sz="8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ax[3,2].</a:t>
            </a:r>
            <a:r>
              <a:rPr lang="en-US" sz="800" dirty="0" err="1">
                <a:latin typeface="Arial Narrow" panose="020B0606020202030204" pitchFamily="34" charset="0"/>
              </a:rPr>
              <a:t>set_axis_off</a:t>
            </a:r>
            <a:r>
              <a:rPr lang="en-US" sz="800" dirty="0">
                <a:latin typeface="Arial Narrow" panose="020B0606020202030204" pitchFamily="34" charset="0"/>
              </a:rPr>
              <a:t>()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2637680" y="1226219"/>
            <a:ext cx="396240" cy="27000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오른쪽 화살표 25"/>
          <p:cNvSpPr/>
          <p:nvPr/>
        </p:nvSpPr>
        <p:spPr>
          <a:xfrm>
            <a:off x="3802114" y="1212324"/>
            <a:ext cx="396240" cy="27000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/>
          <p:cNvSpPr/>
          <p:nvPr/>
        </p:nvSpPr>
        <p:spPr>
          <a:xfrm>
            <a:off x="1273859" y="926692"/>
            <a:ext cx="629394" cy="13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11330" y="652756"/>
            <a:ext cx="744222" cy="13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Arrange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080136" y="673510"/>
            <a:ext cx="744222" cy="13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Matrix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69825" y="652759"/>
            <a:ext cx="698346" cy="19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Ternary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107559" y="909218"/>
          <a:ext cx="62484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</a:tblGrid>
              <a:tr h="167272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167272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167272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167272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-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-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4253845" y="902561"/>
          <a:ext cx="102489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30"/>
                <a:gridCol w="341630"/>
                <a:gridCol w="341630"/>
              </a:tblGrid>
              <a:tr h="167272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00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01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02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7272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11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12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7272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20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21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22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7272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5798283" y="898874"/>
          <a:ext cx="195278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9"/>
                <a:gridCol w="650929"/>
                <a:gridCol w="650929"/>
              </a:tblGrid>
              <a:tr h="1672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0x3+0=0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0x3+1=1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0x3+2=2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72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1x3+0=3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1x3+1=4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1x3+2=5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72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2x3+0=6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2x3+1=7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2x3+2=8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72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3x3+0=9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-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-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452025" y="1180087"/>
          <a:ext cx="208280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48374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1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오른쪽 화살표 62"/>
          <p:cNvSpPr/>
          <p:nvPr/>
        </p:nvSpPr>
        <p:spPr>
          <a:xfrm>
            <a:off x="5375390" y="1212323"/>
            <a:ext cx="396240" cy="27000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19"/>
          <p:cNvSpPr/>
          <p:nvPr/>
        </p:nvSpPr>
        <p:spPr>
          <a:xfrm>
            <a:off x="127636" y="645239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5" name="직사각형 19"/>
          <p:cNvSpPr/>
          <p:nvPr/>
        </p:nvSpPr>
        <p:spPr>
          <a:xfrm>
            <a:off x="193737" y="2328727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6" name="직사각형 19"/>
          <p:cNvSpPr/>
          <p:nvPr/>
        </p:nvSpPr>
        <p:spPr>
          <a:xfrm>
            <a:off x="7709080" y="2288452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56"/>
          <p:cNvCxnSpPr/>
          <p:nvPr/>
        </p:nvCxnSpPr>
        <p:spPr>
          <a:xfrm>
            <a:off x="2905689" y="5519063"/>
            <a:ext cx="5926" cy="364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4"/>
          <p:cNvSpPr/>
          <p:nvPr/>
        </p:nvSpPr>
        <p:spPr>
          <a:xfrm>
            <a:off x="67091" y="87364"/>
            <a:ext cx="8592983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Product Defect </a:t>
            </a:r>
            <a:r>
              <a:rPr lang="en-US" sz="2000" b="1" dirty="0" smtClean="0">
                <a:solidFill>
                  <a:schemeClr val="tx1"/>
                </a:solidFill>
              </a:rPr>
              <a:t>Analyze System – Graph Arrangement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 화살표 35"/>
          <p:cNvSpPr/>
          <p:nvPr/>
        </p:nvSpPr>
        <p:spPr>
          <a:xfrm>
            <a:off x="2240671" y="2161661"/>
            <a:ext cx="396240" cy="27000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35228" y="545970"/>
            <a:ext cx="3219718" cy="32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1</a:t>
            </a:r>
            <a:r>
              <a:rPr lang="en-US" sz="1500" b="1" dirty="0">
                <a:solidFill>
                  <a:schemeClr val="tx1"/>
                </a:solidFill>
              </a:rPr>
              <a:t>)</a:t>
            </a:r>
            <a:r>
              <a:rPr lang="en-US" sz="1500" b="1" dirty="0" smtClean="0">
                <a:solidFill>
                  <a:schemeClr val="tx1"/>
                </a:solidFill>
              </a:rPr>
              <a:t> Pyramid Table 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228913" y="2121529"/>
            <a:ext cx="396240" cy="27000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329972" y="1224840"/>
            <a:ext cx="3219718" cy="32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Idea 1. Transpose → Symmetry   </a:t>
            </a:r>
            <a:r>
              <a:rPr lang="en-US" sz="1200" b="1" dirty="0" smtClean="0">
                <a:solidFill>
                  <a:schemeClr val="tx1"/>
                </a:solidFill>
              </a:rPr>
              <a:t>⇒  False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27577" y="1900200"/>
            <a:ext cx="796704" cy="32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Transpose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32537" y="1877628"/>
            <a:ext cx="796704" cy="32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Symmetry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4177" y="1553288"/>
            <a:ext cx="2770103" cy="1756765"/>
            <a:chOff x="-218397" y="2405441"/>
            <a:chExt cx="3867775" cy="2619795"/>
          </a:xfrm>
        </p:grpSpPr>
        <p:sp>
          <p:nvSpPr>
            <p:cNvPr id="19" name="직각 삼각형 18"/>
            <p:cNvSpPr/>
            <p:nvPr/>
          </p:nvSpPr>
          <p:spPr>
            <a:xfrm>
              <a:off x="297890" y="2559988"/>
              <a:ext cx="3050618" cy="2314666"/>
            </a:xfrm>
            <a:prstGeom prst="rtTriangl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-162827" y="2405441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A(0,0)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218397" y="2895092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-75018" y="4706484"/>
              <a:ext cx="771558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120638" y="4188250"/>
              <a:ext cx="961690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3852" y="4716142"/>
              <a:ext cx="71870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39112" y="2896631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>
                  <a:solidFill>
                    <a:schemeClr val="tx1"/>
                  </a:solidFill>
                </a:rPr>
                <a:t>a(1,1)</a:t>
              </a:r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6639" y="4172465"/>
              <a:ext cx="895084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A(i-1,1)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048584" y="4188251"/>
              <a:ext cx="100454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30673" y="4706485"/>
              <a:ext cx="718705" cy="309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000" b="1" dirty="0" err="1" smtClean="0">
                  <a:solidFill>
                    <a:schemeClr val="tx1"/>
                  </a:solidFill>
                </a:rPr>
                <a:t>i,i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25717" y="4706483"/>
              <a:ext cx="1024287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flipH="1" flipV="1">
            <a:off x="2284448" y="1546026"/>
            <a:ext cx="2832876" cy="1757550"/>
            <a:chOff x="-234006" y="2405441"/>
            <a:chExt cx="3955422" cy="2620966"/>
          </a:xfrm>
        </p:grpSpPr>
        <p:sp>
          <p:nvSpPr>
            <p:cNvPr id="34" name="직각 삼각형 33"/>
            <p:cNvSpPr/>
            <p:nvPr/>
          </p:nvSpPr>
          <p:spPr>
            <a:xfrm>
              <a:off x="297890" y="2559988"/>
              <a:ext cx="3050618" cy="2314666"/>
            </a:xfrm>
            <a:prstGeom prst="rtTriangl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7" name="직사각형 36"/>
            <p:cNvSpPr/>
            <p:nvPr/>
          </p:nvSpPr>
          <p:spPr>
            <a:xfrm flipV="1">
              <a:off x="-162827" y="2405441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000" b="1" dirty="0" err="1" smtClean="0">
                  <a:solidFill>
                    <a:schemeClr val="tx1"/>
                  </a:solidFill>
                </a:rPr>
                <a:t>i,i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-218397" y="3032140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flipV="1">
              <a:off x="-75018" y="4706485"/>
              <a:ext cx="771558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flipV="1">
              <a:off x="-234006" y="4319817"/>
              <a:ext cx="961690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flipV="1">
              <a:off x="522862" y="4716142"/>
              <a:ext cx="84283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flipV="1">
              <a:off x="614829" y="3033854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flipV="1">
              <a:off x="472664" y="4326938"/>
              <a:ext cx="895084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flipV="1">
              <a:off x="2305397" y="4322818"/>
              <a:ext cx="100454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flipV="1">
              <a:off x="3002711" y="4717313"/>
              <a:ext cx="71870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(0,0)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flipV="1">
              <a:off x="2253071" y="4716142"/>
              <a:ext cx="1024287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06688" y="3902999"/>
            <a:ext cx="4343125" cy="32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Idea </a:t>
            </a:r>
            <a:r>
              <a:rPr lang="en-US" sz="1200" b="1" dirty="0" smtClean="0">
                <a:solidFill>
                  <a:schemeClr val="tx1"/>
                </a:solidFill>
              </a:rPr>
              <a:t>2. Sort Service Month – Production Month  by Value  ⇒  True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459281" y="5070672"/>
            <a:ext cx="396240" cy="27000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658637" y="5540278"/>
            <a:ext cx="867866" cy="75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647799" y="5149532"/>
            <a:ext cx="1284616" cy="111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128" idx="0"/>
          </p:cNvCxnSpPr>
          <p:nvPr/>
        </p:nvCxnSpPr>
        <p:spPr>
          <a:xfrm>
            <a:off x="635927" y="4678552"/>
            <a:ext cx="2154841" cy="15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29" idx="0"/>
          </p:cNvCxnSpPr>
          <p:nvPr/>
        </p:nvCxnSpPr>
        <p:spPr>
          <a:xfrm>
            <a:off x="647799" y="4373455"/>
            <a:ext cx="2575618" cy="18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637327" y="5926333"/>
            <a:ext cx="429206" cy="39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03632" y="6242328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accent1"/>
                </a:solidFill>
              </a:rPr>
              <a:t>i </a:t>
            </a:r>
            <a:endParaRPr lang="en-US" sz="1000" b="1">
              <a:solidFill>
                <a:schemeClr val="accent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199984" y="6252605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accent1"/>
                </a:solidFill>
              </a:rPr>
              <a:t>i-1</a:t>
            </a:r>
            <a:endParaRPr lang="en-US" sz="1000" b="1">
              <a:solidFill>
                <a:schemeClr val="accent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630853" y="6244794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accent1"/>
                </a:solidFill>
              </a:rPr>
              <a:t>i-2</a:t>
            </a:r>
            <a:endParaRPr lang="en-US" sz="1000" b="1">
              <a:solidFill>
                <a:schemeClr val="accent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67815" y="6210223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900464" y="6220928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accent1"/>
                </a:solidFill>
              </a:rPr>
              <a:t>0</a:t>
            </a:r>
            <a:endParaRPr lang="en-US" sz="1000" b="1">
              <a:solidFill>
                <a:schemeClr val="accent1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 flipV="1">
            <a:off x="5621000" y="1556236"/>
            <a:ext cx="2863020" cy="1757550"/>
            <a:chOff x="-234006" y="2405441"/>
            <a:chExt cx="3997511" cy="2620966"/>
          </a:xfrm>
        </p:grpSpPr>
        <p:sp>
          <p:nvSpPr>
            <p:cNvPr id="152" name="직각 삼각형 151"/>
            <p:cNvSpPr/>
            <p:nvPr/>
          </p:nvSpPr>
          <p:spPr>
            <a:xfrm>
              <a:off x="297890" y="2559988"/>
              <a:ext cx="3050618" cy="2314666"/>
            </a:xfrm>
            <a:prstGeom prst="rtTriangl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v</a:t>
              </a:r>
              <a:endParaRPr lang="en-US" sz="1000"/>
            </a:p>
          </p:txBody>
        </p:sp>
        <p:sp>
          <p:nvSpPr>
            <p:cNvPr id="153" name="직사각형 152"/>
            <p:cNvSpPr/>
            <p:nvPr/>
          </p:nvSpPr>
          <p:spPr>
            <a:xfrm flipV="1">
              <a:off x="-162827" y="2405441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000" b="1" dirty="0" err="1" smtClean="0">
                  <a:solidFill>
                    <a:schemeClr val="tx1"/>
                  </a:solidFill>
                </a:rPr>
                <a:t>i,i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 flipV="1">
              <a:off x="-218397" y="3032140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 A(i,i-1)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 flipV="1">
              <a:off x="-100761" y="4702135"/>
              <a:ext cx="771557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 flipV="1">
              <a:off x="-234006" y="4319817"/>
              <a:ext cx="961690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 A(i,1)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 flipV="1">
              <a:off x="600485" y="4705412"/>
              <a:ext cx="84283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 flipV="1">
              <a:off x="533951" y="3034364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 flipV="1">
              <a:off x="585069" y="4330655"/>
              <a:ext cx="895084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 flipV="1">
              <a:off x="2305397" y="4322818"/>
              <a:ext cx="100454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 flipV="1">
              <a:off x="3044800" y="4717313"/>
              <a:ext cx="71870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A(0,0)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 flipV="1">
              <a:off x="2253071" y="4716142"/>
              <a:ext cx="1024287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3" name="직사각형 162"/>
          <p:cNvSpPr/>
          <p:nvPr/>
        </p:nvSpPr>
        <p:spPr>
          <a:xfrm>
            <a:off x="5816235" y="1546026"/>
            <a:ext cx="412701" cy="19368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직사각형 163"/>
          <p:cNvSpPr/>
          <p:nvPr/>
        </p:nvSpPr>
        <p:spPr>
          <a:xfrm>
            <a:off x="5648992" y="3475404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sz="1000" b="1" smtClean="0">
                <a:solidFill>
                  <a:schemeClr val="accent1"/>
                </a:solidFill>
              </a:rPr>
              <a:t>Current</a:t>
            </a:r>
          </a:p>
          <a:p>
            <a:pPr algn="ctr">
              <a:lnSpc>
                <a:spcPts val="800"/>
              </a:lnSpc>
            </a:pPr>
            <a:r>
              <a:rPr lang="en-US" sz="1000" b="1" smtClean="0">
                <a:solidFill>
                  <a:schemeClr val="accent1"/>
                </a:solidFill>
              </a:rPr>
              <a:t>Month</a:t>
            </a:r>
            <a:endParaRPr lang="en-US" sz="1000" b="1">
              <a:solidFill>
                <a:schemeClr val="accent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6267040" y="1553535"/>
            <a:ext cx="507675" cy="19368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직사각형 167"/>
          <p:cNvSpPr/>
          <p:nvPr/>
        </p:nvSpPr>
        <p:spPr>
          <a:xfrm>
            <a:off x="6461313" y="3465590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accent1"/>
                </a:solidFill>
              </a:rPr>
              <a:t>-1</a:t>
            </a:r>
            <a:endParaRPr lang="en-US" sz="1000" b="1">
              <a:solidFill>
                <a:schemeClr val="accent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176397" y="3466719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sz="1000" b="1" smtClean="0">
                <a:solidFill>
                  <a:schemeClr val="accent1"/>
                </a:solidFill>
              </a:rPr>
              <a:t>Current</a:t>
            </a:r>
          </a:p>
          <a:p>
            <a:pPr algn="ctr">
              <a:lnSpc>
                <a:spcPts val="800"/>
              </a:lnSpc>
            </a:pPr>
            <a:r>
              <a:rPr lang="en-US" sz="1000" b="1" smtClean="0">
                <a:solidFill>
                  <a:schemeClr val="accent1"/>
                </a:solidFill>
              </a:rPr>
              <a:t>Month</a:t>
            </a:r>
            <a:endParaRPr lang="en-US" sz="1000" b="1">
              <a:solidFill>
                <a:schemeClr val="accent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543868" y="1528765"/>
            <a:ext cx="434373" cy="19368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직사각형 170"/>
          <p:cNvSpPr/>
          <p:nvPr/>
        </p:nvSpPr>
        <p:spPr>
          <a:xfrm>
            <a:off x="8026717" y="1528765"/>
            <a:ext cx="395434" cy="19368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직사각형 171"/>
          <p:cNvSpPr/>
          <p:nvPr/>
        </p:nvSpPr>
        <p:spPr>
          <a:xfrm>
            <a:off x="7621775" y="3481480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accent1"/>
                </a:solidFill>
              </a:rPr>
              <a:t>+1</a:t>
            </a:r>
            <a:endParaRPr lang="en-US" sz="1000" b="1">
              <a:solidFill>
                <a:schemeClr val="accent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972849" y="3490358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sz="1000" b="1" smtClean="0">
                <a:solidFill>
                  <a:schemeClr val="accent1"/>
                </a:solidFill>
              </a:rPr>
              <a:t>Start </a:t>
            </a:r>
          </a:p>
          <a:p>
            <a:pPr algn="ctr">
              <a:lnSpc>
                <a:spcPts val="800"/>
              </a:lnSpc>
            </a:pPr>
            <a:r>
              <a:rPr lang="en-US" sz="1000" b="1" smtClean="0">
                <a:solidFill>
                  <a:schemeClr val="accent1"/>
                </a:solidFill>
              </a:rPr>
              <a:t>Month</a:t>
            </a:r>
            <a:endParaRPr lang="en-US" sz="1000" b="1">
              <a:solidFill>
                <a:schemeClr val="accent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385371" y="3490358"/>
            <a:ext cx="64590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sz="1000" b="1" smtClean="0">
                <a:solidFill>
                  <a:schemeClr val="accent1"/>
                </a:solidFill>
              </a:rPr>
              <a:t>Start </a:t>
            </a:r>
          </a:p>
          <a:p>
            <a:pPr algn="ctr">
              <a:lnSpc>
                <a:spcPts val="800"/>
              </a:lnSpc>
            </a:pPr>
            <a:r>
              <a:rPr lang="en-US" sz="1000" b="1" smtClean="0">
                <a:solidFill>
                  <a:schemeClr val="accent1"/>
                </a:solidFill>
              </a:rPr>
              <a:t>Month</a:t>
            </a:r>
            <a:endParaRPr lang="en-US" sz="1000" b="1">
              <a:solidFill>
                <a:schemeClr val="accent1"/>
              </a:solidFill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4850772" y="4640507"/>
            <a:ext cx="2622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4867562" y="4893643"/>
            <a:ext cx="2601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V="1">
            <a:off x="4774620" y="5877764"/>
            <a:ext cx="2601640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그룹 189"/>
          <p:cNvGrpSpPr/>
          <p:nvPr/>
        </p:nvGrpSpPr>
        <p:grpSpPr>
          <a:xfrm>
            <a:off x="282080" y="4287485"/>
            <a:ext cx="2770103" cy="1756765"/>
            <a:chOff x="-218397" y="2405441"/>
            <a:chExt cx="3867775" cy="2619795"/>
          </a:xfrm>
        </p:grpSpPr>
        <p:sp>
          <p:nvSpPr>
            <p:cNvPr id="191" name="직각 삼각형 190"/>
            <p:cNvSpPr/>
            <p:nvPr/>
          </p:nvSpPr>
          <p:spPr>
            <a:xfrm>
              <a:off x="297890" y="2559988"/>
              <a:ext cx="3050618" cy="2314666"/>
            </a:xfrm>
            <a:prstGeom prst="rtTriangl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-162827" y="2405441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(0,0)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-218397" y="2895092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-75018" y="4706484"/>
              <a:ext cx="771558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-120638" y="4188250"/>
              <a:ext cx="961690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563852" y="4716142"/>
              <a:ext cx="71870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 A(i,1)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39112" y="2896631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26639" y="4172465"/>
              <a:ext cx="895084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 A(i-1,1)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006495" y="4173267"/>
              <a:ext cx="100454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930673" y="4706485"/>
              <a:ext cx="718705" cy="309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000" b="1" dirty="0" err="1" smtClean="0">
                  <a:solidFill>
                    <a:schemeClr val="tx1"/>
                  </a:solidFill>
                </a:rPr>
                <a:t>i,i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25717" y="4706483"/>
              <a:ext cx="1024287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9" name="직선 화살표 연결선 218"/>
          <p:cNvCxnSpPr/>
          <p:nvPr/>
        </p:nvCxnSpPr>
        <p:spPr>
          <a:xfrm>
            <a:off x="4816438" y="6211949"/>
            <a:ext cx="2569163" cy="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1825799" y="670667"/>
            <a:ext cx="2209075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>
                <a:solidFill>
                  <a:srgbClr val="EA0ACA"/>
                </a:solidFill>
              </a:rPr>
              <a:t>Array of Matrix by months from production to service </a:t>
            </a:r>
            <a:r>
              <a:rPr lang="en-US" sz="1000" b="1" dirty="0" smtClean="0">
                <a:solidFill>
                  <a:srgbClr val="EA0ACA"/>
                </a:solidFill>
              </a:rPr>
              <a:t>occurrence</a:t>
            </a:r>
            <a:endParaRPr lang="en-US" sz="1000" b="1" dirty="0">
              <a:solidFill>
                <a:srgbClr val="EA0ACA"/>
              </a:solidFill>
            </a:endParaRPr>
          </a:p>
        </p:txBody>
      </p:sp>
      <p:sp>
        <p:nvSpPr>
          <p:cNvPr id="226" name="직각 삼각형 225"/>
          <p:cNvSpPr/>
          <p:nvPr/>
        </p:nvSpPr>
        <p:spPr>
          <a:xfrm flipV="1">
            <a:off x="4007720" y="594465"/>
            <a:ext cx="1350762" cy="662663"/>
          </a:xfrm>
          <a:prstGeom prst="rtTriangle">
            <a:avLst/>
          </a:prstGeom>
          <a:noFill/>
          <a:ln>
            <a:solidFill>
              <a:srgbClr val="EA0AC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EA0ACA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53688" y="561879"/>
            <a:ext cx="447272" cy="699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rgbClr val="EA0ACA"/>
                </a:solidFill>
              </a:rPr>
              <a:t>0 M</a:t>
            </a:r>
          </a:p>
          <a:p>
            <a:pPr algn="ctr"/>
            <a:r>
              <a:rPr lang="en-US" sz="800" b="1" smtClean="0">
                <a:solidFill>
                  <a:srgbClr val="EA0ACA"/>
                </a:solidFill>
              </a:rPr>
              <a:t>1 M</a:t>
            </a:r>
          </a:p>
          <a:p>
            <a:pPr algn="ctr"/>
            <a:r>
              <a:rPr lang="en-US" sz="800" b="1" smtClean="0">
                <a:solidFill>
                  <a:srgbClr val="EA0ACA"/>
                </a:solidFill>
              </a:rPr>
              <a:t>:</a:t>
            </a:r>
          </a:p>
          <a:p>
            <a:pPr algn="ctr"/>
            <a:r>
              <a:rPr lang="en-US" sz="800" b="1" smtClean="0">
                <a:solidFill>
                  <a:srgbClr val="EA0ACA"/>
                </a:solidFill>
              </a:rPr>
              <a:t>i-1 M</a:t>
            </a:r>
          </a:p>
          <a:p>
            <a:pPr algn="ctr"/>
            <a:r>
              <a:rPr lang="en-US" sz="800" b="1">
                <a:solidFill>
                  <a:srgbClr val="EA0ACA"/>
                </a:solidFill>
              </a:rPr>
              <a:t>i</a:t>
            </a:r>
            <a:r>
              <a:rPr lang="en-US" sz="800" b="1" smtClean="0">
                <a:solidFill>
                  <a:srgbClr val="EA0ACA"/>
                </a:solidFill>
              </a:rPr>
              <a:t> M</a:t>
            </a:r>
            <a:endParaRPr lang="en-US" sz="800" b="1">
              <a:solidFill>
                <a:srgbClr val="EA0ACA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 flipV="1">
            <a:off x="4458534" y="4543394"/>
            <a:ext cx="2859102" cy="1766845"/>
            <a:chOff x="-218398" y="2401770"/>
            <a:chExt cx="3992040" cy="2634828"/>
          </a:xfrm>
        </p:grpSpPr>
        <p:sp>
          <p:nvSpPr>
            <p:cNvPr id="113" name="직각 삼각형 112"/>
            <p:cNvSpPr/>
            <p:nvPr/>
          </p:nvSpPr>
          <p:spPr>
            <a:xfrm>
              <a:off x="297890" y="2559988"/>
              <a:ext cx="3050618" cy="2314666"/>
            </a:xfrm>
            <a:prstGeom prst="rtTriangl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5" name="직사각형 114"/>
            <p:cNvSpPr/>
            <p:nvPr/>
          </p:nvSpPr>
          <p:spPr>
            <a:xfrm flipV="1">
              <a:off x="-218398" y="2401770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 flipV="1">
              <a:off x="-181503" y="2872545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 flipV="1">
              <a:off x="-62894" y="4727504"/>
              <a:ext cx="771558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(0,0)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 flipV="1">
              <a:off x="-176208" y="4331960"/>
              <a:ext cx="961690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 flipV="1">
              <a:off x="536012" y="4725280"/>
              <a:ext cx="968392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 flipV="1">
              <a:off x="515913" y="2872545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flipV="1">
              <a:off x="590618" y="4339303"/>
              <a:ext cx="895084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(2,1)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 flipV="1">
              <a:off x="2251295" y="4339303"/>
              <a:ext cx="100454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 flipV="1">
              <a:off x="3054937" y="4712545"/>
              <a:ext cx="71870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000" b="1" dirty="0" err="1" smtClean="0">
                  <a:solidFill>
                    <a:schemeClr val="tx1"/>
                  </a:solidFill>
                </a:rPr>
                <a:t>i,i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 flipV="1">
              <a:off x="2295942" y="4705672"/>
              <a:ext cx="1024287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333676" y="1089042"/>
            <a:ext cx="3233926" cy="265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Production Month &lt; Service  Month → columns &lt; row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85"/>
          <p:cNvSpPr/>
          <p:nvPr/>
        </p:nvSpPr>
        <p:spPr>
          <a:xfrm>
            <a:off x="7451710" y="4546101"/>
            <a:ext cx="1746729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r</a:t>
            </a:r>
            <a:r>
              <a:rPr lang="en-US" sz="1000" b="1" dirty="0" smtClean="0">
                <a:solidFill>
                  <a:schemeClr val="accent1"/>
                </a:solidFill>
              </a:rPr>
              <a:t>ow – column = </a:t>
            </a:r>
            <a:r>
              <a:rPr lang="en-US" sz="1000" b="1" dirty="0" smtClean="0">
                <a:solidFill>
                  <a:schemeClr val="accent2"/>
                </a:solidFill>
              </a:rPr>
              <a:t>0 = row </a:t>
            </a:r>
          </a:p>
        </p:txBody>
      </p:sp>
      <p:sp>
        <p:nvSpPr>
          <p:cNvPr id="106" name="직사각형 221"/>
          <p:cNvSpPr/>
          <p:nvPr/>
        </p:nvSpPr>
        <p:spPr>
          <a:xfrm>
            <a:off x="7470855" y="4782351"/>
            <a:ext cx="1466326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r</a:t>
            </a:r>
            <a:r>
              <a:rPr lang="en-US" sz="1000" b="1" dirty="0" smtClean="0">
                <a:solidFill>
                  <a:schemeClr val="accent1"/>
                </a:solidFill>
              </a:rPr>
              <a:t>ow – column = </a:t>
            </a:r>
            <a:r>
              <a:rPr lang="en-US" sz="1000" b="1" dirty="0" smtClean="0">
                <a:solidFill>
                  <a:schemeClr val="accent2"/>
                </a:solidFill>
              </a:rPr>
              <a:t>1= </a:t>
            </a:r>
            <a:r>
              <a:rPr lang="en-US" sz="1000" b="1" dirty="0">
                <a:solidFill>
                  <a:schemeClr val="accent2"/>
                </a:solidFill>
              </a:rPr>
              <a:t>row </a:t>
            </a:r>
          </a:p>
          <a:p>
            <a:pPr>
              <a:lnSpc>
                <a:spcPts val="800"/>
              </a:lnSpc>
            </a:pPr>
            <a:endParaRPr lang="en-US" sz="1000" b="1" dirty="0" smtClean="0">
              <a:solidFill>
                <a:schemeClr val="accent1"/>
              </a:solidFill>
            </a:endParaRPr>
          </a:p>
        </p:txBody>
      </p:sp>
      <p:sp>
        <p:nvSpPr>
          <p:cNvPr id="107" name="직사각형 222"/>
          <p:cNvSpPr/>
          <p:nvPr/>
        </p:nvSpPr>
        <p:spPr>
          <a:xfrm>
            <a:off x="7376260" y="5754122"/>
            <a:ext cx="1560921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r</a:t>
            </a:r>
            <a:r>
              <a:rPr lang="en-US" sz="1000" b="1" dirty="0" smtClean="0">
                <a:solidFill>
                  <a:schemeClr val="accent1"/>
                </a:solidFill>
              </a:rPr>
              <a:t>ow – column = </a:t>
            </a:r>
            <a:r>
              <a:rPr lang="en-US" sz="1000" b="1" dirty="0" err="1" smtClean="0">
                <a:solidFill>
                  <a:schemeClr val="accent2"/>
                </a:solidFill>
              </a:rPr>
              <a:t>i</a:t>
            </a:r>
            <a:r>
              <a:rPr lang="en-US" sz="1000" b="1" dirty="0" smtClean="0">
                <a:solidFill>
                  <a:schemeClr val="accent2"/>
                </a:solidFill>
              </a:rPr>
              <a:t> - 1</a:t>
            </a:r>
            <a:r>
              <a:rPr lang="en-US" sz="1000" b="1" dirty="0">
                <a:solidFill>
                  <a:schemeClr val="accent2"/>
                </a:solidFill>
              </a:rPr>
              <a:t>= row </a:t>
            </a:r>
          </a:p>
          <a:p>
            <a:pPr>
              <a:lnSpc>
                <a:spcPts val="800"/>
              </a:lnSpc>
            </a:pPr>
            <a:endParaRPr lang="en-US" sz="1000" b="1" dirty="0" smtClean="0">
              <a:solidFill>
                <a:schemeClr val="accent1"/>
              </a:solidFill>
            </a:endParaRPr>
          </a:p>
        </p:txBody>
      </p:sp>
      <p:sp>
        <p:nvSpPr>
          <p:cNvPr id="109" name="직사각형 223"/>
          <p:cNvSpPr/>
          <p:nvPr/>
        </p:nvSpPr>
        <p:spPr>
          <a:xfrm>
            <a:off x="7385601" y="6091765"/>
            <a:ext cx="1682209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r</a:t>
            </a:r>
            <a:r>
              <a:rPr lang="en-US" sz="1000" b="1" dirty="0" smtClean="0">
                <a:solidFill>
                  <a:schemeClr val="accent1"/>
                </a:solidFill>
              </a:rPr>
              <a:t>ow – column = </a:t>
            </a:r>
            <a:r>
              <a:rPr lang="en-US" sz="1000" b="1" dirty="0" smtClean="0">
                <a:solidFill>
                  <a:schemeClr val="accent2"/>
                </a:solidFill>
              </a:rPr>
              <a:t>I </a:t>
            </a:r>
            <a:r>
              <a:rPr lang="en-US" sz="1000" b="1" dirty="0">
                <a:solidFill>
                  <a:schemeClr val="accent2"/>
                </a:solidFill>
              </a:rPr>
              <a:t>= row </a:t>
            </a:r>
          </a:p>
        </p:txBody>
      </p:sp>
      <p:sp>
        <p:nvSpPr>
          <p:cNvPr id="110" name="직사각형 125"/>
          <p:cNvSpPr/>
          <p:nvPr/>
        </p:nvSpPr>
        <p:spPr>
          <a:xfrm>
            <a:off x="3830969" y="4243924"/>
            <a:ext cx="1488572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>
                <a:solidFill>
                  <a:srgbClr val="EA0ACA"/>
                </a:solidFill>
              </a:rPr>
              <a:t>Array of Matrix by months from production to service </a:t>
            </a:r>
            <a:r>
              <a:rPr lang="en-US" sz="1000" b="1" dirty="0" smtClean="0">
                <a:solidFill>
                  <a:srgbClr val="EA0ACA"/>
                </a:solidFill>
              </a:rPr>
              <a:t>occurrence,</a:t>
            </a:r>
          </a:p>
          <a:p>
            <a:pPr>
              <a:lnSpc>
                <a:spcPts val="800"/>
              </a:lnSpc>
            </a:pPr>
            <a:r>
              <a:rPr lang="en-US" sz="1000" b="1" dirty="0" smtClean="0">
                <a:solidFill>
                  <a:srgbClr val="EA0ACA"/>
                </a:solidFill>
              </a:rPr>
              <a:t>Month=M</a:t>
            </a:r>
            <a:endParaRPr lang="en-US" sz="1000" b="1" dirty="0">
              <a:solidFill>
                <a:srgbClr val="EA0ACA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088872" y="4370371"/>
            <a:ext cx="912429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800"/>
              </a:lnSpc>
            </a:pPr>
            <a:r>
              <a:rPr lang="en-US" sz="1000" b="1" dirty="0" smtClean="0">
                <a:solidFill>
                  <a:srgbClr val="ED7D31"/>
                </a:solidFill>
              </a:rPr>
              <a:t>New Matrix b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469290" y="4371689"/>
            <a:ext cx="862737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800"/>
              </a:lnSpc>
            </a:pPr>
            <a:r>
              <a:rPr lang="en-US" sz="1000" b="1" dirty="0" smtClean="0">
                <a:solidFill>
                  <a:schemeClr val="accent1"/>
                </a:solidFill>
              </a:rPr>
              <a:t>Old Matrix A</a:t>
            </a:r>
          </a:p>
        </p:txBody>
      </p:sp>
      <p:sp>
        <p:nvSpPr>
          <p:cNvPr id="133" name="직사각형 125"/>
          <p:cNvSpPr/>
          <p:nvPr/>
        </p:nvSpPr>
        <p:spPr>
          <a:xfrm>
            <a:off x="4247363" y="4524526"/>
            <a:ext cx="522068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EA0ACA"/>
                </a:solidFill>
              </a:rPr>
              <a:t>0M</a:t>
            </a:r>
            <a:endParaRPr lang="en-US" sz="1000" b="1" dirty="0">
              <a:solidFill>
                <a:srgbClr val="EA0ACA"/>
              </a:solidFill>
            </a:endParaRPr>
          </a:p>
        </p:txBody>
      </p:sp>
      <p:sp>
        <p:nvSpPr>
          <p:cNvPr id="134" name="직사각형 125"/>
          <p:cNvSpPr/>
          <p:nvPr/>
        </p:nvSpPr>
        <p:spPr>
          <a:xfrm>
            <a:off x="4263516" y="4806247"/>
            <a:ext cx="522068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EA0ACA"/>
                </a:solidFill>
              </a:rPr>
              <a:t>1</a:t>
            </a:r>
            <a:r>
              <a:rPr lang="en-US" sz="1000" b="1" dirty="0" smtClean="0">
                <a:solidFill>
                  <a:srgbClr val="EA0ACA"/>
                </a:solidFill>
              </a:rPr>
              <a:t>M</a:t>
            </a:r>
            <a:endParaRPr lang="en-US" sz="1000" b="1" dirty="0">
              <a:solidFill>
                <a:srgbClr val="EA0ACA"/>
              </a:solidFill>
            </a:endParaRPr>
          </a:p>
        </p:txBody>
      </p:sp>
      <p:sp>
        <p:nvSpPr>
          <p:cNvPr id="135" name="직사각형 125"/>
          <p:cNvSpPr/>
          <p:nvPr/>
        </p:nvSpPr>
        <p:spPr>
          <a:xfrm>
            <a:off x="4234058" y="5753152"/>
            <a:ext cx="522068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EA0ACA"/>
                </a:solidFill>
              </a:rPr>
              <a:t>i-1 M</a:t>
            </a:r>
            <a:endParaRPr lang="en-US" sz="1000" b="1" dirty="0">
              <a:solidFill>
                <a:srgbClr val="EA0ACA"/>
              </a:solidFill>
            </a:endParaRPr>
          </a:p>
        </p:txBody>
      </p:sp>
      <p:sp>
        <p:nvSpPr>
          <p:cNvPr id="136" name="직사각형 125"/>
          <p:cNvSpPr/>
          <p:nvPr/>
        </p:nvSpPr>
        <p:spPr>
          <a:xfrm>
            <a:off x="4292144" y="6091427"/>
            <a:ext cx="522068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EA0ACA"/>
                </a:solidFill>
              </a:rPr>
              <a:t>i</a:t>
            </a:r>
            <a:r>
              <a:rPr lang="en-US" sz="1000" b="1" dirty="0" smtClean="0">
                <a:solidFill>
                  <a:srgbClr val="EA0ACA"/>
                </a:solidFill>
              </a:rPr>
              <a:t> M</a:t>
            </a:r>
            <a:endParaRPr lang="en-US" sz="1000" b="1" dirty="0">
              <a:solidFill>
                <a:srgbClr val="EA0ACA"/>
              </a:solidFill>
            </a:endParaRPr>
          </a:p>
        </p:txBody>
      </p:sp>
      <p:sp>
        <p:nvSpPr>
          <p:cNvPr id="137" name="직사각형 220"/>
          <p:cNvSpPr/>
          <p:nvPr/>
        </p:nvSpPr>
        <p:spPr>
          <a:xfrm>
            <a:off x="2578250" y="4830459"/>
            <a:ext cx="1887912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 smtClean="0">
                <a:solidFill>
                  <a:schemeClr val="accent1"/>
                </a:solidFill>
              </a:rPr>
              <a:t>Service Month = row =</a:t>
            </a:r>
            <a:r>
              <a:rPr lang="en-US" sz="1000" b="1" dirty="0" err="1" smtClean="0">
                <a:solidFill>
                  <a:schemeClr val="accent1"/>
                </a:solidFill>
              </a:rPr>
              <a:t>i</a:t>
            </a:r>
            <a:endParaRPr lang="en-US" sz="1000" b="1" dirty="0" smtClean="0">
              <a:solidFill>
                <a:schemeClr val="accent1"/>
              </a:solidFill>
            </a:endParaRPr>
          </a:p>
          <a:p>
            <a:pPr>
              <a:lnSpc>
                <a:spcPts val="800"/>
              </a:lnSpc>
            </a:pPr>
            <a:r>
              <a:rPr lang="en-US" sz="1000" b="1" dirty="0" smtClean="0">
                <a:solidFill>
                  <a:schemeClr val="accent1"/>
                </a:solidFill>
              </a:rPr>
              <a:t>Production Month = column=j</a:t>
            </a:r>
          </a:p>
        </p:txBody>
      </p:sp>
      <p:sp>
        <p:nvSpPr>
          <p:cNvPr id="138" name="직사각형 19"/>
          <p:cNvSpPr/>
          <p:nvPr/>
        </p:nvSpPr>
        <p:spPr>
          <a:xfrm>
            <a:off x="226850" y="839635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39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Hazard Graph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14750" y="2044344"/>
            <a:ext cx="2291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b=</a:t>
            </a:r>
            <a:r>
              <a:rPr lang="en-US" sz="1000" dirty="0" err="1" smtClean="0"/>
              <a:t>pd.DataFrame</a:t>
            </a:r>
            <a:r>
              <a:rPr lang="en-US" sz="1000" dirty="0"/>
              <a:t>()</a:t>
            </a:r>
          </a:p>
          <a:p>
            <a:r>
              <a:rPr lang="en-US" sz="1000" dirty="0" smtClean="0"/>
              <a:t>for </a:t>
            </a:r>
            <a:r>
              <a:rPr lang="en-US" sz="1000" dirty="0" err="1"/>
              <a:t>i</a:t>
            </a:r>
            <a:r>
              <a:rPr lang="en-US" sz="1000" dirty="0"/>
              <a:t> in range(</a:t>
            </a:r>
            <a:r>
              <a:rPr lang="en-US" sz="1000" dirty="0" err="1"/>
              <a:t>len</a:t>
            </a:r>
            <a:r>
              <a:rPr lang="en-US" sz="1000" dirty="0"/>
              <a:t>(A)):</a:t>
            </a:r>
          </a:p>
          <a:p>
            <a:r>
              <a:rPr lang="en-US" sz="1000" dirty="0"/>
              <a:t>    for j in range(</a:t>
            </a:r>
            <a:r>
              <a:rPr lang="en-US" sz="1000" dirty="0" err="1"/>
              <a:t>len</a:t>
            </a:r>
            <a:r>
              <a:rPr lang="en-US" sz="1000" dirty="0"/>
              <a:t>(A)):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i</a:t>
            </a:r>
            <a:r>
              <a:rPr lang="en-US" sz="1000" dirty="0"/>
              <a:t>==j</a:t>
            </a:r>
            <a:r>
              <a:rPr lang="en-US" sz="1000" dirty="0" smtClean="0"/>
              <a:t>:     # service= production</a:t>
            </a:r>
            <a:r>
              <a:rPr lang="en-US" sz="1000" dirty="0" smtClean="0">
                <a:sym typeface="Wingdings" panose="05000000000000000000" pitchFamily="2" charset="2"/>
              </a:rPr>
              <a:t> </a:t>
            </a:r>
            <a:endParaRPr lang="en-US" sz="1000" dirty="0"/>
          </a:p>
          <a:p>
            <a:r>
              <a:rPr lang="en-US" sz="1000" dirty="0"/>
              <a:t>            k=A.at[</a:t>
            </a:r>
            <a:r>
              <a:rPr lang="en-US" sz="1000" dirty="0" err="1"/>
              <a:t>i,j</a:t>
            </a:r>
            <a:r>
              <a:rPr lang="en-US" sz="1000" dirty="0"/>
              <a:t>]</a:t>
            </a:r>
          </a:p>
          <a:p>
            <a:r>
              <a:rPr lang="en-US" sz="1000" dirty="0"/>
              <a:t>            b.at[0,j]=k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j=j+1</a:t>
            </a:r>
          </a:p>
          <a:p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elif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&gt;j</a:t>
            </a:r>
            <a:r>
              <a:rPr lang="en-US" sz="1000" dirty="0" smtClean="0"/>
              <a:t>:     # </a:t>
            </a:r>
            <a:r>
              <a:rPr lang="en-US" sz="1000" dirty="0"/>
              <a:t>service &gt; </a:t>
            </a:r>
            <a:r>
              <a:rPr lang="en-US" sz="1000" dirty="0" smtClean="0"/>
              <a:t>production  </a:t>
            </a:r>
            <a:r>
              <a:rPr lang="en-US" sz="1000" dirty="0" smtClean="0">
                <a:sym typeface="Wingdings" panose="05000000000000000000" pitchFamily="2" charset="2"/>
              </a:rPr>
              <a:t> </a:t>
            </a:r>
            <a:endParaRPr lang="en-US" sz="1000" dirty="0"/>
          </a:p>
          <a:p>
            <a:r>
              <a:rPr lang="en-US" sz="1000" dirty="0"/>
              <a:t>            k=A.at[</a:t>
            </a:r>
            <a:r>
              <a:rPr lang="en-US" sz="1000" dirty="0" err="1"/>
              <a:t>i,j</a:t>
            </a:r>
            <a:r>
              <a:rPr lang="en-US" sz="1000" dirty="0"/>
              <a:t>]</a:t>
            </a:r>
          </a:p>
          <a:p>
            <a:r>
              <a:rPr lang="en-US" sz="1000" dirty="0"/>
              <a:t>            b.at[</a:t>
            </a:r>
            <a:r>
              <a:rPr lang="en-US" sz="1000" dirty="0" err="1"/>
              <a:t>i-j,j</a:t>
            </a:r>
            <a:r>
              <a:rPr lang="en-US" sz="1000" dirty="0"/>
              <a:t>]=k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j=j+1</a:t>
            </a:r>
          </a:p>
          <a:p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106" name="직사각형 71"/>
          <p:cNvSpPr/>
          <p:nvPr/>
        </p:nvSpPr>
        <p:spPr>
          <a:xfrm>
            <a:off x="404691" y="1096547"/>
            <a:ext cx="4343125" cy="32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Idea </a:t>
            </a:r>
            <a:r>
              <a:rPr lang="en-US" sz="1200" b="1" dirty="0" smtClean="0">
                <a:solidFill>
                  <a:schemeClr val="tx1"/>
                </a:solidFill>
              </a:rPr>
              <a:t>2. Sort Service Month – Production Month  by Value  ⇒  True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8" name="순서도: 수행의 시작/종료 11"/>
          <p:cNvSpPr/>
          <p:nvPr/>
        </p:nvSpPr>
        <p:spPr>
          <a:xfrm>
            <a:off x="265922" y="1423432"/>
            <a:ext cx="2632710" cy="483633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Array of Matrix by months from production to service occurrence</a:t>
            </a:r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9" name="순서도: 준비 12"/>
          <p:cNvSpPr/>
          <p:nvPr/>
        </p:nvSpPr>
        <p:spPr>
          <a:xfrm>
            <a:off x="105050" y="2108072"/>
            <a:ext cx="2945982" cy="741890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Old  Matrix =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A, 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New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Matrix =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Row=Service Month=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Columns=Production Month = j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0" name="순서도: 판단 13"/>
          <p:cNvSpPr/>
          <p:nvPr/>
        </p:nvSpPr>
        <p:spPr>
          <a:xfrm>
            <a:off x="164037" y="3098315"/>
            <a:ext cx="2836480" cy="75438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41" name="직선 화살표 연결선 15"/>
          <p:cNvCxnSpPr>
            <a:stCxn id="238" idx="2"/>
            <a:endCxn id="239" idx="0"/>
          </p:cNvCxnSpPr>
          <p:nvPr/>
        </p:nvCxnSpPr>
        <p:spPr>
          <a:xfrm flipH="1">
            <a:off x="1578041" y="1907065"/>
            <a:ext cx="4236" cy="201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19"/>
          <p:cNvCxnSpPr>
            <a:stCxn id="239" idx="2"/>
            <a:endCxn id="240" idx="0"/>
          </p:cNvCxnSpPr>
          <p:nvPr/>
        </p:nvCxnSpPr>
        <p:spPr>
          <a:xfrm>
            <a:off x="1578041" y="2849962"/>
            <a:ext cx="4236" cy="2483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6"/>
          <p:cNvCxnSpPr>
            <a:stCxn id="240" idx="2"/>
            <a:endCxn id="245" idx="0"/>
          </p:cNvCxnSpPr>
          <p:nvPr/>
        </p:nvCxnSpPr>
        <p:spPr>
          <a:xfrm flipH="1">
            <a:off x="1563855" y="3852695"/>
            <a:ext cx="18422" cy="5009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순서도: 문서 31"/>
          <p:cNvSpPr/>
          <p:nvPr/>
        </p:nvSpPr>
        <p:spPr>
          <a:xfrm>
            <a:off x="956371" y="5695333"/>
            <a:ext cx="1211580" cy="495300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A[ i , j ] = b[ 0 , j ]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5" name="직사각형 33"/>
          <p:cNvSpPr/>
          <p:nvPr/>
        </p:nvSpPr>
        <p:spPr>
          <a:xfrm>
            <a:off x="958065" y="4353602"/>
            <a:ext cx="1211580" cy="350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First row of matrix b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6" name="직사각형 34"/>
          <p:cNvSpPr/>
          <p:nvPr/>
        </p:nvSpPr>
        <p:spPr>
          <a:xfrm>
            <a:off x="1056497" y="3899210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247" name="직사각형 35"/>
          <p:cNvSpPr/>
          <p:nvPr/>
        </p:nvSpPr>
        <p:spPr>
          <a:xfrm>
            <a:off x="3090237" y="3223931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No</a:t>
            </a:r>
          </a:p>
        </p:txBody>
      </p:sp>
      <p:cxnSp>
        <p:nvCxnSpPr>
          <p:cNvPr id="248" name="꺾인 연결선 37"/>
          <p:cNvCxnSpPr>
            <a:stCxn id="240" idx="3"/>
            <a:endCxn id="257" idx="0"/>
          </p:cNvCxnSpPr>
          <p:nvPr/>
        </p:nvCxnSpPr>
        <p:spPr>
          <a:xfrm>
            <a:off x="3000517" y="3475505"/>
            <a:ext cx="564937" cy="51682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순서도: 문서 39"/>
          <p:cNvSpPr/>
          <p:nvPr/>
        </p:nvSpPr>
        <p:spPr>
          <a:xfrm>
            <a:off x="2972432" y="5704858"/>
            <a:ext cx="1211580" cy="495300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 Narrow" panose="020B0606020202030204" pitchFamily="34" charset="0"/>
              </a:rPr>
              <a:t>b [ i-j ,j ] = A[ i, j </a:t>
            </a:r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]</a:t>
            </a:r>
            <a:endParaRPr lang="en-US" sz="11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0" name="직사각형 40"/>
          <p:cNvSpPr/>
          <p:nvPr/>
        </p:nvSpPr>
        <p:spPr>
          <a:xfrm>
            <a:off x="2898632" y="4988578"/>
            <a:ext cx="1354246" cy="350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b row = i-j of matrix A</a:t>
            </a:r>
          </a:p>
          <a:p>
            <a:pPr algn="ctr"/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b col = j of matrix A</a:t>
            </a:r>
            <a:endParaRPr lang="en-US" sz="11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51" name="직선 화살표 연결선 43"/>
          <p:cNvCxnSpPr>
            <a:stCxn id="245" idx="2"/>
            <a:endCxn id="244" idx="0"/>
          </p:cNvCxnSpPr>
          <p:nvPr/>
        </p:nvCxnSpPr>
        <p:spPr>
          <a:xfrm flipH="1">
            <a:off x="1562161" y="4704122"/>
            <a:ext cx="1694" cy="9912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45"/>
          <p:cNvCxnSpPr>
            <a:stCxn id="250" idx="2"/>
            <a:endCxn id="249" idx="0"/>
          </p:cNvCxnSpPr>
          <p:nvPr/>
        </p:nvCxnSpPr>
        <p:spPr>
          <a:xfrm>
            <a:off x="3575755" y="5339098"/>
            <a:ext cx="2467" cy="365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54"/>
          <p:cNvCxnSpPr/>
          <p:nvPr/>
        </p:nvCxnSpPr>
        <p:spPr>
          <a:xfrm>
            <a:off x="6305040" y="787963"/>
            <a:ext cx="0" cy="5905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순서도: 판단 13"/>
          <p:cNvSpPr/>
          <p:nvPr/>
        </p:nvSpPr>
        <p:spPr>
          <a:xfrm>
            <a:off x="2349868" y="3992329"/>
            <a:ext cx="2431172" cy="75438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88" name="직선 화살표 연결선 45"/>
          <p:cNvCxnSpPr>
            <a:stCxn id="257" idx="2"/>
            <a:endCxn id="250" idx="0"/>
          </p:cNvCxnSpPr>
          <p:nvPr/>
        </p:nvCxnSpPr>
        <p:spPr>
          <a:xfrm>
            <a:off x="3565454" y="4746709"/>
            <a:ext cx="10301" cy="2418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34"/>
          <p:cNvSpPr/>
          <p:nvPr/>
        </p:nvSpPr>
        <p:spPr>
          <a:xfrm>
            <a:off x="3651950" y="4746709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Yes</a:t>
            </a:r>
          </a:p>
        </p:txBody>
      </p:sp>
      <p:cxnSp>
        <p:nvCxnSpPr>
          <p:cNvPr id="290" name="꺾인 연결선 37"/>
          <p:cNvCxnSpPr>
            <a:endCxn id="293" idx="0"/>
          </p:cNvCxnSpPr>
          <p:nvPr/>
        </p:nvCxnSpPr>
        <p:spPr>
          <a:xfrm rot="16200000" flipH="1">
            <a:off x="4733256" y="4380439"/>
            <a:ext cx="617042" cy="599226"/>
          </a:xfrm>
          <a:prstGeom prst="bentConnector3">
            <a:avLst>
              <a:gd name="adj1" fmla="val -94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34"/>
          <p:cNvSpPr/>
          <p:nvPr/>
        </p:nvSpPr>
        <p:spPr>
          <a:xfrm>
            <a:off x="4742166" y="4134993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93" name="직사각형 40"/>
          <p:cNvSpPr/>
          <p:nvPr/>
        </p:nvSpPr>
        <p:spPr>
          <a:xfrm>
            <a:off x="4496964" y="4988573"/>
            <a:ext cx="1688851" cy="6311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invalid  value</a:t>
            </a:r>
          </a:p>
          <a:p>
            <a:pPr lvl="0"/>
            <a:r>
              <a:rPr lang="en-US" sz="1000" dirty="0" smtClean="0">
                <a:solidFill>
                  <a:prstClr val="black"/>
                </a:solidFill>
              </a:rPr>
              <a:t>(Always Service ≥ production 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 smtClean="0">
                <a:solidFill>
                  <a:prstClr val="black"/>
                </a:solidFill>
              </a:rPr>
              <a:t>→ Because SVC cannot happen before production.</a:t>
            </a:r>
            <a:r>
              <a:rPr lang="en-US" sz="1000" dirty="0">
                <a:solidFill>
                  <a:prstClr val="black"/>
                </a:solidFill>
              </a:rPr>
              <a:t>)</a:t>
            </a:r>
            <a:endParaRPr lang="en-US" sz="1000" dirty="0" smtClean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975" y="3176208"/>
            <a:ext cx="2317408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Row = Columns</a:t>
            </a:r>
          </a:p>
          <a:p>
            <a:pPr lvl="0" algn="ctr"/>
            <a:r>
              <a:rPr 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∴ </a:t>
            </a:r>
            <a:r>
              <a:rPr lang="en-US" sz="11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Service Month </a:t>
            </a:r>
            <a:r>
              <a:rPr 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=Production Month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20641" y="4079141"/>
            <a:ext cx="2317408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Row &gt; </a:t>
            </a:r>
            <a:r>
              <a:rPr 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Columns</a:t>
            </a:r>
          </a:p>
          <a:p>
            <a:pPr lvl="0" algn="ctr"/>
            <a:r>
              <a:rPr 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∴ Service Month </a:t>
            </a:r>
            <a:r>
              <a:rPr lang="en-US" sz="11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&gt; Production </a:t>
            </a:r>
            <a:r>
              <a:rPr 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Month</a:t>
            </a:r>
          </a:p>
        </p:txBody>
      </p:sp>
      <p:sp>
        <p:nvSpPr>
          <p:cNvPr id="31" name="직사각형 19"/>
          <p:cNvSpPr/>
          <p:nvPr/>
        </p:nvSpPr>
        <p:spPr>
          <a:xfrm>
            <a:off x="265922" y="883019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4" name="직사각형 19"/>
          <p:cNvSpPr/>
          <p:nvPr/>
        </p:nvSpPr>
        <p:spPr>
          <a:xfrm>
            <a:off x="6505140" y="1641818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5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Hazard Graph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5726" y="529087"/>
            <a:ext cx="3219718" cy="32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2) Accumulated Table </a:t>
            </a:r>
            <a:endParaRPr lang="en-US" sz="15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6325" y="1205942"/>
            <a:ext cx="5451097" cy="1873020"/>
            <a:chOff x="473952" y="1008543"/>
            <a:chExt cx="4367975" cy="1873020"/>
          </a:xfrm>
        </p:grpSpPr>
        <p:cxnSp>
          <p:nvCxnSpPr>
            <p:cNvPr id="34" name="직선 화살표 연결선 179"/>
            <p:cNvCxnSpPr/>
            <p:nvPr/>
          </p:nvCxnSpPr>
          <p:spPr>
            <a:xfrm>
              <a:off x="550104" y="1142095"/>
              <a:ext cx="2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182"/>
            <p:cNvCxnSpPr/>
            <p:nvPr/>
          </p:nvCxnSpPr>
          <p:spPr>
            <a:xfrm>
              <a:off x="566894" y="1395231"/>
              <a:ext cx="26016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183"/>
            <p:cNvCxnSpPr/>
            <p:nvPr/>
          </p:nvCxnSpPr>
          <p:spPr>
            <a:xfrm flipV="1">
              <a:off x="473952" y="2379352"/>
              <a:ext cx="2601640" cy="7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218"/>
            <p:cNvCxnSpPr/>
            <p:nvPr/>
          </p:nvCxnSpPr>
          <p:spPr>
            <a:xfrm>
              <a:off x="515770" y="2713537"/>
              <a:ext cx="2569163" cy="3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111"/>
            <p:cNvGrpSpPr/>
            <p:nvPr/>
          </p:nvGrpSpPr>
          <p:grpSpPr>
            <a:xfrm flipV="1">
              <a:off x="662691" y="1044982"/>
              <a:ext cx="2354277" cy="1766845"/>
              <a:chOff x="-218398" y="2401770"/>
              <a:chExt cx="3287176" cy="2634828"/>
            </a:xfrm>
          </p:grpSpPr>
          <p:sp>
            <p:nvSpPr>
              <p:cNvPr id="39" name="직각 삼각형 112"/>
              <p:cNvSpPr/>
              <p:nvPr/>
            </p:nvSpPr>
            <p:spPr>
              <a:xfrm>
                <a:off x="297892" y="2559991"/>
                <a:ext cx="2455677" cy="2300231"/>
              </a:xfrm>
              <a:prstGeom prst="rtTriangl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0" name="직사각형 114"/>
              <p:cNvSpPr/>
              <p:nvPr/>
            </p:nvSpPr>
            <p:spPr>
              <a:xfrm flipV="1">
                <a:off x="-218398" y="2401770"/>
                <a:ext cx="1003879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(i,0)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115"/>
              <p:cNvSpPr/>
              <p:nvPr/>
            </p:nvSpPr>
            <p:spPr>
              <a:xfrm flipV="1">
                <a:off x="-181503" y="2872545"/>
                <a:ext cx="1003879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(i-1,0)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117"/>
              <p:cNvSpPr/>
              <p:nvPr/>
            </p:nvSpPr>
            <p:spPr>
              <a:xfrm flipV="1">
                <a:off x="-62894" y="4727504"/>
                <a:ext cx="771558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(0,0)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118"/>
              <p:cNvSpPr/>
              <p:nvPr/>
            </p:nvSpPr>
            <p:spPr>
              <a:xfrm flipV="1">
                <a:off x="-176208" y="4331960"/>
                <a:ext cx="961690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b(1,0)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119"/>
              <p:cNvSpPr/>
              <p:nvPr/>
            </p:nvSpPr>
            <p:spPr>
              <a:xfrm flipV="1">
                <a:off x="536012" y="4725280"/>
                <a:ext cx="968392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(1,1)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120"/>
              <p:cNvSpPr/>
              <p:nvPr/>
            </p:nvSpPr>
            <p:spPr>
              <a:xfrm flipV="1">
                <a:off x="515913" y="2872545"/>
                <a:ext cx="1003879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(i,1)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121"/>
              <p:cNvSpPr/>
              <p:nvPr/>
            </p:nvSpPr>
            <p:spPr>
              <a:xfrm flipV="1">
                <a:off x="590618" y="4339303"/>
                <a:ext cx="895084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b(1,1)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122"/>
              <p:cNvSpPr/>
              <p:nvPr/>
            </p:nvSpPr>
            <p:spPr>
              <a:xfrm flipV="1">
                <a:off x="1546432" y="4339303"/>
                <a:ext cx="1004546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(i,i-1)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123"/>
              <p:cNvSpPr/>
              <p:nvPr/>
            </p:nvSpPr>
            <p:spPr>
              <a:xfrm flipV="1">
                <a:off x="2350073" y="4712545"/>
                <a:ext cx="718705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000" b="1" dirty="0" err="1" smtClean="0">
                    <a:solidFill>
                      <a:schemeClr val="tx1"/>
                    </a:solidFill>
                  </a:rPr>
                  <a:t>i,i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129"/>
              <p:cNvSpPr/>
              <p:nvPr/>
            </p:nvSpPr>
            <p:spPr>
              <a:xfrm flipV="1">
                <a:off x="1591076" y="4705672"/>
                <a:ext cx="1024287" cy="3090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(i-1,i-1)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직사각형 185"/>
            <p:cNvSpPr/>
            <p:nvPr/>
          </p:nvSpPr>
          <p:spPr>
            <a:xfrm>
              <a:off x="3095198" y="1008543"/>
              <a:ext cx="1746729" cy="294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800"/>
                </a:lnSpc>
              </a:pPr>
              <a:r>
                <a:rPr lang="en-US" sz="1000" b="1" dirty="0" smtClean="0">
                  <a:solidFill>
                    <a:schemeClr val="accent1"/>
                  </a:solidFill>
                </a:rPr>
                <a:t>self</a:t>
              </a:r>
              <a:endParaRPr lang="en-US" sz="10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51" name="직사각형 221"/>
            <p:cNvSpPr/>
            <p:nvPr/>
          </p:nvSpPr>
          <p:spPr>
            <a:xfrm>
              <a:off x="3078982" y="1293987"/>
              <a:ext cx="1466326" cy="294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800"/>
                </a:lnSpc>
              </a:pPr>
              <a:r>
                <a:rPr lang="en-US" sz="1000" b="1" dirty="0" smtClean="0">
                  <a:solidFill>
                    <a:schemeClr val="accent1"/>
                  </a:solidFill>
                </a:rPr>
                <a:t>1 time</a:t>
              </a:r>
            </a:p>
            <a:p>
              <a:pPr>
                <a:lnSpc>
                  <a:spcPts val="800"/>
                </a:lnSpc>
              </a:pPr>
              <a:r>
                <a:rPr lang="en-US" sz="1000" b="1" dirty="0" smtClean="0">
                  <a:solidFill>
                    <a:schemeClr val="accent1"/>
                  </a:solidFill>
                </a:rPr>
                <a:t>Accumulated 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52" name="직사각형 222"/>
            <p:cNvSpPr/>
            <p:nvPr/>
          </p:nvSpPr>
          <p:spPr>
            <a:xfrm>
              <a:off x="2994435" y="2275806"/>
              <a:ext cx="1560921" cy="294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800"/>
                </a:lnSpc>
              </a:pPr>
              <a:r>
                <a:rPr lang="en-US" sz="1000" b="1" dirty="0" err="1" smtClean="0">
                  <a:solidFill>
                    <a:schemeClr val="accent1"/>
                  </a:solidFill>
                </a:rPr>
                <a:t>i</a:t>
              </a:r>
              <a:r>
                <a:rPr lang="en-US" sz="1000" b="1" dirty="0" smtClean="0">
                  <a:solidFill>
                    <a:schemeClr val="accent1"/>
                  </a:solidFill>
                </a:rPr>
                <a:t> – 1 times</a:t>
              </a:r>
            </a:p>
            <a:p>
              <a:pPr>
                <a:lnSpc>
                  <a:spcPts val="800"/>
                </a:lnSpc>
              </a:pPr>
              <a:r>
                <a:rPr lang="en-US" sz="1000" b="1" dirty="0" smtClean="0">
                  <a:solidFill>
                    <a:schemeClr val="accent1"/>
                  </a:solidFill>
                </a:rPr>
                <a:t>Accumulated</a:t>
              </a:r>
              <a:endParaRPr lang="en-US" sz="1000" b="1" dirty="0">
                <a:solidFill>
                  <a:schemeClr val="accent1"/>
                </a:solidFill>
              </a:endParaRPr>
            </a:p>
            <a:p>
              <a:pPr>
                <a:lnSpc>
                  <a:spcPts val="800"/>
                </a:lnSpc>
              </a:pPr>
              <a:endParaRPr lang="en-US" sz="1000" b="1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53" name="직사각형 223"/>
            <p:cNvSpPr/>
            <p:nvPr/>
          </p:nvSpPr>
          <p:spPr>
            <a:xfrm>
              <a:off x="2990551" y="2587171"/>
              <a:ext cx="1682209" cy="294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800"/>
                </a:lnSpc>
              </a:pPr>
              <a:r>
                <a:rPr lang="en-US" sz="1000" b="1" dirty="0" err="1" smtClean="0">
                  <a:solidFill>
                    <a:schemeClr val="accent1"/>
                  </a:solidFill>
                </a:rPr>
                <a:t>i</a:t>
              </a:r>
              <a:r>
                <a:rPr lang="en-US" sz="1000" b="1" dirty="0" smtClean="0">
                  <a:solidFill>
                    <a:schemeClr val="accent1"/>
                  </a:solidFill>
                </a:rPr>
                <a:t>  times</a:t>
              </a:r>
            </a:p>
            <a:p>
              <a:pPr>
                <a:lnSpc>
                  <a:spcPts val="800"/>
                </a:lnSpc>
              </a:pPr>
              <a:r>
                <a:rPr lang="en-US" sz="1000" b="1" dirty="0" smtClean="0">
                  <a:solidFill>
                    <a:schemeClr val="accent1"/>
                  </a:solidFill>
                </a:rPr>
                <a:t>Accumulated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733244" y="4392989"/>
            <a:ext cx="2573140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# Table Accumulated</a:t>
            </a:r>
          </a:p>
          <a:p>
            <a:r>
              <a:rPr lang="en-US" sz="1000" dirty="0" smtClean="0"/>
              <a:t> </a:t>
            </a:r>
            <a:r>
              <a:rPr lang="en-US" sz="1000" dirty="0"/>
              <a:t>c=</a:t>
            </a:r>
            <a:r>
              <a:rPr lang="en-US" sz="1000" dirty="0" err="1"/>
              <a:t>b.cumsum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r>
              <a:rPr lang="en-US" sz="1000" dirty="0" smtClean="0"/>
              <a:t># Production </a:t>
            </a:r>
            <a:r>
              <a:rPr lang="en-US" sz="1000" dirty="0" err="1" smtClean="0"/>
              <a:t>idx</a:t>
            </a:r>
            <a:r>
              <a:rPr lang="en-US" sz="1000" dirty="0" smtClean="0"/>
              <a:t> X </a:t>
            </a:r>
            <a:r>
              <a:rPr lang="en-US" sz="1000" dirty="0" err="1" smtClean="0"/>
              <a:t>idx</a:t>
            </a:r>
            <a:r>
              <a:rPr lang="en-US" sz="1000" dirty="0" smtClean="0"/>
              <a:t> Matrix </a:t>
            </a:r>
          </a:p>
          <a:p>
            <a:r>
              <a:rPr lang="en-US" sz="1000" dirty="0"/>
              <a:t>for </a:t>
            </a:r>
            <a:r>
              <a:rPr lang="en-US" sz="1000" dirty="0" err="1"/>
              <a:t>i</a:t>
            </a:r>
            <a:r>
              <a:rPr lang="en-US" sz="1000" dirty="0"/>
              <a:t> in range(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idx</a:t>
            </a:r>
            <a:r>
              <a:rPr lang="en-US" sz="1000" dirty="0"/>
              <a:t>)):</a:t>
            </a:r>
          </a:p>
          <a:p>
            <a:r>
              <a:rPr lang="en-US" sz="1000" dirty="0"/>
              <a:t>        k=prod_data.at[i,0]</a:t>
            </a:r>
          </a:p>
          <a:p>
            <a:r>
              <a:rPr lang="en-US" sz="1000" dirty="0"/>
              <a:t>        for j in range(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idx</a:t>
            </a:r>
            <a:r>
              <a:rPr lang="en-US" sz="1000" dirty="0"/>
              <a:t>)):</a:t>
            </a:r>
          </a:p>
          <a:p>
            <a:r>
              <a:rPr lang="en-US" sz="1000" dirty="0"/>
              <a:t>            PROD_data.at[</a:t>
            </a:r>
            <a:r>
              <a:rPr lang="en-US" sz="1000" dirty="0" err="1"/>
              <a:t>i,j</a:t>
            </a:r>
            <a:r>
              <a:rPr lang="en-US" sz="1000" dirty="0"/>
              <a:t>]=k</a:t>
            </a:r>
          </a:p>
          <a:p>
            <a:r>
              <a:rPr lang="en-US" sz="1000" dirty="0"/>
              <a:t>            j=j+1</a:t>
            </a:r>
          </a:p>
          <a:p>
            <a:r>
              <a:rPr lang="en-US" sz="1000" dirty="0"/>
              <a:t>        </a:t>
            </a:r>
            <a:r>
              <a:rPr lang="en-US" sz="1000" dirty="0" err="1" smtClean="0"/>
              <a:t>i</a:t>
            </a:r>
            <a:r>
              <a:rPr lang="en-US" sz="1000" dirty="0" smtClean="0"/>
              <a:t>=i+1</a:t>
            </a:r>
          </a:p>
          <a:p>
            <a:r>
              <a:rPr lang="en-US" sz="1000" dirty="0" err="1" smtClean="0"/>
              <a:t>PROD_data</a:t>
            </a:r>
            <a:r>
              <a:rPr lang="en-US" sz="1000" dirty="0" smtClean="0"/>
              <a:t>=</a:t>
            </a:r>
            <a:r>
              <a:rPr lang="en-US" sz="1000" dirty="0" err="1" smtClean="0"/>
              <a:t>PROD_data.T</a:t>
            </a:r>
            <a:endParaRPr lang="en-US" sz="1000" dirty="0"/>
          </a:p>
          <a:p>
            <a:r>
              <a:rPr lang="en-US" sz="1000" dirty="0" err="1" smtClean="0"/>
              <a:t>PROD_data</a:t>
            </a:r>
            <a:r>
              <a:rPr lang="en-US" sz="1000" dirty="0" smtClean="0"/>
              <a:t>=</a:t>
            </a:r>
            <a:r>
              <a:rPr lang="en-US" sz="1000" dirty="0" err="1" smtClean="0"/>
              <a:t>PROD_data.reset_index</a:t>
            </a:r>
            <a:r>
              <a:rPr lang="en-US" sz="1000" dirty="0"/>
              <a:t>()</a:t>
            </a:r>
          </a:p>
          <a:p>
            <a:r>
              <a:rPr lang="en-US" sz="1000" dirty="0" err="1" smtClean="0"/>
              <a:t>PROD_data</a:t>
            </a:r>
            <a:r>
              <a:rPr lang="en-US" sz="1000" dirty="0" smtClean="0"/>
              <a:t>=</a:t>
            </a:r>
            <a:r>
              <a:rPr lang="en-US" sz="1000" dirty="0" err="1" smtClean="0"/>
              <a:t>PROD_data.drop</a:t>
            </a:r>
            <a:r>
              <a:rPr lang="en-US" sz="1000" dirty="0"/>
              <a:t>(['index'],axis=1)</a:t>
            </a:r>
          </a:p>
          <a:p>
            <a:r>
              <a:rPr lang="en-US" sz="1000" dirty="0" err="1" smtClean="0"/>
              <a:t>PROD_data.columns</a:t>
            </a:r>
            <a:r>
              <a:rPr lang="en-US" sz="1000" dirty="0" smtClean="0"/>
              <a:t>=</a:t>
            </a:r>
            <a:r>
              <a:rPr lang="en-US" sz="1000" dirty="0" err="1" smtClean="0"/>
              <a:t>PROD_data.index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65" name="직사각형 125"/>
          <p:cNvSpPr/>
          <p:nvPr/>
        </p:nvSpPr>
        <p:spPr>
          <a:xfrm>
            <a:off x="473450" y="1184326"/>
            <a:ext cx="382753" cy="294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0M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66" name="직사각형 125"/>
          <p:cNvSpPr/>
          <p:nvPr/>
        </p:nvSpPr>
        <p:spPr>
          <a:xfrm>
            <a:off x="457199" y="1456522"/>
            <a:ext cx="415157" cy="294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/>
                </a:solidFill>
              </a:rPr>
              <a:t>1</a:t>
            </a:r>
            <a:r>
              <a:rPr lang="en-US" sz="1000" b="1" dirty="0" smtClean="0">
                <a:solidFill>
                  <a:schemeClr val="accent2"/>
                </a:solidFill>
              </a:rPr>
              <a:t>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67" name="직사각형 125"/>
          <p:cNvSpPr/>
          <p:nvPr/>
        </p:nvSpPr>
        <p:spPr>
          <a:xfrm>
            <a:off x="457201" y="2440481"/>
            <a:ext cx="492150" cy="294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i-1 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68" name="직사각형 125"/>
          <p:cNvSpPr/>
          <p:nvPr/>
        </p:nvSpPr>
        <p:spPr>
          <a:xfrm>
            <a:off x="457199" y="2758660"/>
            <a:ext cx="433737" cy="294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2"/>
                </a:solidFill>
              </a:rPr>
              <a:t>i</a:t>
            </a:r>
            <a:r>
              <a:rPr lang="en-US" sz="1000" b="1" dirty="0" smtClean="0">
                <a:solidFill>
                  <a:schemeClr val="accent2"/>
                </a:solidFill>
              </a:rPr>
              <a:t> 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71" name="직사각형 114"/>
          <p:cNvSpPr/>
          <p:nvPr/>
        </p:nvSpPr>
        <p:spPr>
          <a:xfrm>
            <a:off x="1262263" y="3161626"/>
            <a:ext cx="718979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572094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64388"/>
              </p:ext>
            </p:extLst>
          </p:nvPr>
        </p:nvGraphicFramePr>
        <p:xfrm>
          <a:off x="283092" y="4090883"/>
          <a:ext cx="370931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52"/>
                <a:gridCol w="670560"/>
                <a:gridCol w="757555"/>
                <a:gridCol w="294005"/>
                <a:gridCol w="617220"/>
                <a:gridCol w="636522"/>
              </a:tblGrid>
              <a:tr h="143582">
                <a:tc>
                  <a:txBody>
                    <a:bodyPr/>
                    <a:lstStyle/>
                    <a:p>
                      <a:pPr algn="ctr"/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Production Month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Now-</a:t>
                      </a:r>
                      <a:r>
                        <a:rPr lang="en-US" sz="900" b="1" baseline="0" dirty="0" smtClean="0">
                          <a:solidFill>
                            <a:srgbClr val="572094"/>
                          </a:solidFill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572094"/>
                          </a:solidFill>
                        </a:rPr>
                        <a:t>iM</a:t>
                      </a:r>
                      <a:endParaRPr lang="en-US" sz="900" b="1" dirty="0" smtClean="0">
                        <a:solidFill>
                          <a:srgbClr val="572094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Now</a:t>
                      </a:r>
                      <a:r>
                        <a:rPr lang="en-US" sz="900" b="1" baseline="0" dirty="0" smtClean="0">
                          <a:solidFill>
                            <a:srgbClr val="572094"/>
                          </a:solidFill>
                        </a:rPr>
                        <a:t>- (i-1)M</a:t>
                      </a:r>
                      <a:endParaRPr lang="en-US" sz="900" b="1" dirty="0">
                        <a:solidFill>
                          <a:srgbClr val="572094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···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Now-1M</a:t>
                      </a:r>
                      <a:endParaRPr lang="en-US" sz="900" b="1" dirty="0">
                        <a:solidFill>
                          <a:srgbClr val="572094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Now</a:t>
                      </a:r>
                      <a:endParaRPr lang="en-US" sz="900" b="1" dirty="0">
                        <a:solidFill>
                          <a:srgbClr val="572094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4358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Production 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</a:rPr>
                        <a:t>Qty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4" name="Table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0129"/>
              </p:ext>
            </p:extLst>
          </p:nvPr>
        </p:nvGraphicFramePr>
        <p:xfrm>
          <a:off x="318060" y="5138617"/>
          <a:ext cx="3701694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52"/>
                <a:gridCol w="670560"/>
                <a:gridCol w="716280"/>
                <a:gridCol w="327660"/>
                <a:gridCol w="617220"/>
                <a:gridCol w="636522"/>
              </a:tblGrid>
              <a:tr h="143582">
                <a:tc>
                  <a:txBody>
                    <a:bodyPr/>
                    <a:lstStyle/>
                    <a:p>
                      <a:pPr algn="ctr"/>
                      <a:r>
                        <a:rPr lang="en-US" sz="900" b="1" baseline="0" dirty="0" smtClean="0"/>
                        <a:t>Production Month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Now-</a:t>
                      </a:r>
                    </a:p>
                    <a:p>
                      <a:pPr algn="ctr"/>
                      <a:r>
                        <a:rPr lang="en-US" sz="900" b="1" dirty="0" err="1" smtClean="0">
                          <a:solidFill>
                            <a:srgbClr val="572094"/>
                          </a:solidFill>
                        </a:rPr>
                        <a:t>i</a:t>
                      </a:r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 Month</a:t>
                      </a:r>
                      <a:endParaRPr lang="en-US" sz="900" b="1" dirty="0">
                        <a:solidFill>
                          <a:srgbClr val="572094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Now</a:t>
                      </a:r>
                      <a:r>
                        <a:rPr lang="en-US" sz="900" b="1" baseline="0" dirty="0" smtClean="0">
                          <a:solidFill>
                            <a:srgbClr val="572094"/>
                          </a:solidFill>
                        </a:rPr>
                        <a:t>- </a:t>
                      </a:r>
                    </a:p>
                    <a:p>
                      <a:pPr algn="ctr"/>
                      <a:r>
                        <a:rPr lang="en-US" sz="900" b="1" baseline="0" dirty="0" smtClean="0">
                          <a:solidFill>
                            <a:srgbClr val="572094"/>
                          </a:solidFill>
                        </a:rPr>
                        <a:t>(i-1)Month</a:t>
                      </a:r>
                      <a:endParaRPr lang="en-US" sz="900" b="1" dirty="0">
                        <a:solidFill>
                          <a:srgbClr val="572094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···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Now-1Month</a:t>
                      </a:r>
                      <a:endParaRPr lang="en-US" sz="900" b="1" dirty="0">
                        <a:solidFill>
                          <a:srgbClr val="572094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572094"/>
                          </a:solidFill>
                        </a:rPr>
                        <a:t>Now</a:t>
                      </a:r>
                      <a:endParaRPr lang="en-US" sz="900" b="1" dirty="0">
                        <a:solidFill>
                          <a:srgbClr val="572094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Production </a:t>
                      </a:r>
                      <a:r>
                        <a:rPr lang="en-US" sz="900" b="1" dirty="0" err="1" smtClean="0"/>
                        <a:t>Qty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·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Production </a:t>
                      </a:r>
                      <a:r>
                        <a:rPr lang="en-US" sz="900" b="1" dirty="0" err="1" smtClean="0"/>
                        <a:t>Qty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5" name="오른쪽 화살표 84"/>
          <p:cNvSpPr/>
          <p:nvPr/>
        </p:nvSpPr>
        <p:spPr>
          <a:xfrm rot="5400000">
            <a:off x="2189760" y="4868214"/>
            <a:ext cx="198119" cy="27000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순서도: 수행의 시작/종료 11"/>
          <p:cNvSpPr/>
          <p:nvPr/>
        </p:nvSpPr>
        <p:spPr>
          <a:xfrm>
            <a:off x="5513656" y="941390"/>
            <a:ext cx="2632710" cy="483633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Accumulated Pyramid Table,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Make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idx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X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idx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with Production Array</a:t>
            </a:r>
          </a:p>
        </p:txBody>
      </p:sp>
      <p:sp>
        <p:nvSpPr>
          <p:cNvPr id="219" name="순서도: 준비 12"/>
          <p:cNvSpPr/>
          <p:nvPr/>
        </p:nvSpPr>
        <p:spPr>
          <a:xfrm>
            <a:off x="5360402" y="1626031"/>
            <a:ext cx="2945982" cy="420658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21" name="직선 화살표 연결선 15"/>
          <p:cNvCxnSpPr>
            <a:stCxn id="218" idx="2"/>
            <a:endCxn id="219" idx="0"/>
          </p:cNvCxnSpPr>
          <p:nvPr/>
        </p:nvCxnSpPr>
        <p:spPr>
          <a:xfrm>
            <a:off x="6830011" y="1425023"/>
            <a:ext cx="3382" cy="2010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19"/>
          <p:cNvCxnSpPr>
            <a:stCxn id="228" idx="2"/>
            <a:endCxn id="236" idx="0"/>
          </p:cNvCxnSpPr>
          <p:nvPr/>
        </p:nvCxnSpPr>
        <p:spPr>
          <a:xfrm>
            <a:off x="6818035" y="2046689"/>
            <a:ext cx="6243" cy="2612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1"/>
          <p:cNvSpPr/>
          <p:nvPr/>
        </p:nvSpPr>
        <p:spPr>
          <a:xfrm>
            <a:off x="5393091" y="1552749"/>
            <a:ext cx="2849888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Old  Matrix = b, 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New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Matrix = 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Production Array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Matrix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5" name="순서도: 문서 31"/>
          <p:cNvSpPr/>
          <p:nvPr/>
        </p:nvSpPr>
        <p:spPr>
          <a:xfrm>
            <a:off x="5542195" y="3162296"/>
            <a:ext cx="2564166" cy="713857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c=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b.cumsum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()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[ 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i,j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]=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[i,0]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6" name="직사각형 33"/>
          <p:cNvSpPr/>
          <p:nvPr/>
        </p:nvSpPr>
        <p:spPr>
          <a:xfrm>
            <a:off x="5542195" y="2307930"/>
            <a:ext cx="2564166" cy="5734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c=accumulated sum of b matrix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straight down form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7" name="직선 화살표 연결선 43"/>
          <p:cNvCxnSpPr>
            <a:stCxn id="236" idx="2"/>
            <a:endCxn id="235" idx="0"/>
          </p:cNvCxnSpPr>
          <p:nvPr/>
        </p:nvCxnSpPr>
        <p:spPr>
          <a:xfrm>
            <a:off x="6824278" y="2881392"/>
            <a:ext cx="0" cy="2809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92821" y="616175"/>
            <a:ext cx="0" cy="6241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114"/>
          <p:cNvSpPr/>
          <p:nvPr/>
        </p:nvSpPr>
        <p:spPr>
          <a:xfrm>
            <a:off x="3188240" y="3121099"/>
            <a:ext cx="718979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572094"/>
                </a:solidFill>
              </a:rPr>
              <a:t>N</a:t>
            </a:r>
            <a:r>
              <a:rPr lang="en-US" sz="1000" b="1" dirty="0" smtClean="0">
                <a:solidFill>
                  <a:srgbClr val="572094"/>
                </a:solidFill>
              </a:rPr>
              <a:t>ow</a:t>
            </a:r>
            <a:endParaRPr lang="en-US" sz="1000" b="1" dirty="0">
              <a:solidFill>
                <a:srgbClr val="572094"/>
              </a:solidFill>
            </a:endParaRPr>
          </a:p>
        </p:txBody>
      </p:sp>
      <p:sp>
        <p:nvSpPr>
          <p:cNvPr id="254" name="직사각형 125"/>
          <p:cNvSpPr/>
          <p:nvPr/>
        </p:nvSpPr>
        <p:spPr>
          <a:xfrm>
            <a:off x="211482" y="3084505"/>
            <a:ext cx="885304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 smtClean="0">
                <a:solidFill>
                  <a:srgbClr val="572094"/>
                </a:solidFill>
              </a:rPr>
              <a:t>Production</a:t>
            </a:r>
          </a:p>
          <a:p>
            <a:pPr>
              <a:lnSpc>
                <a:spcPts val="800"/>
              </a:lnSpc>
            </a:pPr>
            <a:r>
              <a:rPr lang="en-US" sz="1000" b="1" dirty="0" smtClean="0">
                <a:solidFill>
                  <a:srgbClr val="572094"/>
                </a:solidFill>
              </a:rPr>
              <a:t>Month</a:t>
            </a:r>
          </a:p>
        </p:txBody>
      </p:sp>
      <p:cxnSp>
        <p:nvCxnSpPr>
          <p:cNvPr id="255" name="직선 화살표 연결선 183"/>
          <p:cNvCxnSpPr/>
          <p:nvPr/>
        </p:nvCxnSpPr>
        <p:spPr>
          <a:xfrm>
            <a:off x="3496586" y="1296907"/>
            <a:ext cx="2" cy="1788065"/>
          </a:xfrm>
          <a:prstGeom prst="straightConnector1">
            <a:avLst/>
          </a:prstGeom>
          <a:ln>
            <a:solidFill>
              <a:srgbClr val="B591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183"/>
          <p:cNvCxnSpPr/>
          <p:nvPr/>
        </p:nvCxnSpPr>
        <p:spPr>
          <a:xfrm>
            <a:off x="2932852" y="1288539"/>
            <a:ext cx="2" cy="1788065"/>
          </a:xfrm>
          <a:prstGeom prst="straightConnector1">
            <a:avLst/>
          </a:prstGeom>
          <a:ln>
            <a:solidFill>
              <a:srgbClr val="B591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114"/>
          <p:cNvSpPr/>
          <p:nvPr/>
        </p:nvSpPr>
        <p:spPr>
          <a:xfrm>
            <a:off x="2495977" y="3125272"/>
            <a:ext cx="902846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572094"/>
                </a:solidFill>
              </a:rPr>
              <a:t>N</a:t>
            </a:r>
            <a:r>
              <a:rPr lang="en-US" sz="1000" b="1" dirty="0" smtClean="0">
                <a:solidFill>
                  <a:srgbClr val="572094"/>
                </a:solidFill>
              </a:rPr>
              <a:t>ow- 1M</a:t>
            </a:r>
            <a:endParaRPr lang="en-US" sz="1000" b="1" dirty="0">
              <a:solidFill>
                <a:srgbClr val="572094"/>
              </a:solidFill>
            </a:endParaRPr>
          </a:p>
        </p:txBody>
      </p:sp>
      <p:sp>
        <p:nvSpPr>
          <p:cNvPr id="260" name="직사각형 114"/>
          <p:cNvSpPr/>
          <p:nvPr/>
        </p:nvSpPr>
        <p:spPr>
          <a:xfrm>
            <a:off x="1664377" y="3107970"/>
            <a:ext cx="902846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572094"/>
                </a:solidFill>
              </a:rPr>
              <a:t>N</a:t>
            </a:r>
            <a:r>
              <a:rPr lang="en-US" sz="1000" b="1" dirty="0" smtClean="0">
                <a:solidFill>
                  <a:srgbClr val="572094"/>
                </a:solidFill>
              </a:rPr>
              <a:t>ow-(i-1)M</a:t>
            </a:r>
            <a:endParaRPr lang="en-US" sz="1000" b="1" dirty="0">
              <a:solidFill>
                <a:srgbClr val="572094"/>
              </a:solidFill>
            </a:endParaRPr>
          </a:p>
        </p:txBody>
      </p:sp>
      <p:sp>
        <p:nvSpPr>
          <p:cNvPr id="261" name="직사각형 114"/>
          <p:cNvSpPr/>
          <p:nvPr/>
        </p:nvSpPr>
        <p:spPr>
          <a:xfrm>
            <a:off x="923837" y="3109290"/>
            <a:ext cx="902846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572094"/>
                </a:solidFill>
              </a:rPr>
              <a:t>Now- </a:t>
            </a:r>
            <a:r>
              <a:rPr lang="en-US" sz="1000" b="1" dirty="0" err="1" smtClean="0">
                <a:solidFill>
                  <a:srgbClr val="572094"/>
                </a:solidFill>
              </a:rPr>
              <a:t>iM</a:t>
            </a:r>
            <a:endParaRPr lang="en-US" sz="1000" b="1" dirty="0">
              <a:solidFill>
                <a:srgbClr val="572094"/>
              </a:solidFill>
            </a:endParaRPr>
          </a:p>
        </p:txBody>
      </p:sp>
      <p:cxnSp>
        <p:nvCxnSpPr>
          <p:cNvPr id="262" name="직선 화살표 연결선 183"/>
          <p:cNvCxnSpPr/>
          <p:nvPr/>
        </p:nvCxnSpPr>
        <p:spPr>
          <a:xfrm>
            <a:off x="1971715" y="1330411"/>
            <a:ext cx="2" cy="1788065"/>
          </a:xfrm>
          <a:prstGeom prst="straightConnector1">
            <a:avLst/>
          </a:prstGeom>
          <a:ln>
            <a:solidFill>
              <a:srgbClr val="B591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183"/>
          <p:cNvCxnSpPr/>
          <p:nvPr/>
        </p:nvCxnSpPr>
        <p:spPr>
          <a:xfrm>
            <a:off x="1307501" y="1332091"/>
            <a:ext cx="2" cy="1788065"/>
          </a:xfrm>
          <a:prstGeom prst="straightConnector1">
            <a:avLst/>
          </a:prstGeom>
          <a:ln>
            <a:solidFill>
              <a:srgbClr val="B591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6"/>
          <p:cNvSpPr/>
          <p:nvPr/>
        </p:nvSpPr>
        <p:spPr>
          <a:xfrm>
            <a:off x="93147" y="3499899"/>
            <a:ext cx="3219718" cy="32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3</a:t>
            </a:r>
            <a:r>
              <a:rPr lang="en-US" sz="1500" b="1" dirty="0" smtClean="0">
                <a:solidFill>
                  <a:schemeClr val="tx1"/>
                </a:solidFill>
              </a:rPr>
              <a:t>) Production Table 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64" name="직사각형 125"/>
          <p:cNvSpPr/>
          <p:nvPr/>
        </p:nvSpPr>
        <p:spPr>
          <a:xfrm>
            <a:off x="84883" y="1002515"/>
            <a:ext cx="1995293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Array of Matrix by months from production to service occurrence</a:t>
            </a:r>
          </a:p>
        </p:txBody>
      </p:sp>
      <p:sp>
        <p:nvSpPr>
          <p:cNvPr id="55" name="직사각형 19"/>
          <p:cNvSpPr/>
          <p:nvPr/>
        </p:nvSpPr>
        <p:spPr>
          <a:xfrm>
            <a:off x="118119" y="772271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56" name="직사각형 19"/>
          <p:cNvSpPr/>
          <p:nvPr/>
        </p:nvSpPr>
        <p:spPr>
          <a:xfrm>
            <a:off x="4921199" y="608612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57" name="직사각형 19"/>
          <p:cNvSpPr/>
          <p:nvPr/>
        </p:nvSpPr>
        <p:spPr>
          <a:xfrm>
            <a:off x="4936164" y="4127742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58" name="직사각형 19"/>
          <p:cNvSpPr/>
          <p:nvPr/>
        </p:nvSpPr>
        <p:spPr>
          <a:xfrm>
            <a:off x="270519" y="3831217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59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Hazard Graph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6496" y="637045"/>
            <a:ext cx="3219718" cy="32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4</a:t>
            </a:r>
            <a:r>
              <a:rPr lang="en-US" sz="1500" b="1" dirty="0" smtClean="0">
                <a:solidFill>
                  <a:schemeClr val="tx1"/>
                </a:solidFill>
              </a:rPr>
              <a:t>) Hazard Table 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256" name="직선 연결선 54"/>
          <p:cNvCxnSpPr/>
          <p:nvPr/>
        </p:nvCxnSpPr>
        <p:spPr>
          <a:xfrm>
            <a:off x="4661254" y="787963"/>
            <a:ext cx="0" cy="5905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63534" y="4193742"/>
            <a:ext cx="206178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hazard_table</a:t>
            </a:r>
            <a:r>
              <a:rPr lang="en-US" sz="1000" dirty="0" smtClean="0"/>
              <a:t>=</a:t>
            </a:r>
            <a:r>
              <a:rPr lang="en-US" sz="1000" dirty="0" err="1" smtClean="0"/>
              <a:t>pd.DataFrame</a:t>
            </a:r>
            <a:r>
              <a:rPr lang="en-US" sz="1000" dirty="0"/>
              <a:t>()</a:t>
            </a:r>
          </a:p>
          <a:p>
            <a:r>
              <a:rPr lang="en-US" sz="1000" dirty="0" smtClean="0"/>
              <a:t> </a:t>
            </a:r>
            <a:r>
              <a:rPr lang="en-US" sz="1000" dirty="0" err="1"/>
              <a:t>i</a:t>
            </a:r>
            <a:r>
              <a:rPr lang="en-US" sz="1000" dirty="0"/>
              <a:t>=0</a:t>
            </a:r>
          </a:p>
          <a:p>
            <a:r>
              <a:rPr lang="en-US" sz="1000" dirty="0" smtClean="0"/>
              <a:t> </a:t>
            </a:r>
            <a:r>
              <a:rPr lang="en-US" sz="1000" dirty="0"/>
              <a:t>j=0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for </a:t>
            </a:r>
            <a:r>
              <a:rPr lang="en-US" sz="1000" dirty="0" err="1"/>
              <a:t>i</a:t>
            </a:r>
            <a:r>
              <a:rPr lang="en-US" sz="1000" dirty="0"/>
              <a:t> in range(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idx</a:t>
            </a:r>
            <a:r>
              <a:rPr lang="en-US" sz="1000" dirty="0"/>
              <a:t>)):</a:t>
            </a:r>
          </a:p>
          <a:p>
            <a:r>
              <a:rPr lang="en-US" sz="1000" dirty="0"/>
              <a:t>     </a:t>
            </a:r>
            <a:r>
              <a:rPr lang="en-US" sz="1000" dirty="0" smtClean="0"/>
              <a:t>for </a:t>
            </a:r>
            <a:r>
              <a:rPr lang="en-US" sz="1000" dirty="0"/>
              <a:t>j in range(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idx</a:t>
            </a:r>
            <a:r>
              <a:rPr lang="en-US" sz="1000" dirty="0"/>
              <a:t>)-</a:t>
            </a:r>
            <a:r>
              <a:rPr lang="en-US" sz="1000" dirty="0" err="1"/>
              <a:t>i</a:t>
            </a:r>
            <a:r>
              <a:rPr lang="en-US" sz="1000" dirty="0"/>
              <a:t>):</a:t>
            </a:r>
          </a:p>
          <a:p>
            <a:r>
              <a:rPr lang="en-US" sz="1000" dirty="0"/>
              <a:t>          </a:t>
            </a:r>
            <a:r>
              <a:rPr lang="en-US" sz="1000" dirty="0" smtClean="0"/>
              <a:t>d=c.at[</a:t>
            </a:r>
            <a:r>
              <a:rPr lang="en-US" sz="1000" dirty="0" err="1" smtClean="0"/>
              <a:t>i,j</a:t>
            </a:r>
            <a:r>
              <a:rPr lang="en-US" sz="1000" dirty="0"/>
              <a:t>]</a:t>
            </a:r>
          </a:p>
          <a:p>
            <a:r>
              <a:rPr lang="en-US" sz="1000" dirty="0"/>
              <a:t>           </a:t>
            </a:r>
            <a:r>
              <a:rPr lang="en-US" sz="1000" dirty="0" smtClean="0"/>
              <a:t>if </a:t>
            </a:r>
            <a:r>
              <a:rPr lang="en-US" sz="1000" dirty="0"/>
              <a:t>d==</a:t>
            </a:r>
            <a:r>
              <a:rPr lang="en-US" sz="1000" dirty="0" err="1"/>
              <a:t>np.nan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        hazard_table.at[</a:t>
            </a:r>
            <a:r>
              <a:rPr lang="en-US" sz="1000" dirty="0" err="1"/>
              <a:t>i,j</a:t>
            </a:r>
            <a:r>
              <a:rPr lang="en-US" sz="1000" dirty="0"/>
              <a:t>]=</a:t>
            </a:r>
            <a:r>
              <a:rPr lang="en-US" sz="1000" dirty="0" err="1"/>
              <a:t>np.nan</a:t>
            </a:r>
            <a:endParaRPr lang="en-US" sz="1000" dirty="0"/>
          </a:p>
          <a:p>
            <a:r>
              <a:rPr lang="en-US" sz="1000" dirty="0"/>
              <a:t>           </a:t>
            </a:r>
            <a:r>
              <a:rPr lang="en-US" sz="1000" dirty="0" smtClean="0"/>
              <a:t>else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        e=PROD_data.at[</a:t>
            </a:r>
            <a:r>
              <a:rPr lang="en-US" sz="1000" dirty="0" err="1"/>
              <a:t>i,j</a:t>
            </a:r>
            <a:r>
              <a:rPr lang="en-US" sz="1000" dirty="0"/>
              <a:t>]</a:t>
            </a:r>
          </a:p>
          <a:p>
            <a:r>
              <a:rPr lang="en-US" sz="1000" dirty="0"/>
              <a:t>                if e==0:</a:t>
            </a:r>
          </a:p>
          <a:p>
            <a:r>
              <a:rPr lang="en-US" sz="1000" dirty="0"/>
              <a:t>                    k=0</a:t>
            </a:r>
          </a:p>
          <a:p>
            <a:r>
              <a:rPr lang="en-US" sz="1000" dirty="0"/>
              <a:t>             </a:t>
            </a:r>
            <a:r>
              <a:rPr lang="en-US" sz="1000" dirty="0" smtClean="0"/>
              <a:t>     else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            </a:t>
            </a:r>
            <a:r>
              <a:rPr lang="en-US" sz="1000" dirty="0" smtClean="0"/>
              <a:t> k=d*100/e</a:t>
            </a:r>
            <a:endParaRPr lang="en-US" sz="1000" dirty="0"/>
          </a:p>
          <a:p>
            <a:r>
              <a:rPr lang="en-US" sz="1000" dirty="0"/>
              <a:t>           </a:t>
            </a:r>
            <a:r>
              <a:rPr lang="en-US" sz="1000" dirty="0" smtClean="0"/>
              <a:t>          hazard_table.at[</a:t>
            </a:r>
            <a:r>
              <a:rPr lang="en-US" sz="1000" dirty="0" err="1" smtClean="0"/>
              <a:t>i,j</a:t>
            </a:r>
            <a:r>
              <a:rPr lang="en-US" sz="1000" dirty="0"/>
              <a:t>]=k</a:t>
            </a:r>
          </a:p>
          <a:p>
            <a:r>
              <a:rPr lang="en-US" sz="1000" dirty="0"/>
              <a:t>             </a:t>
            </a:r>
            <a:r>
              <a:rPr lang="en-US" sz="1000" dirty="0" smtClean="0"/>
              <a:t>                 j=j+1</a:t>
            </a:r>
            <a:endParaRPr lang="en-US" sz="1000" dirty="0"/>
          </a:p>
        </p:txBody>
      </p:sp>
      <p:cxnSp>
        <p:nvCxnSpPr>
          <p:cNvPr id="120" name="Straight Arrow Connector 119"/>
          <p:cNvCxnSpPr/>
          <p:nvPr/>
        </p:nvCxnSpPr>
        <p:spPr>
          <a:xfrm rot="5400000">
            <a:off x="1600198" y="4125273"/>
            <a:ext cx="828611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14"/>
          <p:cNvSpPr/>
          <p:nvPr/>
        </p:nvSpPr>
        <p:spPr>
          <a:xfrm>
            <a:off x="2111519" y="4119509"/>
            <a:ext cx="718979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/>
                </a:solidFill>
              </a:rPr>
              <a:t>Divide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67489"/>
              </p:ext>
            </p:extLst>
          </p:nvPr>
        </p:nvGraphicFramePr>
        <p:xfrm>
          <a:off x="230972" y="4724949"/>
          <a:ext cx="3701694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52"/>
                <a:gridCol w="670560"/>
                <a:gridCol w="716280"/>
                <a:gridCol w="327660"/>
                <a:gridCol w="617220"/>
                <a:gridCol w="636522"/>
              </a:tblGrid>
              <a:tr h="143582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 smtClean="0"/>
                        <a:t>Production Month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now-</a:t>
                      </a:r>
                    </a:p>
                    <a:p>
                      <a:pPr algn="ctr"/>
                      <a:r>
                        <a:rPr lang="en-US" sz="900" dirty="0" err="1" smtClean="0"/>
                        <a:t>i</a:t>
                      </a:r>
                      <a:r>
                        <a:rPr lang="en-US" sz="900" dirty="0" smtClean="0"/>
                        <a:t> Month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now</a:t>
                      </a:r>
                      <a:r>
                        <a:rPr lang="en-US" sz="900" baseline="0" dirty="0" smtClean="0"/>
                        <a:t>- </a:t>
                      </a:r>
                    </a:p>
                    <a:p>
                      <a:pPr algn="ctr"/>
                      <a:r>
                        <a:rPr lang="en-US" sz="900" baseline="0" dirty="0" smtClean="0"/>
                        <a:t>(i-1)Month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···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Now-1Month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Now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Production </a:t>
                      </a:r>
                      <a:r>
                        <a:rPr lang="en-US" sz="900" dirty="0" err="1" smtClean="0"/>
                        <a:t>Qty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Production </a:t>
                      </a:r>
                      <a:r>
                        <a:rPr lang="en-US" sz="900" dirty="0" err="1" smtClean="0"/>
                        <a:t>Qty</a:t>
                      </a:r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#,###</a:t>
                      </a:r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8" name="그룹 111"/>
          <p:cNvGrpSpPr/>
          <p:nvPr/>
        </p:nvGrpSpPr>
        <p:grpSpPr>
          <a:xfrm flipV="1">
            <a:off x="819207" y="1536303"/>
            <a:ext cx="2938064" cy="1766845"/>
            <a:chOff x="-218398" y="2401770"/>
            <a:chExt cx="3287176" cy="2634828"/>
          </a:xfrm>
        </p:grpSpPr>
        <p:sp>
          <p:nvSpPr>
            <p:cNvPr id="133" name="직각 삼각형 112"/>
            <p:cNvSpPr/>
            <p:nvPr/>
          </p:nvSpPr>
          <p:spPr>
            <a:xfrm>
              <a:off x="297892" y="2559991"/>
              <a:ext cx="2455677" cy="2300231"/>
            </a:xfrm>
            <a:prstGeom prst="rtTriangl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4" name="직사각형 114"/>
            <p:cNvSpPr/>
            <p:nvPr/>
          </p:nvSpPr>
          <p:spPr>
            <a:xfrm flipV="1">
              <a:off x="-218398" y="2401770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c(i,0)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15"/>
            <p:cNvSpPr/>
            <p:nvPr/>
          </p:nvSpPr>
          <p:spPr>
            <a:xfrm flipV="1">
              <a:off x="-181503" y="2872545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17"/>
            <p:cNvSpPr/>
            <p:nvPr/>
          </p:nvSpPr>
          <p:spPr>
            <a:xfrm flipV="1">
              <a:off x="-62894" y="4727504"/>
              <a:ext cx="771558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c(0,0)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18"/>
            <p:cNvSpPr/>
            <p:nvPr/>
          </p:nvSpPr>
          <p:spPr>
            <a:xfrm flipV="1">
              <a:off x="-176208" y="4331960"/>
              <a:ext cx="961690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(1,0)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19"/>
            <p:cNvSpPr/>
            <p:nvPr/>
          </p:nvSpPr>
          <p:spPr>
            <a:xfrm flipV="1">
              <a:off x="536012" y="4725280"/>
              <a:ext cx="968392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20"/>
            <p:cNvSpPr/>
            <p:nvPr/>
          </p:nvSpPr>
          <p:spPr>
            <a:xfrm flipV="1">
              <a:off x="515913" y="2872545"/>
              <a:ext cx="1003879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21"/>
            <p:cNvSpPr/>
            <p:nvPr/>
          </p:nvSpPr>
          <p:spPr>
            <a:xfrm flipV="1">
              <a:off x="590618" y="4339303"/>
              <a:ext cx="895084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b(1,1)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22"/>
            <p:cNvSpPr/>
            <p:nvPr/>
          </p:nvSpPr>
          <p:spPr>
            <a:xfrm flipV="1">
              <a:off x="1546432" y="4339303"/>
              <a:ext cx="1004546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23"/>
            <p:cNvSpPr/>
            <p:nvPr/>
          </p:nvSpPr>
          <p:spPr>
            <a:xfrm flipV="1">
              <a:off x="2350073" y="4712545"/>
              <a:ext cx="718705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000" b="1" dirty="0" err="1" smtClean="0">
                  <a:solidFill>
                    <a:schemeClr val="tx1"/>
                  </a:solidFill>
                </a:rPr>
                <a:t>i,i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29"/>
            <p:cNvSpPr/>
            <p:nvPr/>
          </p:nvSpPr>
          <p:spPr>
            <a:xfrm flipV="1">
              <a:off x="1591076" y="4705672"/>
              <a:ext cx="1024287" cy="309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(i-1,i-1)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직사각형 125"/>
          <p:cNvSpPr/>
          <p:nvPr/>
        </p:nvSpPr>
        <p:spPr>
          <a:xfrm>
            <a:off x="319842" y="1200060"/>
            <a:ext cx="1488572" cy="29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8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Array of Matrix by months from production to service occurrence</a:t>
            </a:r>
          </a:p>
        </p:txBody>
      </p:sp>
      <p:sp>
        <p:nvSpPr>
          <p:cNvPr id="145" name="직사각형 125"/>
          <p:cNvSpPr/>
          <p:nvPr/>
        </p:nvSpPr>
        <p:spPr>
          <a:xfrm>
            <a:off x="440792" y="1478248"/>
            <a:ext cx="382753" cy="294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0M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83" name="직사각형 125"/>
          <p:cNvSpPr/>
          <p:nvPr/>
        </p:nvSpPr>
        <p:spPr>
          <a:xfrm>
            <a:off x="424541" y="1750444"/>
            <a:ext cx="415157" cy="294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/>
                </a:solidFill>
              </a:rPr>
              <a:t>1</a:t>
            </a:r>
            <a:r>
              <a:rPr lang="en-US" sz="1000" b="1" dirty="0" smtClean="0">
                <a:solidFill>
                  <a:schemeClr val="accent2"/>
                </a:solidFill>
              </a:rPr>
              <a:t>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84" name="직사각형 125"/>
          <p:cNvSpPr/>
          <p:nvPr/>
        </p:nvSpPr>
        <p:spPr>
          <a:xfrm>
            <a:off x="424543" y="2734403"/>
            <a:ext cx="492150" cy="294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i-1 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85" name="직사각형 125"/>
          <p:cNvSpPr/>
          <p:nvPr/>
        </p:nvSpPr>
        <p:spPr>
          <a:xfrm>
            <a:off x="424541" y="3052582"/>
            <a:ext cx="433737" cy="294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2"/>
                </a:solidFill>
              </a:rPr>
              <a:t>i</a:t>
            </a:r>
            <a:r>
              <a:rPr lang="en-US" sz="1000" b="1" dirty="0" smtClean="0">
                <a:solidFill>
                  <a:schemeClr val="accent2"/>
                </a:solidFill>
              </a:rPr>
              <a:t> 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86" name="직사각형 114"/>
          <p:cNvSpPr/>
          <p:nvPr/>
        </p:nvSpPr>
        <p:spPr>
          <a:xfrm>
            <a:off x="3155582" y="3415021"/>
            <a:ext cx="718979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572094"/>
                </a:solidFill>
              </a:rPr>
              <a:t>N</a:t>
            </a:r>
            <a:r>
              <a:rPr lang="en-US" sz="1000" b="1" dirty="0" smtClean="0">
                <a:solidFill>
                  <a:srgbClr val="572094"/>
                </a:solidFill>
              </a:rPr>
              <a:t>ow</a:t>
            </a:r>
            <a:endParaRPr lang="en-US" sz="1000" b="1" dirty="0">
              <a:solidFill>
                <a:srgbClr val="572094"/>
              </a:solidFill>
            </a:endParaRPr>
          </a:p>
        </p:txBody>
      </p:sp>
      <p:cxnSp>
        <p:nvCxnSpPr>
          <p:cNvPr id="187" name="직선 화살표 연결선 183"/>
          <p:cNvCxnSpPr/>
          <p:nvPr/>
        </p:nvCxnSpPr>
        <p:spPr>
          <a:xfrm>
            <a:off x="3463928" y="1590829"/>
            <a:ext cx="2" cy="1788065"/>
          </a:xfrm>
          <a:prstGeom prst="straightConnector1">
            <a:avLst/>
          </a:prstGeom>
          <a:ln>
            <a:solidFill>
              <a:srgbClr val="B591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3"/>
          <p:cNvCxnSpPr/>
          <p:nvPr/>
        </p:nvCxnSpPr>
        <p:spPr>
          <a:xfrm>
            <a:off x="2900194" y="1582461"/>
            <a:ext cx="2" cy="1788065"/>
          </a:xfrm>
          <a:prstGeom prst="straightConnector1">
            <a:avLst/>
          </a:prstGeom>
          <a:ln>
            <a:solidFill>
              <a:srgbClr val="B591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14"/>
          <p:cNvSpPr/>
          <p:nvPr/>
        </p:nvSpPr>
        <p:spPr>
          <a:xfrm>
            <a:off x="2463319" y="3419194"/>
            <a:ext cx="902846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572094"/>
                </a:solidFill>
              </a:rPr>
              <a:t>N</a:t>
            </a:r>
            <a:r>
              <a:rPr lang="en-US" sz="1000" b="1" dirty="0" smtClean="0">
                <a:solidFill>
                  <a:srgbClr val="572094"/>
                </a:solidFill>
              </a:rPr>
              <a:t>ow- 1M</a:t>
            </a:r>
            <a:endParaRPr lang="en-US" sz="1000" b="1" dirty="0">
              <a:solidFill>
                <a:srgbClr val="572094"/>
              </a:solidFill>
            </a:endParaRPr>
          </a:p>
        </p:txBody>
      </p:sp>
      <p:sp>
        <p:nvSpPr>
          <p:cNvPr id="190" name="직사각형 114"/>
          <p:cNvSpPr/>
          <p:nvPr/>
        </p:nvSpPr>
        <p:spPr>
          <a:xfrm>
            <a:off x="1631719" y="3401892"/>
            <a:ext cx="902846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572094"/>
                </a:solidFill>
              </a:rPr>
              <a:t>N</a:t>
            </a:r>
            <a:r>
              <a:rPr lang="en-US" sz="1000" b="1" dirty="0" smtClean="0">
                <a:solidFill>
                  <a:srgbClr val="572094"/>
                </a:solidFill>
              </a:rPr>
              <a:t>ow-(i-1)M</a:t>
            </a:r>
            <a:endParaRPr lang="en-US" sz="1000" b="1" dirty="0">
              <a:solidFill>
                <a:srgbClr val="572094"/>
              </a:solidFill>
            </a:endParaRPr>
          </a:p>
        </p:txBody>
      </p:sp>
      <p:sp>
        <p:nvSpPr>
          <p:cNvPr id="191" name="직사각형 114"/>
          <p:cNvSpPr/>
          <p:nvPr/>
        </p:nvSpPr>
        <p:spPr>
          <a:xfrm>
            <a:off x="891179" y="3403212"/>
            <a:ext cx="902846" cy="207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572094"/>
                </a:solidFill>
              </a:rPr>
              <a:t>Now- </a:t>
            </a:r>
            <a:r>
              <a:rPr lang="en-US" sz="1000" b="1" dirty="0" err="1" smtClean="0">
                <a:solidFill>
                  <a:srgbClr val="572094"/>
                </a:solidFill>
              </a:rPr>
              <a:t>iM</a:t>
            </a:r>
            <a:endParaRPr lang="en-US" sz="1000" b="1" dirty="0">
              <a:solidFill>
                <a:srgbClr val="572094"/>
              </a:solidFill>
            </a:endParaRPr>
          </a:p>
        </p:txBody>
      </p:sp>
      <p:cxnSp>
        <p:nvCxnSpPr>
          <p:cNvPr id="192" name="직선 화살표 연결선 183"/>
          <p:cNvCxnSpPr/>
          <p:nvPr/>
        </p:nvCxnSpPr>
        <p:spPr>
          <a:xfrm>
            <a:off x="1939057" y="1624333"/>
            <a:ext cx="2" cy="1788065"/>
          </a:xfrm>
          <a:prstGeom prst="straightConnector1">
            <a:avLst/>
          </a:prstGeom>
          <a:ln>
            <a:solidFill>
              <a:srgbClr val="B591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83"/>
          <p:cNvCxnSpPr/>
          <p:nvPr/>
        </p:nvCxnSpPr>
        <p:spPr>
          <a:xfrm>
            <a:off x="1274843" y="1626013"/>
            <a:ext cx="2" cy="1788065"/>
          </a:xfrm>
          <a:prstGeom prst="straightConnector1">
            <a:avLst/>
          </a:prstGeom>
          <a:ln>
            <a:solidFill>
              <a:srgbClr val="B591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순서도: 수행의 시작/종료 11"/>
          <p:cNvSpPr/>
          <p:nvPr/>
        </p:nvSpPr>
        <p:spPr>
          <a:xfrm>
            <a:off x="5082049" y="644752"/>
            <a:ext cx="3055618" cy="483633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Hazard Table 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= Accumulated Table  x100 /  Production Table</a:t>
            </a:r>
          </a:p>
        </p:txBody>
      </p:sp>
      <p:sp>
        <p:nvSpPr>
          <p:cNvPr id="195" name="순서도: 준비 12"/>
          <p:cNvSpPr/>
          <p:nvPr/>
        </p:nvSpPr>
        <p:spPr>
          <a:xfrm>
            <a:off x="5130835" y="1329393"/>
            <a:ext cx="2945982" cy="358698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6" name="직선 화살표 연결선 15"/>
          <p:cNvCxnSpPr>
            <a:stCxn id="194" idx="2"/>
            <a:endCxn id="195" idx="0"/>
          </p:cNvCxnSpPr>
          <p:nvPr/>
        </p:nvCxnSpPr>
        <p:spPr>
          <a:xfrm flipH="1">
            <a:off x="6603826" y="1128385"/>
            <a:ext cx="6032" cy="2010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"/>
          <p:cNvCxnSpPr>
            <a:stCxn id="195" idx="2"/>
            <a:endCxn id="202" idx="0"/>
          </p:cNvCxnSpPr>
          <p:nvPr/>
        </p:nvCxnSpPr>
        <p:spPr>
          <a:xfrm flipH="1">
            <a:off x="6602788" y="1688091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"/>
          <p:cNvSpPr/>
          <p:nvPr/>
        </p:nvSpPr>
        <p:spPr>
          <a:xfrm>
            <a:off x="5177844" y="1256111"/>
            <a:ext cx="2849888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Old  Matrix =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c,  New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Matrix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hazard_table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Production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Matrix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9" name="순서도: 문서 31"/>
          <p:cNvSpPr/>
          <p:nvPr/>
        </p:nvSpPr>
        <p:spPr>
          <a:xfrm>
            <a:off x="4787759" y="3464199"/>
            <a:ext cx="1144125" cy="395855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hazard_table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i,j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]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numpy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0" name="직사각형 33"/>
          <p:cNvSpPr/>
          <p:nvPr/>
        </p:nvSpPr>
        <p:spPr>
          <a:xfrm>
            <a:off x="4775089" y="2901532"/>
            <a:ext cx="1169496" cy="394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production&gt;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servicevalue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blank value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2" name="순서도: 판단 13"/>
          <p:cNvSpPr/>
          <p:nvPr/>
        </p:nvSpPr>
        <p:spPr>
          <a:xfrm>
            <a:off x="5501055" y="1849532"/>
            <a:ext cx="2203466" cy="495571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직사각형 1"/>
          <p:cNvSpPr/>
          <p:nvPr/>
        </p:nvSpPr>
        <p:spPr>
          <a:xfrm>
            <a:off x="6124370" y="1851163"/>
            <a:ext cx="1022556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 [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,j ]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numpy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5" name="직사각형 34"/>
          <p:cNvSpPr/>
          <p:nvPr/>
        </p:nvSpPr>
        <p:spPr>
          <a:xfrm>
            <a:off x="5078707" y="1832420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206" name="직사각형 35"/>
          <p:cNvSpPr/>
          <p:nvPr/>
        </p:nvSpPr>
        <p:spPr>
          <a:xfrm>
            <a:off x="7611504" y="1851163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No</a:t>
            </a:r>
          </a:p>
        </p:txBody>
      </p:sp>
      <p:cxnSp>
        <p:nvCxnSpPr>
          <p:cNvPr id="207" name="꺾인 연결선 37"/>
          <p:cNvCxnSpPr>
            <a:stCxn id="202" idx="3"/>
            <a:endCxn id="208" idx="0"/>
          </p:cNvCxnSpPr>
          <p:nvPr/>
        </p:nvCxnSpPr>
        <p:spPr>
          <a:xfrm>
            <a:off x="7704521" y="2097318"/>
            <a:ext cx="341556" cy="1481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순서도: 판단 13"/>
          <p:cNvSpPr/>
          <p:nvPr/>
        </p:nvSpPr>
        <p:spPr>
          <a:xfrm>
            <a:off x="7039594" y="2245513"/>
            <a:ext cx="2012966" cy="495571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9" name="직사각형 1"/>
          <p:cNvSpPr/>
          <p:nvPr/>
        </p:nvSpPr>
        <p:spPr>
          <a:xfrm>
            <a:off x="7570433" y="2253629"/>
            <a:ext cx="1085138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= 0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0" name="꺾인 연결선 37"/>
          <p:cNvCxnSpPr>
            <a:stCxn id="202" idx="1"/>
          </p:cNvCxnSpPr>
          <p:nvPr/>
        </p:nvCxnSpPr>
        <p:spPr>
          <a:xfrm rot="10800000" flipV="1">
            <a:off x="5130835" y="2097317"/>
            <a:ext cx="370220" cy="8160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19"/>
          <p:cNvCxnSpPr>
            <a:stCxn id="208" idx="2"/>
          </p:cNvCxnSpPr>
          <p:nvPr/>
        </p:nvCxnSpPr>
        <p:spPr>
          <a:xfrm>
            <a:off x="8046077" y="2741084"/>
            <a:ext cx="0" cy="1604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4"/>
          <p:cNvSpPr/>
          <p:nvPr/>
        </p:nvSpPr>
        <p:spPr>
          <a:xfrm>
            <a:off x="6621146" y="2301977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Yes</a:t>
            </a:r>
          </a:p>
        </p:txBody>
      </p:sp>
      <p:cxnSp>
        <p:nvCxnSpPr>
          <p:cNvPr id="56" name="꺾인 연결선 37"/>
          <p:cNvCxnSpPr>
            <a:endCxn id="72" idx="0"/>
          </p:cNvCxnSpPr>
          <p:nvPr/>
        </p:nvCxnSpPr>
        <p:spPr>
          <a:xfrm rot="5400000">
            <a:off x="6635058" y="2481773"/>
            <a:ext cx="444874" cy="394644"/>
          </a:xfrm>
          <a:prstGeom prst="bentConnector3">
            <a:avLst>
              <a:gd name="adj1" fmla="val 717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35"/>
          <p:cNvSpPr/>
          <p:nvPr/>
        </p:nvSpPr>
        <p:spPr>
          <a:xfrm>
            <a:off x="7939460" y="2679095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72" name="직사각형 33"/>
          <p:cNvSpPr/>
          <p:nvPr/>
        </p:nvSpPr>
        <p:spPr>
          <a:xfrm>
            <a:off x="6075425" y="2901532"/>
            <a:ext cx="1169496" cy="394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Zero numerator value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" name="직사각형 33"/>
          <p:cNvSpPr/>
          <p:nvPr/>
        </p:nvSpPr>
        <p:spPr>
          <a:xfrm>
            <a:off x="7457668" y="2903822"/>
            <a:ext cx="1488212" cy="394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Valid value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4" name="직선 화살표 연결선 19"/>
          <p:cNvCxnSpPr/>
          <p:nvPr/>
        </p:nvCxnSpPr>
        <p:spPr>
          <a:xfrm flipH="1">
            <a:off x="5132182" y="3302758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문서 31"/>
          <p:cNvSpPr/>
          <p:nvPr/>
        </p:nvSpPr>
        <p:spPr>
          <a:xfrm>
            <a:off x="6124370" y="3464199"/>
            <a:ext cx="1144125" cy="395855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hazard_table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i,j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]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= 0</a:t>
            </a:r>
          </a:p>
        </p:txBody>
      </p:sp>
      <p:cxnSp>
        <p:nvCxnSpPr>
          <p:cNvPr id="86" name="직선 화살표 연결선 19"/>
          <p:cNvCxnSpPr/>
          <p:nvPr/>
        </p:nvCxnSpPr>
        <p:spPr>
          <a:xfrm flipH="1">
            <a:off x="6659135" y="3302758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문서 31"/>
          <p:cNvSpPr/>
          <p:nvPr/>
        </p:nvSpPr>
        <p:spPr>
          <a:xfrm>
            <a:off x="7504754" y="3464199"/>
            <a:ext cx="1441126" cy="395855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hazard_table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i,j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]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= c[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I,j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]x100/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8" name="직선 화살표 연결선 19"/>
          <p:cNvCxnSpPr/>
          <p:nvPr/>
        </p:nvCxnSpPr>
        <p:spPr>
          <a:xfrm flipH="1">
            <a:off x="8039519" y="3302758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19"/>
          <p:cNvSpPr/>
          <p:nvPr/>
        </p:nvSpPr>
        <p:spPr>
          <a:xfrm>
            <a:off x="151936" y="895388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62" name="직사각형 19"/>
          <p:cNvSpPr/>
          <p:nvPr/>
        </p:nvSpPr>
        <p:spPr>
          <a:xfrm>
            <a:off x="7988098" y="602309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63" name="직사각형 19"/>
          <p:cNvSpPr/>
          <p:nvPr/>
        </p:nvSpPr>
        <p:spPr>
          <a:xfrm>
            <a:off x="4851438" y="4194155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65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Hazard Graph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69642"/>
              </p:ext>
            </p:extLst>
          </p:nvPr>
        </p:nvGraphicFramePr>
        <p:xfrm>
          <a:off x="114997" y="1340041"/>
          <a:ext cx="5828603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455"/>
                <a:gridCol w="306705"/>
                <a:gridCol w="1016318"/>
                <a:gridCol w="529590"/>
                <a:gridCol w="946468"/>
                <a:gridCol w="746442"/>
                <a:gridCol w="746442"/>
                <a:gridCol w="563183"/>
              </a:tblGrid>
              <a:tr h="293560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/>
                        <a:t>              Prod M</a:t>
                      </a:r>
                    </a:p>
                    <a:p>
                      <a:pPr algn="l"/>
                      <a:r>
                        <a:rPr lang="en-US" sz="1000" baseline="0" dirty="0" smtClean="0"/>
                        <a:t>Clos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 – (2n+1)M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Now – (n+1)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 – </a:t>
                      </a:r>
                      <a:r>
                        <a:rPr lang="en-US" sz="1000" dirty="0" err="1" smtClean="0"/>
                        <a:t>nM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Now-(2n+1)M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A(i-2n-1,i-2n-1)</a:t>
                      </a:r>
                    </a:p>
                    <a:p>
                      <a:pPr algn="ct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 – (n+1)M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A(i-2n,i-2n-1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=</a:t>
                      </a:r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A(i-n-1,i-n-1)</a:t>
                      </a:r>
                    </a:p>
                    <a:p>
                      <a:pPr algn="ct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Now-</a:t>
                      </a:r>
                      <a:r>
                        <a:rPr lang="en-US" sz="1000" dirty="0" err="1" smtClean="0"/>
                        <a:t>nM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A(i-1,i-3)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A(i-1,i-2)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A(</a:t>
                      </a:r>
                      <a:r>
                        <a:rPr lang="en-US" sz="1000" b="1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sz="1000" b="1" dirty="0" err="1" smtClean="0">
                          <a:solidFill>
                            <a:srgbClr val="C00000"/>
                          </a:solidFill>
                        </a:rPr>
                        <a:t>n,i</a:t>
                      </a:r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-n)</a:t>
                      </a:r>
                    </a:p>
                    <a:p>
                      <a:pPr algn="ctr"/>
                      <a:endParaRPr lang="en-US" sz="10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/>
                        <a:t>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A(i,i-3)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A(i,i-2)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A(i,i-1)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A(</a:t>
                      </a:r>
                      <a:r>
                        <a:rPr lang="en-US" sz="1000" b="1" dirty="0" err="1" smtClean="0">
                          <a:solidFill>
                            <a:srgbClr val="C00000"/>
                          </a:solidFill>
                        </a:rPr>
                        <a:t>i,i</a:t>
                      </a:r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10995" y="4508955"/>
            <a:ext cx="23644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#AAR</a:t>
            </a:r>
            <a:r>
              <a:rPr lang="ko-KR" altLang="en-US" sz="1000" dirty="0"/>
              <a:t>개선전</a:t>
            </a:r>
          </a:p>
          <a:p>
            <a:r>
              <a:rPr lang="en-US" sz="1000" dirty="0" smtClean="0"/>
              <a:t>  n=</a:t>
            </a:r>
            <a:r>
              <a:rPr lang="en-US" sz="1000" dirty="0" err="1" smtClean="0"/>
              <a:t>int</a:t>
            </a:r>
            <a:r>
              <a:rPr lang="en-US" sz="1000" dirty="0" smtClean="0"/>
              <a:t>(</a:t>
            </a:r>
            <a:r>
              <a:rPr lang="en-US" sz="1000" dirty="0" err="1" smtClean="0"/>
              <a:t>improving_month</a:t>
            </a:r>
            <a:r>
              <a:rPr lang="en-US" sz="1000" dirty="0"/>
              <a:t>)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for </a:t>
            </a:r>
            <a:r>
              <a:rPr lang="en-US" sz="1000" dirty="0" err="1"/>
              <a:t>i</a:t>
            </a:r>
            <a:r>
              <a:rPr lang="en-US" sz="1000" dirty="0"/>
              <a:t> in </a:t>
            </a:r>
            <a:r>
              <a:rPr lang="en-US" sz="1000" dirty="0" smtClean="0"/>
              <a:t>range(n+1):</a:t>
            </a:r>
            <a:endParaRPr lang="en-US" sz="1000" dirty="0"/>
          </a:p>
          <a:p>
            <a:r>
              <a:rPr lang="en-US" sz="1000" dirty="0"/>
              <a:t>        for j in </a:t>
            </a:r>
            <a:r>
              <a:rPr lang="en-US" sz="1000" dirty="0" smtClean="0"/>
              <a:t>range(n+1):</a:t>
            </a:r>
            <a:endParaRPr lang="en-US" sz="1000" dirty="0"/>
          </a:p>
          <a:p>
            <a:r>
              <a:rPr lang="en-US" sz="1000" dirty="0"/>
              <a:t>            k=A.at[</a:t>
            </a:r>
            <a:r>
              <a:rPr lang="en-US" sz="1000" dirty="0" err="1"/>
              <a:t>len</a:t>
            </a:r>
            <a:r>
              <a:rPr lang="en-US" sz="1000" dirty="0"/>
              <a:t>(A)-</a:t>
            </a:r>
            <a:r>
              <a:rPr lang="en-US" sz="1000" dirty="0" smtClean="0"/>
              <a:t>i-n-</a:t>
            </a:r>
            <a:r>
              <a:rPr lang="en-US" sz="1000" dirty="0"/>
              <a:t>1</a:t>
            </a:r>
            <a:r>
              <a:rPr lang="en-US" sz="1000" dirty="0" smtClean="0"/>
              <a:t>,len(A</a:t>
            </a:r>
            <a:r>
              <a:rPr lang="en-US" sz="1000" dirty="0"/>
              <a:t>)-</a:t>
            </a:r>
            <a:r>
              <a:rPr lang="en-US" sz="1000" dirty="0" smtClean="0"/>
              <a:t>j-n-</a:t>
            </a:r>
            <a:r>
              <a:rPr lang="en-US" sz="1000" dirty="0"/>
              <a:t>1</a:t>
            </a:r>
            <a:r>
              <a:rPr lang="en-US" sz="1000" dirty="0" smtClean="0"/>
              <a:t>]+</a:t>
            </a:r>
            <a:r>
              <a:rPr lang="en-US" sz="1000" dirty="0"/>
              <a:t>k</a:t>
            </a:r>
          </a:p>
          <a:p>
            <a:r>
              <a:rPr lang="en-US" sz="1000" dirty="0"/>
              <a:t>            j=j+1</a:t>
            </a:r>
          </a:p>
          <a:p>
            <a:r>
              <a:rPr lang="en-US" sz="1000" dirty="0"/>
              <a:t>    </a:t>
            </a:r>
            <a:r>
              <a:rPr lang="en-US" sz="1000" dirty="0" err="1" smtClean="0"/>
              <a:t>before_ImprovSVC</a:t>
            </a:r>
            <a:r>
              <a:rPr lang="en-US" sz="1000" dirty="0" smtClean="0"/>
              <a:t>=k</a:t>
            </a:r>
          </a:p>
          <a:p>
            <a:endParaRPr lang="en-US" sz="1000" dirty="0"/>
          </a:p>
          <a:p>
            <a:r>
              <a:rPr lang="en-US" sz="1000" dirty="0" smtClean="0"/>
              <a:t>  </a:t>
            </a:r>
            <a:r>
              <a:rPr lang="en-US" sz="1000" dirty="0"/>
              <a:t>#AAR</a:t>
            </a:r>
            <a:r>
              <a:rPr lang="ko-KR" altLang="en-US" sz="1000" dirty="0"/>
              <a:t>개선후</a:t>
            </a:r>
          </a:p>
          <a:p>
            <a:r>
              <a:rPr lang="en-US" sz="1000" dirty="0" smtClean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in </a:t>
            </a:r>
            <a:r>
              <a:rPr lang="en-US" sz="1000" dirty="0" smtClean="0"/>
              <a:t>range(n+1):</a:t>
            </a:r>
            <a:endParaRPr lang="en-US" sz="1000" dirty="0"/>
          </a:p>
          <a:p>
            <a:r>
              <a:rPr lang="en-US" sz="1000" dirty="0"/>
              <a:t>        for j in </a:t>
            </a:r>
            <a:r>
              <a:rPr lang="en-US" sz="1000" dirty="0" smtClean="0"/>
              <a:t>range(n+1):</a:t>
            </a:r>
            <a:endParaRPr lang="en-US" sz="1000" dirty="0"/>
          </a:p>
          <a:p>
            <a:r>
              <a:rPr lang="en-US" sz="1000" dirty="0"/>
              <a:t>            k=A.at[</a:t>
            </a:r>
            <a:r>
              <a:rPr lang="en-US" sz="1000" dirty="0" err="1"/>
              <a:t>len</a:t>
            </a:r>
            <a:r>
              <a:rPr lang="en-US" sz="1000" dirty="0"/>
              <a:t>(A)-</a:t>
            </a:r>
            <a:r>
              <a:rPr lang="en-US" sz="1000" dirty="0" err="1" smtClean="0"/>
              <a:t>i,len</a:t>
            </a:r>
            <a:r>
              <a:rPr lang="en-US" sz="1000" dirty="0" smtClean="0"/>
              <a:t>(A</a:t>
            </a:r>
            <a:r>
              <a:rPr lang="en-US" sz="1000" dirty="0"/>
              <a:t>)-</a:t>
            </a:r>
            <a:r>
              <a:rPr lang="en-US" sz="1000" dirty="0" smtClean="0"/>
              <a:t>j]+</a:t>
            </a:r>
            <a:r>
              <a:rPr lang="en-US" sz="1000" dirty="0"/>
              <a:t>k</a:t>
            </a:r>
          </a:p>
          <a:p>
            <a:r>
              <a:rPr lang="en-US" sz="1000" dirty="0"/>
              <a:t>            j=j+1</a:t>
            </a:r>
          </a:p>
          <a:p>
            <a:r>
              <a:rPr lang="en-US" sz="1000" dirty="0"/>
              <a:t>    </a:t>
            </a:r>
            <a:r>
              <a:rPr lang="en-US" sz="1000" dirty="0" err="1" smtClean="0"/>
              <a:t>after_ImprovSVC</a:t>
            </a:r>
            <a:r>
              <a:rPr lang="en-US" sz="1000" dirty="0" smtClean="0"/>
              <a:t>=k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424418" y="2099670"/>
            <a:ext cx="2339863" cy="16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Before Improvement (n x n Matrix)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64535" y="2504339"/>
            <a:ext cx="1127760" cy="1524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Loop Start Point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25763" y="4791248"/>
            <a:ext cx="1127760" cy="1524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Loop End Point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80" name="순서도: 수행의 시작/종료 11"/>
          <p:cNvSpPr/>
          <p:nvPr/>
        </p:nvSpPr>
        <p:spPr>
          <a:xfrm>
            <a:off x="6310995" y="769558"/>
            <a:ext cx="2338813" cy="483633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Before Improvement SVC Total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After Improvement SVC Total</a:t>
            </a:r>
          </a:p>
        </p:txBody>
      </p:sp>
      <p:sp>
        <p:nvSpPr>
          <p:cNvPr id="81" name="순서도: 준비 12"/>
          <p:cNvSpPr/>
          <p:nvPr/>
        </p:nvSpPr>
        <p:spPr>
          <a:xfrm>
            <a:off x="5969359" y="1479600"/>
            <a:ext cx="3161942" cy="647557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직사각형 1"/>
          <p:cNvSpPr/>
          <p:nvPr/>
        </p:nvSpPr>
        <p:spPr>
          <a:xfrm>
            <a:off x="6265517" y="1641195"/>
            <a:ext cx="3047473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Pivot Table =A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Improvement month = n</a:t>
            </a:r>
          </a:p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Before Improvement SVC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Total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before_ImprovSVC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After Improvement SVC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Total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after_ImprovSVC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7" name="순서도: 문서 31"/>
          <p:cNvSpPr/>
          <p:nvPr/>
        </p:nvSpPr>
        <p:spPr>
          <a:xfrm>
            <a:off x="6125857" y="3193032"/>
            <a:ext cx="2952828" cy="581804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before_ImprovSVC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=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A[last-i-1-n,last-j-1-n] (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=j=0~n-1)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After_ImprovSVC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=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A[last-i-1,last-j-1]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=j=0~n-1)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16309" y="3462250"/>
            <a:ext cx="2309548" cy="15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After  improvement (n x n Matrix)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04" name="직사각형 33"/>
          <p:cNvSpPr/>
          <p:nvPr/>
        </p:nvSpPr>
        <p:spPr>
          <a:xfrm>
            <a:off x="6137348" y="2355942"/>
            <a:ext cx="2963109" cy="6702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Before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Improvement SVC Total :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row=col=last-n-1~ row=col=last-n-1-n value total sum</a:t>
            </a:r>
          </a:p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After Improvement SVC Total :</a:t>
            </a:r>
          </a:p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row=col=last ~ row=col=last-n value total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sum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4" name="직선 화살표 연결선 15"/>
          <p:cNvCxnSpPr/>
          <p:nvPr/>
        </p:nvCxnSpPr>
        <p:spPr>
          <a:xfrm flipH="1">
            <a:off x="7617996" y="2130678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5"/>
          <p:cNvCxnSpPr/>
          <p:nvPr/>
        </p:nvCxnSpPr>
        <p:spPr>
          <a:xfrm flipH="1">
            <a:off x="7597968" y="2968164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15"/>
          <p:cNvCxnSpPr/>
          <p:nvPr/>
        </p:nvCxnSpPr>
        <p:spPr>
          <a:xfrm flipH="1">
            <a:off x="7637046" y="1253191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605" y="653988"/>
            <a:ext cx="4688666" cy="357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1) SVC Total  Quantity (EA) - Before/ After Improvement 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85690" y="1150345"/>
            <a:ext cx="0" cy="406935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704690" y="3839589"/>
            <a:ext cx="1127760" cy="1524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Loop Start Point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24605" y="3453446"/>
            <a:ext cx="1127760" cy="1524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Loop End Point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33701" y="968223"/>
            <a:ext cx="1782570" cy="209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Improvement</a:t>
            </a:r>
            <a:r>
              <a:rPr lang="en-US" sz="1100" b="1" dirty="0">
                <a:solidFill>
                  <a:srgbClr val="C00000"/>
                </a:solidFill>
              </a:rPr>
              <a:t> </a:t>
            </a:r>
            <a:r>
              <a:rPr lang="en-US" sz="1100" b="1" dirty="0" smtClean="0">
                <a:solidFill>
                  <a:srgbClr val="C00000"/>
                </a:solidFill>
              </a:rPr>
              <a:t>Month = n</a:t>
            </a:r>
          </a:p>
        </p:txBody>
      </p:sp>
      <p:sp>
        <p:nvSpPr>
          <p:cNvPr id="23" name="직사각형 19"/>
          <p:cNvSpPr/>
          <p:nvPr/>
        </p:nvSpPr>
        <p:spPr>
          <a:xfrm>
            <a:off x="5821841" y="602308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직사각형 19"/>
          <p:cNvSpPr/>
          <p:nvPr/>
        </p:nvSpPr>
        <p:spPr>
          <a:xfrm>
            <a:off x="5974241" y="4242371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5" name="직사각형 19"/>
          <p:cNvSpPr/>
          <p:nvPr/>
        </p:nvSpPr>
        <p:spPr>
          <a:xfrm>
            <a:off x="139498" y="968223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6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AAR &amp; PPM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4046" y="1344749"/>
            <a:ext cx="2301242" cy="231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rgbClr val="C00000"/>
                </a:solidFill>
              </a:rPr>
              <a:t>Improvement Month = n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34269" y="302028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   </a:t>
            </a:r>
            <a:r>
              <a:rPr lang="en-US" sz="1000" dirty="0"/>
              <a:t>##Prod </a:t>
            </a:r>
            <a:r>
              <a:rPr lang="en-US" sz="1000" dirty="0" err="1"/>
              <a:t>Qty</a:t>
            </a:r>
            <a:r>
              <a:rPr lang="en-US" sz="1000" dirty="0"/>
              <a:t> </a:t>
            </a:r>
            <a:r>
              <a:rPr lang="ko-KR" altLang="en-US" sz="1000" dirty="0"/>
              <a:t>개선전</a:t>
            </a:r>
          </a:p>
          <a:p>
            <a:r>
              <a:rPr lang="en-US" sz="1000" dirty="0" smtClean="0"/>
              <a:t>    n=</a:t>
            </a:r>
            <a:r>
              <a:rPr lang="en-US" sz="1000" dirty="0" err="1" smtClean="0"/>
              <a:t>int</a:t>
            </a:r>
            <a:r>
              <a:rPr lang="en-US" sz="1000" dirty="0" smtClean="0"/>
              <a:t>(</a:t>
            </a:r>
            <a:r>
              <a:rPr lang="en-US" sz="1000" dirty="0" err="1" smtClean="0"/>
              <a:t>improving_month</a:t>
            </a:r>
            <a:r>
              <a:rPr lang="en-US" sz="1000" dirty="0"/>
              <a:t>)</a:t>
            </a:r>
          </a:p>
          <a:p>
            <a:r>
              <a:rPr lang="en-US" sz="1000" dirty="0"/>
              <a:t>    for j</a:t>
            </a:r>
            <a:r>
              <a:rPr lang="en-US" sz="1000" dirty="0" smtClean="0"/>
              <a:t> </a:t>
            </a:r>
            <a:r>
              <a:rPr lang="en-US" sz="1000" dirty="0"/>
              <a:t>in </a:t>
            </a:r>
            <a:r>
              <a:rPr lang="en-US" sz="1000" dirty="0" smtClean="0"/>
              <a:t>range(n+1):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k=</a:t>
            </a:r>
            <a:r>
              <a:rPr lang="en-US" sz="1000" dirty="0" err="1" smtClean="0"/>
              <a:t>prod_data</a:t>
            </a:r>
            <a:r>
              <a:rPr lang="en-US" sz="1000" dirty="0" smtClean="0"/>
              <a:t>[</a:t>
            </a:r>
            <a:r>
              <a:rPr lang="en-US" sz="1000" dirty="0" err="1" smtClean="0"/>
              <a:t>len</a:t>
            </a:r>
            <a:r>
              <a:rPr lang="en-US" sz="1000" dirty="0" smtClean="0"/>
              <a:t>(</a:t>
            </a:r>
            <a:r>
              <a:rPr lang="en-US" sz="1000" dirty="0" err="1" smtClean="0"/>
              <a:t>prod_data</a:t>
            </a:r>
            <a:r>
              <a:rPr lang="en-US" sz="1000" dirty="0" smtClean="0"/>
              <a:t>)-</a:t>
            </a:r>
            <a:r>
              <a:rPr lang="en-US" sz="1000" dirty="0"/>
              <a:t>j</a:t>
            </a:r>
            <a:r>
              <a:rPr lang="en-US" sz="1000" dirty="0" smtClean="0"/>
              <a:t>-n-1]+</a:t>
            </a:r>
            <a:r>
              <a:rPr lang="en-US" sz="1000" dirty="0"/>
              <a:t>k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</a:t>
            </a:r>
            <a:r>
              <a:rPr lang="en-US" sz="1000" dirty="0"/>
              <a:t>=i+1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before_ProdQty</a:t>
            </a:r>
            <a:r>
              <a:rPr lang="en-US" sz="1000" dirty="0"/>
              <a:t>=k</a:t>
            </a:r>
          </a:p>
          <a:p>
            <a:endParaRPr lang="en-US" sz="1000" dirty="0"/>
          </a:p>
          <a:p>
            <a:r>
              <a:rPr lang="en-US" sz="1000" dirty="0"/>
              <a:t>    ##Prod </a:t>
            </a:r>
            <a:r>
              <a:rPr lang="en-US" sz="1000" dirty="0" err="1"/>
              <a:t>Qty</a:t>
            </a:r>
            <a:r>
              <a:rPr lang="en-US" sz="1000" dirty="0"/>
              <a:t> </a:t>
            </a:r>
            <a:r>
              <a:rPr lang="ko-KR" altLang="en-US" sz="1000" dirty="0"/>
              <a:t>개선후</a:t>
            </a:r>
          </a:p>
          <a:p>
            <a:r>
              <a:rPr lang="en-US" sz="1000" dirty="0" smtClean="0"/>
              <a:t>    for </a:t>
            </a:r>
            <a:r>
              <a:rPr lang="en-US" sz="1000" dirty="0"/>
              <a:t>j</a:t>
            </a:r>
            <a:r>
              <a:rPr lang="en-US" sz="1000" dirty="0" smtClean="0"/>
              <a:t> </a:t>
            </a:r>
            <a:r>
              <a:rPr lang="en-US" sz="1000" dirty="0"/>
              <a:t>in </a:t>
            </a:r>
            <a:r>
              <a:rPr lang="en-US" sz="1000" dirty="0" smtClean="0"/>
              <a:t>range(n+1):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k=</a:t>
            </a:r>
            <a:r>
              <a:rPr lang="en-US" sz="1000" dirty="0" err="1" smtClean="0"/>
              <a:t>prod_dta</a:t>
            </a:r>
            <a:r>
              <a:rPr lang="en-US" sz="1000" dirty="0" smtClean="0"/>
              <a:t>[</a:t>
            </a:r>
            <a:r>
              <a:rPr lang="en-US" sz="1000" dirty="0" err="1" smtClean="0"/>
              <a:t>len</a:t>
            </a:r>
            <a:r>
              <a:rPr lang="en-US" sz="1000" dirty="0" smtClean="0"/>
              <a:t>(</a:t>
            </a:r>
            <a:r>
              <a:rPr lang="en-US" sz="1000" dirty="0" err="1" smtClean="0"/>
              <a:t>prod_data</a:t>
            </a:r>
            <a:r>
              <a:rPr lang="en-US" sz="1000" dirty="0" smtClean="0"/>
              <a:t>)-</a:t>
            </a:r>
            <a:r>
              <a:rPr lang="en-US" sz="1000" dirty="0"/>
              <a:t>j</a:t>
            </a:r>
            <a:r>
              <a:rPr lang="en-US" sz="1000" dirty="0" smtClean="0"/>
              <a:t>]+</a:t>
            </a:r>
            <a:r>
              <a:rPr lang="en-US" sz="1000" dirty="0"/>
              <a:t>k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</a:t>
            </a:r>
            <a:r>
              <a:rPr lang="en-US" sz="1000" dirty="0"/>
              <a:t>=i+1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after_ProdQty</a:t>
            </a:r>
            <a:r>
              <a:rPr lang="en-US" sz="1000" dirty="0"/>
              <a:t>=k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41622"/>
              </p:ext>
            </p:extLst>
          </p:nvPr>
        </p:nvGraphicFramePr>
        <p:xfrm>
          <a:off x="231993" y="1557054"/>
          <a:ext cx="787892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567"/>
                <a:gridCol w="306705"/>
                <a:gridCol w="1559662"/>
                <a:gridCol w="306705"/>
                <a:gridCol w="1511552"/>
                <a:gridCol w="1411921"/>
                <a:gridCol w="306705"/>
                <a:gridCol w="1364110"/>
              </a:tblGrid>
              <a:tr h="143582">
                <a:tc>
                  <a:txBody>
                    <a:bodyPr/>
                    <a:lstStyle/>
                    <a:p>
                      <a:pPr algn="ctr"/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Production  Month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 – (2n+1)M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Now – (n+1)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 – </a:t>
                      </a:r>
                      <a:r>
                        <a:rPr lang="en-US" sz="1000" dirty="0" err="1" smtClean="0"/>
                        <a:t>nM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4358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Production 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</a:rPr>
                        <a:t>Qty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prod_data</a:t>
                      </a:r>
                      <a:r>
                        <a:rPr lang="en-US" sz="900" dirty="0" smtClean="0"/>
                        <a:t> [ </a:t>
                      </a:r>
                      <a:r>
                        <a:rPr lang="en-US" sz="900" dirty="0" err="1" smtClean="0"/>
                        <a:t>i</a:t>
                      </a:r>
                      <a:r>
                        <a:rPr lang="en-US" sz="900" dirty="0" smtClean="0"/>
                        <a:t>–2n-1 ]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prod_data</a:t>
                      </a:r>
                      <a:r>
                        <a:rPr lang="en-US" sz="900" dirty="0" smtClean="0"/>
                        <a:t>[ </a:t>
                      </a:r>
                      <a:r>
                        <a:rPr lang="en-US" sz="900" dirty="0" err="1" smtClean="0"/>
                        <a:t>i</a:t>
                      </a:r>
                      <a:r>
                        <a:rPr lang="en-US" sz="900" dirty="0" smtClean="0"/>
                        <a:t> –n+1 ]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prod_data</a:t>
                      </a:r>
                      <a:r>
                        <a:rPr lang="en-US" sz="900" dirty="0" smtClean="0"/>
                        <a:t> [ </a:t>
                      </a:r>
                      <a:r>
                        <a:rPr lang="en-US" sz="900" dirty="0" err="1" smtClean="0"/>
                        <a:t>i</a:t>
                      </a:r>
                      <a:r>
                        <a:rPr lang="en-US" sz="900" dirty="0" smtClean="0"/>
                        <a:t>-n 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prod_data</a:t>
                      </a:r>
                      <a:r>
                        <a:rPr lang="en-US" sz="900" dirty="0" smtClean="0"/>
                        <a:t>[ </a:t>
                      </a:r>
                      <a:r>
                        <a:rPr lang="en-US" sz="900" dirty="0" err="1" smtClean="0"/>
                        <a:t>i</a:t>
                      </a:r>
                      <a:r>
                        <a:rPr lang="en-US" sz="900" dirty="0" smtClean="0"/>
                        <a:t> 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1813964" y="1989179"/>
            <a:ext cx="1127760" cy="1524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Loop Start Point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90665" y="1987082"/>
            <a:ext cx="1127760" cy="1524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Loop End Point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63809" y="1988089"/>
            <a:ext cx="1127760" cy="1524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Loop Start Point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95980" y="1986681"/>
            <a:ext cx="1127760" cy="1524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Loop End Point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604" y="599558"/>
            <a:ext cx="5371710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2</a:t>
            </a:r>
            <a:r>
              <a:rPr lang="en-US" sz="1500" b="1" dirty="0" smtClean="0">
                <a:solidFill>
                  <a:schemeClr val="tx1"/>
                </a:solidFill>
              </a:rPr>
              <a:t>) Production Total Quantity (EA)  - Before/ After Improvement 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2" name="순서도: 수행의 시작/종료 11"/>
          <p:cNvSpPr/>
          <p:nvPr/>
        </p:nvSpPr>
        <p:spPr>
          <a:xfrm>
            <a:off x="1268764" y="3118139"/>
            <a:ext cx="2338813" cy="483633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Before Improvement Production Total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After Improvement Production Total</a:t>
            </a:r>
          </a:p>
        </p:txBody>
      </p:sp>
      <p:sp>
        <p:nvSpPr>
          <p:cNvPr id="53" name="순서도: 준비 12"/>
          <p:cNvSpPr/>
          <p:nvPr/>
        </p:nvSpPr>
        <p:spPr>
          <a:xfrm>
            <a:off x="927128" y="3828181"/>
            <a:ext cx="3161942" cy="647557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직사각형 1"/>
          <p:cNvSpPr/>
          <p:nvPr/>
        </p:nvSpPr>
        <p:spPr>
          <a:xfrm>
            <a:off x="1223286" y="3989776"/>
            <a:ext cx="3047473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prod_data</a:t>
            </a:r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Improvement month = n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Before Improvement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productionTotal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before_ProdQty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After Improvement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productionTotal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after_ProdQty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순서도: 문서 31"/>
          <p:cNvSpPr/>
          <p:nvPr/>
        </p:nvSpPr>
        <p:spPr>
          <a:xfrm>
            <a:off x="1083626" y="5824649"/>
            <a:ext cx="2952828" cy="581804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before_ImprovSVC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=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A[last-j-1-n] (j=0~n-1)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After_ImprovSVC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=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A[last-j-1] (j=0~n-1)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직사각형 33"/>
          <p:cNvSpPr/>
          <p:nvPr/>
        </p:nvSpPr>
        <p:spPr>
          <a:xfrm>
            <a:off x="1095117" y="4704523"/>
            <a:ext cx="2963109" cy="895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Before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Improvement SVC Total :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col=last-n-1~ col=last-n-1-n value total sum</a:t>
            </a:r>
          </a:p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After Improvement 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productionTotal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:</a:t>
            </a:r>
          </a:p>
          <a:p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col=last ~ col=last-n value total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sum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7" name="직선 화살표 연결선 15"/>
          <p:cNvCxnSpPr/>
          <p:nvPr/>
        </p:nvCxnSpPr>
        <p:spPr>
          <a:xfrm flipH="1">
            <a:off x="2575765" y="4479259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15"/>
          <p:cNvCxnSpPr/>
          <p:nvPr/>
        </p:nvCxnSpPr>
        <p:spPr>
          <a:xfrm flipH="1">
            <a:off x="2555737" y="5599781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5"/>
          <p:cNvCxnSpPr/>
          <p:nvPr/>
        </p:nvCxnSpPr>
        <p:spPr>
          <a:xfrm flipH="1">
            <a:off x="2594815" y="3601772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9081" y="2616165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54"/>
          <p:cNvCxnSpPr/>
          <p:nvPr/>
        </p:nvCxnSpPr>
        <p:spPr>
          <a:xfrm>
            <a:off x="4661254" y="2514600"/>
            <a:ext cx="0" cy="4178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19"/>
          <p:cNvSpPr/>
          <p:nvPr/>
        </p:nvSpPr>
        <p:spPr>
          <a:xfrm>
            <a:off x="208195" y="1047626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직사각형 19"/>
          <p:cNvSpPr/>
          <p:nvPr/>
        </p:nvSpPr>
        <p:spPr>
          <a:xfrm>
            <a:off x="5041453" y="2616165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9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AAR &amp; PPM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604" y="653988"/>
            <a:ext cx="6220796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500" b="1" dirty="0" smtClean="0">
                <a:solidFill>
                  <a:schemeClr val="tx1"/>
                </a:solidFill>
              </a:rPr>
              <a:t>L12 SVC : SVC Total for recent 12 months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SVC Table =A / Accumulated Table = </a:t>
            </a:r>
            <a:r>
              <a:rPr lang="en-US" sz="1100" dirty="0" err="1">
                <a:solidFill>
                  <a:prstClr val="black"/>
                </a:solidFill>
              </a:rPr>
              <a:t>Acc</a:t>
            </a:r>
            <a:r>
              <a:rPr lang="en-US" sz="1100" dirty="0">
                <a:solidFill>
                  <a:prstClr val="black"/>
                </a:solidFill>
              </a:rPr>
              <a:t> /  L12 SVC Table =</a:t>
            </a:r>
            <a:r>
              <a:rPr lang="en-US" sz="1100" dirty="0" smtClean="0">
                <a:solidFill>
                  <a:prstClr val="black"/>
                </a:solidFill>
              </a:rPr>
              <a:t>B</a:t>
            </a:r>
            <a:endParaRPr lang="en-US" sz="1100" dirty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46342"/>
              </p:ext>
            </p:extLst>
          </p:nvPr>
        </p:nvGraphicFramePr>
        <p:xfrm>
          <a:off x="75932" y="1370150"/>
          <a:ext cx="6213157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392"/>
                <a:gridCol w="608330"/>
                <a:gridCol w="770255"/>
                <a:gridCol w="770255"/>
                <a:gridCol w="306705"/>
                <a:gridCol w="827405"/>
                <a:gridCol w="827405"/>
                <a:gridCol w="827405"/>
                <a:gridCol w="294005"/>
              </a:tblGrid>
              <a:tr h="327690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/>
                        <a:t>              Prod </a:t>
                      </a:r>
                    </a:p>
                    <a:p>
                      <a:pPr algn="l"/>
                      <a:r>
                        <a:rPr lang="en-US" sz="1000" baseline="0" dirty="0" smtClean="0"/>
                        <a:t>Clos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Now-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chemeClr val="tx1"/>
                          </a:solidFill>
                        </a:rPr>
                        <a:t>iM</a:t>
                      </a: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Now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</a:rPr>
                        <a:t>- (i-1)M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Now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</a:rPr>
                        <a:t>- (i-2)M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Now-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</a:rPr>
                        <a:t> (i-12)M</a:t>
                      </a: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Now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</a:rPr>
                        <a:t>- (i-13)M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Now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</a:rPr>
                        <a:t>- (i-14)M</a:t>
                      </a: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016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Now-</a:t>
                      </a:r>
                      <a:r>
                        <a:rPr lang="en-US" sz="1000" dirty="0" err="1" smtClean="0"/>
                        <a:t>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A(0,0)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Now-(i-1)M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A(1,0)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A(1,1)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 – (i-2) 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A(2,0)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A(2,1)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A(2,2)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Now-(i-12)M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A(12,12)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Now-(i-13)M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A(13,12)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A(13,13)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Now – (i-14) 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A(14,12)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A(14,13)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A(14,14)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327142" y="4505730"/>
            <a:ext cx="17417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   </a:t>
            </a:r>
            <a:r>
              <a:rPr lang="en-US" sz="1000" dirty="0"/>
              <a:t>for </a:t>
            </a:r>
            <a:r>
              <a:rPr lang="en-US" sz="1000" dirty="0" err="1"/>
              <a:t>i</a:t>
            </a:r>
            <a:r>
              <a:rPr lang="en-US" sz="1000" dirty="0"/>
              <a:t> in range(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idx</a:t>
            </a:r>
            <a:r>
              <a:rPr lang="en-US" sz="1000" dirty="0"/>
              <a:t>)):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i</a:t>
            </a:r>
            <a:r>
              <a:rPr lang="en-US" sz="1000" dirty="0"/>
              <a:t>&lt;12:</a:t>
            </a:r>
          </a:p>
          <a:p>
            <a:r>
              <a:rPr lang="en-US" sz="1000" dirty="0"/>
              <a:t>            for j in range(i+1):</a:t>
            </a:r>
          </a:p>
          <a:p>
            <a:r>
              <a:rPr lang="en-US" sz="1000" dirty="0"/>
              <a:t>                </a:t>
            </a:r>
            <a:r>
              <a:rPr lang="en-US" sz="1000" dirty="0" smtClean="0"/>
              <a:t>k=A.at[</a:t>
            </a:r>
            <a:r>
              <a:rPr lang="en-US" sz="1000" dirty="0" err="1" smtClean="0"/>
              <a:t>i,j</a:t>
            </a:r>
            <a:r>
              <a:rPr lang="en-US" sz="1000" dirty="0"/>
              <a:t>]+k</a:t>
            </a:r>
          </a:p>
          <a:p>
            <a:r>
              <a:rPr lang="en-US" sz="1000" dirty="0"/>
              <a:t>                j=j+1</a:t>
            </a:r>
          </a:p>
          <a:p>
            <a:r>
              <a:rPr lang="en-US" sz="1000" dirty="0"/>
              <a:t>        else:</a:t>
            </a:r>
          </a:p>
          <a:p>
            <a:r>
              <a:rPr lang="en-US" sz="1000" dirty="0"/>
              <a:t>            k=0</a:t>
            </a:r>
          </a:p>
          <a:p>
            <a:r>
              <a:rPr lang="en-US" sz="1000" dirty="0"/>
              <a:t>            for </a:t>
            </a:r>
            <a:r>
              <a:rPr lang="en-US" sz="1000" dirty="0" smtClean="0"/>
              <a:t>m </a:t>
            </a:r>
            <a:r>
              <a:rPr lang="en-US" sz="1000" dirty="0"/>
              <a:t>in range(12):</a:t>
            </a:r>
          </a:p>
          <a:p>
            <a:r>
              <a:rPr lang="en-US" sz="1000" dirty="0"/>
              <a:t>                for n</a:t>
            </a:r>
            <a:r>
              <a:rPr lang="en-US" sz="1000" dirty="0" smtClean="0"/>
              <a:t> </a:t>
            </a:r>
            <a:r>
              <a:rPr lang="en-US" sz="1000" dirty="0"/>
              <a:t>in range(12):</a:t>
            </a:r>
          </a:p>
          <a:p>
            <a:r>
              <a:rPr lang="en-US" sz="1000" dirty="0"/>
              <a:t>                    </a:t>
            </a:r>
            <a:r>
              <a:rPr lang="en-US" sz="1000" dirty="0" smtClean="0"/>
              <a:t>k=A.at[</a:t>
            </a:r>
            <a:r>
              <a:rPr lang="en-US" sz="1000" dirty="0" err="1" smtClean="0"/>
              <a:t>i</a:t>
            </a:r>
            <a:r>
              <a:rPr lang="en-US" sz="1000" dirty="0" smtClean="0"/>
              <a:t>-</a:t>
            </a:r>
            <a:r>
              <a:rPr lang="en-US" sz="1000" dirty="0" err="1" smtClean="0"/>
              <a:t>m,i</a:t>
            </a:r>
            <a:r>
              <a:rPr lang="en-US" sz="1000" dirty="0" smtClean="0"/>
              <a:t>-n]+</a:t>
            </a:r>
            <a:r>
              <a:rPr lang="en-US" sz="1000" dirty="0"/>
              <a:t>k</a:t>
            </a:r>
          </a:p>
          <a:p>
            <a:r>
              <a:rPr lang="en-US" sz="1000" dirty="0"/>
              <a:t>                    j=j+1</a:t>
            </a:r>
          </a:p>
          <a:p>
            <a:r>
              <a:rPr lang="en-US" sz="1000" dirty="0"/>
              <a:t>      </a:t>
            </a:r>
            <a:r>
              <a:rPr lang="en-US" sz="1000" dirty="0" smtClean="0"/>
              <a:t>  </a:t>
            </a:r>
            <a:r>
              <a:rPr lang="en-US" sz="1000" dirty="0"/>
              <a:t>L12_SVC.at[i,'L12_SVC']=k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</a:t>
            </a:r>
            <a:r>
              <a:rPr lang="en-US" sz="1000" dirty="0"/>
              <a:t>=i+1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540" y="4061571"/>
            <a:ext cx="4798510" cy="217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smtClean="0">
                <a:solidFill>
                  <a:schemeClr val="tx1"/>
                </a:solidFill>
              </a:rPr>
              <a:t> Before 12 month → Accumulated</a:t>
            </a:r>
          </a:p>
          <a:p>
            <a:pPr lvl="0"/>
            <a:r>
              <a:rPr lang="en-US" sz="1000" dirty="0">
                <a:solidFill>
                  <a:schemeClr val="accent5"/>
                </a:solidFill>
              </a:rPr>
              <a:t>B[0] = A[0,0] </a:t>
            </a:r>
            <a:endParaRPr lang="en-US" sz="1000" b="1" dirty="0">
              <a:solidFill>
                <a:schemeClr val="accent5"/>
              </a:solidFill>
            </a:endParaRPr>
          </a:p>
          <a:p>
            <a:pPr lvl="0"/>
            <a:r>
              <a:rPr lang="en-US" sz="1000" dirty="0">
                <a:solidFill>
                  <a:schemeClr val="accent2"/>
                </a:solidFill>
              </a:rPr>
              <a:t>B[1] = A[0,0] + A[1,0] + A[1,1] </a:t>
            </a:r>
            <a:endParaRPr lang="en-US" sz="1000" b="1" dirty="0" smtClean="0">
              <a:solidFill>
                <a:schemeClr val="accent2"/>
              </a:solidFill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B[2]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= A[0,0] + A[1,0] + A[1,1]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 + A[2,0] + A[2,1] + A[2,2] </a:t>
            </a:r>
            <a:endParaRPr lang="en-US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  ···</a:t>
            </a:r>
            <a:endParaRPr lang="en-US" sz="1000" dirty="0" smtClean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B[11] = A[0,0] + A[1,0] + A[1,1] + ··· + A[11,10] + A[11,11] </a:t>
            </a:r>
            <a:r>
              <a:rPr lang="en-US" sz="1000" dirty="0" smtClean="0">
                <a:solidFill>
                  <a:prstClr val="black"/>
                </a:solidFill>
              </a:rPr>
              <a:t>    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b="1">
                <a:solidFill>
                  <a:prstClr val="black"/>
                </a:solidFill>
              </a:rPr>
              <a:t>Loop Start Point : </a:t>
            </a:r>
            <a:r>
              <a:rPr lang="en-US" sz="1000">
                <a:solidFill>
                  <a:schemeClr val="tx1"/>
                </a:solidFill>
                <a:latin typeface="Arial Narrow" panose="020B0606020202030204" pitchFamily="34" charset="0"/>
              </a:rPr>
              <a:t>0</a:t>
            </a:r>
            <a:endParaRPr lang="en-US" sz="1000" b="1">
              <a:solidFill>
                <a:prstClr val="black"/>
              </a:solidFill>
            </a:endParaRPr>
          </a:p>
          <a:p>
            <a:r>
              <a:rPr lang="en-US" sz="1000" b="1">
                <a:solidFill>
                  <a:prstClr val="black"/>
                </a:solidFill>
              </a:rPr>
              <a:t>Loop End </a:t>
            </a:r>
            <a:r>
              <a:rPr lang="en-US" sz="1000" b="1" smtClean="0">
                <a:solidFill>
                  <a:prstClr val="black"/>
                </a:solidFill>
              </a:rPr>
              <a:t>Point : </a:t>
            </a:r>
            <a:r>
              <a:rPr lang="en-US" sz="1000">
                <a:solidFill>
                  <a:schemeClr val="tx1"/>
                </a:solidFill>
                <a:latin typeface="Arial Narrow" panose="020B0606020202030204" pitchFamily="34" charset="0"/>
              </a:rPr>
              <a:t>B Matrix row </a:t>
            </a:r>
            <a:r>
              <a:rPr lang="en-US" sz="1000" smtClean="0">
                <a:solidFill>
                  <a:schemeClr val="tx1"/>
                </a:solidFill>
                <a:latin typeface="Arial Narrow" panose="020B0606020202030204" pitchFamily="34" charset="0"/>
              </a:rPr>
              <a:t>value</a:t>
            </a:r>
            <a:endParaRPr lang="en-US" sz="1000" dirty="0" smtClean="0">
              <a:solidFill>
                <a:prstClr val="black"/>
              </a:solidFill>
            </a:endParaRPr>
          </a:p>
          <a:p>
            <a:pPr lvl="0"/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 After </a:t>
            </a:r>
            <a:r>
              <a:rPr lang="en-US" sz="1000" dirty="0">
                <a:solidFill>
                  <a:schemeClr val="tx1"/>
                </a:solidFill>
              </a:rPr>
              <a:t>12 month → Accumulated recent 12 months  </a:t>
            </a:r>
          </a:p>
          <a:p>
            <a:pPr lvl="0"/>
            <a:r>
              <a:rPr lang="en-US" sz="1000" dirty="0">
                <a:solidFill>
                  <a:schemeClr val="accent5"/>
                </a:solidFill>
              </a:rPr>
              <a:t>B[12] = A[1,1]+A[2,1]} + ··· + A[12,11] + A[12,12] </a:t>
            </a:r>
            <a:endParaRPr lang="en-US" sz="1000" dirty="0" smtClean="0">
              <a:solidFill>
                <a:schemeClr val="accent5"/>
              </a:solidFill>
            </a:endParaRPr>
          </a:p>
          <a:p>
            <a:pPr lvl="0"/>
            <a:r>
              <a:rPr lang="en-US" sz="1000" dirty="0" smtClean="0">
                <a:solidFill>
                  <a:schemeClr val="accent2"/>
                </a:solidFill>
              </a:rPr>
              <a:t>B[13</a:t>
            </a:r>
            <a:r>
              <a:rPr lang="en-US" sz="1000" dirty="0">
                <a:solidFill>
                  <a:schemeClr val="accent2"/>
                </a:solidFill>
              </a:rPr>
              <a:t>] = A[2,2]+A[3,2]} + ··· + </a:t>
            </a:r>
            <a:r>
              <a:rPr lang="en-US" sz="1000" dirty="0" smtClean="0">
                <a:solidFill>
                  <a:schemeClr val="accent2"/>
                </a:solidFill>
              </a:rPr>
              <a:t>A[13,12] </a:t>
            </a:r>
            <a:r>
              <a:rPr lang="en-US" sz="1000" dirty="0">
                <a:solidFill>
                  <a:schemeClr val="accent2"/>
                </a:solidFill>
              </a:rPr>
              <a:t>+ </a:t>
            </a:r>
            <a:r>
              <a:rPr lang="en-US" sz="1000" dirty="0" smtClean="0">
                <a:solidFill>
                  <a:schemeClr val="accent2"/>
                </a:solidFill>
              </a:rPr>
              <a:t>A[13,13] </a:t>
            </a:r>
          </a:p>
          <a:p>
            <a:pPr lvl="0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B[14]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A[3,3]+A[4,3]}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+ ··· +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A[14,13]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A[14,14] </a:t>
            </a:r>
          </a:p>
          <a:p>
            <a:pPr lvl="0"/>
            <a:r>
              <a:rPr lang="en-US" sz="1000" smtClean="0">
                <a:solidFill>
                  <a:schemeClr val="tx1"/>
                </a:solidFill>
              </a:rPr>
              <a:t> ···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 smtClean="0">
                <a:solidFill>
                  <a:prstClr val="black"/>
                </a:solidFill>
              </a:rPr>
              <a:t>B[</a:t>
            </a:r>
            <a:r>
              <a:rPr lang="en-US" sz="1000" dirty="0" err="1" smtClean="0">
                <a:solidFill>
                  <a:prstClr val="black"/>
                </a:solidFill>
              </a:rPr>
              <a:t>i</a:t>
            </a:r>
            <a:r>
              <a:rPr lang="en-US" sz="1000" dirty="0" smtClean="0">
                <a:solidFill>
                  <a:prstClr val="black"/>
                </a:solidFill>
              </a:rPr>
              <a:t>] </a:t>
            </a:r>
            <a:r>
              <a:rPr lang="en-US" sz="1000" dirty="0">
                <a:solidFill>
                  <a:prstClr val="black"/>
                </a:solidFill>
              </a:rPr>
              <a:t>= </a:t>
            </a:r>
            <a:r>
              <a:rPr lang="en-US" sz="1000" dirty="0" smtClean="0">
                <a:solidFill>
                  <a:prstClr val="black"/>
                </a:solidFill>
              </a:rPr>
              <a:t>A[i-11,i-11] </a:t>
            </a:r>
            <a:r>
              <a:rPr lang="en-US" sz="1000" dirty="0">
                <a:solidFill>
                  <a:prstClr val="black"/>
                </a:solidFill>
              </a:rPr>
              <a:t>+ </a:t>
            </a:r>
            <a:r>
              <a:rPr lang="en-US" sz="1000" dirty="0" smtClean="0">
                <a:solidFill>
                  <a:prstClr val="black"/>
                </a:solidFill>
              </a:rPr>
              <a:t>A[i-10,i-11</a:t>
            </a:r>
            <a:r>
              <a:rPr lang="en-US" sz="1000" dirty="0">
                <a:solidFill>
                  <a:prstClr val="black"/>
                </a:solidFill>
              </a:rPr>
              <a:t>]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··· +</a:t>
            </a:r>
            <a:r>
              <a:rPr lang="en-US" sz="1000" b="1" dirty="0" smtClean="0">
                <a:solidFill>
                  <a:prstClr val="black"/>
                </a:solidFill>
              </a:rPr>
              <a:t> A[ </a:t>
            </a:r>
            <a:r>
              <a:rPr lang="en-US" sz="1000" b="1" dirty="0" err="1" smtClean="0">
                <a:solidFill>
                  <a:prstClr val="black"/>
                </a:solidFill>
              </a:rPr>
              <a:t>i</a:t>
            </a:r>
            <a:r>
              <a:rPr lang="en-US" sz="1000" b="1" dirty="0" smtClean="0">
                <a:solidFill>
                  <a:prstClr val="black"/>
                </a:solidFill>
              </a:rPr>
              <a:t> ,i-1] +A[ </a:t>
            </a:r>
            <a:r>
              <a:rPr lang="en-US" sz="1000" b="1" dirty="0">
                <a:solidFill>
                  <a:prstClr val="black"/>
                </a:solidFill>
              </a:rPr>
              <a:t>i</a:t>
            </a:r>
            <a:r>
              <a:rPr lang="en-US" sz="1000" b="1" dirty="0" smtClean="0">
                <a:solidFill>
                  <a:prstClr val="black"/>
                </a:solidFill>
              </a:rPr>
              <a:t> , </a:t>
            </a:r>
            <a:r>
              <a:rPr lang="en-US" sz="1000" b="1" dirty="0" err="1" smtClean="0">
                <a:solidFill>
                  <a:prstClr val="black"/>
                </a:solidFill>
              </a:rPr>
              <a:t>i</a:t>
            </a:r>
            <a:r>
              <a:rPr lang="en-US" sz="1000" b="1" dirty="0" smtClean="0">
                <a:solidFill>
                  <a:prstClr val="black"/>
                </a:solidFill>
              </a:rPr>
              <a:t>]   </a:t>
            </a:r>
          </a:p>
          <a:p>
            <a:r>
              <a:rPr lang="en-US" sz="1000" b="1" dirty="0" smtClean="0">
                <a:solidFill>
                  <a:prstClr val="black"/>
                </a:solidFill>
              </a:rPr>
              <a:t>Loop Start Point </a:t>
            </a:r>
            <a:r>
              <a:rPr lang="en-US" sz="1000" b="1" smtClean="0">
                <a:solidFill>
                  <a:prstClr val="black"/>
                </a:solidFill>
              </a:rPr>
              <a:t>: </a:t>
            </a:r>
            <a:r>
              <a:rPr lang="en-US" sz="1000" smtClean="0">
                <a:solidFill>
                  <a:schemeClr val="tx1"/>
                </a:solidFill>
                <a:latin typeface="Arial Narrow" panose="020B0606020202030204" pitchFamily="34" charset="0"/>
              </a:rPr>
              <a:t>i-11</a:t>
            </a:r>
            <a:endParaRPr lang="en-US" sz="1000" b="1" dirty="0" smtClean="0">
              <a:solidFill>
                <a:prstClr val="black"/>
              </a:solidFill>
            </a:endParaRPr>
          </a:p>
          <a:p>
            <a:r>
              <a:rPr lang="en-US" sz="1000" b="1" dirty="0" smtClean="0">
                <a:solidFill>
                  <a:prstClr val="black"/>
                </a:solidFill>
              </a:rPr>
              <a:t>Loop End </a:t>
            </a:r>
            <a:r>
              <a:rPr lang="en-US" sz="1000" b="1" smtClean="0">
                <a:solidFill>
                  <a:prstClr val="black"/>
                </a:solidFill>
              </a:rPr>
              <a:t>Point : </a:t>
            </a:r>
            <a:r>
              <a:rPr lang="en-US" sz="1000">
                <a:solidFill>
                  <a:schemeClr val="tx1"/>
                </a:solidFill>
                <a:latin typeface="Arial Narrow" panose="020B0606020202030204" pitchFamily="34" charset="0"/>
              </a:rPr>
              <a:t>B Matrix row </a:t>
            </a:r>
            <a:r>
              <a:rPr lang="en-US" sz="1000" smtClean="0">
                <a:solidFill>
                  <a:schemeClr val="tx1"/>
                </a:solidFill>
                <a:latin typeface="Arial Narrow" panose="020B0606020202030204" pitchFamily="34" charset="0"/>
              </a:rPr>
              <a:t>value</a:t>
            </a:r>
            <a:endParaRPr lang="en-US" sz="1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순서도: 수행의 시작/종료 11"/>
          <p:cNvSpPr/>
          <p:nvPr/>
        </p:nvSpPr>
        <p:spPr>
          <a:xfrm>
            <a:off x="7260773" y="800897"/>
            <a:ext cx="1132116" cy="241817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L12 SVC</a:t>
            </a:r>
          </a:p>
        </p:txBody>
      </p:sp>
      <p:sp>
        <p:nvSpPr>
          <p:cNvPr id="22" name="순서도: 준비 12"/>
          <p:cNvSpPr/>
          <p:nvPr/>
        </p:nvSpPr>
        <p:spPr>
          <a:xfrm>
            <a:off x="6640288" y="1269123"/>
            <a:ext cx="2460171" cy="647557"/>
          </a:xfrm>
          <a:prstGeom prst="flowChartPreparat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직사각형 1"/>
          <p:cNvSpPr/>
          <p:nvPr/>
        </p:nvSpPr>
        <p:spPr>
          <a:xfrm>
            <a:off x="7173744" y="1345931"/>
            <a:ext cx="1676351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Pivot Table = A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L12 SVC Table = B</a:t>
            </a:r>
          </a:p>
        </p:txBody>
      </p:sp>
      <p:cxnSp>
        <p:nvCxnSpPr>
          <p:cNvPr id="28" name="직선 화살표 연결선 15"/>
          <p:cNvCxnSpPr/>
          <p:nvPr/>
        </p:nvCxnSpPr>
        <p:spPr>
          <a:xfrm flipH="1">
            <a:off x="7881237" y="1042714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33"/>
          <p:cNvSpPr/>
          <p:nvPr/>
        </p:nvSpPr>
        <p:spPr>
          <a:xfrm>
            <a:off x="7614289" y="3074021"/>
            <a:ext cx="1486170" cy="394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Accumulated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Recent 12 months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순서도: 문서 31"/>
          <p:cNvSpPr/>
          <p:nvPr/>
        </p:nvSpPr>
        <p:spPr>
          <a:xfrm>
            <a:off x="7641462" y="3636688"/>
            <a:ext cx="1458997" cy="648117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Loop Start : i-11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Loop End :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Matrix row 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value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9" name="직선 화살표 연결선 19"/>
          <p:cNvCxnSpPr/>
          <p:nvPr/>
        </p:nvCxnSpPr>
        <p:spPr>
          <a:xfrm flipH="1">
            <a:off x="8197999" y="3475247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34"/>
          <p:cNvSpPr/>
          <p:nvPr/>
        </p:nvSpPr>
        <p:spPr>
          <a:xfrm>
            <a:off x="6386973" y="2552688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Yes</a:t>
            </a:r>
          </a:p>
        </p:txBody>
      </p:sp>
      <p:cxnSp>
        <p:nvCxnSpPr>
          <p:cNvPr id="61" name="꺾인 연결선 37"/>
          <p:cNvCxnSpPr/>
          <p:nvPr/>
        </p:nvCxnSpPr>
        <p:spPr>
          <a:xfrm rot="5400000">
            <a:off x="6594995" y="2681180"/>
            <a:ext cx="673402" cy="137685"/>
          </a:xfrm>
          <a:prstGeom prst="bentConnector3">
            <a:avLst>
              <a:gd name="adj1" fmla="val -146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19"/>
          <p:cNvCxnSpPr/>
          <p:nvPr/>
        </p:nvCxnSpPr>
        <p:spPr>
          <a:xfrm>
            <a:off x="7857521" y="2678475"/>
            <a:ext cx="0" cy="395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4"/>
          <p:cNvSpPr/>
          <p:nvPr/>
        </p:nvSpPr>
        <p:spPr>
          <a:xfrm>
            <a:off x="7740931" y="2684072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직사각형 33"/>
          <p:cNvSpPr/>
          <p:nvPr/>
        </p:nvSpPr>
        <p:spPr>
          <a:xfrm>
            <a:off x="6371234" y="3081129"/>
            <a:ext cx="1169496" cy="394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Accumulated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순서도: 문서 31"/>
          <p:cNvSpPr/>
          <p:nvPr/>
        </p:nvSpPr>
        <p:spPr>
          <a:xfrm>
            <a:off x="6398407" y="3643796"/>
            <a:ext cx="1144125" cy="641009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Loop Start : 0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Loop End: 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 Matrix row value</a:t>
            </a:r>
          </a:p>
        </p:txBody>
      </p:sp>
      <p:cxnSp>
        <p:nvCxnSpPr>
          <p:cNvPr id="66" name="직선 화살표 연결선 19"/>
          <p:cNvCxnSpPr/>
          <p:nvPr/>
        </p:nvCxnSpPr>
        <p:spPr>
          <a:xfrm flipH="1">
            <a:off x="6954944" y="3482355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13"/>
          <p:cNvSpPr/>
          <p:nvPr/>
        </p:nvSpPr>
        <p:spPr>
          <a:xfrm>
            <a:off x="6863890" y="2162081"/>
            <a:ext cx="2012966" cy="49557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6" name="직선 화살표 연결선 15"/>
          <p:cNvCxnSpPr/>
          <p:nvPr/>
        </p:nvCxnSpPr>
        <p:spPr>
          <a:xfrm flipH="1">
            <a:off x="7862187" y="1920201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1"/>
          <p:cNvSpPr/>
          <p:nvPr/>
        </p:nvSpPr>
        <p:spPr>
          <a:xfrm>
            <a:off x="7353015" y="2163712"/>
            <a:ext cx="1022556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Row &lt; 12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94862"/>
              </p:ext>
            </p:extLst>
          </p:nvPr>
        </p:nvGraphicFramePr>
        <p:xfrm>
          <a:off x="80963" y="3799978"/>
          <a:ext cx="6213157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392"/>
                <a:gridCol w="608330"/>
                <a:gridCol w="770255"/>
                <a:gridCol w="770255"/>
                <a:gridCol w="306705"/>
                <a:gridCol w="827405"/>
                <a:gridCol w="827405"/>
                <a:gridCol w="827405"/>
                <a:gridCol w="294005"/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L12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SVC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B(0)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B(1)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B(2)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B(12)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B(13)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B(14)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직사각형 19"/>
          <p:cNvSpPr/>
          <p:nvPr/>
        </p:nvSpPr>
        <p:spPr>
          <a:xfrm>
            <a:off x="88540" y="1072173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9" name="직사각형 19"/>
          <p:cNvSpPr/>
          <p:nvPr/>
        </p:nvSpPr>
        <p:spPr>
          <a:xfrm>
            <a:off x="6185020" y="602083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0" name="직사각형 19"/>
          <p:cNvSpPr/>
          <p:nvPr/>
        </p:nvSpPr>
        <p:spPr>
          <a:xfrm>
            <a:off x="6250337" y="4502537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1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FDR &amp; FFR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604" y="566900"/>
            <a:ext cx="4180789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2</a:t>
            </a:r>
            <a:r>
              <a:rPr lang="en-US" sz="1500" b="1" dirty="0" smtClean="0">
                <a:solidFill>
                  <a:schemeClr val="tx1"/>
                </a:solidFill>
              </a:rPr>
              <a:t>) L12 Sales / Weight Sales 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54023" y="4037767"/>
            <a:ext cx="27020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  ### L12 Sales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# </a:t>
            </a:r>
            <a:r>
              <a:rPr lang="en-US" sz="1000" dirty="0"/>
              <a:t>Accumulate Sales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Acc</a:t>
            </a:r>
            <a:r>
              <a:rPr lang="en-US" sz="1000" dirty="0"/>
              <a:t>=</a:t>
            </a:r>
            <a:r>
              <a:rPr lang="en-US" sz="1000" dirty="0" err="1"/>
              <a:t>sales_data.cumsum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    # Accumulate </a:t>
            </a:r>
            <a:r>
              <a:rPr lang="ko-KR" altLang="en-US" sz="1000" dirty="0"/>
              <a:t>한 것 빼기</a:t>
            </a:r>
          </a:p>
          <a:p>
            <a:r>
              <a:rPr lang="ko-KR" altLang="en-US" sz="1000" dirty="0"/>
              <a:t>    </a:t>
            </a:r>
            <a:r>
              <a:rPr lang="en-US" sz="1000" dirty="0" err="1"/>
              <a:t>i</a:t>
            </a:r>
            <a:r>
              <a:rPr lang="en-US" sz="1000" dirty="0"/>
              <a:t>=0</a:t>
            </a:r>
          </a:p>
          <a:p>
            <a:r>
              <a:rPr lang="en-US" sz="1000" dirty="0"/>
              <a:t>    k=0</a:t>
            </a:r>
          </a:p>
          <a:p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in range(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idx</a:t>
            </a:r>
            <a:r>
              <a:rPr lang="en-US" sz="1000" dirty="0"/>
              <a:t>)):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i</a:t>
            </a:r>
            <a:r>
              <a:rPr lang="en-US" sz="1000" dirty="0"/>
              <a:t>&gt;=12:</a:t>
            </a:r>
          </a:p>
          <a:p>
            <a:r>
              <a:rPr lang="en-US" sz="1000" dirty="0"/>
              <a:t>            L12_Sales.iloc[</a:t>
            </a:r>
            <a:r>
              <a:rPr lang="en-US" sz="1000" dirty="0" err="1"/>
              <a:t>i</a:t>
            </a:r>
            <a:r>
              <a:rPr lang="en-US" sz="1000" dirty="0"/>
              <a:t>]=</a:t>
            </a:r>
            <a:r>
              <a:rPr lang="en-US" sz="1000" dirty="0" err="1"/>
              <a:t>Acc.iloc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]-</a:t>
            </a:r>
            <a:r>
              <a:rPr lang="en-US" sz="1000" dirty="0" err="1"/>
              <a:t>Acc.iloc</a:t>
            </a:r>
            <a:r>
              <a:rPr lang="en-US" sz="1000" dirty="0"/>
              <a:t>[i-12]</a:t>
            </a:r>
          </a:p>
          <a:p>
            <a:r>
              <a:rPr lang="en-US" sz="1000" dirty="0"/>
              <a:t>        else:</a:t>
            </a:r>
          </a:p>
          <a:p>
            <a:r>
              <a:rPr lang="en-US" sz="1000" dirty="0"/>
              <a:t>            L12_Sales.iloc[</a:t>
            </a:r>
            <a:r>
              <a:rPr lang="en-US" sz="1000" dirty="0" err="1"/>
              <a:t>i</a:t>
            </a:r>
            <a:r>
              <a:rPr lang="en-US" sz="1000" dirty="0"/>
              <a:t>]=</a:t>
            </a:r>
            <a:r>
              <a:rPr lang="en-US" sz="1000" dirty="0" err="1"/>
              <a:t>Acc.iloc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</a:t>
            </a:r>
            <a:r>
              <a:rPr lang="en-US" sz="1000" dirty="0"/>
              <a:t>=i+1</a:t>
            </a:r>
          </a:p>
        </p:txBody>
      </p:sp>
      <p:sp>
        <p:nvSpPr>
          <p:cNvPr id="6" name="Rectangle 5"/>
          <p:cNvSpPr/>
          <p:nvPr/>
        </p:nvSpPr>
        <p:spPr>
          <a:xfrm>
            <a:off x="79873" y="3969402"/>
            <a:ext cx="3424044" cy="27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* Before 12 month → Accumulated</a:t>
            </a:r>
          </a:p>
          <a:p>
            <a:pPr lvl="0"/>
            <a:r>
              <a:rPr lang="en-US" sz="1000" dirty="0">
                <a:solidFill>
                  <a:schemeClr val="accent5"/>
                </a:solidFill>
              </a:rPr>
              <a:t>D</a:t>
            </a:r>
            <a:r>
              <a:rPr lang="en-US" sz="1000" dirty="0" smtClean="0">
                <a:solidFill>
                  <a:schemeClr val="accent5"/>
                </a:solidFill>
              </a:rPr>
              <a:t>[0] = C[0] = </a:t>
            </a:r>
            <a:r>
              <a:rPr lang="en-US" sz="1000" dirty="0" err="1" smtClean="0">
                <a:solidFill>
                  <a:schemeClr val="accent5"/>
                </a:solidFill>
              </a:rPr>
              <a:t>Acc</a:t>
            </a:r>
            <a:r>
              <a:rPr lang="en-US" sz="1000" dirty="0" smtClean="0">
                <a:solidFill>
                  <a:schemeClr val="accent5"/>
                </a:solidFill>
              </a:rPr>
              <a:t>[0]</a:t>
            </a:r>
          </a:p>
          <a:p>
            <a:r>
              <a:rPr lang="en-US" sz="1000" dirty="0" smtClean="0">
                <a:solidFill>
                  <a:schemeClr val="accent2"/>
                </a:solidFill>
              </a:rPr>
              <a:t>D[1] = C[0] + C[1] = </a:t>
            </a:r>
            <a:r>
              <a:rPr lang="en-US" sz="1000" dirty="0" err="1" smtClean="0">
                <a:solidFill>
                  <a:schemeClr val="accent2"/>
                </a:solidFill>
              </a:rPr>
              <a:t>Acc</a:t>
            </a:r>
            <a:r>
              <a:rPr lang="en-US" sz="1000" dirty="0" smtClean="0">
                <a:solidFill>
                  <a:schemeClr val="accent2"/>
                </a:solidFill>
              </a:rPr>
              <a:t>[1]</a:t>
            </a:r>
          </a:p>
          <a:p>
            <a:r>
              <a:rPr lang="en-US" sz="1000" dirty="0" smtClean="0">
                <a:solidFill>
                  <a:schemeClr val="accent6"/>
                </a:solidFill>
              </a:rPr>
              <a:t>D[2] = C[0] + C[1] +C[2]  = </a:t>
            </a:r>
            <a:r>
              <a:rPr lang="en-US" sz="1000" dirty="0" err="1" smtClean="0">
                <a:solidFill>
                  <a:schemeClr val="accent6"/>
                </a:solidFill>
              </a:rPr>
              <a:t>Acc</a:t>
            </a:r>
            <a:r>
              <a:rPr lang="en-US" sz="1000" dirty="0" smtClean="0">
                <a:solidFill>
                  <a:schemeClr val="accent6"/>
                </a:solidFill>
              </a:rPr>
              <a:t>[2]</a:t>
            </a:r>
          </a:p>
          <a:p>
            <a:r>
              <a:rPr lang="en-US" sz="1000" dirty="0" smtClean="0">
                <a:solidFill>
                  <a:schemeClr val="accent5"/>
                </a:solidFill>
              </a:rPr>
              <a:t>···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D[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] = C[0] + C[1] + C[2] + ··· + C[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] = </a:t>
            </a:r>
            <a:r>
              <a:rPr lang="en-US" sz="1000" dirty="0" err="1" smtClean="0">
                <a:solidFill>
                  <a:schemeClr val="tx1"/>
                </a:solidFill>
              </a:rPr>
              <a:t>Acc</a:t>
            </a:r>
            <a:r>
              <a:rPr lang="en-US" sz="1000" dirty="0" smtClean="0">
                <a:solidFill>
                  <a:schemeClr val="tx1"/>
                </a:solidFill>
              </a:rPr>
              <a:t>[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]</a:t>
            </a:r>
            <a:endParaRPr lang="en-US" sz="1000" dirty="0">
              <a:solidFill>
                <a:schemeClr val="tx1"/>
              </a:solidFill>
            </a:endParaRPr>
          </a:p>
          <a:p>
            <a:pPr lvl="0"/>
            <a:endParaRPr lang="en-US" sz="1000" dirty="0" smtClean="0">
              <a:solidFill>
                <a:schemeClr val="accent5"/>
              </a:solidFill>
            </a:endParaRPr>
          </a:p>
          <a:p>
            <a:pPr lvl="0"/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 After </a:t>
            </a:r>
            <a:r>
              <a:rPr lang="en-US" sz="1000" dirty="0">
                <a:solidFill>
                  <a:schemeClr val="tx1"/>
                </a:solidFill>
              </a:rPr>
              <a:t>12 month → Accumulated recent 12 months  </a:t>
            </a:r>
          </a:p>
          <a:p>
            <a:pPr lvl="0"/>
            <a:r>
              <a:rPr lang="en-US" sz="1000" dirty="0">
                <a:solidFill>
                  <a:schemeClr val="accent5"/>
                </a:solidFill>
              </a:rPr>
              <a:t>D</a:t>
            </a:r>
            <a:r>
              <a:rPr lang="en-US" sz="1000" dirty="0" smtClean="0">
                <a:solidFill>
                  <a:schemeClr val="accent5"/>
                </a:solidFill>
              </a:rPr>
              <a:t>[12</a:t>
            </a:r>
            <a:r>
              <a:rPr lang="en-US" sz="1000" dirty="0">
                <a:solidFill>
                  <a:schemeClr val="accent5"/>
                </a:solidFill>
              </a:rPr>
              <a:t>] = </a:t>
            </a:r>
            <a:r>
              <a:rPr lang="en-US" sz="1000" dirty="0" smtClean="0">
                <a:solidFill>
                  <a:schemeClr val="accent5"/>
                </a:solidFill>
              </a:rPr>
              <a:t>C[1]+C[2] </a:t>
            </a:r>
            <a:r>
              <a:rPr lang="en-US" sz="1000" dirty="0">
                <a:solidFill>
                  <a:schemeClr val="accent5"/>
                </a:solidFill>
              </a:rPr>
              <a:t>+ ··· + </a:t>
            </a:r>
            <a:r>
              <a:rPr lang="en-US" sz="1000" dirty="0" smtClean="0">
                <a:solidFill>
                  <a:schemeClr val="accent5"/>
                </a:solidFill>
              </a:rPr>
              <a:t>C[12] </a:t>
            </a:r>
            <a:r>
              <a:rPr lang="en-US" sz="1000" dirty="0">
                <a:solidFill>
                  <a:schemeClr val="accent5"/>
                </a:solidFill>
              </a:rPr>
              <a:t>= </a:t>
            </a:r>
            <a:r>
              <a:rPr lang="en-US" sz="1000" b="1" dirty="0" err="1">
                <a:solidFill>
                  <a:schemeClr val="accent5"/>
                </a:solidFill>
              </a:rPr>
              <a:t>Acc</a:t>
            </a:r>
            <a:r>
              <a:rPr lang="en-US" sz="1000" b="1" dirty="0">
                <a:solidFill>
                  <a:schemeClr val="accent5"/>
                </a:solidFill>
              </a:rPr>
              <a:t>[12] – </a:t>
            </a:r>
            <a:r>
              <a:rPr lang="en-US" sz="1000" b="1" dirty="0" err="1">
                <a:solidFill>
                  <a:schemeClr val="accent5"/>
                </a:solidFill>
              </a:rPr>
              <a:t>Acc</a:t>
            </a:r>
            <a:r>
              <a:rPr lang="en-US" sz="1000" b="1" dirty="0">
                <a:solidFill>
                  <a:schemeClr val="accent5"/>
                </a:solidFill>
              </a:rPr>
              <a:t>[0]</a:t>
            </a:r>
          </a:p>
          <a:p>
            <a:pPr lvl="0"/>
            <a:r>
              <a:rPr lang="en-US" sz="1000" dirty="0">
                <a:solidFill>
                  <a:schemeClr val="accent2"/>
                </a:solidFill>
              </a:rPr>
              <a:t>D</a:t>
            </a:r>
            <a:r>
              <a:rPr lang="en-US" sz="1000" dirty="0" smtClean="0">
                <a:solidFill>
                  <a:schemeClr val="accent2"/>
                </a:solidFill>
              </a:rPr>
              <a:t>[13</a:t>
            </a:r>
            <a:r>
              <a:rPr lang="en-US" sz="1000" dirty="0">
                <a:solidFill>
                  <a:schemeClr val="accent2"/>
                </a:solidFill>
              </a:rPr>
              <a:t>] = </a:t>
            </a:r>
            <a:r>
              <a:rPr lang="en-US" sz="1000" dirty="0" smtClean="0">
                <a:solidFill>
                  <a:schemeClr val="accent2"/>
                </a:solidFill>
              </a:rPr>
              <a:t>C[2]+C[3] </a:t>
            </a:r>
            <a:r>
              <a:rPr lang="en-US" sz="1000" dirty="0">
                <a:solidFill>
                  <a:schemeClr val="accent2"/>
                </a:solidFill>
              </a:rPr>
              <a:t>+ ··· + </a:t>
            </a:r>
            <a:r>
              <a:rPr lang="en-US" sz="1000" dirty="0" smtClean="0">
                <a:solidFill>
                  <a:schemeClr val="accent2"/>
                </a:solidFill>
              </a:rPr>
              <a:t>C[13] </a:t>
            </a:r>
            <a:r>
              <a:rPr lang="en-US" sz="1000" dirty="0">
                <a:solidFill>
                  <a:schemeClr val="accent2"/>
                </a:solidFill>
              </a:rPr>
              <a:t>= </a:t>
            </a:r>
            <a:r>
              <a:rPr lang="en-US" sz="1000" b="1" dirty="0" err="1" smtClean="0">
                <a:solidFill>
                  <a:schemeClr val="accent2"/>
                </a:solidFill>
              </a:rPr>
              <a:t>Acc</a:t>
            </a:r>
            <a:r>
              <a:rPr lang="en-US" sz="1000" b="1" dirty="0" smtClean="0">
                <a:solidFill>
                  <a:schemeClr val="accent2"/>
                </a:solidFill>
              </a:rPr>
              <a:t>[13] </a:t>
            </a:r>
            <a:r>
              <a:rPr lang="en-US" sz="1000" b="1" dirty="0">
                <a:solidFill>
                  <a:schemeClr val="accent2"/>
                </a:solidFill>
              </a:rPr>
              <a:t>– </a:t>
            </a:r>
            <a:r>
              <a:rPr lang="en-US" sz="1000" b="1" dirty="0" err="1" smtClean="0">
                <a:solidFill>
                  <a:schemeClr val="accent2"/>
                </a:solidFill>
              </a:rPr>
              <a:t>Acc</a:t>
            </a:r>
            <a:r>
              <a:rPr lang="en-US" sz="1000" b="1" dirty="0" smtClean="0">
                <a:solidFill>
                  <a:schemeClr val="accent2"/>
                </a:solidFill>
              </a:rPr>
              <a:t>[1]</a:t>
            </a:r>
          </a:p>
          <a:p>
            <a:pPr lvl="0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[14]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C[3]+C[4] +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··· +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C[14] = </a:t>
            </a:r>
            <a:r>
              <a:rPr lang="en-US" sz="1000" b="1" dirty="0" err="1" smtClean="0">
                <a:solidFill>
                  <a:schemeClr val="accent6">
                    <a:lumMod val="75000"/>
                  </a:schemeClr>
                </a:solidFill>
              </a:rPr>
              <a:t>Acc</a:t>
            </a: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[14] 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en-US" sz="1000" b="1" dirty="0" err="1" smtClean="0">
                <a:solidFill>
                  <a:schemeClr val="accent6">
                    <a:lumMod val="75000"/>
                  </a:schemeClr>
                </a:solidFill>
              </a:rPr>
              <a:t>Acc</a:t>
            </a: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[2]</a:t>
            </a:r>
          </a:p>
          <a:p>
            <a:r>
              <a:rPr lang="en-US" sz="1000" dirty="0">
                <a:solidFill>
                  <a:schemeClr val="tx1"/>
                </a:solidFill>
              </a:rPr>
              <a:t> ···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D</a:t>
            </a:r>
            <a:r>
              <a:rPr lang="en-US" sz="1000" dirty="0" smtClean="0">
                <a:solidFill>
                  <a:prstClr val="black"/>
                </a:solidFill>
              </a:rPr>
              <a:t>[</a:t>
            </a:r>
            <a:r>
              <a:rPr lang="en-US" sz="1000" dirty="0" err="1" smtClean="0">
                <a:solidFill>
                  <a:prstClr val="black"/>
                </a:solidFill>
              </a:rPr>
              <a:t>i</a:t>
            </a:r>
            <a:r>
              <a:rPr lang="en-US" sz="1000" dirty="0" smtClean="0">
                <a:solidFill>
                  <a:prstClr val="black"/>
                </a:solidFill>
              </a:rPr>
              <a:t>] = C[i-11] + C[i-10} +C[i-9} + 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···</a:t>
            </a:r>
            <a:r>
              <a:rPr lang="en-US" sz="1000" dirty="0" smtClean="0">
                <a:solidFill>
                  <a:prstClr val="black"/>
                </a:solidFill>
              </a:rPr>
              <a:t> + C[</a:t>
            </a:r>
            <a:r>
              <a:rPr lang="en-US" sz="1000" dirty="0" err="1" smtClean="0">
                <a:solidFill>
                  <a:prstClr val="black"/>
                </a:solidFill>
              </a:rPr>
              <a:t>i</a:t>
            </a:r>
            <a:r>
              <a:rPr lang="en-US" sz="1000" dirty="0" smtClean="0">
                <a:solidFill>
                  <a:prstClr val="black"/>
                </a:solidFill>
              </a:rPr>
              <a:t>]  </a:t>
            </a:r>
            <a:r>
              <a:rPr lang="en-US" sz="1000" dirty="0">
                <a:solidFill>
                  <a:prstClr val="black"/>
                </a:solidFill>
              </a:rPr>
              <a:t>= </a:t>
            </a:r>
            <a:r>
              <a:rPr lang="en-US" sz="1000" b="1" dirty="0" err="1" smtClean="0">
                <a:solidFill>
                  <a:prstClr val="black"/>
                </a:solidFill>
              </a:rPr>
              <a:t>Acc</a:t>
            </a:r>
            <a:r>
              <a:rPr lang="en-US" sz="1000" b="1" dirty="0" smtClean="0">
                <a:solidFill>
                  <a:prstClr val="black"/>
                </a:solidFill>
              </a:rPr>
              <a:t>[</a:t>
            </a:r>
            <a:r>
              <a:rPr lang="en-US" sz="1000" b="1" dirty="0" err="1" smtClean="0">
                <a:solidFill>
                  <a:prstClr val="black"/>
                </a:solidFill>
              </a:rPr>
              <a:t>i</a:t>
            </a:r>
            <a:r>
              <a:rPr lang="en-US" sz="1000" b="1" dirty="0" smtClean="0">
                <a:solidFill>
                  <a:prstClr val="black"/>
                </a:solidFill>
              </a:rPr>
              <a:t>] – </a:t>
            </a:r>
            <a:r>
              <a:rPr lang="en-US" sz="1000" b="1" dirty="0" err="1" smtClean="0">
                <a:solidFill>
                  <a:prstClr val="black"/>
                </a:solidFill>
              </a:rPr>
              <a:t>Acc</a:t>
            </a:r>
            <a:r>
              <a:rPr lang="en-US" sz="1000" b="1" dirty="0" smtClean="0">
                <a:solidFill>
                  <a:prstClr val="black"/>
                </a:solidFill>
              </a:rPr>
              <a:t>[i-12]    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7" name="순서도: 수행의 시작/종료 11"/>
          <p:cNvSpPr/>
          <p:nvPr/>
        </p:nvSpPr>
        <p:spPr>
          <a:xfrm>
            <a:off x="4405339" y="3831742"/>
            <a:ext cx="1132116" cy="329779"/>
          </a:xfrm>
          <a:prstGeom prst="flowChartTermina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  <a:latin typeface="Arial Narrow" panose="020B0606020202030204" pitchFamily="34" charset="0"/>
              </a:rPr>
              <a:t>L12 Sales</a:t>
            </a:r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직사각형 33"/>
          <p:cNvSpPr/>
          <p:nvPr/>
        </p:nvSpPr>
        <p:spPr>
          <a:xfrm>
            <a:off x="4758855" y="5798437"/>
            <a:ext cx="1486170" cy="394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Accumulated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Recent 12 months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순서도: 문서 31"/>
          <p:cNvSpPr/>
          <p:nvPr/>
        </p:nvSpPr>
        <p:spPr>
          <a:xfrm>
            <a:off x="4786028" y="6361104"/>
            <a:ext cx="1458997" cy="395855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B[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,j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]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Acc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]-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Acc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[i-12]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직선 화살표 연결선 19"/>
          <p:cNvCxnSpPr/>
          <p:nvPr/>
        </p:nvCxnSpPr>
        <p:spPr>
          <a:xfrm flipH="1">
            <a:off x="5342565" y="6199663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34"/>
          <p:cNvSpPr/>
          <p:nvPr/>
        </p:nvSpPr>
        <p:spPr>
          <a:xfrm>
            <a:off x="3531539" y="5277104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Yes</a:t>
            </a:r>
          </a:p>
        </p:txBody>
      </p:sp>
      <p:cxnSp>
        <p:nvCxnSpPr>
          <p:cNvPr id="16" name="꺾인 연결선 37"/>
          <p:cNvCxnSpPr>
            <a:stCxn id="22" idx="1"/>
          </p:cNvCxnSpPr>
          <p:nvPr/>
        </p:nvCxnSpPr>
        <p:spPr>
          <a:xfrm rot="10800000" flipV="1">
            <a:off x="3924310" y="5331994"/>
            <a:ext cx="84147" cy="47355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9"/>
          <p:cNvCxnSpPr/>
          <p:nvPr/>
        </p:nvCxnSpPr>
        <p:spPr>
          <a:xfrm>
            <a:off x="5002087" y="5402891"/>
            <a:ext cx="0" cy="395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34"/>
          <p:cNvSpPr/>
          <p:nvPr/>
        </p:nvSpPr>
        <p:spPr>
          <a:xfrm>
            <a:off x="4949651" y="5539755"/>
            <a:ext cx="525780" cy="25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직사각형 33"/>
          <p:cNvSpPr/>
          <p:nvPr/>
        </p:nvSpPr>
        <p:spPr>
          <a:xfrm>
            <a:off x="3515800" y="5805545"/>
            <a:ext cx="1169496" cy="394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Accumulated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순서도: 문서 31"/>
          <p:cNvSpPr/>
          <p:nvPr/>
        </p:nvSpPr>
        <p:spPr>
          <a:xfrm>
            <a:off x="3542973" y="6368212"/>
            <a:ext cx="1144125" cy="395855"/>
          </a:xfrm>
          <a:prstGeom prst="flowChart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B[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]=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Acc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[ </a:t>
            </a:r>
            <a:r>
              <a:rPr lang="en-US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]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직선 화살표 연결선 19"/>
          <p:cNvCxnSpPr/>
          <p:nvPr/>
        </p:nvCxnSpPr>
        <p:spPr>
          <a:xfrm flipH="1">
            <a:off x="4099510" y="6206771"/>
            <a:ext cx="1038" cy="161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13"/>
          <p:cNvSpPr/>
          <p:nvPr/>
        </p:nvSpPr>
        <p:spPr>
          <a:xfrm>
            <a:off x="4008456" y="5084208"/>
            <a:ext cx="2012966" cy="49557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직사각형 1"/>
          <p:cNvSpPr/>
          <p:nvPr/>
        </p:nvSpPr>
        <p:spPr>
          <a:xfrm>
            <a:off x="4497581" y="5085839"/>
            <a:ext cx="1022556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Row &lt; 12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46726"/>
              </p:ext>
            </p:extLst>
          </p:nvPr>
        </p:nvGraphicFramePr>
        <p:xfrm>
          <a:off x="60262" y="1361493"/>
          <a:ext cx="6213157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392"/>
                <a:gridCol w="608330"/>
                <a:gridCol w="770255"/>
                <a:gridCol w="770255"/>
                <a:gridCol w="306705"/>
                <a:gridCol w="827405"/>
                <a:gridCol w="827405"/>
                <a:gridCol w="827405"/>
                <a:gridCol w="294005"/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Sales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C(0)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C(1)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C(2)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C(12)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C(13)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C(14)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39221"/>
              </p:ext>
            </p:extLst>
          </p:nvPr>
        </p:nvGraphicFramePr>
        <p:xfrm>
          <a:off x="60262" y="3162225"/>
          <a:ext cx="6213157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392"/>
                <a:gridCol w="608330"/>
                <a:gridCol w="770255"/>
                <a:gridCol w="770255"/>
                <a:gridCol w="306705"/>
                <a:gridCol w="827405"/>
                <a:gridCol w="827405"/>
                <a:gridCol w="827405"/>
                <a:gridCol w="294005"/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L12 Sales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D(0)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D(1)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D(2)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D(12)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D(13)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D(14)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78625"/>
              </p:ext>
            </p:extLst>
          </p:nvPr>
        </p:nvGraphicFramePr>
        <p:xfrm>
          <a:off x="76202" y="1834164"/>
          <a:ext cx="621315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392"/>
                <a:gridCol w="608330"/>
                <a:gridCol w="770255"/>
                <a:gridCol w="770255"/>
                <a:gridCol w="306705"/>
                <a:gridCol w="827405"/>
                <a:gridCol w="827405"/>
                <a:gridCol w="827405"/>
                <a:gridCol w="294005"/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Accumulated</a:t>
                      </a:r>
                    </a:p>
                    <a:p>
                      <a:pPr algn="ctr"/>
                      <a:r>
                        <a:rPr lang="en-US" sz="1000" dirty="0" smtClean="0"/>
                        <a:t>Sales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Acc</a:t>
                      </a:r>
                      <a:r>
                        <a:rPr lang="en-US" sz="1000" dirty="0" smtClean="0"/>
                        <a:t>(0)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Acc</a:t>
                      </a:r>
                      <a:r>
                        <a:rPr lang="en-US" sz="1000" dirty="0" smtClean="0"/>
                        <a:t>(1)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Acc</a:t>
                      </a:r>
                      <a:r>
                        <a:rPr lang="en-US" sz="1000" dirty="0" smtClean="0"/>
                        <a:t>(2)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17585"/>
              </p:ext>
            </p:extLst>
          </p:nvPr>
        </p:nvGraphicFramePr>
        <p:xfrm>
          <a:off x="60262" y="2499020"/>
          <a:ext cx="621315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392"/>
                <a:gridCol w="608330"/>
                <a:gridCol w="770255"/>
                <a:gridCol w="770255"/>
                <a:gridCol w="306705"/>
                <a:gridCol w="827405"/>
                <a:gridCol w="827405"/>
                <a:gridCol w="827405"/>
                <a:gridCol w="294005"/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L12 Sales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Acc</a:t>
                      </a:r>
                      <a:r>
                        <a:rPr lang="en-US" sz="1000" dirty="0" smtClean="0"/>
                        <a:t>(0)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Acc</a:t>
                      </a:r>
                      <a:r>
                        <a:rPr lang="en-US" sz="1000" dirty="0" smtClean="0"/>
                        <a:t>(1)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Acc</a:t>
                      </a:r>
                      <a:r>
                        <a:rPr lang="en-US" sz="1000" dirty="0" smtClean="0"/>
                        <a:t>(2)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(12) –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[1)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(13) –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[2)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(14) –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7604" y="1081568"/>
            <a:ext cx="4180789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1. Sales Data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604" y="1570688"/>
            <a:ext cx="4180789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. Accumulated Data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486" y="2196630"/>
            <a:ext cx="4180789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3. Accumulated Data → L12 Sales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5062" y="2893330"/>
            <a:ext cx="4180789" cy="357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4</a:t>
            </a:r>
            <a:r>
              <a:rPr lang="en-US" sz="1100" dirty="0" smtClean="0">
                <a:solidFill>
                  <a:schemeClr val="tx1"/>
                </a:solidFill>
              </a:rPr>
              <a:t>. L12 Sales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19"/>
          <p:cNvSpPr/>
          <p:nvPr/>
        </p:nvSpPr>
        <p:spPr>
          <a:xfrm>
            <a:off x="4373833" y="3530569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Logic Tree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7" name="직사각형 19"/>
          <p:cNvSpPr/>
          <p:nvPr/>
        </p:nvSpPr>
        <p:spPr>
          <a:xfrm>
            <a:off x="56363" y="917770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Modeling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8" name="직사각형 19"/>
          <p:cNvSpPr/>
          <p:nvPr/>
        </p:nvSpPr>
        <p:spPr>
          <a:xfrm>
            <a:off x="7135406" y="3551373"/>
            <a:ext cx="1146223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Build Code</a:t>
            </a:r>
            <a:endParaRPr lang="en-US" sz="15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463183" y="3690862"/>
            <a:ext cx="0" cy="300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35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Quality </a:t>
            </a:r>
            <a:r>
              <a:rPr lang="en-US" sz="2000" b="1" dirty="0" smtClean="0">
                <a:solidFill>
                  <a:schemeClr val="tx1"/>
                </a:solidFill>
              </a:rPr>
              <a:t>Indicator Automatic Calculator – FDR &amp; FFR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순서도: 준비 12"/>
          <p:cNvSpPr/>
          <p:nvPr/>
        </p:nvSpPr>
        <p:spPr>
          <a:xfrm>
            <a:off x="3784854" y="4283155"/>
            <a:ext cx="2460171" cy="647557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직사각형 1"/>
          <p:cNvSpPr/>
          <p:nvPr/>
        </p:nvSpPr>
        <p:spPr>
          <a:xfrm>
            <a:off x="4111476" y="4350438"/>
            <a:ext cx="1676351" cy="493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Sales_data</a:t>
            </a:r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= </a:t>
            </a:r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Accumulated Table = </a:t>
            </a:r>
            <a:r>
              <a:rPr lang="en-US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Acc</a:t>
            </a:r>
            <a:endParaRPr lang="en-US" sz="11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L12 SVC Table = D</a:t>
            </a:r>
          </a:p>
        </p:txBody>
      </p:sp>
      <p:cxnSp>
        <p:nvCxnSpPr>
          <p:cNvPr id="11" name="직선 화살표 연결선 15"/>
          <p:cNvCxnSpPr/>
          <p:nvPr/>
        </p:nvCxnSpPr>
        <p:spPr>
          <a:xfrm flipH="1">
            <a:off x="5025803" y="4047221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15"/>
          <p:cNvCxnSpPr/>
          <p:nvPr/>
        </p:nvCxnSpPr>
        <p:spPr>
          <a:xfrm flipH="1">
            <a:off x="5006753" y="4861378"/>
            <a:ext cx="2106" cy="2264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8"/>
          <p:cNvCxnSpPr/>
          <p:nvPr/>
        </p:nvCxnSpPr>
        <p:spPr>
          <a:xfrm>
            <a:off x="3306123" y="3728929"/>
            <a:ext cx="0" cy="300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19"/>
          <p:cNvSpPr/>
          <p:nvPr/>
        </p:nvSpPr>
        <p:spPr>
          <a:xfrm>
            <a:off x="507030" y="3551372"/>
            <a:ext cx="1699878" cy="265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>
                <a:solidFill>
                  <a:schemeClr val="bg1"/>
                </a:solidFill>
              </a:rPr>
              <a:t>Modeling Fomula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3349</TotalTime>
  <Words>2834</Words>
  <Application>Microsoft Office PowerPoint</Application>
  <PresentationFormat>On-screen Show (4:3)</PresentationFormat>
  <Paragraphs>889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Arial Narrow</vt:lpstr>
      <vt:lpstr>Calibri</vt:lpstr>
      <vt:lpstr>Calibri Light</vt:lpstr>
      <vt:lpstr>Cambria Math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Eunbi Yoon/LGEUS TN R&amp;D Team(eunbi1.yoon@lge.com)</dc:creator>
  <cp:lastModifiedBy>Eunbi Yoon/LGEUS TN R&amp;D Team(eunbi1.yoon@lge.com)</cp:lastModifiedBy>
  <cp:revision>156</cp:revision>
  <dcterms:created xsi:type="dcterms:W3CDTF">2021-12-30T14:30:50Z</dcterms:created>
  <dcterms:modified xsi:type="dcterms:W3CDTF">2022-12-12T21:21:32Z</dcterms:modified>
</cp:coreProperties>
</file>