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4" r:id="rId2"/>
    <p:sldId id="280" r:id="rId3"/>
    <p:sldId id="28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8236" autoAdjust="0"/>
  </p:normalViewPr>
  <p:slideViewPr>
    <p:cSldViewPr snapToGrid="0">
      <p:cViewPr>
        <p:scale>
          <a:sx n="125" d="100"/>
          <a:sy n="125" d="100"/>
        </p:scale>
        <p:origin x="-1188" y="516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2952-873A-4803-AB61-69CCC17FB204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2A379-B35D-482E-8B0E-74A0607B5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820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7636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6200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12753257"/>
              </p:ext>
            </p:extLst>
          </p:nvPr>
        </p:nvGraphicFramePr>
        <p:xfrm>
          <a:off x="169335" y="620692"/>
          <a:ext cx="8888940" cy="388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8940"/>
              </a:tblGrid>
              <a:tr h="388817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Arial" charset="0"/>
                        </a:rPr>
                        <a:t>[Instruction] OZ code : One of the warranty flags in the SVC claim</a:t>
                      </a:r>
                    </a:p>
                  </a:txBody>
                  <a:tcPr marL="37304" marR="37304" marT="22958" marB="22958" anchor="ctr"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23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8585229"/>
              </p:ext>
            </p:extLst>
          </p:nvPr>
        </p:nvGraphicFramePr>
        <p:xfrm>
          <a:off x="2419355" y="142653"/>
          <a:ext cx="3809999" cy="457192"/>
        </p:xfrm>
        <a:graphic>
          <a:graphicData uri="http://schemas.openxmlformats.org/drawingml/2006/table">
            <a:tbl>
              <a:tblPr/>
              <a:tblGrid>
                <a:gridCol w="3809999"/>
              </a:tblGrid>
              <a:tr h="357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charset="-127"/>
                          <a:cs typeface="Arial" pitchFamily="34" charset="0"/>
                        </a:rPr>
                        <a:t>Service instruction</a:t>
                      </a:r>
                    </a:p>
                  </a:txBody>
                  <a:tcPr marL="68575" marR="68575" marT="45716" marB="4571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871597" y="6467013"/>
            <a:ext cx="1021081" cy="26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7985" tIns="45683" rIns="17985" bIns="45683" anchor="ctr" anchorCtr="1">
            <a:spAutoFit/>
          </a:bodyPr>
          <a:lstStyle/>
          <a:p>
            <a:pPr algn="r" defTabSz="913834">
              <a:defRPr/>
            </a:pPr>
            <a:r>
              <a:rPr lang="en-US" altLang="ko-KR" sz="1100" b="1" dirty="0">
                <a:latin typeface="Arial" pitchFamily="34" charset="0"/>
                <a:ea typeface="LG스마트체2.0 Regular" panose="020B0600000101010101" pitchFamily="50" charset="-127"/>
                <a:cs typeface="Arial" pitchFamily="34" charset="0"/>
              </a:rPr>
              <a:t>Page 1</a:t>
            </a:r>
          </a:p>
        </p:txBody>
      </p:sp>
      <p:graphicFrame>
        <p:nvGraphicFramePr>
          <p:cNvPr id="31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1215660"/>
              </p:ext>
            </p:extLst>
          </p:nvPr>
        </p:nvGraphicFramePr>
        <p:xfrm>
          <a:off x="160871" y="1095376"/>
          <a:ext cx="8878354" cy="1159937"/>
        </p:xfrm>
        <a:graphic>
          <a:graphicData uri="http://schemas.openxmlformats.org/drawingml/2006/table">
            <a:tbl>
              <a:tblPr/>
              <a:tblGrid>
                <a:gridCol w="940817"/>
                <a:gridCol w="4394237"/>
                <a:gridCol w="561975"/>
                <a:gridCol w="2981325"/>
              </a:tblGrid>
              <a:tr h="3012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Symptoms</a:t>
                      </a:r>
                    </a:p>
                  </a:txBody>
                  <a:tcPr marL="7144" marR="7144" marT="9542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 SVC due to customer environment, not product problem /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 damages by delivery or installation /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Customer’s fault,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 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Arial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7144" marR="7144" marT="9542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Note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7144" marR="7144" marT="9542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Warranty Exceptions Page 2 (Front loader)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Warranty Exceptions Page 3 (Top loader)</a:t>
                      </a:r>
                    </a:p>
                  </a:txBody>
                  <a:tcPr marL="7144" marR="7144" marT="9542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6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Cause</a:t>
                      </a:r>
                    </a:p>
                  </a:txBody>
                  <a:tcPr marL="7144" marR="7144" marT="9542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 not plugged in / plumbing or installation issue / outlet no power /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the inlet hoses are installed in reverse</a:t>
                      </a:r>
                    </a:p>
                  </a:txBody>
                  <a:tcPr marL="7144" marR="7144" marT="9542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9525" marR="9525" marT="9541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9525" marR="9525" marT="9541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Group 23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0935399"/>
              </p:ext>
            </p:extLst>
          </p:nvPr>
        </p:nvGraphicFramePr>
        <p:xfrm>
          <a:off x="151343" y="3657600"/>
          <a:ext cx="8887882" cy="2818960"/>
        </p:xfrm>
        <a:graphic>
          <a:graphicData uri="http://schemas.openxmlformats.org/drawingml/2006/table">
            <a:tbl>
              <a:tblPr/>
              <a:tblGrid>
                <a:gridCol w="8887882"/>
              </a:tblGrid>
              <a:tr h="2818960">
                <a:tc>
                  <a:txBody>
                    <a:bodyPr/>
                    <a:lstStyle/>
                    <a:p>
                      <a:pPr marL="228600" lvl="0" indent="-228600" fontAlgn="base" latinLnBrk="0"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altLang="ko-KR" sz="1600" b="1" u="sng" dirty="0" smtClean="0"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How to put the OZ code in warranty</a:t>
                      </a:r>
                      <a:r>
                        <a:rPr lang="en-US" altLang="ko-KR" sz="1600" b="1" u="sng" baseline="0" dirty="0" smtClean="0"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 flag at GSFS+, mobile GSFS+ and SVC Power</a:t>
                      </a:r>
                      <a:endParaRPr lang="en-US" altLang="ko-KR" sz="1600" b="1" u="sng" dirty="0" smtClean="0">
                        <a:latin typeface="Arial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68568" marR="68568" marT="45713" marB="45713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Group 23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830065"/>
              </p:ext>
            </p:extLst>
          </p:nvPr>
        </p:nvGraphicFramePr>
        <p:xfrm>
          <a:off x="161925" y="2295525"/>
          <a:ext cx="8867775" cy="1314449"/>
        </p:xfrm>
        <a:graphic>
          <a:graphicData uri="http://schemas.openxmlformats.org/drawingml/2006/table">
            <a:tbl>
              <a:tblPr/>
              <a:tblGrid>
                <a:gridCol w="8867775"/>
              </a:tblGrid>
              <a:tr h="1314449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Note: 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Put the warranty flag with “OZ if the cases are warranty exceptions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    * </a:t>
                      </a:r>
                      <a:r>
                        <a:rPr kumimoji="0" lang="en-US" altLang="ko-KR" sz="12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OZ code explanation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      Use Warranty flag “OZ”, When we didn’t get paid for what was categorized OOW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      (Because of customer’s fault or environment impact)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   * </a:t>
                      </a:r>
                      <a:r>
                        <a:rPr kumimoji="0" lang="en-US" altLang="ko-KR" sz="12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LG스마트체 Regular" pitchFamily="50" charset="-127"/>
                          <a:cs typeface="Arial" pitchFamily="34" charset="0"/>
                        </a:rPr>
                        <a:t>The warranty exception cases are listed at Page 2 and 3</a:t>
                      </a:r>
                      <a:endParaRPr kumimoji="0" lang="en-US" altLang="ko-KR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68568" marR="68568" marT="45713" marB="45713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Rectangle 45"/>
          <p:cNvSpPr/>
          <p:nvPr/>
        </p:nvSpPr>
        <p:spPr>
          <a:xfrm>
            <a:off x="257176" y="4019624"/>
            <a:ext cx="2190749" cy="467820"/>
          </a:xfrm>
          <a:prstGeom prst="rect">
            <a:avLst/>
          </a:prstGeom>
        </p:spPr>
        <p:txBody>
          <a:bodyPr wrap="square" lIns="18288" tIns="18288" rIns="18288" bIns="1828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u="sng" dirty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 </a:t>
            </a:r>
            <a:r>
              <a:rPr lang="en-US" sz="1400" b="1" u="sng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GSFS</a:t>
            </a:r>
            <a:r>
              <a:rPr lang="en-US" sz="1400" b="1" u="sng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+ </a:t>
            </a:r>
          </a:p>
          <a:p>
            <a:r>
              <a:rPr lang="en-US" sz="1400" b="1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   [OZ]</a:t>
            </a:r>
            <a:endParaRPr lang="en-US" sz="1400" b="1" dirty="0">
              <a:latin typeface="Arial" pitchFamily="34" charset="0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43" name="Rectangle 45"/>
          <p:cNvSpPr/>
          <p:nvPr/>
        </p:nvSpPr>
        <p:spPr>
          <a:xfrm>
            <a:off x="3114676" y="4019624"/>
            <a:ext cx="2943224" cy="467820"/>
          </a:xfrm>
          <a:prstGeom prst="rect">
            <a:avLst/>
          </a:prstGeom>
        </p:spPr>
        <p:txBody>
          <a:bodyPr wrap="square" lIns="18288" tIns="18288" rIns="18288" bIns="1828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u="sng" dirty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 </a:t>
            </a:r>
            <a:r>
              <a:rPr lang="en-US" sz="1400" b="1" u="sng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Mobile GSFS</a:t>
            </a:r>
            <a:r>
              <a:rPr lang="en-US" sz="1400" b="1" u="sng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+</a:t>
            </a:r>
          </a:p>
          <a:p>
            <a:r>
              <a:rPr lang="en-US" sz="1400" b="1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  [Repair Cost Zero]</a:t>
            </a:r>
            <a:endParaRPr lang="en-US" sz="1400" b="1" dirty="0">
              <a:latin typeface="Arial" pitchFamily="34" charset="0"/>
              <a:ea typeface="LG스마트체 Regular" pitchFamily="50" charset="-127"/>
              <a:cs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52415" y="4543425"/>
            <a:ext cx="2947986" cy="1828799"/>
            <a:chOff x="1309689" y="4114799"/>
            <a:chExt cx="3426350" cy="2162175"/>
          </a:xfrm>
        </p:grpSpPr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9689" y="4114799"/>
              <a:ext cx="3426350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Rectangle 46"/>
            <p:cNvSpPr/>
            <p:nvPr/>
          </p:nvSpPr>
          <p:spPr>
            <a:xfrm>
              <a:off x="2152650" y="6019800"/>
              <a:ext cx="2552700" cy="219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4" descr="image0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9025" y="4533899"/>
            <a:ext cx="2174667" cy="189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3150" y="4523073"/>
            <a:ext cx="2743200" cy="192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45"/>
          <p:cNvSpPr/>
          <p:nvPr/>
        </p:nvSpPr>
        <p:spPr>
          <a:xfrm>
            <a:off x="6172200" y="4019624"/>
            <a:ext cx="2743200" cy="467820"/>
          </a:xfrm>
          <a:prstGeom prst="rect">
            <a:avLst/>
          </a:prstGeom>
        </p:spPr>
        <p:txBody>
          <a:bodyPr wrap="square" lIns="18288" tIns="18288" rIns="18288" bIns="1828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u="sng" dirty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 </a:t>
            </a:r>
            <a:r>
              <a:rPr lang="en-US" sz="1400" b="1" u="sng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SVC </a:t>
            </a:r>
            <a:r>
              <a:rPr lang="en-US" sz="1400" b="1" u="sng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Power</a:t>
            </a:r>
          </a:p>
          <a:p>
            <a:r>
              <a:rPr lang="en-US" sz="1400" b="1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  [Non-Mfg Defect Warranty] </a:t>
            </a:r>
            <a:endParaRPr lang="en-US" sz="1400" b="1" dirty="0">
              <a:latin typeface="Arial" pitchFamily="34" charset="0"/>
              <a:ea typeface="LG스마트체 Regular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2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928538" y="6521424"/>
            <a:ext cx="967503" cy="30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7985" tIns="45683" rIns="17985" bIns="45683" anchor="ctr" anchorCtr="1">
            <a:spAutoFit/>
          </a:bodyPr>
          <a:lstStyle/>
          <a:p>
            <a:pPr algn="r" defTabSz="913834">
              <a:defRPr/>
            </a:pPr>
            <a:r>
              <a:rPr lang="en-US" altLang="ko-KR" sz="1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ahoma" pitchFamily="34" charset="0"/>
              </a:rPr>
              <a:t>Page 2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 t="7398"/>
          <a:stretch>
            <a:fillRect/>
          </a:stretch>
        </p:blipFill>
        <p:spPr bwMode="auto">
          <a:xfrm>
            <a:off x="233363" y="1187828"/>
            <a:ext cx="4233862" cy="529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3855" y="1157288"/>
            <a:ext cx="4580145" cy="307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352425"/>
            <a:ext cx="2743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45"/>
          <p:cNvSpPr/>
          <p:nvPr/>
        </p:nvSpPr>
        <p:spPr>
          <a:xfrm>
            <a:off x="4724401" y="4914974"/>
            <a:ext cx="4419599" cy="775597"/>
          </a:xfrm>
          <a:prstGeom prst="rect">
            <a:avLst/>
          </a:prstGeom>
        </p:spPr>
        <p:txBody>
          <a:bodyPr wrap="square" lIns="18288" tIns="18288" rIns="18288" bIns="1828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This information is included </a:t>
            </a:r>
          </a:p>
          <a:p>
            <a:r>
              <a:rPr lang="en-US" sz="2400" b="1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   in the owner manual</a:t>
            </a:r>
            <a:endParaRPr lang="en-US" sz="2400" b="1" dirty="0">
              <a:latin typeface="Arial" pitchFamily="34" charset="0"/>
              <a:ea typeface="LG스마트체 Regular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2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928538" y="6521424"/>
            <a:ext cx="967503" cy="30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7985" tIns="45683" rIns="17985" bIns="45683" anchor="ctr" anchorCtr="1">
            <a:spAutoFit/>
          </a:bodyPr>
          <a:lstStyle/>
          <a:p>
            <a:pPr algn="r" defTabSz="913834">
              <a:defRPr/>
            </a:pPr>
            <a:r>
              <a:rPr lang="en-US" altLang="ko-KR" sz="1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ahoma" pitchFamily="34" charset="0"/>
              </a:rPr>
              <a:t>Page </a:t>
            </a:r>
            <a:r>
              <a:rPr lang="en-US" altLang="ko-KR" sz="14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ahoma" pitchFamily="34" charset="0"/>
              </a:rPr>
              <a:t>3</a:t>
            </a:r>
            <a:endParaRPr lang="en-US" altLang="ko-KR" sz="1400" b="1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ahom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552449"/>
            <a:ext cx="467545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" y="123825"/>
            <a:ext cx="2743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5"/>
          <p:cNvSpPr/>
          <p:nvPr/>
        </p:nvSpPr>
        <p:spPr>
          <a:xfrm>
            <a:off x="5162551" y="4705424"/>
            <a:ext cx="3981449" cy="1144929"/>
          </a:xfrm>
          <a:prstGeom prst="rect">
            <a:avLst/>
          </a:prstGeom>
        </p:spPr>
        <p:txBody>
          <a:bodyPr wrap="square" lIns="18288" tIns="18288" rIns="18288" bIns="1828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This information is</a:t>
            </a:r>
          </a:p>
          <a:p>
            <a:r>
              <a:rPr lang="en-US" sz="2400" b="1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   included in the owner</a:t>
            </a:r>
          </a:p>
          <a:p>
            <a:r>
              <a:rPr lang="en-US" sz="2400" b="1" dirty="0" smtClean="0">
                <a:latin typeface="Arial" pitchFamily="34" charset="0"/>
                <a:ea typeface="LG스마트체 Regular" pitchFamily="50" charset="-127"/>
                <a:cs typeface="Arial" pitchFamily="34" charset="0"/>
              </a:rPr>
              <a:t>   manual</a:t>
            </a:r>
            <a:endParaRPr lang="en-US" sz="2400" b="1" dirty="0">
              <a:latin typeface="Arial" pitchFamily="34" charset="0"/>
              <a:ea typeface="LG스마트체 Regular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2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41410</TotalTime>
  <Words>210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1_기본 디자인</vt:lpstr>
      <vt:lpstr>Slide 1</vt:lpstr>
      <vt:lpstr>Slide 2</vt:lpstr>
      <vt:lpstr>Slide 3</vt:lpstr>
    </vt:vector>
  </TitlesOfParts>
  <Company>LGE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김용환/선임/CS해외운영팀(yonghwan78.kim@lge.com)</dc:creator>
  <cp:lastModifiedBy>nungseo.park</cp:lastModifiedBy>
  <cp:revision>209</cp:revision>
  <cp:lastPrinted>2018-10-01T07:40:24Z</cp:lastPrinted>
  <dcterms:created xsi:type="dcterms:W3CDTF">2018-08-17T09:15:19Z</dcterms:created>
  <dcterms:modified xsi:type="dcterms:W3CDTF">2020-06-12T12:58:00Z</dcterms:modified>
</cp:coreProperties>
</file>