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61"/>
  </p:notesMasterIdLst>
  <p:handoutMasterIdLst>
    <p:handoutMasterId r:id="rId62"/>
  </p:handoutMasterIdLst>
  <p:sldIdLst>
    <p:sldId id="334" r:id="rId4"/>
    <p:sldId id="335" r:id="rId5"/>
    <p:sldId id="336" r:id="rId6"/>
    <p:sldId id="332" r:id="rId7"/>
    <p:sldId id="333" r:id="rId8"/>
    <p:sldId id="339" r:id="rId9"/>
    <p:sldId id="340" r:id="rId10"/>
    <p:sldId id="337" r:id="rId11"/>
    <p:sldId id="338" r:id="rId12"/>
    <p:sldId id="257" r:id="rId13"/>
    <p:sldId id="308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12" r:id="rId28"/>
    <p:sldId id="341" r:id="rId29"/>
    <p:sldId id="360" r:id="rId30"/>
    <p:sldId id="361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342" r:id="rId42"/>
    <p:sldId id="343" r:id="rId43"/>
    <p:sldId id="344" r:id="rId44"/>
    <p:sldId id="331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30" r:id="rId58"/>
    <p:sldId id="357" r:id="rId59"/>
    <p:sldId id="358" r:id="rId6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3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6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2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4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61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11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13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0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67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7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8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47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77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10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12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30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35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79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7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5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2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6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7286" y="2397948"/>
            <a:ext cx="6569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비트컴퓨터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인공지능 플랫폼 개발 전문가 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강사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박세영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endParaRPr lang="en-US" altLang="ko-KR" sz="2400" dirty="0"/>
          </a:p>
          <a:p>
            <a:r>
              <a:rPr lang="ko-KR" altLang="en-US" sz="2400" dirty="0"/>
              <a:t>모듈 </a:t>
            </a:r>
            <a:r>
              <a:rPr lang="en-US" altLang="ko-KR" sz="2400" dirty="0"/>
              <a:t>: </a:t>
            </a:r>
            <a:r>
              <a:rPr lang="ko-KR" altLang="en-US" sz="2400" dirty="0"/>
              <a:t>특정한 기능을 제공하는 코드들을 </a:t>
            </a:r>
            <a:r>
              <a:rPr lang="ko-KR" altLang="en-US" sz="2400" dirty="0" err="1"/>
              <a:t>묶어놓은</a:t>
            </a:r>
            <a:r>
              <a:rPr lang="ko-KR" altLang="en-US" sz="2400" dirty="0"/>
              <a:t> 것</a:t>
            </a:r>
            <a:endParaRPr lang="en-US" altLang="ko-KR" sz="2400" dirty="0"/>
          </a:p>
          <a:p>
            <a:r>
              <a:rPr lang="en-US" altLang="ko-KR" sz="2400" dirty="0"/>
              <a:t>turtle </a:t>
            </a:r>
            <a:r>
              <a:rPr lang="ko-KR" altLang="en-US" sz="2400" dirty="0"/>
              <a:t>모듈 </a:t>
            </a:r>
            <a:r>
              <a:rPr lang="en-US" altLang="ko-KR" sz="2400" dirty="0"/>
              <a:t>: </a:t>
            </a:r>
            <a:r>
              <a:rPr lang="ko-KR" altLang="en-US" sz="2400" dirty="0"/>
              <a:t>그림을 그릴 수 있는 모듈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쉘 화면에 다음과 같이 </a:t>
            </a:r>
            <a:r>
              <a:rPr lang="ko-KR" altLang="en-US" sz="2400" dirty="0" err="1"/>
              <a:t>한줄씩</a:t>
            </a:r>
            <a:r>
              <a:rPr lang="ko-KR" altLang="en-US" sz="2400" dirty="0"/>
              <a:t> 입력합니다</a:t>
            </a:r>
            <a:r>
              <a:rPr lang="en-US" altLang="ko-KR" sz="2400" dirty="0"/>
              <a:t>.</a:t>
            </a:r>
          </a:p>
          <a:p>
            <a:endParaRPr lang="en-US" sz="2400" b="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sz="2800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3573016"/>
            <a:ext cx="6840760" cy="122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import turtle </a:t>
            </a:r>
          </a:p>
          <a:p>
            <a:r>
              <a:rPr lang="en-US" sz="2000"/>
              <a:t>tpen=turtle.Pen( ) </a:t>
            </a:r>
            <a:r>
              <a:rPr lang="ko-KR" altLang="en-US" sz="2000"/>
              <a:t>또는 </a:t>
            </a:r>
            <a:r>
              <a:rPr lang="en-US" sz="2000"/>
              <a:t>tpen=turtle.Turtle( )</a:t>
            </a:r>
          </a:p>
          <a:p>
            <a:r>
              <a:rPr lang="en-US" sz="2000"/>
              <a:t>tpen.shape(“turtle”)</a:t>
            </a:r>
          </a:p>
        </p:txBody>
      </p:sp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 </a:t>
            </a:r>
            <a:r>
              <a:rPr lang="ko-KR" altLang="en-US" dirty="0"/>
              <a:t>모듈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8AD04-0E58-49AB-967E-0C8FC0A00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동그라미 그리기 </a:t>
            </a:r>
            <a:endParaRPr lang="en-US" altLang="ko-KR" sz="2400" dirty="0"/>
          </a:p>
          <a:p>
            <a:pPr marL="490029" lvl="1" indent="0">
              <a:buNone/>
            </a:pPr>
            <a:endParaRPr lang="en-US" sz="1600" dirty="0"/>
          </a:p>
          <a:p>
            <a:pPr marL="490029" lvl="1" indent="0">
              <a:buNone/>
            </a:pPr>
            <a:endParaRPr 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215211" y="1881406"/>
            <a:ext cx="4572000" cy="18466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sz="2400" b="1">
                <a:solidFill>
                  <a:srgbClr val="FF0000"/>
                </a:solidFill>
                <a:latin typeface="YoonV YoonGothic100Std_OTF"/>
              </a:rPr>
              <a:t>circle() </a:t>
            </a:r>
          </a:p>
          <a:p>
            <a:pPr algn="just"/>
            <a:r>
              <a:rPr lang="ko-KR" altLang="en-US">
                <a:latin typeface="LLHJYW+YDVYGOStd11"/>
              </a:rPr>
              <a:t>주어진 반지름의 크기로 원을 그립니다</a:t>
            </a:r>
            <a:r>
              <a:rPr lang="en-US" altLang="ko-KR">
                <a:latin typeface="LLHJYW+YDVYGOStd11"/>
              </a:rPr>
              <a:t>. </a:t>
            </a:r>
          </a:p>
          <a:p>
            <a:pPr algn="just"/>
            <a:r>
              <a:rPr lang="ko-KR" altLang="en-US">
                <a:latin typeface="LLHJYW+YDVYGOStd11"/>
              </a:rPr>
              <a:t>형식 </a:t>
            </a:r>
            <a:r>
              <a:rPr lang="en-US" altLang="ko-KR">
                <a:latin typeface="LLHJYW+YDVYGOStd11"/>
              </a:rPr>
              <a:t>: </a:t>
            </a:r>
            <a:r>
              <a:rPr lang="ko-KR" altLang="en-US">
                <a:latin typeface="LLHJYW+YDVYGOStd11"/>
              </a:rPr>
              <a:t>괄호안에 원하는 반지름의 크기를 숫자로 적습니다</a:t>
            </a:r>
            <a:r>
              <a:rPr lang="en-US" altLang="ko-KR">
                <a:latin typeface="LLHJYW+YDVYGOStd11"/>
              </a:rPr>
              <a:t>. </a:t>
            </a:r>
          </a:p>
          <a:p>
            <a:pPr algn="just"/>
            <a:r>
              <a:rPr lang="ko-KR" altLang="en-US">
                <a:latin typeface="LLHJYW+YDVYGOStd11"/>
              </a:rPr>
              <a:t>예 </a:t>
            </a:r>
            <a:r>
              <a:rPr lang="en-US" altLang="ko-KR">
                <a:latin typeface="LLHJYW+YDVYGOStd11"/>
              </a:rPr>
              <a:t>: </a:t>
            </a:r>
            <a:r>
              <a:rPr lang="en-US">
                <a:latin typeface="LLHJYW+YDVYGOStd11"/>
              </a:rPr>
              <a:t>circle(30) </a:t>
            </a:r>
          </a:p>
          <a:p>
            <a:pPr algn="just"/>
            <a:r>
              <a:rPr lang="ko-KR" altLang="en-US">
                <a:latin typeface="LLHJYW+YDVYGOStd11"/>
              </a:rPr>
              <a:t>여기서 </a:t>
            </a:r>
            <a:r>
              <a:rPr lang="en-US" altLang="ko-KR">
                <a:latin typeface="LLHJYW+YDVYGOStd11"/>
              </a:rPr>
              <a:t>30</a:t>
            </a:r>
            <a:r>
              <a:rPr lang="ko-KR" altLang="en-US">
                <a:latin typeface="LLHJYW+YDVYGOStd11"/>
              </a:rPr>
              <a:t>은 </a:t>
            </a:r>
            <a:r>
              <a:rPr lang="en-US" altLang="ko-KR">
                <a:latin typeface="LLHJYW+YDVYGOStd11"/>
              </a:rPr>
              <a:t>30 </a:t>
            </a:r>
            <a:r>
              <a:rPr lang="ko-KR" altLang="en-US">
                <a:latin typeface="LLHJYW+YDVYGOStd11"/>
              </a:rPr>
              <a:t>픽셀</a:t>
            </a:r>
            <a:r>
              <a:rPr lang="en-US" altLang="ko-KR">
                <a:latin typeface="LLHJYW+YDVYGOStd11"/>
              </a:rPr>
              <a:t>(pixel)</a:t>
            </a:r>
            <a:r>
              <a:rPr lang="ko-KR" altLang="en-US">
                <a:latin typeface="LLHJYW+YDVYGOStd11"/>
              </a:rPr>
              <a:t>을 의미합니다</a:t>
            </a:r>
            <a:r>
              <a:rPr lang="en-US" altLang="ko-KR">
                <a:latin typeface="LLHJYW+YDVYGOStd11"/>
              </a:rPr>
              <a:t>. 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475656" y="4368856"/>
            <a:ext cx="6315197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YoonV YoonGothic100Std_OTF"/>
              </a:rPr>
              <a:t>shape() </a:t>
            </a:r>
          </a:p>
          <a:p>
            <a:r>
              <a:rPr lang="ko-KR" altLang="en-US"/>
              <a:t>주어진 모양으로 커서의 모양을 바꿉니다 </a:t>
            </a:r>
            <a:r>
              <a:rPr lang="en-US" altLang="ko-KR"/>
              <a:t>. </a:t>
            </a:r>
          </a:p>
          <a:p>
            <a:r>
              <a:rPr lang="ko-KR" altLang="en-US"/>
              <a:t>형식 </a:t>
            </a:r>
            <a:r>
              <a:rPr lang="en-US" altLang="ko-KR"/>
              <a:t>: </a:t>
            </a:r>
            <a:r>
              <a:rPr lang="ko-KR" altLang="en-US"/>
              <a:t>괄호 안에 </a:t>
            </a:r>
            <a:r>
              <a:rPr lang="en-US" altLang="ko-KR"/>
              <a:t>arrow, turtle, circle, square, triangle, classic </a:t>
            </a:r>
            <a:r>
              <a:rPr lang="ko-KR" altLang="en-US"/>
              <a:t>중 원하는 커서 이름을 큰따옴표</a:t>
            </a:r>
            <a:r>
              <a:rPr lang="en-US" altLang="ko-KR"/>
              <a:t>(” “) </a:t>
            </a:r>
            <a:r>
              <a:rPr lang="ko-KR" altLang="en-US"/>
              <a:t>안에 적습니다</a:t>
            </a:r>
            <a:r>
              <a:rPr lang="en-US" altLang="ko-KR"/>
              <a:t>. </a:t>
            </a:r>
          </a:p>
          <a:p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en-US"/>
              <a:t>shape(“turtle”)</a:t>
            </a:r>
            <a:r>
              <a:rPr lang="en-US" altLang="ko-KR">
                <a:latin typeface="LLHJYW+YDVYGOStd11"/>
              </a:rPr>
              <a:t> 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1AD7A-03CF-474A-B6D3-7D4CDF92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7202"/>
            <a:ext cx="3689573" cy="2156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3E5FDC-D480-486E-8611-A5ED2FE75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2) </a:t>
            </a:r>
            <a:r>
              <a:rPr lang="ko-KR" altLang="en-US" sz="2400"/>
              <a:t>간단한 선 그리기 </a:t>
            </a:r>
            <a:endParaRPr lang="en-US" altLang="ko-KR" sz="2400"/>
          </a:p>
          <a:p>
            <a:pPr marL="490029" lvl="1" indent="0">
              <a:buNone/>
            </a:pPr>
            <a:endParaRPr lang="en-US" sz="1600"/>
          </a:p>
          <a:p>
            <a:pPr marL="490029" lvl="1" indent="0">
              <a:buNone/>
            </a:pPr>
            <a:endParaRPr lang="en-US" sz="1200"/>
          </a:p>
        </p:txBody>
      </p:sp>
      <p:sp>
        <p:nvSpPr>
          <p:cNvPr id="8" name="직사각형 7"/>
          <p:cNvSpPr/>
          <p:nvPr/>
        </p:nvSpPr>
        <p:spPr>
          <a:xfrm>
            <a:off x="1414401" y="4556304"/>
            <a:ext cx="6315197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YoonV YoonGothic100Std_OTF"/>
              </a:rPr>
              <a:t>forward(50) </a:t>
            </a:r>
          </a:p>
          <a:p>
            <a:r>
              <a:rPr lang="ko-KR" altLang="en-US" dirty="0"/>
              <a:t>주어진 길이 만큼 앞으로 선을 그립니다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en-US" dirty="0"/>
              <a:t>괄호안에 원하는 길이 만큼 숫자로 적습니다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dirty="0"/>
              <a:t>forward(200) 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200</a:t>
            </a:r>
            <a:r>
              <a:rPr lang="ko-KR" altLang="en-US" dirty="0"/>
              <a:t>은 </a:t>
            </a:r>
            <a:r>
              <a:rPr lang="en-US" altLang="ko-KR" dirty="0"/>
              <a:t>200 </a:t>
            </a:r>
            <a:r>
              <a:rPr lang="ko-KR" altLang="en-US" dirty="0"/>
              <a:t>픽셀</a:t>
            </a:r>
            <a:r>
              <a:rPr lang="en-US" altLang="ko-KR" dirty="0"/>
              <a:t>(pixel)</a:t>
            </a:r>
            <a:r>
              <a:rPr lang="ko-KR" altLang="en-US" dirty="0"/>
              <a:t>을 의미합니다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30561-4FBC-498D-AA96-37D65C93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3" y="1643455"/>
            <a:ext cx="8568952" cy="27354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B89A2A-8379-4C94-A285-D354B4204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612" y="1075362"/>
            <a:ext cx="6984776" cy="5305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CE5326-BE1F-49F9-83E9-2C207DDABA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3) </a:t>
            </a:r>
            <a:r>
              <a:rPr lang="ko-KR" altLang="en-US"/>
              <a:t>정사각형 그리기</a:t>
            </a: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232" t="2062" r="45824" b="61938"/>
          <a:stretch/>
        </p:blipFill>
        <p:spPr>
          <a:xfrm>
            <a:off x="4067944" y="1196752"/>
            <a:ext cx="2857199" cy="1883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93076"/>
          <a:stretch/>
        </p:blipFill>
        <p:spPr>
          <a:xfrm>
            <a:off x="724669" y="3140968"/>
            <a:ext cx="462955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A8ACC-F6CE-4CA5-A8EC-9904956F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1" y="3212976"/>
            <a:ext cx="7242096" cy="33123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82BE14-E5E2-4D74-9299-255EC3A7CA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4) </a:t>
            </a:r>
            <a:r>
              <a:rPr lang="ko-KR" altLang="en-US"/>
              <a:t>정삼각형 그리기</a:t>
            </a:r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9920"/>
            <a:ext cx="7320118" cy="2457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287" y="4124316"/>
            <a:ext cx="3124200" cy="197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A5AF0-2249-434A-89E0-4A6F2D1F24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66C57F-0A7F-48D8-95B0-634237F8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" y="1412776"/>
            <a:ext cx="9085740" cy="34590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C174C8-7E20-4A4A-A64D-6CBF77C20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5) </a:t>
            </a:r>
            <a:r>
              <a:rPr lang="ko-KR" altLang="en-US"/>
              <a:t>평행선 그리기</a:t>
            </a: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95283"/>
          <a:stretch/>
        </p:blipFill>
        <p:spPr>
          <a:xfrm>
            <a:off x="755576" y="2538336"/>
            <a:ext cx="360040" cy="4164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7019A7-7365-4CDC-9926-08DDA5CF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8" y="2636912"/>
            <a:ext cx="7030330" cy="41991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AE29C2-E4C7-4AB9-9EAB-45863613F950}"/>
              </a:ext>
            </a:extLst>
          </p:cNvPr>
          <p:cNvSpPr/>
          <p:nvPr/>
        </p:nvSpPr>
        <p:spPr>
          <a:xfrm>
            <a:off x="1115616" y="4581128"/>
            <a:ext cx="864096" cy="2880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382106-B3A7-49CC-9F0A-E2C1531EBFDD}"/>
              </a:ext>
            </a:extLst>
          </p:cNvPr>
          <p:cNvSpPr/>
          <p:nvPr/>
        </p:nvSpPr>
        <p:spPr>
          <a:xfrm>
            <a:off x="1115616" y="5661248"/>
            <a:ext cx="864096" cy="2880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503" y="1099774"/>
            <a:ext cx="2943225" cy="198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3F44A-E200-4EE7-8545-56C5D1A78E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6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9348"/>
            <a:ext cx="9144000" cy="972782"/>
          </a:xfrm>
        </p:spPr>
        <p:txBody>
          <a:bodyPr/>
          <a:lstStyle/>
          <a:p>
            <a:r>
              <a:rPr lang="ko-KR" altLang="en-US" dirty="0"/>
              <a:t>도전해 보세요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0"/>
              <a:t>아래의 그림을 그려 봅시다</a:t>
            </a:r>
            <a:r>
              <a:rPr lang="en-US" altLang="ko-KR" sz="2000" b="0"/>
              <a:t>. </a:t>
            </a:r>
            <a:r>
              <a:rPr lang="ko-KR" altLang="en-US" sz="2000" b="0"/>
              <a:t>길이는 마음대로 해 주세요</a:t>
            </a:r>
            <a:r>
              <a:rPr lang="en-US" altLang="ko-KR" sz="2000" b="0"/>
              <a:t>. </a:t>
            </a:r>
            <a:endParaRPr lang="en-US" sz="200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9510"/>
            <a:ext cx="2514600" cy="192405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96173"/>
            <a:ext cx="2590800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0CD4A-17AF-47D4-93BA-B941BD0A63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7787" y="98072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1) </a:t>
            </a:r>
            <a:r>
              <a:rPr lang="ko-KR" altLang="en-US" b="0" dirty="0" err="1"/>
              <a:t>반복문</a:t>
            </a:r>
            <a:r>
              <a:rPr lang="en-US" altLang="ko-KR" b="0" dirty="0"/>
              <a:t>(Loop)</a:t>
            </a:r>
            <a:r>
              <a:rPr lang="ko-KR" altLang="en-US" b="0" dirty="0"/>
              <a:t>을 이용해 그림 그리기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743372-9336-4FF1-B30C-5DB2D0ED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4" y="1824448"/>
            <a:ext cx="2639458" cy="2993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BF6E07-60F6-45CF-8919-AADD4870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24" y="1824449"/>
            <a:ext cx="2945248" cy="299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7A35CA-DDF6-4C4B-9DFC-8FA03739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4" y="1828300"/>
            <a:ext cx="2945248" cy="2993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6C7B8C-DEE9-43A8-AC6A-2FA4C7F9DC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0F2394-545D-427D-B257-8BFCA1A4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32551"/>
              </p:ext>
            </p:extLst>
          </p:nvPr>
        </p:nvGraphicFramePr>
        <p:xfrm>
          <a:off x="307086" y="1889125"/>
          <a:ext cx="8529828" cy="3468498"/>
        </p:xfrm>
        <a:graphic>
          <a:graphicData uri="http://schemas.openxmlformats.org/drawingml/2006/table">
            <a:tbl>
              <a:tblPr/>
              <a:tblGrid>
                <a:gridCol w="1953006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1159780">
                  <a:extLst>
                    <a:ext uri="{9D8B030D-6E8A-4147-A177-3AD203B41FA5}">
                      <a16:colId xmlns:a16="http://schemas.microsoft.com/office/drawing/2014/main" val="21466414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34326425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98533120"/>
                    </a:ext>
                  </a:extLst>
                </a:gridCol>
                <a:gridCol w="952546">
                  <a:extLst>
                    <a:ext uri="{9D8B030D-6E8A-4147-A177-3AD203B41FA5}">
                      <a16:colId xmlns:a16="http://schemas.microsoft.com/office/drawing/2014/main" val="2859981828"/>
                    </a:ext>
                  </a:extLst>
                </a:gridCol>
              </a:tblGrid>
              <a:tr h="40527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경력사항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 직 기 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재직년월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 기관명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총시간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553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2014.01.01.~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2016.01.01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ICDL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국제공인자격증 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외래강사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2171"/>
                  </a:ext>
                </a:extLst>
              </a:tr>
              <a:tr h="553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2014.01.01.~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2016..01.01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국제공인자격증 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외래강사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81327"/>
                  </a:ext>
                </a:extLst>
              </a:tr>
              <a:tr h="553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2015.01.01.~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2015.01.01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광운초등학교 프로그래밍 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외래강사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29967"/>
                  </a:ext>
                </a:extLst>
              </a:tr>
              <a:tr h="553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2016.01.01.~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2019.03.08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선임연구원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선임연구원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44181"/>
                  </a:ext>
                </a:extLst>
              </a:tr>
              <a:tr h="668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2014.01.01.~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명문컴퓨터학원 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전임강사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1758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D5D96B-83FC-4660-BA70-5B9DDBB2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149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8025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2) </a:t>
            </a:r>
            <a:r>
              <a:rPr lang="ko-KR" altLang="en-US" b="0" dirty="0"/>
              <a:t>반복기능으로 도형 그리기</a:t>
            </a:r>
            <a:r>
              <a:rPr lang="en-US" b="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37B1E-217F-4B03-8D28-D0EBF7F2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0" y="1829068"/>
            <a:ext cx="3019567" cy="3960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970" y="4869160"/>
            <a:ext cx="1283934" cy="1342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D8713D-C88B-4337-BCA1-8D96CCDB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31" y="1774725"/>
            <a:ext cx="3607842" cy="3765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28" y="4869160"/>
            <a:ext cx="1269224" cy="1076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44CE5F-21E5-4A90-9184-376B8EBB89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3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2-2 </a:t>
            </a:r>
            <a:r>
              <a:rPr lang="ko-KR" altLang="en-US"/>
              <a:t>응용예제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99342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ko-KR" altLang="en-US" dirty="0"/>
              <a:t>자동차 그리기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43" y="1196752"/>
            <a:ext cx="2520280" cy="1457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39" y="2847825"/>
            <a:ext cx="1701429" cy="776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228452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1 </a:t>
            </a:r>
            <a:r>
              <a:rPr lang="ko-KR" altLang="en-US" b="1">
                <a:solidFill>
                  <a:srgbClr val="FF0000"/>
                </a:solidFill>
              </a:rPr>
              <a:t>단계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/>
              <a:t>사각형 그리기</a:t>
            </a:r>
            <a:endParaRPr 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AABD7-168A-4669-A5A5-4CF614F8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05" y="2996111"/>
            <a:ext cx="2815756" cy="3446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D04FF5-7D59-4A37-A328-E12C24CB6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3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0BA7A3-819A-4AFD-A618-4066C979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2880320" cy="4407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337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 </a:t>
            </a:r>
            <a:r>
              <a:rPr lang="ko-KR" altLang="en-US" b="1">
                <a:solidFill>
                  <a:srgbClr val="FF0000"/>
                </a:solidFill>
              </a:rPr>
              <a:t>단계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/>
              <a:t>색칠하기</a:t>
            </a:r>
            <a:endParaRPr 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340755"/>
            <a:ext cx="1874879" cy="90124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71700" y="3791380"/>
            <a:ext cx="14761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71700" y="4048348"/>
            <a:ext cx="14761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71700" y="5704532"/>
            <a:ext cx="14761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52733D8-676A-40D2-AF78-3AE9B18D30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057326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 </a:t>
            </a:r>
            <a:r>
              <a:rPr lang="ko-KR" altLang="en-US" b="1" dirty="0">
                <a:solidFill>
                  <a:srgbClr val="FF0000"/>
                </a:solidFill>
              </a:rPr>
              <a:t>단계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아래쪽 사각형 그리기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289" r="34499" b="13109"/>
          <a:stretch/>
        </p:blipFill>
        <p:spPr>
          <a:xfrm>
            <a:off x="683568" y="1484784"/>
            <a:ext cx="4680520" cy="43924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9088F4-90F9-4FDA-9595-783C7B95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086766"/>
            <a:ext cx="2592288" cy="4032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2C5B1D-DFE0-4379-AE2B-5E771FACB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916832"/>
            <a:ext cx="2232248" cy="4269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176254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4 </a:t>
            </a:r>
            <a:r>
              <a:rPr lang="ko-KR" altLang="en-US" b="1">
                <a:solidFill>
                  <a:srgbClr val="FF0000"/>
                </a:solidFill>
              </a:rPr>
              <a:t>단계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chemeClr val="tx2"/>
                </a:solidFill>
              </a:rPr>
              <a:t>바퀴 그리기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996952"/>
            <a:ext cx="2232248" cy="12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0764F2-8694-4B0E-8B20-C23C10788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도전해 보세요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세가지 유형의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정삼각형을 그려보세요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정팔각형을 그려 봅시다</a:t>
            </a:r>
            <a:r>
              <a:rPr lang="en-US" altLang="ko-KR" dirty="0"/>
              <a:t>. </a:t>
            </a:r>
            <a:r>
              <a:rPr lang="ko-KR" altLang="en-US" dirty="0"/>
              <a:t>안에 색도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칠해보세요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아래와 같은 그림을 그려보세요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08920"/>
            <a:ext cx="1486805" cy="1393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69" y="4489237"/>
            <a:ext cx="2200173" cy="1844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D3A42-BBD5-4594-B4D1-C6D0B99F7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B6F9DE-0A82-460E-BA6F-2D3D0ED2D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41" y="1195015"/>
            <a:ext cx="1421507" cy="1117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1DC442-8E0C-4DD3-8A63-EA044A48CC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1"/>
          <a:stretch/>
        </p:blipFill>
        <p:spPr>
          <a:xfrm>
            <a:off x="6009229" y="1189931"/>
            <a:ext cx="1324160" cy="1179479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AA34A45-CB8E-4CCC-8F5D-0A06B0EC9B89}"/>
              </a:ext>
            </a:extLst>
          </p:cNvPr>
          <p:cNvSpPr/>
          <p:nvPr/>
        </p:nvSpPr>
        <p:spPr>
          <a:xfrm>
            <a:off x="7556948" y="1316756"/>
            <a:ext cx="1324160" cy="716831"/>
          </a:xfrm>
          <a:prstGeom prst="triangle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609AC8B-8247-4065-9392-FB70C2348C3F}"/>
              </a:ext>
            </a:extLst>
          </p:cNvPr>
          <p:cNvSpPr/>
          <p:nvPr/>
        </p:nvSpPr>
        <p:spPr>
          <a:xfrm rot="10800000">
            <a:off x="7566683" y="1577030"/>
            <a:ext cx="1324160" cy="716831"/>
          </a:xfrm>
          <a:prstGeom prst="triangle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19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47018" y="2348880"/>
            <a:ext cx="524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1-2.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Tkinter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이용한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GUI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77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Tkinter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>
                <a:latin typeface="+mn-ea"/>
              </a:rPr>
              <a:t>GUI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GUI(Graphical user interface)</a:t>
            </a:r>
            <a:r>
              <a:rPr lang="ko-KR" altLang="en-US" dirty="0"/>
              <a:t>는 사용자가 그래픽을 통해 컴퓨터와 상호작용할 수 있도록 하는 방식을 말한다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마우스를 이용하여 메뉴나 버튼 등을 선택하여 작업을 수행하는 방식이 바로 </a:t>
            </a:r>
            <a:r>
              <a:rPr lang="en-US" altLang="ko-KR" dirty="0"/>
              <a:t>GUI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25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Tkinter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>
                <a:latin typeface="+mn-ea"/>
              </a:rPr>
              <a:t>GUI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tkinter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파이썬에서</a:t>
            </a:r>
            <a:r>
              <a:rPr lang="ko-KR" altLang="en-US" dirty="0"/>
              <a:t> 사용할 수 있는 라이브러리로 </a:t>
            </a:r>
            <a:r>
              <a:rPr lang="en-US" altLang="ko-KR" dirty="0"/>
              <a:t>GUI</a:t>
            </a:r>
            <a:r>
              <a:rPr lang="ko-KR" altLang="en-US" dirty="0"/>
              <a:t>를 제공할 수 있는 많은 요소들을 가지고 있다</a:t>
            </a:r>
            <a:r>
              <a:rPr lang="en-US" altLang="ko-KR" dirty="0"/>
              <a:t>. </a:t>
            </a:r>
            <a:r>
              <a:rPr lang="ko-KR" altLang="en-US" dirty="0"/>
              <a:t>이런 요소들을 위젯</a:t>
            </a:r>
            <a:r>
              <a:rPr lang="en-US" altLang="ko-KR" dirty="0"/>
              <a:t>(Widget)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위젯들을 객체로 생성할 수 있는 클래스들이 </a:t>
            </a:r>
            <a:r>
              <a:rPr lang="en-US" altLang="ko-KR" dirty="0" err="1"/>
              <a:t>tkinter</a:t>
            </a:r>
            <a:r>
              <a:rPr lang="ko-KR" altLang="en-US" dirty="0"/>
              <a:t>에 정의 되어있다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tkinter</a:t>
            </a:r>
            <a:r>
              <a:rPr lang="ko-KR" altLang="en-US" dirty="0"/>
              <a:t>는 현재 파이썬 </a:t>
            </a:r>
            <a:r>
              <a:rPr lang="en-US" altLang="ko-KR" dirty="0"/>
              <a:t>2.7</a:t>
            </a:r>
            <a:r>
              <a:rPr lang="ko-KR" altLang="en-US" dirty="0"/>
              <a:t>버전까지 지원한다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750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Tkinter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>
                <a:latin typeface="+mn-ea"/>
              </a:rPr>
              <a:t>GUI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윈도우 화면 만들기</a:t>
            </a:r>
            <a:endParaRPr lang="en-US" altLang="ko-KR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038353"/>
            <a:ext cx="18859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038353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196776-D40A-4271-82EA-D76773000AAA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625981"/>
          <a:ext cx="7920880" cy="4204168"/>
        </p:xfrm>
        <a:graphic>
          <a:graphicData uri="http://schemas.openxmlformats.org/drawingml/2006/table">
            <a:tbl>
              <a:tblPr/>
              <a:tblGrid>
                <a:gridCol w="562726">
                  <a:extLst>
                    <a:ext uri="{9D8B030D-6E8A-4147-A177-3AD203B41FA5}">
                      <a16:colId xmlns:a16="http://schemas.microsoft.com/office/drawing/2014/main" val="836322108"/>
                    </a:ext>
                  </a:extLst>
                </a:gridCol>
                <a:gridCol w="3297919">
                  <a:extLst>
                    <a:ext uri="{9D8B030D-6E8A-4147-A177-3AD203B41FA5}">
                      <a16:colId xmlns:a16="http://schemas.microsoft.com/office/drawing/2014/main" val="353754448"/>
                    </a:ext>
                  </a:extLst>
                </a:gridCol>
                <a:gridCol w="1684005">
                  <a:extLst>
                    <a:ext uri="{9D8B030D-6E8A-4147-A177-3AD203B41FA5}">
                      <a16:colId xmlns:a16="http://schemas.microsoft.com/office/drawing/2014/main" val="3009794977"/>
                    </a:ext>
                  </a:extLst>
                </a:gridCol>
                <a:gridCol w="1636777">
                  <a:extLst>
                    <a:ext uri="{9D8B030D-6E8A-4147-A177-3AD203B41FA5}">
                      <a16:colId xmlns:a16="http://schemas.microsoft.com/office/drawing/2014/main" val="2084918937"/>
                    </a:ext>
                  </a:extLst>
                </a:gridCol>
                <a:gridCol w="739453">
                  <a:extLst>
                    <a:ext uri="{9D8B030D-6E8A-4147-A177-3AD203B41FA5}">
                      <a16:colId xmlns:a16="http://schemas.microsoft.com/office/drawing/2014/main" val="880545443"/>
                    </a:ext>
                  </a:extLst>
                </a:gridCol>
              </a:tblGrid>
              <a:tr h="323967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실적 및 연구 과제 실적</a:t>
                      </a:r>
                      <a:endParaRPr lang="ko-KR" altLang="en-US" sz="1100" b="1" kern="0" spc="-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36724"/>
                  </a:ext>
                </a:extLst>
              </a:tr>
              <a:tr h="531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연구과제명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수행기관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04038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의안과 외장의안 제작을 위한 신개념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사업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미래창조과학부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81992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Comparison of Performance Hierarchical Routing Protocols in Wide Area Sensor Field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88415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Hierarchical WSN Dual-hop Routing Protocol for Improvement of Energy Consumption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35068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모니터링이 가능한 치아보정용 고정밀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22932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어피어런스 매니퓰레이션 기반 영화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공연용 특수분장 마스크 제작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문화체육관광부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882403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 센서 데이터를 위한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MXMDR-DAI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모바일 클라우드 시스템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 논문지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82038"/>
                  </a:ext>
                </a:extLst>
              </a:tr>
              <a:tr h="5701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Board Type Multi Video Control System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799902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보드 다기능 멀티 비디오 컨트롤 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O2O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한국산업단지공단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215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8001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50" y="2000240"/>
            <a:ext cx="3216442" cy="18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000240"/>
            <a:ext cx="2781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995744"/>
            <a:ext cx="8001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538" y="4572008"/>
            <a:ext cx="304093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6314" y="4572008"/>
            <a:ext cx="2071702" cy="103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8010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857364"/>
            <a:ext cx="6296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857364"/>
            <a:ext cx="1600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4286256"/>
            <a:ext cx="363161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5" y="4286256"/>
            <a:ext cx="2061161" cy="76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5" y="5143512"/>
            <a:ext cx="203539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857364"/>
            <a:ext cx="1600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41" y="1142984"/>
            <a:ext cx="804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7941" y="1785926"/>
            <a:ext cx="62960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6"/>
          <a:srcRect l="2228" t="31326" r="8672" b="11242"/>
          <a:stretch>
            <a:fillRect/>
          </a:stretch>
        </p:blipFill>
        <p:spPr bwMode="auto">
          <a:xfrm>
            <a:off x="1214413" y="4143380"/>
            <a:ext cx="376673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4071942"/>
            <a:ext cx="2786082" cy="214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위치시키기</a:t>
            </a:r>
          </a:p>
        </p:txBody>
      </p:sp>
      <p:sp>
        <p:nvSpPr>
          <p:cNvPr id="8" name="내용 개체 틀 15"/>
          <p:cNvSpPr>
            <a:spLocks noGrp="1"/>
          </p:cNvSpPr>
          <p:nvPr>
            <p:ph idx="1"/>
          </p:nvPr>
        </p:nvSpPr>
        <p:spPr>
          <a:xfrm>
            <a:off x="0" y="1099775"/>
            <a:ext cx="9144000" cy="614714"/>
          </a:xfrm>
        </p:spPr>
        <p:txBody>
          <a:bodyPr/>
          <a:lstStyle/>
          <a:p>
            <a:r>
              <a:rPr lang="en-US" altLang="ko-KR" dirty="0"/>
              <a:t>pack()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39433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000240"/>
            <a:ext cx="22764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위치시키기</a:t>
            </a:r>
          </a:p>
        </p:txBody>
      </p:sp>
      <p:sp>
        <p:nvSpPr>
          <p:cNvPr id="8" name="내용 개체 틀 15"/>
          <p:cNvSpPr>
            <a:spLocks noGrp="1"/>
          </p:cNvSpPr>
          <p:nvPr>
            <p:ph idx="1"/>
          </p:nvPr>
        </p:nvSpPr>
        <p:spPr>
          <a:xfrm>
            <a:off x="0" y="1099775"/>
            <a:ext cx="9144000" cy="614714"/>
          </a:xfrm>
        </p:spPr>
        <p:txBody>
          <a:bodyPr/>
          <a:lstStyle/>
          <a:p>
            <a:r>
              <a:rPr lang="en-US" altLang="ko-KR" dirty="0"/>
              <a:t>pack() – side </a:t>
            </a:r>
            <a:r>
              <a:rPr lang="ko-KR" altLang="en-US" dirty="0"/>
              <a:t>옵션 지정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26"/>
            <a:ext cx="3943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928802"/>
            <a:ext cx="34099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위치시키기</a:t>
            </a:r>
          </a:p>
        </p:txBody>
      </p:sp>
      <p:sp>
        <p:nvSpPr>
          <p:cNvPr id="8" name="내용 개체 틀 15"/>
          <p:cNvSpPr>
            <a:spLocks noGrp="1"/>
          </p:cNvSpPr>
          <p:nvPr>
            <p:ph idx="1"/>
          </p:nvPr>
        </p:nvSpPr>
        <p:spPr>
          <a:xfrm>
            <a:off x="0" y="1099775"/>
            <a:ext cx="9144000" cy="614714"/>
          </a:xfrm>
        </p:spPr>
        <p:txBody>
          <a:bodyPr/>
          <a:lstStyle/>
          <a:p>
            <a:r>
              <a:rPr lang="en-US" altLang="ko-KR" dirty="0"/>
              <a:t>grid()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14488"/>
            <a:ext cx="3214709" cy="278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805003"/>
            <a:ext cx="39433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786322"/>
            <a:ext cx="2357454" cy="129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위치시키기</a:t>
            </a:r>
          </a:p>
        </p:txBody>
      </p:sp>
      <p:sp>
        <p:nvSpPr>
          <p:cNvPr id="8" name="내용 개체 틀 15"/>
          <p:cNvSpPr>
            <a:spLocks noGrp="1"/>
          </p:cNvSpPr>
          <p:nvPr>
            <p:ph idx="1"/>
          </p:nvPr>
        </p:nvSpPr>
        <p:spPr>
          <a:xfrm>
            <a:off x="0" y="1099775"/>
            <a:ext cx="9144000" cy="614714"/>
          </a:xfrm>
        </p:spPr>
        <p:txBody>
          <a:bodyPr/>
          <a:lstStyle/>
          <a:p>
            <a:r>
              <a:rPr lang="en-US" altLang="ko-KR" dirty="0"/>
              <a:t>grid() – </a:t>
            </a:r>
            <a:r>
              <a:rPr lang="ko-KR" altLang="en-US" dirty="0"/>
              <a:t>다양한 옵션들 사용하기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 l="2323" t="12703" r="9386" b="3455"/>
          <a:stretch>
            <a:fillRect/>
          </a:stretch>
        </p:blipFill>
        <p:spPr bwMode="auto">
          <a:xfrm>
            <a:off x="785786" y="1714488"/>
            <a:ext cx="271464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083121"/>
            <a:ext cx="2594610" cy="168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5" y="4369136"/>
            <a:ext cx="2640330" cy="170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sp>
        <p:nvSpPr>
          <p:cNvPr id="8" name="내용 개체 틀 15"/>
          <p:cNvSpPr>
            <a:spLocks noGrp="1"/>
          </p:cNvSpPr>
          <p:nvPr>
            <p:ph idx="1"/>
          </p:nvPr>
        </p:nvSpPr>
        <p:spPr>
          <a:xfrm>
            <a:off x="482386" y="2414064"/>
            <a:ext cx="3214678" cy="471838"/>
          </a:xfrm>
        </p:spPr>
        <p:txBody>
          <a:bodyPr/>
          <a:lstStyle/>
          <a:p>
            <a:pPr>
              <a:buNone/>
            </a:pPr>
            <a:r>
              <a:rPr lang="en-US" altLang="ko-KR" sz="2400" dirty="0"/>
              <a:t>command </a:t>
            </a:r>
            <a:r>
              <a:rPr lang="ko-KR" altLang="en-US" sz="2400" dirty="0"/>
              <a:t>옵션 사용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000108"/>
            <a:ext cx="5786478" cy="127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/>
          <a:srcRect l="2140" t="18531" r="7962" b="2290"/>
          <a:stretch>
            <a:fillRect/>
          </a:stretch>
        </p:blipFill>
        <p:spPr bwMode="auto">
          <a:xfrm>
            <a:off x="500034" y="2857496"/>
            <a:ext cx="3071834" cy="343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 l="2088" t="18376" r="8118" b="6448"/>
          <a:stretch>
            <a:fillRect/>
          </a:stretch>
        </p:blipFill>
        <p:spPr bwMode="auto">
          <a:xfrm>
            <a:off x="4572000" y="2857496"/>
            <a:ext cx="30718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내용 개체 틀 15"/>
          <p:cNvSpPr txBox="1">
            <a:spLocks/>
          </p:cNvSpPr>
          <p:nvPr/>
        </p:nvSpPr>
        <p:spPr bwMode="auto">
          <a:xfrm>
            <a:off x="4714876" y="2414064"/>
            <a:ext cx="3214678" cy="4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marL="367521" marR="0" lvl="0" indent="-367521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bind()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사용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응용예제 </a:t>
            </a:r>
            <a:r>
              <a:rPr lang="en-US" altLang="ko-KR" dirty="0"/>
              <a:t>: </a:t>
            </a:r>
            <a:r>
              <a:rPr lang="ko-KR" altLang="en-US" dirty="0"/>
              <a:t>메모장 만들기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922" y="1099952"/>
            <a:ext cx="471574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000108"/>
            <a:ext cx="40481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29898" y="2348880"/>
            <a:ext cx="5284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1-3.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Pygame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이용한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GUI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94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1226B1-1946-413A-93B9-1A8F1D7C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01745"/>
              </p:ext>
            </p:extLst>
          </p:nvPr>
        </p:nvGraphicFramePr>
        <p:xfrm>
          <a:off x="202372" y="1196752"/>
          <a:ext cx="8735822" cy="1727200"/>
        </p:xfrm>
        <a:graphic>
          <a:graphicData uri="http://schemas.openxmlformats.org/drawingml/2006/table">
            <a:tbl>
              <a:tblPr/>
              <a:tblGrid>
                <a:gridCol w="808863">
                  <a:extLst>
                    <a:ext uri="{9D8B030D-6E8A-4147-A177-3AD203B41FA5}">
                      <a16:colId xmlns:a16="http://schemas.microsoft.com/office/drawing/2014/main" val="3303586139"/>
                    </a:ext>
                  </a:extLst>
                </a:gridCol>
                <a:gridCol w="808863">
                  <a:extLst>
                    <a:ext uri="{9D8B030D-6E8A-4147-A177-3AD203B41FA5}">
                      <a16:colId xmlns:a16="http://schemas.microsoft.com/office/drawing/2014/main" val="1854277109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1037511621"/>
                    </a:ext>
                  </a:extLst>
                </a:gridCol>
                <a:gridCol w="772626">
                  <a:extLst>
                    <a:ext uri="{9D8B030D-6E8A-4147-A177-3AD203B41FA5}">
                      <a16:colId xmlns:a16="http://schemas.microsoft.com/office/drawing/2014/main" val="1602706553"/>
                    </a:ext>
                  </a:extLst>
                </a:gridCol>
                <a:gridCol w="2786422">
                  <a:extLst>
                    <a:ext uri="{9D8B030D-6E8A-4147-A177-3AD203B41FA5}">
                      <a16:colId xmlns:a16="http://schemas.microsoft.com/office/drawing/2014/main" val="962731368"/>
                    </a:ext>
                  </a:extLst>
                </a:gridCol>
                <a:gridCol w="2947924">
                  <a:extLst>
                    <a:ext uri="{9D8B030D-6E8A-4147-A177-3AD203B41FA5}">
                      <a16:colId xmlns:a16="http://schemas.microsoft.com/office/drawing/2014/main" val="2864176008"/>
                    </a:ext>
                  </a:extLst>
                </a:gridCol>
              </a:tblGrid>
              <a:tr h="2602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교수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13038"/>
                  </a:ext>
                </a:extLst>
              </a:tr>
              <a:tr h="6728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교육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 기본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6/24~6/27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문석재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변수와 데이터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조건문과 반복문</a:t>
                      </a:r>
                      <a:endParaRPr lang="ko-KR" altLang="en-US" sz="800" kern="0" spc="-4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딕셔너리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입출력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정규표현식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7753"/>
                  </a:ext>
                </a:extLst>
              </a:tr>
              <a:tr h="794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 응용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6/28~7/5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박세영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프로그래밍</a:t>
                      </a:r>
                      <a:endParaRPr lang="ko-KR" altLang="en-US" sz="800" b="1" kern="0" spc="-4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UI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프로그래밍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8781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EA6B750-63F8-4C72-AD37-4C812A5B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7" y="2349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AAD1E0-D5C5-402D-9A77-0A6865386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31194"/>
              </p:ext>
            </p:extLst>
          </p:nvPr>
        </p:nvGraphicFramePr>
        <p:xfrm>
          <a:off x="204089" y="3068960"/>
          <a:ext cx="8735822" cy="3173284"/>
        </p:xfrm>
        <a:graphic>
          <a:graphicData uri="http://schemas.openxmlformats.org/drawingml/2006/table">
            <a:tbl>
              <a:tblPr/>
              <a:tblGrid>
                <a:gridCol w="808863">
                  <a:extLst>
                    <a:ext uri="{9D8B030D-6E8A-4147-A177-3AD203B41FA5}">
                      <a16:colId xmlns:a16="http://schemas.microsoft.com/office/drawing/2014/main" val="2378310442"/>
                    </a:ext>
                  </a:extLst>
                </a:gridCol>
                <a:gridCol w="808863">
                  <a:extLst>
                    <a:ext uri="{9D8B030D-6E8A-4147-A177-3AD203B41FA5}">
                      <a16:colId xmlns:a16="http://schemas.microsoft.com/office/drawing/2014/main" val="2280514444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1009143509"/>
                    </a:ext>
                  </a:extLst>
                </a:gridCol>
                <a:gridCol w="770909">
                  <a:extLst>
                    <a:ext uri="{9D8B030D-6E8A-4147-A177-3AD203B41FA5}">
                      <a16:colId xmlns:a16="http://schemas.microsoft.com/office/drawing/2014/main" val="2505849604"/>
                    </a:ext>
                  </a:extLst>
                </a:gridCol>
                <a:gridCol w="2788139">
                  <a:extLst>
                    <a:ext uri="{9D8B030D-6E8A-4147-A177-3AD203B41FA5}">
                      <a16:colId xmlns:a16="http://schemas.microsoft.com/office/drawing/2014/main" val="1993741146"/>
                    </a:ext>
                  </a:extLst>
                </a:gridCol>
                <a:gridCol w="2947924">
                  <a:extLst>
                    <a:ext uri="{9D8B030D-6E8A-4147-A177-3AD203B41FA5}">
                      <a16:colId xmlns:a16="http://schemas.microsoft.com/office/drawing/2014/main" val="3974788931"/>
                    </a:ext>
                  </a:extLst>
                </a:gridCol>
              </a:tblGrid>
              <a:tr h="28798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공통교육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기본수학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7/8~7/9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윤대열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4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27853"/>
                  </a:ext>
                </a:extLst>
              </a:tr>
              <a:tr h="28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공통멘토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7/10~7/12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-4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233476"/>
                  </a:ext>
                </a:extLst>
              </a:tr>
              <a:tr h="470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추론탐색 알고리즘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7/15~7/19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황치곤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정의와 분석</a:t>
                      </a:r>
                      <a:endParaRPr lang="ko-KR" altLang="en-US" sz="800" kern="0" spc="-4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연결리스트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스택과큐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트리의 순회 알고리즘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선택삽입정렬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병합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이진검색알고리즘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추론탐색알고리즘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84837"/>
                  </a:ext>
                </a:extLst>
              </a:tr>
              <a:tr h="183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파이썬웹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8/29~9/5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윤영선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장고 파이썬 쉘로 데이터 조작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 시스템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 처리하기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클래스형 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남기기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Django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프레임워크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서버 연동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Django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서버와 연동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requests, beautifulsoup4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4075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EA606ED3-E6AB-4FF7-9D81-18B3B9CE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069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DA95C5-98C2-454E-991A-D0252F57E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1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11-1. </a:t>
            </a:r>
            <a:r>
              <a:rPr lang="ko-KR" altLang="en-US" dirty="0"/>
              <a:t>파이게임</a:t>
            </a:r>
            <a:r>
              <a:rPr lang="en-US" altLang="ko-KR" dirty="0"/>
              <a:t>(</a:t>
            </a:r>
            <a:r>
              <a:rPr lang="en-US" altLang="ko-KR" dirty="0" err="1"/>
              <a:t>Pygame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dirty="0"/>
              <a:t>파이게임</a:t>
            </a:r>
            <a:r>
              <a:rPr lang="en-US" altLang="ko-KR" dirty="0"/>
              <a:t>(</a:t>
            </a:r>
            <a:r>
              <a:rPr lang="en-US" altLang="ko-KR" dirty="0" err="1"/>
              <a:t>Pygame</a:t>
            </a:r>
            <a:r>
              <a:rPr lang="en-US" altLang="ko-KR" dirty="0"/>
              <a:t>) </a:t>
            </a:r>
          </a:p>
          <a:p>
            <a:pPr marL="428777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사운드 재생</a:t>
            </a:r>
            <a:r>
              <a:rPr lang="en-US" altLang="ko-KR" dirty="0"/>
              <a:t>, </a:t>
            </a:r>
            <a:r>
              <a:rPr lang="ko-KR" altLang="en-US" dirty="0"/>
              <a:t>키보드와 마우스 같은 입력 장치를 이용한 게임을 구현에 사용하는 라이브러리</a:t>
            </a:r>
            <a:endParaRPr lang="en-US" altLang="ko-KR" dirty="0"/>
          </a:p>
          <a:p>
            <a:pPr marL="428777" lvl="1" indent="0">
              <a:buNone/>
            </a:pPr>
            <a:endParaRPr lang="en-US" altLang="ko-KR" dirty="0"/>
          </a:p>
          <a:p>
            <a:r>
              <a:rPr lang="en-US" altLang="ko-KR" dirty="0"/>
              <a:t>pip </a:t>
            </a:r>
            <a:r>
              <a:rPr lang="ko-KR" altLang="en-US" dirty="0"/>
              <a:t>이용해서 </a:t>
            </a:r>
            <a:r>
              <a:rPr lang="ko-KR" altLang="en-US" sz="2800" dirty="0"/>
              <a:t>파이게임 설치</a:t>
            </a:r>
            <a:endParaRPr lang="en-US" altLang="ko-KR" sz="2800" dirty="0"/>
          </a:p>
          <a:p>
            <a:pPr marL="490029" lvl="1" indent="0">
              <a:buNone/>
            </a:pPr>
            <a:endParaRPr lang="en-US" sz="2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28065"/>
            <a:ext cx="8640858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11-2. </a:t>
            </a:r>
            <a:r>
              <a:rPr lang="ko-KR" altLang="en-US" dirty="0"/>
              <a:t>파이게임</a:t>
            </a:r>
            <a:r>
              <a:rPr lang="en-US" altLang="ko-KR" dirty="0"/>
              <a:t>(</a:t>
            </a:r>
            <a:r>
              <a:rPr lang="en-US" altLang="ko-KR" dirty="0" err="1"/>
              <a:t>Pygame</a:t>
            </a:r>
            <a:r>
              <a:rPr lang="en-US" altLang="ko-KR" dirty="0"/>
              <a:t>) </a:t>
            </a:r>
            <a:r>
              <a:rPr lang="ko-KR" altLang="en-US" dirty="0"/>
              <a:t>이용하기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endParaRPr lang="en-US" altLang="ko-KR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216024" y="112780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윈도우 생성 준비</a:t>
            </a:r>
            <a:r>
              <a:rPr kumimoji="0" lang="en-US" altLang="ko-KR" dirty="0"/>
              <a:t> </a:t>
            </a:r>
          </a:p>
          <a:p>
            <a:pPr marL="490029" lvl="1" indent="0">
              <a:buFont typeface="Arial" charset="0"/>
              <a:buNone/>
            </a:pPr>
            <a:endParaRPr kumimoji="0" lang="en-US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29040"/>
            <a:ext cx="4557506" cy="1491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18" y="4459241"/>
            <a:ext cx="5163398" cy="133954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아래쪽 화살표 9"/>
          <p:cNvSpPr/>
          <p:nvPr/>
        </p:nvSpPr>
        <p:spPr>
          <a:xfrm>
            <a:off x="2890313" y="3702572"/>
            <a:ext cx="1872208" cy="3490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4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endParaRPr lang="en-US" altLang="ko-KR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216024" y="112780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윈도우 생성 </a:t>
            </a:r>
            <a:r>
              <a:rPr kumimoji="0" lang="en-US" altLang="ko-KR" dirty="0"/>
              <a:t> </a:t>
            </a:r>
          </a:p>
          <a:p>
            <a:pPr marL="490029" lvl="1" indent="0">
              <a:buFont typeface="Arial" charset="0"/>
              <a:buNone/>
            </a:pPr>
            <a:endParaRPr kumimoji="0" lang="en-US" sz="2600" dirty="0"/>
          </a:p>
        </p:txBody>
      </p:sp>
      <p:sp>
        <p:nvSpPr>
          <p:cNvPr id="10" name="아래쪽 화살표 9"/>
          <p:cNvSpPr/>
          <p:nvPr/>
        </p:nvSpPr>
        <p:spPr>
          <a:xfrm>
            <a:off x="2820511" y="3756095"/>
            <a:ext cx="1872208" cy="3490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9794"/>
            <a:ext cx="4993966" cy="1555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2" y="4547216"/>
            <a:ext cx="6125945" cy="73747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16164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endParaRPr lang="en-US" altLang="ko-KR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216024" y="112780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이벤트 루프 내에서 종료 이벤트 처리 </a:t>
            </a:r>
            <a:r>
              <a:rPr kumimoji="0" lang="en-US" altLang="ko-KR" dirty="0"/>
              <a:t> </a:t>
            </a:r>
          </a:p>
          <a:p>
            <a:pPr marL="490029" lvl="1" indent="0">
              <a:buFont typeface="Arial" charset="0"/>
              <a:buNone/>
            </a:pPr>
            <a:endParaRPr kumimoji="0" lang="en-US" sz="2600" dirty="0"/>
          </a:p>
        </p:txBody>
      </p:sp>
      <p:sp>
        <p:nvSpPr>
          <p:cNvPr id="10" name="아래쪽 화살표 9"/>
          <p:cNvSpPr/>
          <p:nvPr/>
        </p:nvSpPr>
        <p:spPr>
          <a:xfrm>
            <a:off x="2699792" y="4952201"/>
            <a:ext cx="1872208" cy="3490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76" y="1610284"/>
            <a:ext cx="3960440" cy="3258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404231"/>
            <a:ext cx="5184576" cy="10351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91999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endParaRPr lang="en-US" altLang="ko-KR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216024" y="112780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윈도우 화면 좌표</a:t>
            </a:r>
            <a:endParaRPr kumimoji="0" lang="en-US" altLang="ko-KR" dirty="0"/>
          </a:p>
          <a:p>
            <a:endParaRPr kumimoji="0" lang="en-US" sz="2600" dirty="0"/>
          </a:p>
          <a:p>
            <a:endParaRPr kumimoji="0" lang="en-US" sz="2600" dirty="0"/>
          </a:p>
          <a:p>
            <a:endParaRPr kumimoji="0" lang="en-US" sz="2600" dirty="0"/>
          </a:p>
          <a:p>
            <a:endParaRPr kumimoji="0" lang="en-US" sz="2600" dirty="0"/>
          </a:p>
          <a:p>
            <a:endParaRPr kumimoji="0" lang="en-US" sz="2600" dirty="0"/>
          </a:p>
          <a:p>
            <a:endParaRPr kumimoji="0" lang="en-US" sz="2600" dirty="0"/>
          </a:p>
          <a:p>
            <a:r>
              <a:rPr kumimoji="0" lang="ko-KR" altLang="en-US" sz="2600" dirty="0"/>
              <a:t>색깔 상수 정의</a:t>
            </a:r>
            <a:endParaRPr kumimoji="0" lang="en-US" sz="2600" dirty="0"/>
          </a:p>
          <a:p>
            <a:endParaRPr kumimoji="0" lang="en-US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27804"/>
            <a:ext cx="4056776" cy="31683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7" y="4581128"/>
            <a:ext cx="318110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0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색 채우기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 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 변경 사항을 실제로 적용하기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1772816"/>
            <a:ext cx="5291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200" dirty="0"/>
              <a:t>표면 이름</a:t>
            </a:r>
            <a:r>
              <a:rPr lang="en-US" altLang="ko-KR" sz="2200" dirty="0"/>
              <a:t>.fill(</a:t>
            </a:r>
            <a:r>
              <a:rPr lang="ko-KR" altLang="en-US" sz="2200" dirty="0"/>
              <a:t>색깔 값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3267718"/>
            <a:ext cx="7920881" cy="1192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dirty="0" err="1"/>
              <a:t>pygame.draw.circle</a:t>
            </a:r>
            <a:r>
              <a:rPr lang="en-US" altLang="ko-KR" sz="2200" dirty="0"/>
              <a:t>(</a:t>
            </a:r>
            <a:r>
              <a:rPr lang="ko-KR" altLang="en-US" sz="2200" dirty="0"/>
              <a:t>표면 이름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색깔값</a:t>
            </a:r>
            <a:r>
              <a:rPr lang="en-US" altLang="ko-KR" sz="2200" dirty="0"/>
              <a:t>, </a:t>
            </a:r>
            <a:r>
              <a:rPr lang="ko-KR" altLang="en-US" sz="2200" dirty="0"/>
              <a:t>중심좌표 리스트 값</a:t>
            </a:r>
            <a:r>
              <a:rPr lang="en-US" altLang="ko-KR" sz="2200" dirty="0"/>
              <a:t>,</a:t>
            </a:r>
          </a:p>
          <a:p>
            <a:r>
              <a:rPr lang="en-US" altLang="ko-KR" sz="2200" dirty="0"/>
              <a:t>                          </a:t>
            </a:r>
            <a:r>
              <a:rPr lang="ko-KR" altLang="en-US" sz="2200" dirty="0"/>
              <a:t>반지름</a:t>
            </a:r>
            <a:r>
              <a:rPr lang="en-US" altLang="ko-KR" sz="2200" dirty="0"/>
              <a:t>, </a:t>
            </a:r>
            <a:r>
              <a:rPr lang="ko-KR" altLang="en-US" sz="2200" dirty="0"/>
              <a:t>굵기</a:t>
            </a:r>
            <a:r>
              <a:rPr lang="en-US" altLang="ko-KR" sz="2200" dirty="0"/>
              <a:t>=0)</a:t>
            </a:r>
            <a:endParaRPr lang="ko-KR" altLang="en-US" sz="2200" dirty="0"/>
          </a:p>
        </p:txBody>
      </p:sp>
      <p:sp>
        <p:nvSpPr>
          <p:cNvPr id="8" name="직사각형 7"/>
          <p:cNvSpPr/>
          <p:nvPr/>
        </p:nvSpPr>
        <p:spPr>
          <a:xfrm>
            <a:off x="539552" y="5316893"/>
            <a:ext cx="5291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dirty="0" err="1"/>
              <a:t>pygame.display.flip</a:t>
            </a:r>
            <a:r>
              <a:rPr lang="en-US" altLang="ko-KR" sz="2200" dirty="0"/>
              <a:t>()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86311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도형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사각형 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다각형 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 그리기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711260"/>
            <a:ext cx="7848873" cy="925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dirty="0" err="1"/>
              <a:t>pygame.draw.rect</a:t>
            </a:r>
            <a:r>
              <a:rPr lang="en-US" altLang="ko-KR" sz="2200" dirty="0"/>
              <a:t>(</a:t>
            </a:r>
            <a:r>
              <a:rPr lang="ko-KR" altLang="en-US" sz="2200" dirty="0"/>
              <a:t>표면이름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색깔값</a:t>
            </a:r>
            <a:r>
              <a:rPr lang="en-US" altLang="ko-KR" sz="2200" dirty="0"/>
              <a:t>, [x</a:t>
            </a:r>
            <a:r>
              <a:rPr lang="ko-KR" altLang="en-US" sz="2200" dirty="0"/>
              <a:t>좌표</a:t>
            </a:r>
            <a:r>
              <a:rPr lang="en-US" altLang="ko-KR" sz="2200" dirty="0"/>
              <a:t>, y</a:t>
            </a:r>
            <a:r>
              <a:rPr lang="ko-KR" altLang="en-US" sz="2200" dirty="0"/>
              <a:t>좌표</a:t>
            </a:r>
            <a:r>
              <a:rPr lang="en-US" altLang="ko-KR" sz="2200" dirty="0"/>
              <a:t>, </a:t>
            </a:r>
            <a:r>
              <a:rPr lang="ko-KR" altLang="en-US" sz="2200" dirty="0"/>
              <a:t>가로길이</a:t>
            </a:r>
            <a:r>
              <a:rPr lang="en-US" altLang="ko-KR" sz="2200" dirty="0"/>
              <a:t>,           </a:t>
            </a:r>
          </a:p>
          <a:p>
            <a:r>
              <a:rPr lang="en-US" altLang="ko-KR" sz="2200" dirty="0"/>
              <a:t>                       </a:t>
            </a:r>
            <a:r>
              <a:rPr lang="ko-KR" altLang="en-US" sz="2200" dirty="0"/>
              <a:t>세로길이</a:t>
            </a:r>
            <a:r>
              <a:rPr lang="en-US" altLang="ko-KR" sz="2200" dirty="0"/>
              <a:t>], </a:t>
            </a:r>
            <a:r>
              <a:rPr lang="ko-KR" altLang="en-US" sz="2200" dirty="0"/>
              <a:t>굵기</a:t>
            </a:r>
            <a:r>
              <a:rPr lang="en-US" altLang="ko-KR" sz="2200" dirty="0"/>
              <a:t>=0)</a:t>
            </a:r>
            <a:endParaRPr lang="ko-KR" altLang="en-US" sz="2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728065"/>
            <a:ext cx="7848872" cy="953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dirty="0" err="1"/>
              <a:t>pygame.draw.polygon</a:t>
            </a:r>
            <a:r>
              <a:rPr lang="en-US" altLang="ko-KR" sz="2200" dirty="0"/>
              <a:t>(</a:t>
            </a:r>
            <a:r>
              <a:rPr lang="ko-KR" altLang="en-US" sz="2200" dirty="0"/>
              <a:t>표면 이름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색깔값</a:t>
            </a:r>
            <a:r>
              <a:rPr lang="en-US" altLang="ko-KR" sz="2200" dirty="0"/>
              <a:t>, [[x1,y1], [x2,y2], </a:t>
            </a:r>
          </a:p>
          <a:p>
            <a:r>
              <a:rPr lang="en-US" altLang="ko-KR" sz="2200" dirty="0"/>
              <a:t>                             [x3,y3],…], </a:t>
            </a:r>
            <a:r>
              <a:rPr lang="ko-KR" altLang="en-US" sz="2200" dirty="0"/>
              <a:t>굵기</a:t>
            </a:r>
            <a:r>
              <a:rPr lang="en-US" altLang="ko-KR" sz="2200" dirty="0"/>
              <a:t>=0)</a:t>
            </a:r>
            <a:endParaRPr lang="ko-KR" altLang="en-US" sz="22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5745028"/>
            <a:ext cx="7848872" cy="730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dirty="0" err="1"/>
              <a:t>pygame.draw.line</a:t>
            </a:r>
            <a:r>
              <a:rPr lang="en-US" altLang="ko-KR" sz="2200" dirty="0"/>
              <a:t>(</a:t>
            </a:r>
            <a:r>
              <a:rPr lang="ko-KR" altLang="en-US" sz="2200" dirty="0"/>
              <a:t>표면이름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색깔값</a:t>
            </a:r>
            <a:r>
              <a:rPr lang="en-US" altLang="ko-KR" sz="2200" dirty="0"/>
              <a:t>, [</a:t>
            </a:r>
            <a:r>
              <a:rPr lang="ko-KR" altLang="en-US" sz="2200" dirty="0"/>
              <a:t>시작점</a:t>
            </a:r>
            <a:r>
              <a:rPr lang="en-US" altLang="ko-KR" sz="2200" dirty="0"/>
              <a:t>x,</a:t>
            </a:r>
            <a:r>
              <a:rPr lang="ko-KR" altLang="en-US" sz="2200" dirty="0"/>
              <a:t>시작점</a:t>
            </a:r>
            <a:r>
              <a:rPr lang="en-US" altLang="ko-KR" sz="2200" dirty="0"/>
              <a:t>y],</a:t>
            </a:r>
          </a:p>
          <a:p>
            <a:r>
              <a:rPr lang="en-US" altLang="ko-KR" sz="2200" dirty="0"/>
              <a:t>                       [</a:t>
            </a:r>
            <a:r>
              <a:rPr lang="ko-KR" altLang="en-US" sz="2200" dirty="0"/>
              <a:t>끝점</a:t>
            </a:r>
            <a:r>
              <a:rPr lang="en-US" altLang="ko-KR" sz="2200" dirty="0"/>
              <a:t>x, </a:t>
            </a:r>
            <a:r>
              <a:rPr lang="ko-KR" altLang="en-US" sz="2200" dirty="0"/>
              <a:t>끝점</a:t>
            </a:r>
            <a:r>
              <a:rPr lang="en-US" altLang="ko-KR" sz="2200" dirty="0"/>
              <a:t>y], </a:t>
            </a:r>
            <a:r>
              <a:rPr lang="ko-KR" altLang="en-US" sz="2200" dirty="0"/>
              <a:t>굵기</a:t>
            </a:r>
            <a:r>
              <a:rPr lang="en-US" altLang="ko-KR" sz="2200" dirty="0"/>
              <a:t>=1)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56824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글씨 그리는 절차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문자의 글꼴과 크기 지정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표시할 문자 이미지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윈도우 표면에 찍기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700808"/>
            <a:ext cx="633670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pygame.font.Font</a:t>
            </a:r>
            <a:r>
              <a:rPr lang="en-US" altLang="ko-KR" sz="2000" dirty="0"/>
              <a:t>(</a:t>
            </a:r>
            <a:r>
              <a:rPr lang="ko-KR" altLang="en-US" sz="2000" dirty="0"/>
              <a:t>사용할 글꼴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글자 크기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224009"/>
            <a:ext cx="82809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pygame.font.Font.render</a:t>
            </a:r>
            <a:r>
              <a:rPr lang="en-US" altLang="ko-KR" sz="2000" dirty="0"/>
              <a:t>(</a:t>
            </a:r>
            <a:r>
              <a:rPr lang="ko-KR" altLang="en-US" sz="2000" dirty="0"/>
              <a:t>표시할 문자열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앤티어리어스여부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색깔값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4747210"/>
            <a:ext cx="82809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pygame.Surface.blit</a:t>
            </a:r>
            <a:r>
              <a:rPr lang="en-US" altLang="ko-KR" sz="2000" dirty="0"/>
              <a:t>(</a:t>
            </a:r>
            <a:r>
              <a:rPr lang="ko-KR" altLang="en-US" sz="2000" dirty="0"/>
              <a:t>원본 그림</a:t>
            </a:r>
            <a:r>
              <a:rPr lang="en-US" altLang="ko-KR" sz="2000" dirty="0"/>
              <a:t>, [x</a:t>
            </a:r>
            <a:r>
              <a:rPr lang="ko-KR" altLang="en-US" sz="2000" dirty="0"/>
              <a:t>좌표</a:t>
            </a:r>
            <a:r>
              <a:rPr lang="en-US" altLang="ko-KR" sz="2000" dirty="0"/>
              <a:t>, y</a:t>
            </a:r>
            <a:r>
              <a:rPr lang="ko-KR" altLang="en-US" sz="2000" dirty="0"/>
              <a:t>좌표</a:t>
            </a:r>
            <a:r>
              <a:rPr lang="en-US" altLang="ko-KR" sz="2000" dirty="0"/>
              <a:t>])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9666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따라 변하는 글씨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파이게임 실행시간 측정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루프 안에 글씨 그리는 명령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루프가 반복하는 동안 계속 글씨를 다시 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루프 실행 횟수 지정 메소드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700808"/>
            <a:ext cx="633670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pygame.time.Clock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4747210"/>
            <a:ext cx="633670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/>
              <a:t>실행시간 측정객체</a:t>
            </a:r>
            <a:r>
              <a:rPr lang="en-US" altLang="ko-KR" sz="2000" dirty="0"/>
              <a:t>.tick(1) : 1</a:t>
            </a:r>
            <a:r>
              <a:rPr lang="ko-KR" altLang="en-US" sz="2000" dirty="0"/>
              <a:t>초에 </a:t>
            </a:r>
            <a:r>
              <a:rPr lang="en-US" altLang="ko-KR" sz="2000" dirty="0"/>
              <a:t>1</a:t>
            </a:r>
            <a:r>
              <a:rPr lang="ko-KR" altLang="en-US" sz="2000" dirty="0"/>
              <a:t>번 실행</a:t>
            </a:r>
          </a:p>
        </p:txBody>
      </p:sp>
    </p:spTree>
    <p:extLst>
      <p:ext uri="{BB962C8B-B14F-4D97-AF65-F5344CB8AC3E}">
        <p14:creationId xmlns:p14="http://schemas.microsoft.com/office/powerpoint/2010/main" val="2055718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움직이는 원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화살표키 이벤트 처리 </a:t>
            </a:r>
            <a:r>
              <a:rPr lang="en-US" altLang="ko-KR" dirty="0"/>
              <a:t>:10</a:t>
            </a:r>
            <a:r>
              <a:rPr lang="ko-KR" altLang="en-US" dirty="0"/>
              <a:t>픽셀씩 움직이기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564904"/>
            <a:ext cx="3761315" cy="213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556792"/>
            <a:ext cx="45753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6D91DB-6055-4729-A388-01DAD566D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87092"/>
              </p:ext>
            </p:extLst>
          </p:nvPr>
        </p:nvGraphicFramePr>
        <p:xfrm>
          <a:off x="197233" y="1123749"/>
          <a:ext cx="8735822" cy="2577783"/>
        </p:xfrm>
        <a:graphic>
          <a:graphicData uri="http://schemas.openxmlformats.org/drawingml/2006/table">
            <a:tbl>
              <a:tblPr/>
              <a:tblGrid>
                <a:gridCol w="808863">
                  <a:extLst>
                    <a:ext uri="{9D8B030D-6E8A-4147-A177-3AD203B41FA5}">
                      <a16:colId xmlns:a16="http://schemas.microsoft.com/office/drawing/2014/main" val="2951162878"/>
                    </a:ext>
                  </a:extLst>
                </a:gridCol>
                <a:gridCol w="808863">
                  <a:extLst>
                    <a:ext uri="{9D8B030D-6E8A-4147-A177-3AD203B41FA5}">
                      <a16:colId xmlns:a16="http://schemas.microsoft.com/office/drawing/2014/main" val="3105833950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1394683392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3018106226"/>
                    </a:ext>
                  </a:extLst>
                </a:gridCol>
                <a:gridCol w="2644123">
                  <a:extLst>
                    <a:ext uri="{9D8B030D-6E8A-4147-A177-3AD203B41FA5}">
                      <a16:colId xmlns:a16="http://schemas.microsoft.com/office/drawing/2014/main" val="2335338206"/>
                    </a:ext>
                  </a:extLst>
                </a:gridCol>
                <a:gridCol w="2947924">
                  <a:extLst>
                    <a:ext uri="{9D8B030D-6E8A-4147-A177-3AD203B41FA5}">
                      <a16:colId xmlns:a16="http://schemas.microsoft.com/office/drawing/2014/main" val="3144201622"/>
                    </a:ext>
                  </a:extLst>
                </a:gridCol>
              </a:tblGrid>
              <a:tr h="13399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텐서플로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8/20~8/29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윤영선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개요</a:t>
                      </a:r>
                      <a:endParaRPr lang="ko-KR" altLang="en-US" sz="800" kern="0" spc="-4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텐서플로우 개요 및 프로그램 모델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오토인코더 및 멀티레이어 퍼셉트론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텐서플로에 의한 컨벌루션 신경망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심층강화학습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병렬설 및 분산 병렬성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분산식 에스티메이터과 딥러닝 에스티메이터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 에스티메이터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통계분포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레이어모듈</a:t>
                      </a:r>
                      <a:r>
                        <a:rPr lang="en-US" altLang="ko-KR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21712"/>
                  </a:ext>
                </a:extLst>
              </a:tr>
              <a:tr h="11330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케라스와 딥러닝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심화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8/5~8/19(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광복절제외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윤영선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CNN,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이미지전처리</a:t>
                      </a: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모델훈련및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ko-KR" altLang="en-US" sz="800" kern="0" spc="-4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R-CNN, R-FCN, SSD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기초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캡션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조건부 이미지 생성을 위한 </a:t>
                      </a: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GAN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번역 시스템 구축과 훈련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49195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D7E42F-F795-4968-9B96-836ECC81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06334"/>
              </p:ext>
            </p:extLst>
          </p:nvPr>
        </p:nvGraphicFramePr>
        <p:xfrm>
          <a:off x="3563888" y="4196090"/>
          <a:ext cx="4968552" cy="1894459"/>
        </p:xfrm>
        <a:graphic>
          <a:graphicData uri="http://schemas.openxmlformats.org/drawingml/2006/table">
            <a:tbl>
              <a:tblPr/>
              <a:tblGrid>
                <a:gridCol w="705288">
                  <a:extLst>
                    <a:ext uri="{9D8B030D-6E8A-4147-A177-3AD203B41FA5}">
                      <a16:colId xmlns:a16="http://schemas.microsoft.com/office/drawing/2014/main" val="3854527824"/>
                    </a:ext>
                  </a:extLst>
                </a:gridCol>
                <a:gridCol w="4263264">
                  <a:extLst>
                    <a:ext uri="{9D8B030D-6E8A-4147-A177-3AD203B41FA5}">
                      <a16:colId xmlns:a16="http://schemas.microsoft.com/office/drawing/2014/main" val="163544666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2930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 비서 서비스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486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검색해주는 채팅 로봇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83488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상품을 추천하는 고객 취향 분석 서비스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928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인공지능기반의 사물인식 무인이동체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234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텐서플로우 라이트를 이용한 모바일 번역 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4242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529349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1ED41472-36B2-49F7-BD79-2E471572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301" y="42213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A94F8F-5FB0-404D-AFC1-2FA9E4D6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66629"/>
              </p:ext>
            </p:extLst>
          </p:nvPr>
        </p:nvGraphicFramePr>
        <p:xfrm>
          <a:off x="192440" y="3796899"/>
          <a:ext cx="8735822" cy="260223"/>
        </p:xfrm>
        <a:graphic>
          <a:graphicData uri="http://schemas.openxmlformats.org/drawingml/2006/table">
            <a:tbl>
              <a:tblPr/>
              <a:tblGrid>
                <a:gridCol w="808863">
                  <a:extLst>
                    <a:ext uri="{9D8B030D-6E8A-4147-A177-3AD203B41FA5}">
                      <a16:colId xmlns:a16="http://schemas.microsoft.com/office/drawing/2014/main" val="3409990919"/>
                    </a:ext>
                  </a:extLst>
                </a:gridCol>
                <a:gridCol w="808863">
                  <a:extLst>
                    <a:ext uri="{9D8B030D-6E8A-4147-A177-3AD203B41FA5}">
                      <a16:colId xmlns:a16="http://schemas.microsoft.com/office/drawing/2014/main" val="606872234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521854135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966691835"/>
                    </a:ext>
                  </a:extLst>
                </a:gridCol>
                <a:gridCol w="5895848">
                  <a:extLst>
                    <a:ext uri="{9D8B030D-6E8A-4147-A177-3AD203B41FA5}">
                      <a16:colId xmlns:a16="http://schemas.microsoft.com/office/drawing/2014/main" val="2294604113"/>
                    </a:ext>
                  </a:extLst>
                </a:gridCol>
              </a:tblGrid>
              <a:tr h="2602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400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E0BAB1-1D0A-4F4D-A4CE-8A682B43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1763"/>
              </p:ext>
            </p:extLst>
          </p:nvPr>
        </p:nvGraphicFramePr>
        <p:xfrm>
          <a:off x="192440" y="4057122"/>
          <a:ext cx="8740615" cy="2243074"/>
        </p:xfrm>
        <a:graphic>
          <a:graphicData uri="http://schemas.openxmlformats.org/drawingml/2006/table">
            <a:tbl>
              <a:tblPr/>
              <a:tblGrid>
                <a:gridCol w="836523">
                  <a:extLst>
                    <a:ext uri="{9D8B030D-6E8A-4147-A177-3AD203B41FA5}">
                      <a16:colId xmlns:a16="http://schemas.microsoft.com/office/drawing/2014/main" val="856734520"/>
                    </a:ext>
                  </a:extLst>
                </a:gridCol>
                <a:gridCol w="785077">
                  <a:extLst>
                    <a:ext uri="{9D8B030D-6E8A-4147-A177-3AD203B41FA5}">
                      <a16:colId xmlns:a16="http://schemas.microsoft.com/office/drawing/2014/main" val="1460897067"/>
                    </a:ext>
                  </a:extLst>
                </a:gridCol>
                <a:gridCol w="1238177">
                  <a:extLst>
                    <a:ext uri="{9D8B030D-6E8A-4147-A177-3AD203B41FA5}">
                      <a16:colId xmlns:a16="http://schemas.microsoft.com/office/drawing/2014/main" val="4054020095"/>
                    </a:ext>
                  </a:extLst>
                </a:gridCol>
                <a:gridCol w="5880838">
                  <a:extLst>
                    <a:ext uri="{9D8B030D-6E8A-4147-A177-3AD203B41FA5}">
                      <a16:colId xmlns:a16="http://schemas.microsoft.com/office/drawing/2014/main" val="2214957575"/>
                    </a:ext>
                  </a:extLst>
                </a:gridCol>
              </a:tblGrid>
              <a:tr h="2243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맞춤형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264445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3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도전해보세요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dirty="0"/>
              <a:t>움직이는 원이 윈도우를 벗어나게 되면 화살표를 눌러도 움직이지 않도록 프로그램 수정해보세요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그림처럼 흰색 파이게임 윈도우에 현재 시각을 나타내는 시계 프로그램을 작성해보세요</a:t>
            </a:r>
            <a:r>
              <a:rPr lang="en-US" altLang="ko-KR" dirty="0"/>
              <a:t>.</a:t>
            </a:r>
          </a:p>
          <a:p>
            <a:endParaRPr lang="en-US" altLang="ko-KR" sz="2800" dirty="0"/>
          </a:p>
          <a:p>
            <a:pPr marL="490029" lvl="1" indent="0">
              <a:buNone/>
            </a:pPr>
            <a:endParaRPr lang="en-US" sz="2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3374"/>
            <a:ext cx="3952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0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11-3. </a:t>
            </a:r>
            <a:r>
              <a:rPr lang="ko-KR" altLang="en-US" dirty="0"/>
              <a:t>우박 피하기 게임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dirty="0"/>
              <a:t>게임 구성</a:t>
            </a:r>
            <a:endParaRPr lang="en-US" altLang="ko-KR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600" dirty="0"/>
              <a:t>처음에는 우산과 우박 </a:t>
            </a:r>
            <a:r>
              <a:rPr lang="en-US" altLang="ko-KR" sz="2600" dirty="0"/>
              <a:t>2</a:t>
            </a:r>
            <a:r>
              <a:rPr lang="ko-KR" altLang="en-US" sz="2600" dirty="0"/>
              <a:t>개 등장</a:t>
            </a:r>
            <a:endParaRPr lang="en-US" altLang="ko-KR" sz="2600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600" dirty="0"/>
              <a:t>키 보드 화살표 키로 우산 위치 조정</a:t>
            </a:r>
            <a:endParaRPr lang="en-US" altLang="ko-KR" sz="2600" dirty="0"/>
          </a:p>
          <a:p>
            <a:pPr marL="943127" lvl="1" indent="-514350">
              <a:buFont typeface="+mj-lt"/>
              <a:buAutoNum type="arabicParenR"/>
            </a:pPr>
            <a:r>
              <a:rPr lang="en-US" altLang="ko-KR" sz="2600" dirty="0"/>
              <a:t>3</a:t>
            </a:r>
            <a:r>
              <a:rPr lang="ko-KR" altLang="en-US" sz="2600" dirty="0"/>
              <a:t>초마다 우박 개수 증가</a:t>
            </a:r>
            <a:endParaRPr lang="en-US" altLang="ko-KR" sz="2600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600" dirty="0"/>
              <a:t>우박과 우산이 부딪히면 게임 종료</a:t>
            </a:r>
            <a:endParaRPr lang="en-US" altLang="ko-KR" sz="2600" dirty="0"/>
          </a:p>
          <a:p>
            <a:pPr marL="490029" lvl="1" indent="0">
              <a:buNone/>
            </a:pPr>
            <a:endParaRPr lang="en-US" sz="2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45024"/>
            <a:ext cx="3333750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59" y="3645024"/>
            <a:ext cx="3305175" cy="26193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173911" y="4472372"/>
            <a:ext cx="432048" cy="936104"/>
          </a:xfrm>
          <a:prstGeom prst="rightArrow">
            <a:avLst/>
          </a:prstGeom>
          <a:gradFill flip="none" rotWithShape="1">
            <a:gsLst>
              <a:gs pos="0">
                <a:srgbClr val="FEF4EC"/>
              </a:gs>
              <a:gs pos="23000">
                <a:srgbClr val="F9BD8B"/>
              </a:gs>
              <a:gs pos="50000">
                <a:srgbClr val="FF0000"/>
              </a:gs>
              <a:gs pos="100000">
                <a:srgbClr val="92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5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dirty="0"/>
              <a:t>게임에 필요한 구성요소</a:t>
            </a:r>
            <a:endParaRPr lang="en-US" altLang="ko-KR" dirty="0"/>
          </a:p>
          <a:p>
            <a:pPr marL="490029" lvl="1" indent="0">
              <a:buNone/>
            </a:pPr>
            <a:endParaRPr lang="en-US" sz="2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844824"/>
          <a:ext cx="7992888" cy="4023360"/>
        </p:xfrm>
        <a:graphic>
          <a:graphicData uri="http://schemas.openxmlformats.org/drawingml/2006/table">
            <a:tbl>
              <a:tblPr firstCol="1">
                <a:tableStyleId>{85BE263C-DBD7-4A20-BB59-AAB30ACAA65A}</a:tableStyleId>
              </a:tblPr>
              <a:tblGrid>
                <a:gridCol w="22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umbrella.png </a:t>
                      </a:r>
                      <a:r>
                        <a:rPr lang="ko-KR" altLang="en-US" dirty="0"/>
                        <a:t>를 우산 이미지로 사용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pygame.image.load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이미지파일</a:t>
                      </a:r>
                      <a:r>
                        <a:rPr lang="en-US" altLang="ko-KR" dirty="0"/>
                        <a:t>).</a:t>
                      </a:r>
                      <a:r>
                        <a:rPr lang="en-US" altLang="ko-KR" dirty="0" err="1"/>
                        <a:t>convert_alpha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사용해서 이미지 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random.randint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임의의 좌표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개 생성</a:t>
                      </a:r>
                      <a:endParaRPr lang="en-US" altLang="ko-KR" dirty="0"/>
                    </a:p>
                    <a:p>
                      <a:pPr marL="342900" marR="0" lvl="0" indent="-342900" algn="l" defTabSz="980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/>
                        <a:t>pygame.draw.circle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사용해서 원을 그림</a:t>
                      </a:r>
                      <a:endParaRPr lang="en-US" altLang="ko-KR" dirty="0"/>
                    </a:p>
                    <a:p>
                      <a:pPr marL="342900" marR="0" lvl="0" indent="-342900" algn="l" defTabSz="980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이벤트 루프가 반복될 때마다 우박의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씩 증가</a:t>
                      </a:r>
                      <a:endParaRPr lang="en-US" altLang="ko-KR" dirty="0"/>
                    </a:p>
                    <a:p>
                      <a:pPr marL="342900" marR="0" lvl="0" indent="-342900" algn="l" defTabSz="980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우박이 윈도우 영역을 벗어나면 좌표 재설정</a:t>
                      </a:r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화살표키 이벤트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화살표 키로 우산의 위치를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픽셀씩 이동</a:t>
                      </a:r>
                      <a:endParaRPr lang="en-US" altLang="ko-KR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pygame.key.set_repeat</a:t>
                      </a:r>
                      <a:r>
                        <a:rPr lang="en-US" altLang="ko-KR" dirty="0"/>
                        <a:t>() - </a:t>
                      </a:r>
                      <a:r>
                        <a:rPr lang="ko-KR" altLang="en-US" dirty="0"/>
                        <a:t>이벤트 반복 발생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우산이 우박을 피한 개수만큼 점수로 집계해서 윈도우 왼쪽 상단에 노란 글씨로 표시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86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dirty="0"/>
              <a:t>우박 개수와 속도 조절</a:t>
            </a:r>
            <a:endParaRPr lang="en-US" altLang="ko-KR" dirty="0"/>
          </a:p>
          <a:p>
            <a:pPr marL="0" indent="0">
              <a:buNone/>
            </a:pPr>
            <a:r>
              <a:rPr lang="en-US" sz="2600" dirty="0"/>
              <a:t>    :3</a:t>
            </a:r>
            <a:r>
              <a:rPr lang="ko-KR" altLang="en-US" sz="2600" dirty="0"/>
              <a:t>초마다 내려오는 우박 개수와 속도 증가</a:t>
            </a:r>
            <a:endParaRPr lang="en-US" altLang="ko-KR" sz="2600" dirty="0"/>
          </a:p>
          <a:p>
            <a:pPr marL="0" indent="0">
              <a:buNone/>
            </a:pPr>
            <a:endParaRPr lang="en-US" sz="2600" dirty="0"/>
          </a:p>
          <a:p>
            <a:pPr marL="428777" lvl="1" indent="0">
              <a:buNone/>
            </a:pPr>
            <a:r>
              <a:rPr lang="en-US" sz="2600" dirty="0"/>
              <a:t>- </a:t>
            </a:r>
            <a:r>
              <a:rPr lang="en-US" sz="2600" dirty="0" err="1"/>
              <a:t>time.time</a:t>
            </a:r>
            <a:r>
              <a:rPr lang="en-US" sz="2600" dirty="0"/>
              <a:t>()</a:t>
            </a:r>
            <a:r>
              <a:rPr lang="ko-KR" altLang="en-US" sz="2600" dirty="0"/>
              <a:t>함수로 실행 시간 측정</a:t>
            </a:r>
            <a:endParaRPr lang="en-US" altLang="ko-KR" sz="2600" dirty="0"/>
          </a:p>
          <a:p>
            <a:pPr marL="428777" lvl="1" indent="0">
              <a:buNone/>
            </a:pPr>
            <a:r>
              <a:rPr lang="en-US" sz="2600" dirty="0"/>
              <a:t>- 3</a:t>
            </a:r>
            <a:r>
              <a:rPr lang="ko-KR" altLang="en-US" sz="2600" dirty="0"/>
              <a:t>초 동안 정상적으로 실행되고 있다면 숨기는 우박개수  를 줄이고 </a:t>
            </a:r>
            <a:r>
              <a:rPr lang="en-US" altLang="ko-KR" sz="2600" dirty="0"/>
              <a:t>1</a:t>
            </a:r>
            <a:r>
              <a:rPr lang="ko-KR" altLang="en-US" sz="2600" dirty="0"/>
              <a:t>초당 이벤트 루프 실행 횟수 증가시킴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7808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r>
              <a:rPr lang="ko-KR" altLang="en-US" sz="2600" dirty="0"/>
              <a:t>우산과 우박이 부딪히면 게임 종료</a:t>
            </a:r>
            <a:endParaRPr lang="en-US" altLang="ko-KR" sz="2600" dirty="0"/>
          </a:p>
          <a:p>
            <a:endParaRPr lang="en-US" altLang="ko-KR" sz="2600" dirty="0"/>
          </a:p>
          <a:p>
            <a:pPr marL="428777" lvl="1" indent="0">
              <a:buNone/>
            </a:pPr>
            <a:r>
              <a:rPr lang="en-US" altLang="ko-KR" sz="2600" dirty="0"/>
              <a:t>:</a:t>
            </a:r>
            <a:r>
              <a:rPr lang="ko-KR" altLang="en-US" sz="2600" dirty="0"/>
              <a:t>우산을 로드 할 때 할당한 우산 영역 값과 우박을 그릴 때 할당한 우박 영역 값을 이용해서 두 영역이 충돌했는지 두 영역에 대한 메소드를 사용해서 확인</a:t>
            </a:r>
            <a:endParaRPr lang="en-US" sz="26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573016"/>
            <a:ext cx="6336704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RectA.colliderect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RectB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0581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99774"/>
            <a:ext cx="8532440" cy="5256583"/>
          </a:xfrm>
        </p:spPr>
        <p:txBody>
          <a:bodyPr/>
          <a:lstStyle/>
          <a:p>
            <a:r>
              <a:rPr lang="ko-KR" altLang="en-US" dirty="0"/>
              <a:t>점수 보여주기</a:t>
            </a:r>
            <a:endParaRPr lang="en-US" altLang="ko-KR" dirty="0"/>
          </a:p>
          <a:p>
            <a:endParaRPr lang="en-US" altLang="ko-KR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문자 이미지 생성을 위한 폰트 객체를 윈도우 생성하는 코드 아래에 추가</a:t>
            </a:r>
            <a:r>
              <a:rPr lang="en-US" altLang="ko-KR" sz="2400" dirty="0"/>
              <a:t>.</a:t>
            </a:r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이벤트 루프 안에서 집계한 점수를 문자 이미지로 생성하여 윈도우 왼쪽 상단에 그려줌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우박이 우산과 부딪히지 않고 </a:t>
            </a:r>
            <a:r>
              <a:rPr lang="en-US" altLang="ko-KR" sz="2400" dirty="0"/>
              <a:t>y</a:t>
            </a:r>
            <a:r>
              <a:rPr lang="ko-KR" altLang="en-US" sz="2400" dirty="0"/>
              <a:t>좌표를 증가시키며 윈도우 아래로 계속 내려오다 윈도우 영역을 벗어나면 </a:t>
            </a:r>
            <a:r>
              <a:rPr lang="en-US" altLang="ko-KR" sz="2400" dirty="0"/>
              <a:t>1</a:t>
            </a:r>
            <a:r>
              <a:rPr lang="ko-KR" altLang="en-US" sz="2400" dirty="0"/>
              <a:t>점 증가시켜 집계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61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99774"/>
            <a:ext cx="8604448" cy="5256583"/>
          </a:xfrm>
        </p:spPr>
        <p:txBody>
          <a:bodyPr/>
          <a:lstStyle/>
          <a:p>
            <a:r>
              <a:rPr lang="ko-KR" altLang="en-US" dirty="0"/>
              <a:t>게임종료 메시지 보여주기</a:t>
            </a:r>
            <a:endParaRPr lang="en-US" altLang="ko-KR" dirty="0"/>
          </a:p>
          <a:p>
            <a:endParaRPr lang="en-US" altLang="ko-KR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점수를 보여주기 위해 사용한 폰트 객체를 이용해서 이벤트 루프 아래 쪽에 추가</a:t>
            </a:r>
            <a:r>
              <a:rPr lang="en-US" altLang="ko-KR" sz="2400" dirty="0"/>
              <a:t>.</a:t>
            </a:r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사용자가 메시지를 볼 수 있도록 프로그램 실행 멈추기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sym typeface="Wingdings" panose="05000000000000000000" pitchFamily="2" charset="2"/>
              </a:rPr>
              <a:t>pygame.time.delay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) </a:t>
            </a:r>
            <a:r>
              <a:rPr lang="ko-KR" altLang="en-US" sz="2400" dirty="0">
                <a:sym typeface="Wingdings" panose="05000000000000000000" pitchFamily="2" charset="2"/>
              </a:rPr>
              <a:t>이용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943127" lvl="1" indent="-514350">
              <a:buFont typeface="+mj-lt"/>
              <a:buAutoNum type="arabicParenR"/>
            </a:pPr>
            <a:r>
              <a:rPr lang="ko-KR" altLang="en-US" sz="2400" dirty="0"/>
              <a:t>파이게임 종료 코드 위에 </a:t>
            </a:r>
            <a:r>
              <a:rPr lang="en-US" altLang="ko-KR" sz="2400" dirty="0"/>
              <a:t>‘Game Over’ </a:t>
            </a:r>
            <a:r>
              <a:rPr lang="ko-KR" altLang="en-US" sz="2400" dirty="0"/>
              <a:t>문자 이미지를 생성해서 보여줌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313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도전해보세요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1099774"/>
            <a:ext cx="9144000" cy="5256583"/>
          </a:xfrm>
        </p:spPr>
        <p:txBody>
          <a:bodyPr/>
          <a:lstStyle/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endParaRPr lang="en-US" sz="2800" dirty="0"/>
          </a:p>
          <a:p>
            <a:pPr marL="490029" lvl="1" indent="0">
              <a:buNone/>
            </a:pPr>
            <a:endParaRPr lang="en-US" sz="2600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52400" y="1252174"/>
            <a:ext cx="874008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400" dirty="0"/>
              <a:t>우박피하기 게임에서 우박의 개수를 원하는 대로 증가시켜 보세요</a:t>
            </a:r>
            <a:r>
              <a:rPr kumimoji="0" lang="en-US" altLang="ko-KR" sz="2400" dirty="0"/>
              <a:t>.</a:t>
            </a:r>
          </a:p>
          <a:p>
            <a:endParaRPr kumimoji="0" lang="en-US" altLang="ko-KR" sz="2400" dirty="0"/>
          </a:p>
          <a:p>
            <a:r>
              <a:rPr kumimoji="0" lang="ko-KR" altLang="en-US" sz="2400" dirty="0"/>
              <a:t>우박피하기 게임은 화면에 나타난 우박의 개수가 </a:t>
            </a:r>
            <a:r>
              <a:rPr kumimoji="0" lang="en-US" altLang="ko-KR" sz="2400" dirty="0"/>
              <a:t>15</a:t>
            </a:r>
            <a:r>
              <a:rPr kumimoji="0" lang="ko-KR" altLang="en-US" sz="2400" dirty="0"/>
              <a:t>개가 되면 더 이상 우박의 속도가 빨라지지 않습니다</a:t>
            </a:r>
            <a:r>
              <a:rPr kumimoji="0" lang="en-US" altLang="ko-KR" sz="2400" dirty="0"/>
              <a:t>. 15</a:t>
            </a:r>
            <a:r>
              <a:rPr kumimoji="0" lang="ko-KR" altLang="en-US" sz="2400" dirty="0"/>
              <a:t>개가 다 나온 이후에도 </a:t>
            </a:r>
            <a:r>
              <a:rPr kumimoji="0" lang="en-US" altLang="ko-KR" sz="2400" dirty="0"/>
              <a:t>3</a:t>
            </a:r>
            <a:r>
              <a:rPr kumimoji="0" lang="ko-KR" altLang="en-US" sz="2400" dirty="0"/>
              <a:t>초마다 우박이 내려오는 속도를 빠르게 하려면 이벤트 반복회수를 증가시키기 위해 사용한 </a:t>
            </a:r>
            <a:r>
              <a:rPr kumimoji="0" lang="ko-KR" altLang="en-US" sz="2400" dirty="0" err="1"/>
              <a:t>조건문을</a:t>
            </a:r>
            <a:r>
              <a:rPr kumimoji="0" lang="ko-KR" altLang="en-US" sz="2400" dirty="0"/>
              <a:t> 어떻게 바꿔줘야 할까요</a:t>
            </a:r>
            <a:r>
              <a:rPr kumimoji="0" lang="en-US" altLang="ko-KR" sz="2400" dirty="0"/>
              <a:t>?</a:t>
            </a:r>
          </a:p>
          <a:p>
            <a:endParaRPr kumimoji="0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126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DCD74-319D-492A-BD4E-08F9A170D774}"/>
              </a:ext>
            </a:extLst>
          </p:cNvPr>
          <p:cNvSpPr/>
          <p:nvPr/>
        </p:nvSpPr>
        <p:spPr>
          <a:xfrm>
            <a:off x="1945928" y="2156673"/>
            <a:ext cx="525214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. GUI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프로그래밍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1-1. Turtle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그래픽 그리기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1-2.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Tkinter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를 이용한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GUI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 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1-3.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Pygame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을 이용한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GUI</a:t>
            </a: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352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DCD74-319D-492A-BD4E-08F9A170D774}"/>
              </a:ext>
            </a:extLst>
          </p:cNvPr>
          <p:cNvSpPr/>
          <p:nvPr/>
        </p:nvSpPr>
        <p:spPr>
          <a:xfrm>
            <a:off x="1547664" y="1988840"/>
            <a:ext cx="6184706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[part2] 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2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데이터베이스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1-1. Database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이론 및 파일처리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1-2. 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설치 및 기본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1-3. 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응용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590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704" y="2348880"/>
            <a:ext cx="5485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GUI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프로그래밍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37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1792" y="2348880"/>
            <a:ext cx="4958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1-1.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Turtle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그래픽 그리기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40439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1724</Words>
  <Application>Microsoft Office PowerPoint</Application>
  <PresentationFormat>화면 슬라이드 쇼(4:3)</PresentationFormat>
  <Paragraphs>453</Paragraphs>
  <Slides>57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LLHJYW+YDVYGOStd11</vt:lpstr>
      <vt:lpstr>YoonV YoonGothic100Std_OTF</vt:lpstr>
      <vt:lpstr>맑은 고딕</vt:lpstr>
      <vt:lpstr>명조</vt:lpstr>
      <vt:lpstr>한양신명조</vt:lpstr>
      <vt:lpstr>함초롬바탕</vt:lpstr>
      <vt:lpstr>Arial</vt:lpstr>
      <vt:lpstr>Calibri</vt:lpstr>
      <vt:lpstr>Calibri Light</vt:lpstr>
      <vt:lpstr>Wingdings</vt:lpstr>
      <vt:lpstr>1_디자인 사용자 지정</vt:lpstr>
      <vt:lpstr>Mos소개</vt:lpstr>
      <vt:lpstr>디자인 사용자 지정</vt:lpstr>
      <vt:lpstr>PowerPoint 프레젠테이션</vt:lpstr>
      <vt:lpstr>강사 이력</vt:lpstr>
      <vt:lpstr>강사 이력</vt:lpstr>
      <vt:lpstr>커리큘럼</vt:lpstr>
      <vt:lpstr>커리큘럼</vt:lpstr>
      <vt:lpstr>강의 목차</vt:lpstr>
      <vt:lpstr>강의 목차</vt:lpstr>
      <vt:lpstr>PowerPoint 프레젠테이션</vt:lpstr>
      <vt:lpstr>PowerPoint 프레젠테이션</vt:lpstr>
      <vt:lpstr>turtle 모듈 사용하기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도전해 보세요</vt:lpstr>
      <vt:lpstr>PowerPoint 프레젠테이션</vt:lpstr>
      <vt:lpstr> </vt:lpstr>
      <vt:lpstr>2-2 응용예제</vt:lpstr>
      <vt:lpstr> </vt:lpstr>
      <vt:lpstr> </vt:lpstr>
      <vt:lpstr> </vt:lpstr>
      <vt:lpstr>도전해 보세요</vt:lpstr>
      <vt:lpstr>PowerPoint 프레젠테이션</vt:lpstr>
      <vt:lpstr>Tkinter를 이용한 GUI</vt:lpstr>
      <vt:lpstr>Tkinter를 이용한 GUI</vt:lpstr>
      <vt:lpstr>Tkinter를 이용한 GUI</vt:lpstr>
      <vt:lpstr>위젯</vt:lpstr>
      <vt:lpstr>위젯</vt:lpstr>
      <vt:lpstr>위젯</vt:lpstr>
      <vt:lpstr>위젯 위치시키기</vt:lpstr>
      <vt:lpstr>위젯 위치시키기</vt:lpstr>
      <vt:lpstr>위젯 위치시키기</vt:lpstr>
      <vt:lpstr>위젯 위치시키기</vt:lpstr>
      <vt:lpstr>이벤트 처리</vt:lpstr>
      <vt:lpstr>1-3. 응용예제 : 메모장 만들기</vt:lpstr>
      <vt:lpstr>PowerPoint 프레젠테이션</vt:lpstr>
      <vt:lpstr>11-1. 파이게임(Pygame) 설치</vt:lpstr>
      <vt:lpstr>11-2. 파이게임(Pygame) 이용하기</vt:lpstr>
      <vt:lpstr>PowerPoint 프레젠테이션</vt:lpstr>
      <vt:lpstr>PowerPoint 프레젠테이션</vt:lpstr>
      <vt:lpstr>PowerPoint 프레젠테이션</vt:lpstr>
      <vt:lpstr>원 그리기</vt:lpstr>
      <vt:lpstr>여러 도형 그리기</vt:lpstr>
      <vt:lpstr>글씨 그리는 절차</vt:lpstr>
      <vt:lpstr>시간에 따라 변하는 글씨 그리기</vt:lpstr>
      <vt:lpstr>움직이는 원 그리기</vt:lpstr>
      <vt:lpstr>도전해보세요</vt:lpstr>
      <vt:lpstr>11-3. 우박 피하기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도전해보세요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Fun Scratch</dc:title>
  <dc:creator/>
  <cp:keywords>공룡컴</cp:keywords>
  <cp:lastModifiedBy/>
  <cp:revision>1</cp:revision>
  <dcterms:created xsi:type="dcterms:W3CDTF">2016-01-18T22:09:53Z</dcterms:created>
  <dcterms:modified xsi:type="dcterms:W3CDTF">2019-07-03T16:31:47Z</dcterms:modified>
</cp:coreProperties>
</file>