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8" r:id="rId1"/>
    <p:sldMasterId id="2147483730" r:id="rId2"/>
    <p:sldMasterId id="2147483746" r:id="rId3"/>
  </p:sldMasterIdLst>
  <p:notesMasterIdLst>
    <p:notesMasterId r:id="rId44"/>
  </p:notesMasterIdLst>
  <p:handoutMasterIdLst>
    <p:handoutMasterId r:id="rId45"/>
  </p:handoutMasterIdLst>
  <p:sldIdLst>
    <p:sldId id="334" r:id="rId4"/>
    <p:sldId id="335" r:id="rId5"/>
    <p:sldId id="336" r:id="rId6"/>
    <p:sldId id="467" r:id="rId7"/>
    <p:sldId id="332" r:id="rId8"/>
    <p:sldId id="337" r:id="rId9"/>
    <p:sldId id="471" r:id="rId10"/>
    <p:sldId id="398" r:id="rId11"/>
    <p:sldId id="473" r:id="rId12"/>
    <p:sldId id="472" r:id="rId13"/>
    <p:sldId id="468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3" r:id="rId23"/>
    <p:sldId id="484" r:id="rId24"/>
    <p:sldId id="485" r:id="rId25"/>
    <p:sldId id="486" r:id="rId26"/>
    <p:sldId id="488" r:id="rId27"/>
    <p:sldId id="491" r:id="rId28"/>
    <p:sldId id="492" r:id="rId29"/>
    <p:sldId id="489" r:id="rId30"/>
    <p:sldId id="490" r:id="rId31"/>
    <p:sldId id="493" r:id="rId32"/>
    <p:sldId id="494" r:id="rId33"/>
    <p:sldId id="495" r:id="rId34"/>
    <p:sldId id="496" r:id="rId35"/>
    <p:sldId id="497" r:id="rId36"/>
    <p:sldId id="498" r:id="rId37"/>
    <p:sldId id="499" r:id="rId38"/>
    <p:sldId id="501" r:id="rId39"/>
    <p:sldId id="502" r:id="rId40"/>
    <p:sldId id="504" r:id="rId41"/>
    <p:sldId id="505" r:id="rId42"/>
    <p:sldId id="506" r:id="rId4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9002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80056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470084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960113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450140" algn="l" defTabSz="980056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940168" algn="l" defTabSz="980056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430196" algn="l" defTabSz="980056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920225" algn="l" defTabSz="980056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080"/>
    <a:srgbClr val="004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636"/>
      </p:cViewPr>
      <p:guideLst>
        <p:guide orient="horz" pos="21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E87E189-6C5B-407A-8C9C-037652DF4375}" type="datetimeFigureOut">
              <a:rPr lang="ko-KR" altLang="en-US"/>
              <a:pPr>
                <a:defRPr/>
              </a:pPr>
              <a:t>2020-12-21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F4EAE81-9DBC-4710-9D8E-CF567DE0E96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50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BF19223-5703-41A8-A9D5-61472C906AB4}" type="datetimeFigureOut">
              <a:rPr lang="ko-KR" altLang="en-US"/>
              <a:pPr>
                <a:defRPr/>
              </a:pPr>
              <a:t>2020-12-21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52A5C06-F27B-49E9-9B9A-EAE022DB5D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18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90028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80056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70084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60113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0140" algn="l" defTabSz="9800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40168" algn="l" defTabSz="9800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30196" algn="l" defTabSz="9800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920225" algn="l" defTabSz="9800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067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47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86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11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6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23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23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62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42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41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6" y="2130434"/>
            <a:ext cx="7772401" cy="1470026"/>
          </a:xfrm>
          <a:noFill/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2" y="3886207"/>
            <a:ext cx="6400801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9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0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0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5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40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30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2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4707A97-2697-41F0-843B-E029197BBB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93" y="149642"/>
            <a:ext cx="2274990" cy="68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367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13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9" y="4406909"/>
            <a:ext cx="7772401" cy="136207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9" y="2906720"/>
            <a:ext cx="7772401" cy="150018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9002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800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700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9601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4501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9401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4301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9202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81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5" y="1600205"/>
            <a:ext cx="4038601" cy="452596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1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5" y="1600205"/>
            <a:ext cx="4038601" cy="452596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1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0AE8D92-9743-439D-8599-32D77AE29D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93" y="149642"/>
            <a:ext cx="2274990" cy="68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23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819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7" y="1535118"/>
            <a:ext cx="4040190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490028" indent="0">
              <a:buNone/>
              <a:defRPr sz="2100" b="1"/>
            </a:lvl2pPr>
            <a:lvl3pPr marL="980056" indent="0">
              <a:buNone/>
              <a:defRPr sz="2000" b="1"/>
            </a:lvl3pPr>
            <a:lvl4pPr marL="1470084" indent="0">
              <a:buNone/>
              <a:defRPr sz="1700" b="1"/>
            </a:lvl4pPr>
            <a:lvl5pPr marL="1960113" indent="0">
              <a:buNone/>
              <a:defRPr sz="1700" b="1"/>
            </a:lvl5pPr>
            <a:lvl6pPr marL="2450140" indent="0">
              <a:buNone/>
              <a:defRPr sz="1700" b="1"/>
            </a:lvl6pPr>
            <a:lvl7pPr marL="2940168" indent="0">
              <a:buNone/>
              <a:defRPr sz="1700" b="1"/>
            </a:lvl7pPr>
            <a:lvl8pPr marL="3430196" indent="0">
              <a:buNone/>
              <a:defRPr sz="1700" b="1"/>
            </a:lvl8pPr>
            <a:lvl9pPr marL="3920225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7" y="2174878"/>
            <a:ext cx="4040190" cy="3951288"/>
          </a:xfrm>
        </p:spPr>
        <p:txBody>
          <a:bodyPr/>
          <a:lstStyle>
            <a:lvl1pPr>
              <a:defRPr sz="27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1" y="1535118"/>
            <a:ext cx="4041775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490028" indent="0">
              <a:buNone/>
              <a:defRPr sz="2100" b="1"/>
            </a:lvl2pPr>
            <a:lvl3pPr marL="980056" indent="0">
              <a:buNone/>
              <a:defRPr sz="2000" b="1"/>
            </a:lvl3pPr>
            <a:lvl4pPr marL="1470084" indent="0">
              <a:buNone/>
              <a:defRPr sz="1700" b="1"/>
            </a:lvl4pPr>
            <a:lvl5pPr marL="1960113" indent="0">
              <a:buNone/>
              <a:defRPr sz="1700" b="1"/>
            </a:lvl5pPr>
            <a:lvl6pPr marL="2450140" indent="0">
              <a:buNone/>
              <a:defRPr sz="1700" b="1"/>
            </a:lvl6pPr>
            <a:lvl7pPr marL="2940168" indent="0">
              <a:buNone/>
              <a:defRPr sz="1700" b="1"/>
            </a:lvl7pPr>
            <a:lvl8pPr marL="3430196" indent="0">
              <a:buNone/>
              <a:defRPr sz="1700" b="1"/>
            </a:lvl8pPr>
            <a:lvl9pPr marL="3920225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1" y="2174878"/>
            <a:ext cx="4041775" cy="3951288"/>
          </a:xfrm>
        </p:spPr>
        <p:txBody>
          <a:bodyPr/>
          <a:lstStyle>
            <a:lvl1pPr>
              <a:defRPr sz="27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16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8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4" y="273056"/>
            <a:ext cx="3008313" cy="116205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4" y="273059"/>
            <a:ext cx="5111753" cy="5853113"/>
          </a:xfrm>
        </p:spPr>
        <p:txBody>
          <a:bodyPr/>
          <a:lstStyle>
            <a:lvl1pPr>
              <a:defRPr sz="3300"/>
            </a:lvl1pPr>
            <a:lvl2pPr>
              <a:defRPr sz="3100"/>
            </a:lvl2pPr>
            <a:lvl3pPr>
              <a:defRPr sz="27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90028" indent="0">
              <a:buNone/>
              <a:defRPr sz="1200"/>
            </a:lvl2pPr>
            <a:lvl3pPr marL="980056" indent="0">
              <a:buNone/>
              <a:defRPr sz="1200"/>
            </a:lvl3pPr>
            <a:lvl4pPr marL="1470084" indent="0">
              <a:buNone/>
              <a:defRPr sz="1000"/>
            </a:lvl4pPr>
            <a:lvl5pPr marL="1960113" indent="0">
              <a:buNone/>
              <a:defRPr sz="1000"/>
            </a:lvl5pPr>
            <a:lvl6pPr marL="2450140" indent="0">
              <a:buNone/>
              <a:defRPr sz="1000"/>
            </a:lvl6pPr>
            <a:lvl7pPr marL="2940168" indent="0">
              <a:buNone/>
              <a:defRPr sz="1000"/>
            </a:lvl7pPr>
            <a:lvl8pPr marL="3430196" indent="0">
              <a:buNone/>
              <a:defRPr sz="1000"/>
            </a:lvl8pPr>
            <a:lvl9pPr marL="3920225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6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0" y="4800607"/>
            <a:ext cx="5486400" cy="56673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0" y="61278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300"/>
            </a:lvl1pPr>
            <a:lvl2pPr marL="490028" indent="0">
              <a:buNone/>
              <a:defRPr sz="3100"/>
            </a:lvl2pPr>
            <a:lvl3pPr marL="980056" indent="0">
              <a:buNone/>
              <a:defRPr sz="2700"/>
            </a:lvl3pPr>
            <a:lvl4pPr marL="1470084" indent="0">
              <a:buNone/>
              <a:defRPr sz="2100"/>
            </a:lvl4pPr>
            <a:lvl5pPr marL="1960113" indent="0">
              <a:buNone/>
              <a:defRPr sz="2100"/>
            </a:lvl5pPr>
            <a:lvl6pPr marL="2450140" indent="0">
              <a:buNone/>
              <a:defRPr sz="2100"/>
            </a:lvl6pPr>
            <a:lvl7pPr marL="2940168" indent="0">
              <a:buNone/>
              <a:defRPr sz="2100"/>
            </a:lvl7pPr>
            <a:lvl8pPr marL="3430196" indent="0">
              <a:buNone/>
              <a:defRPr sz="2100"/>
            </a:lvl8pPr>
            <a:lvl9pPr marL="3920225" indent="0">
              <a:buNone/>
              <a:defRPr sz="21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0" y="5367339"/>
            <a:ext cx="5486400" cy="804864"/>
          </a:xfrm>
        </p:spPr>
        <p:txBody>
          <a:bodyPr/>
          <a:lstStyle>
            <a:lvl1pPr marL="0" indent="0">
              <a:buNone/>
              <a:defRPr sz="1400"/>
            </a:lvl1pPr>
            <a:lvl2pPr marL="490028" indent="0">
              <a:buNone/>
              <a:defRPr sz="1200"/>
            </a:lvl2pPr>
            <a:lvl3pPr marL="980056" indent="0">
              <a:buNone/>
              <a:defRPr sz="1200"/>
            </a:lvl3pPr>
            <a:lvl4pPr marL="1470084" indent="0">
              <a:buNone/>
              <a:defRPr sz="1000"/>
            </a:lvl4pPr>
            <a:lvl5pPr marL="1960113" indent="0">
              <a:buNone/>
              <a:defRPr sz="1000"/>
            </a:lvl5pPr>
            <a:lvl6pPr marL="2450140" indent="0">
              <a:buNone/>
              <a:defRPr sz="1000"/>
            </a:lvl6pPr>
            <a:lvl7pPr marL="2940168" indent="0">
              <a:buNone/>
              <a:defRPr sz="1000"/>
            </a:lvl7pPr>
            <a:lvl8pPr marL="3430196" indent="0">
              <a:buNone/>
              <a:defRPr sz="1000"/>
            </a:lvl8pPr>
            <a:lvl9pPr marL="3920225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991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63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6" y="274644"/>
            <a:ext cx="2057399" cy="585152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8" y="274644"/>
            <a:ext cx="6019799" cy="585152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991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5007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3192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95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849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311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28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770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2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595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86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5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237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329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0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112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916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7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6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1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7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686" r:id="rId12"/>
    <p:sldLayoutId id="2147483687" r:id="rId13"/>
    <p:sldLayoutId id="2147483688" r:id="rId14"/>
    <p:sldLayoutId id="214748368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501768"/>
            <a:ext cx="9144000" cy="356232"/>
          </a:xfrm>
          <a:prstGeom prst="rect">
            <a:avLst/>
          </a:prstGeom>
          <a:pattFill prst="ltDn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8006" tIns="49002" rIns="98006" bIns="49002" numCol="1" anchor="ctr" anchorCtr="0" compatLnSpc="1">
            <a:prstTxWarp prst="textNoShape">
              <a:avLst/>
            </a:prstTxWarp>
          </a:bodyPr>
          <a:lstStyle/>
          <a:p>
            <a:pPr lvl="0" algn="ctr" eaLnBrk="1" hangingPunct="1"/>
            <a:endParaRPr lang="en-US" sz="3600" b="1" strike="noStrik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0" y="7947"/>
            <a:ext cx="9144000" cy="972782"/>
          </a:xfrm>
          <a:prstGeom prst="rect">
            <a:avLst/>
          </a:prstGeom>
          <a:pattFill prst="ltDn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8006" tIns="49002" rIns="98006" bIns="490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0" y="1099774"/>
            <a:ext cx="9144000" cy="525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427240" y="6492873"/>
            <a:ext cx="2133600" cy="365127"/>
          </a:xfrm>
          <a:prstGeom prst="rect">
            <a:avLst/>
          </a:prstGeom>
        </p:spPr>
        <p:txBody>
          <a:bodyPr vert="horz" lIns="98006" tIns="49002" rIns="98006" bIns="4900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6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 strike="noStrike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90028"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80056"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470084"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960113"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67521" indent="-367521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96298" indent="-306269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225070" indent="-245013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715098" indent="-245013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205126" indent="-245013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695154" indent="-245013" algn="l" defTabSz="980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85183" indent="-245013" algn="l" defTabSz="980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75210" indent="-245013" algn="l" defTabSz="980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5238" indent="-245013" algn="l" defTabSz="980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0028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0056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70084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60113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50140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0168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196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20225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EE91-E945-49E8-920E-F6E3EDFBADA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6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8993" y="1988840"/>
            <a:ext cx="7928774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HRD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교육과정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	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빅데이터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–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웹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크롤링과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스크레이핑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B09D499-D86B-429F-9EA8-C6B876AA3E22}"/>
              </a:ext>
            </a:extLst>
          </p:cNvPr>
          <p:cNvSpPr/>
          <p:nvPr/>
        </p:nvSpPr>
        <p:spPr>
          <a:xfrm>
            <a:off x="4283968" y="529064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강사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: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박세영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5281225-9A82-45FC-ADE6-F4FD9C288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93" y="149642"/>
            <a:ext cx="2274990" cy="68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05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79290-74D2-418D-9097-4BE2DFC7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소스 </a:t>
            </a:r>
            <a:r>
              <a:rPr lang="ko-KR" altLang="en-US" dirty="0" err="1"/>
              <a:t>크롤러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A62407-A2C5-4A71-8310-E2BCED096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565551"/>
            <a:ext cx="9144000" cy="5256583"/>
          </a:xfrm>
        </p:spPr>
        <p:txBody>
          <a:bodyPr/>
          <a:lstStyle/>
          <a:p>
            <a:r>
              <a:rPr lang="sv-SE" altLang="ko-KR" b="0" dirty="0"/>
              <a:t>Frontera</a:t>
            </a:r>
          </a:p>
          <a:p>
            <a:r>
              <a:rPr lang="sv-SE" altLang="ko-KR" b="0" dirty="0"/>
              <a:t>GNU Wget</a:t>
            </a:r>
          </a:p>
          <a:p>
            <a:r>
              <a:rPr lang="sv-SE" altLang="ko-KR" b="0" dirty="0"/>
              <a:t>GRUB</a:t>
            </a:r>
          </a:p>
          <a:p>
            <a:r>
              <a:rPr lang="sv-SE" altLang="ko-KR" b="0" dirty="0"/>
              <a:t>Heritrix</a:t>
            </a:r>
          </a:p>
          <a:p>
            <a:r>
              <a:rPr lang="sv-SE" altLang="ko-KR" b="0" dirty="0"/>
              <a:t>PHP-Crawler</a:t>
            </a:r>
          </a:p>
          <a:p>
            <a:r>
              <a:rPr lang="sv-SE" altLang="ko-KR" b="0" dirty="0"/>
              <a:t>Scrapy</a:t>
            </a:r>
          </a:p>
          <a:p>
            <a:r>
              <a:rPr lang="sv-SE" altLang="ko-KR" b="0" dirty="0"/>
              <a:t>Seeks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224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44A2B-7AEF-43BD-9535-6E4036A3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목차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55C2228-6107-4450-903C-7792C7523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53D7F10-9C73-4AD6-968A-B24F2C9AA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13" y="134010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A1BF7F55-F893-49B1-9F47-E9EDBA483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24" y="42571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0DCD74-319D-492A-BD4E-08F9A170D774}"/>
              </a:ext>
            </a:extLst>
          </p:cNvPr>
          <p:cNvSpPr/>
          <p:nvPr/>
        </p:nvSpPr>
        <p:spPr>
          <a:xfrm>
            <a:off x="502548" y="2680202"/>
            <a:ext cx="856695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[part2] </a:t>
            </a:r>
          </a:p>
          <a:p>
            <a:r>
              <a:rPr lang="en-US" altLang="ko-KR" sz="3200" dirty="0" err="1">
                <a:latin typeface="+mj-ea"/>
              </a:rPr>
              <a:t>urllib</a:t>
            </a:r>
            <a:r>
              <a:rPr lang="en-US" altLang="ko-KR" sz="3200" dirty="0">
                <a:latin typeface="+mj-ea"/>
              </a:rPr>
              <a:t> &amp; </a:t>
            </a:r>
            <a:r>
              <a:rPr lang="en-US" altLang="ko-KR" sz="3200" dirty="0" err="1"/>
              <a:t>beautifulSoup</a:t>
            </a:r>
            <a:r>
              <a:rPr lang="en-US" altLang="ko-KR" sz="3200" dirty="0"/>
              <a:t> </a:t>
            </a:r>
            <a:r>
              <a:rPr lang="ko-KR" altLang="en-US" sz="3200" dirty="0">
                <a:latin typeface="+mj-ea"/>
              </a:rPr>
              <a:t>라이브러리</a:t>
            </a:r>
          </a:p>
          <a:p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3E15951-1ADA-4E82-BD60-2275586AB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93" y="149642"/>
            <a:ext cx="2274990" cy="68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33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C818-C7B3-4E3C-8A76-FDE2D2A5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urlib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B6533-EA11-4B69-A823-CF8030D1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>
                <a:solidFill>
                  <a:schemeClr val="accent6"/>
                </a:solidFill>
              </a:rPr>
              <a:t>urlib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ko-KR" altLang="en-US" dirty="0">
                <a:solidFill>
                  <a:schemeClr val="accent6"/>
                </a:solidFill>
              </a:rPr>
              <a:t>라이브러리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D354E-877E-498E-BA88-EC0870DB4BFC}"/>
              </a:ext>
            </a:extLst>
          </p:cNvPr>
          <p:cNvSpPr/>
          <p:nvPr/>
        </p:nvSpPr>
        <p:spPr>
          <a:xfrm>
            <a:off x="238874" y="2132856"/>
            <a:ext cx="84249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lt"/>
                <a:ea typeface="+mn-ea"/>
              </a:rPr>
              <a:t>인터넷에서 데이터를 받아오는 기능들이 들어있는 라이브러리이다</a:t>
            </a:r>
            <a:r>
              <a:rPr lang="en-US" altLang="ko-KR" sz="2000" dirty="0">
                <a:latin typeface="+mn-lt"/>
                <a:ea typeface="+mn-ea"/>
              </a:rPr>
              <a:t>.</a:t>
            </a:r>
          </a:p>
          <a:p>
            <a:endParaRPr lang="en-US" altLang="ko-KR" sz="2000" dirty="0">
              <a:latin typeface="+mn-lt"/>
              <a:ea typeface="+mn-ea"/>
            </a:endParaRPr>
          </a:p>
          <a:p>
            <a:r>
              <a:rPr lang="en-US" altLang="ko-KR" sz="2000" dirty="0" err="1">
                <a:latin typeface="+mn-lt"/>
                <a:ea typeface="+mn-ea"/>
              </a:rPr>
              <a:t>Urllib</a:t>
            </a:r>
            <a:r>
              <a:rPr lang="ko-KR" altLang="en-US" sz="2000" dirty="0">
                <a:latin typeface="+mn-lt"/>
                <a:ea typeface="+mn-ea"/>
              </a:rPr>
              <a:t>에 인터넷 주소를 넣고 실행하면 데이터를 텍스트 형태로 받아온다</a:t>
            </a:r>
            <a:r>
              <a:rPr lang="en-US" altLang="ko-KR" sz="2000" dirty="0">
                <a:latin typeface="+mn-lt"/>
                <a:ea typeface="+mn-ea"/>
              </a:rPr>
              <a:t>.</a:t>
            </a:r>
          </a:p>
          <a:p>
            <a:endParaRPr lang="en-US" altLang="ko-KR" sz="2000" dirty="0">
              <a:latin typeface="+mn-lt"/>
              <a:ea typeface="+mn-ea"/>
            </a:endParaRPr>
          </a:p>
          <a:p>
            <a:r>
              <a:rPr lang="ko-KR" altLang="en-US" sz="2000" dirty="0">
                <a:latin typeface="+mn-lt"/>
                <a:ea typeface="+mn-ea"/>
              </a:rPr>
              <a:t>데이터를 받아오는 것을 </a:t>
            </a:r>
            <a:r>
              <a:rPr lang="en-US" altLang="ko-KR" sz="2000" dirty="0">
                <a:latin typeface="+mn-lt"/>
                <a:ea typeface="+mn-ea"/>
              </a:rPr>
              <a:t>'</a:t>
            </a:r>
            <a:r>
              <a:rPr lang="ko-KR" altLang="en-US" sz="2000" dirty="0" err="1">
                <a:latin typeface="+mn-lt"/>
                <a:ea typeface="+mn-ea"/>
              </a:rPr>
              <a:t>크롤링</a:t>
            </a:r>
            <a:r>
              <a:rPr lang="en-US" altLang="ko-KR" sz="2000" dirty="0">
                <a:latin typeface="+mn-lt"/>
                <a:ea typeface="+mn-ea"/>
              </a:rPr>
              <a:t>'</a:t>
            </a:r>
            <a:r>
              <a:rPr lang="ko-KR" altLang="en-US" sz="2000" dirty="0" err="1">
                <a:latin typeface="+mn-lt"/>
                <a:ea typeface="+mn-ea"/>
              </a:rPr>
              <a:t>이라고한다</a:t>
            </a:r>
            <a:r>
              <a:rPr lang="en-US" altLang="ko-KR" sz="2000" dirty="0">
                <a:latin typeface="+mn-lt"/>
                <a:ea typeface="+mn-ea"/>
              </a:rPr>
              <a:t>.</a:t>
            </a:r>
            <a:endParaRPr lang="ko-KR" altLang="en-US" sz="20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4584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7B6A9-70C5-4067-ABAA-F5D868CD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Urllib</a:t>
            </a:r>
            <a:r>
              <a:rPr lang="ko-KR" altLang="en-US" dirty="0"/>
              <a:t>을 이용한 네이버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ED98D-BD56-47E1-8151-EDD8AFDBB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>
                <a:solidFill>
                  <a:schemeClr val="accent6"/>
                </a:solidFill>
              </a:rPr>
              <a:t>Urllib</a:t>
            </a:r>
            <a:r>
              <a:rPr lang="ko-KR" altLang="en-US" dirty="0">
                <a:solidFill>
                  <a:schemeClr val="accent6"/>
                </a:solidFill>
              </a:rPr>
              <a:t>을 이용한 네이버 </a:t>
            </a:r>
            <a:r>
              <a:rPr lang="ko-KR" altLang="en-US" dirty="0" err="1">
                <a:solidFill>
                  <a:schemeClr val="accent6"/>
                </a:solidFill>
              </a:rPr>
              <a:t>첫페이지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ko-KR" altLang="en-US" dirty="0" err="1">
                <a:solidFill>
                  <a:schemeClr val="accent6"/>
                </a:solidFill>
              </a:rPr>
              <a:t>받아오기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urlopen</a:t>
            </a:r>
            <a:r>
              <a:rPr lang="en-US" altLang="ko-KR" dirty="0"/>
              <a:t>()</a:t>
            </a:r>
            <a:r>
              <a:rPr lang="ko-KR" altLang="en-US" dirty="0"/>
              <a:t>함수를 이용하여 데이터 </a:t>
            </a:r>
            <a:r>
              <a:rPr lang="ko-KR" altLang="en-US" dirty="0" err="1"/>
              <a:t>받아오기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html.read</a:t>
            </a:r>
            <a:r>
              <a:rPr lang="en-US" altLang="ko-KR" dirty="0"/>
              <a:t>()</a:t>
            </a:r>
            <a:r>
              <a:rPr lang="ko-KR" altLang="en-US" dirty="0"/>
              <a:t>함수를 이용하여 데이터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42B32C-8AE9-4EF4-9A0E-089D565E9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140968"/>
            <a:ext cx="6624736" cy="2443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8106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7B6A9-70C5-4067-ABAA-F5D868CD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Urllib</a:t>
            </a:r>
            <a:r>
              <a:rPr lang="ko-KR" altLang="en-US" dirty="0"/>
              <a:t>을 이용한 네이버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ED98D-BD56-47E1-8151-EDD8AFDBB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>
                <a:solidFill>
                  <a:schemeClr val="accent6"/>
                </a:solidFill>
              </a:rPr>
              <a:t>Urllib</a:t>
            </a:r>
            <a:r>
              <a:rPr lang="ko-KR" altLang="en-US" dirty="0">
                <a:solidFill>
                  <a:schemeClr val="accent6"/>
                </a:solidFill>
              </a:rPr>
              <a:t>을 이용한 네이버 </a:t>
            </a:r>
            <a:r>
              <a:rPr lang="ko-KR" altLang="en-US" dirty="0" err="1">
                <a:solidFill>
                  <a:schemeClr val="accent6"/>
                </a:solidFill>
              </a:rPr>
              <a:t>첫페이지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ko-KR" altLang="en-US" dirty="0" err="1">
                <a:solidFill>
                  <a:schemeClr val="accent6"/>
                </a:solidFill>
              </a:rPr>
              <a:t>받아오기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결과값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7AB242-F0B7-4B50-AA50-17109E6A0C18}"/>
              </a:ext>
            </a:extLst>
          </p:cNvPr>
          <p:cNvSpPr/>
          <p:nvPr/>
        </p:nvSpPr>
        <p:spPr>
          <a:xfrm>
            <a:off x="2195736" y="206084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b</a:t>
            </a:r>
            <a:r>
              <a:rPr lang="ko-KR" altLang="en-US" dirty="0"/>
              <a:t>'&lt;!</a:t>
            </a:r>
            <a:r>
              <a:rPr lang="ko-KR" altLang="en-US" dirty="0" err="1"/>
              <a:t>doctype</a:t>
            </a:r>
            <a:r>
              <a:rPr lang="ko-KR" altLang="en-US" dirty="0"/>
              <a:t> </a:t>
            </a:r>
            <a:r>
              <a:rPr lang="ko-KR" altLang="en-US" dirty="0" err="1"/>
              <a:t>html</a:t>
            </a:r>
            <a:r>
              <a:rPr lang="ko-KR" altLang="en-US" dirty="0"/>
              <a:t>&gt;\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&lt;</a:t>
            </a:r>
            <a:r>
              <a:rPr lang="ko-KR" altLang="en-US" dirty="0" err="1"/>
              <a:t>html</a:t>
            </a:r>
            <a:r>
              <a:rPr lang="ko-KR" altLang="en-US" dirty="0"/>
              <a:t> </a:t>
            </a:r>
            <a:r>
              <a:rPr lang="ko-KR" altLang="en-US" dirty="0" err="1"/>
              <a:t>lang</a:t>
            </a:r>
            <a:r>
              <a:rPr lang="ko-KR" altLang="en-US" dirty="0"/>
              <a:t>="</a:t>
            </a:r>
            <a:r>
              <a:rPr lang="ko-KR" altLang="en-US" dirty="0" err="1"/>
              <a:t>ko</a:t>
            </a:r>
            <a:r>
              <a:rPr lang="ko-KR" altLang="en-US" dirty="0"/>
              <a:t>"&gt;\</a:t>
            </a:r>
            <a:r>
              <a:rPr lang="ko-KR" altLang="en-US" dirty="0" err="1"/>
              <a:t>n</a:t>
            </a:r>
            <a:r>
              <a:rPr lang="ko-KR" altLang="en-US" dirty="0"/>
              <a:t>&lt;</a:t>
            </a:r>
            <a:r>
              <a:rPr lang="ko-KR" altLang="en-US" dirty="0" err="1"/>
              <a:t>head</a:t>
            </a:r>
            <a:r>
              <a:rPr lang="ko-KR" altLang="en-US" dirty="0"/>
              <a:t>&gt;\</a:t>
            </a:r>
            <a:r>
              <a:rPr lang="ko-KR" altLang="en-US" dirty="0" err="1"/>
              <a:t>n</a:t>
            </a:r>
            <a:r>
              <a:rPr lang="ko-KR" altLang="en-US" dirty="0"/>
              <a:t>&lt;</a:t>
            </a:r>
            <a:r>
              <a:rPr lang="ko-KR" altLang="en-US" dirty="0" err="1"/>
              <a:t>meta</a:t>
            </a:r>
            <a:r>
              <a:rPr lang="ko-KR" altLang="en-US" dirty="0"/>
              <a:t> </a:t>
            </a:r>
            <a:r>
              <a:rPr lang="ko-KR" altLang="en-US" dirty="0" err="1"/>
              <a:t>charset</a:t>
            </a:r>
            <a:r>
              <a:rPr lang="ko-KR" altLang="en-US" dirty="0"/>
              <a:t>="utf-8"&gt;\</a:t>
            </a:r>
            <a:r>
              <a:rPr lang="ko-KR" altLang="en-US" dirty="0" err="1"/>
              <a:t>n</a:t>
            </a:r>
            <a:r>
              <a:rPr lang="ko-KR" altLang="en-US" dirty="0"/>
              <a:t>&lt;</a:t>
            </a:r>
            <a:r>
              <a:rPr lang="ko-KR" altLang="en-US" dirty="0" err="1"/>
              <a:t>meta</a:t>
            </a:r>
            <a:r>
              <a:rPr lang="ko-KR" altLang="en-US" dirty="0"/>
              <a:t>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Referrer</a:t>
            </a:r>
            <a:r>
              <a:rPr lang="ko-KR" altLang="en-US" dirty="0"/>
              <a:t>" </a:t>
            </a:r>
            <a:r>
              <a:rPr lang="ko-KR" altLang="en-US" dirty="0" err="1"/>
              <a:t>content</a:t>
            </a:r>
            <a:r>
              <a:rPr lang="ko-KR" altLang="en-US" dirty="0"/>
              <a:t>="</a:t>
            </a:r>
            <a:r>
              <a:rPr lang="ko-KR" altLang="en-US" dirty="0" err="1"/>
              <a:t>origin</a:t>
            </a:r>
            <a:r>
              <a:rPr lang="ko-KR" altLang="en-US" dirty="0"/>
              <a:t>"&gt;\</a:t>
            </a:r>
            <a:r>
              <a:rPr lang="ko-KR" altLang="en-US" dirty="0" err="1"/>
              <a:t>n</a:t>
            </a:r>
            <a:r>
              <a:rPr lang="ko-KR" altLang="en-US" dirty="0"/>
              <a:t>&lt;</a:t>
            </a:r>
            <a:r>
              <a:rPr lang="ko-KR" altLang="en-US" dirty="0" err="1"/>
              <a:t>meta</a:t>
            </a:r>
            <a:r>
              <a:rPr lang="ko-KR" altLang="en-US" dirty="0"/>
              <a:t> </a:t>
            </a:r>
            <a:r>
              <a:rPr lang="ko-KR" altLang="en-US" dirty="0" err="1"/>
              <a:t>http-equiv</a:t>
            </a:r>
            <a:r>
              <a:rPr lang="ko-KR" altLang="en-US" dirty="0"/>
              <a:t>="</a:t>
            </a:r>
            <a:r>
              <a:rPr lang="ko-KR" altLang="en-US" dirty="0" err="1"/>
              <a:t>Content-Script-Type</a:t>
            </a:r>
            <a:r>
              <a:rPr lang="ko-KR" altLang="en-US" dirty="0"/>
              <a:t>" </a:t>
            </a:r>
            <a:r>
              <a:rPr lang="ko-KR" altLang="en-US" dirty="0" err="1"/>
              <a:t>content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javascript</a:t>
            </a:r>
            <a:r>
              <a:rPr lang="ko-KR" altLang="en-US" dirty="0"/>
              <a:t>"&gt;\</a:t>
            </a:r>
            <a:r>
              <a:rPr lang="ko-KR" altLang="en-US" dirty="0" err="1"/>
              <a:t>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/>
              <a:t>중략 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/>
              <a:t>&lt;meta name="apple-mobile-web-app-title" content="NAVER"</a:t>
            </a:r>
          </a:p>
        </p:txBody>
      </p:sp>
    </p:spTree>
    <p:extLst>
      <p:ext uri="{BB962C8B-B14F-4D97-AF65-F5344CB8AC3E}">
        <p14:creationId xmlns:p14="http://schemas.microsoft.com/office/powerpoint/2010/main" val="3983551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C3B83-63E7-4A49-BCE5-B41CF557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DABE0-7C89-4F07-8CDE-840B8871B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>
                <a:solidFill>
                  <a:schemeClr val="accent6"/>
                </a:solidFill>
              </a:rPr>
              <a:t>BeautifulSoup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ko-KR" altLang="en-US" dirty="0">
                <a:solidFill>
                  <a:schemeClr val="accent6"/>
                </a:solidFill>
              </a:rPr>
              <a:t>라이브러리</a:t>
            </a:r>
            <a:endParaRPr lang="en-US" altLang="ko-KR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데이터를 추출하는데 필요한 기능이 들어있는 라이브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 err="1"/>
              <a:t>러리이다</a:t>
            </a:r>
            <a:r>
              <a:rPr lang="en-US" altLang="ko-KR" dirty="0"/>
              <a:t>. </a:t>
            </a:r>
            <a:r>
              <a:rPr lang="ko-KR" altLang="en-US" dirty="0"/>
              <a:t>파싱 라이브러리라고도 부름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받아온 데이터에서 필요한 내용만 </a:t>
            </a:r>
            <a:r>
              <a:rPr lang="ko-KR" altLang="en-US" dirty="0" err="1"/>
              <a:t>추출하는것을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파싱</a:t>
            </a:r>
            <a:r>
              <a:rPr lang="en-US" altLang="ko-KR" dirty="0"/>
              <a:t>’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732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C3B83-63E7-4A49-BCE5-B41CF557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DABE0-7C89-4F07-8CDE-840B8871B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6"/>
                </a:solidFill>
              </a:rPr>
              <a:t>   </a:t>
            </a:r>
            <a:r>
              <a:rPr lang="en-US" altLang="ko-KR" dirty="0" err="1">
                <a:solidFill>
                  <a:schemeClr val="accent6"/>
                </a:solidFill>
              </a:rPr>
              <a:t>BeautifulSoup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ko-KR" altLang="en-US" dirty="0">
                <a:solidFill>
                  <a:schemeClr val="accent6"/>
                </a:solidFill>
              </a:rPr>
              <a:t>단어 파싱 작업</a:t>
            </a:r>
            <a:endParaRPr lang="en-US" altLang="ko-K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6"/>
                </a:solidFill>
              </a:rPr>
              <a:t>   </a:t>
            </a:r>
            <a:r>
              <a:rPr lang="en-US" altLang="ko-KR" dirty="0"/>
              <a:t>- HTML</a:t>
            </a:r>
            <a:r>
              <a:rPr lang="ko-KR" altLang="en-US" dirty="0"/>
              <a:t>형식의 문자열을 </a:t>
            </a:r>
            <a:r>
              <a:rPr lang="en-US" altLang="ko-KR" dirty="0" err="1"/>
              <a:t>BeautifulSoup</a:t>
            </a:r>
            <a:r>
              <a:rPr lang="en-US" altLang="ko-KR" dirty="0"/>
              <a:t>()</a:t>
            </a:r>
            <a:r>
              <a:rPr lang="ko-KR" altLang="en-US" dirty="0"/>
              <a:t>에 넣어준다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- find() </a:t>
            </a:r>
            <a:r>
              <a:rPr lang="ko-KR" altLang="en-US" dirty="0"/>
              <a:t>함수를 이용하여 필요한 단어를 뽑아낸다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FBA42D-5B9A-4FAE-80E1-F306D710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212976"/>
            <a:ext cx="6954220" cy="20576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6956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C3B83-63E7-4A49-BCE5-B41CF557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DABE0-7C89-4F07-8CDE-840B8871B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결과값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FE8B9F-8729-4010-8F3C-FDE99A3EE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20888"/>
            <a:ext cx="3991532" cy="8764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9261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C3B83-63E7-4A49-BCE5-B41CF557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DABE0-7C89-4F07-8CDE-840B8871B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6"/>
                </a:solidFill>
              </a:rPr>
              <a:t>  </a:t>
            </a:r>
            <a:r>
              <a:rPr lang="en-US" altLang="ko-KR" dirty="0" err="1">
                <a:solidFill>
                  <a:schemeClr val="accent6"/>
                </a:solidFill>
              </a:rPr>
              <a:t>BeautifulSoup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ko-KR" altLang="en-US" dirty="0">
                <a:solidFill>
                  <a:schemeClr val="accent6"/>
                </a:solidFill>
              </a:rPr>
              <a:t>단어 파싱 작업 </a:t>
            </a:r>
            <a:r>
              <a:rPr lang="en-US" altLang="ko-KR" dirty="0">
                <a:solidFill>
                  <a:schemeClr val="accent6"/>
                </a:solidFill>
              </a:rPr>
              <a:t>(2)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9DEFBD-5B5B-4D64-9FE3-4DC482A76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72816"/>
            <a:ext cx="6315675" cy="44149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723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C3B83-63E7-4A49-BCE5-B41CF557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DABE0-7C89-4F07-8CDE-840B8871B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결과값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689279-BA0A-4D26-8E55-3FAAA55F5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27695"/>
            <a:ext cx="2372056" cy="14003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347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4CE3A-AB98-44A4-88D8-1F627FFA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강사 이력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B430C-35FE-44F0-86EE-3DFB00CC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9F93749-22D3-48BF-B574-37B0C39FD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1889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A0F2394-545D-427D-B257-8BFCA1A48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4880"/>
              </p:ext>
            </p:extLst>
          </p:nvPr>
        </p:nvGraphicFramePr>
        <p:xfrm>
          <a:off x="307784" y="1172147"/>
          <a:ext cx="8529828" cy="5184210"/>
        </p:xfrm>
        <a:graphic>
          <a:graphicData uri="http://schemas.openxmlformats.org/drawingml/2006/table">
            <a:tbl>
              <a:tblPr/>
              <a:tblGrid>
                <a:gridCol w="1953006">
                  <a:extLst>
                    <a:ext uri="{9D8B030D-6E8A-4147-A177-3AD203B41FA5}">
                      <a16:colId xmlns:a16="http://schemas.microsoft.com/office/drawing/2014/main" val="2672697740"/>
                    </a:ext>
                  </a:extLst>
                </a:gridCol>
                <a:gridCol w="1159780">
                  <a:extLst>
                    <a:ext uri="{9D8B030D-6E8A-4147-A177-3AD203B41FA5}">
                      <a16:colId xmlns:a16="http://schemas.microsoft.com/office/drawing/2014/main" val="214664147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929923406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134326425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698533120"/>
                    </a:ext>
                  </a:extLst>
                </a:gridCol>
                <a:gridCol w="952546">
                  <a:extLst>
                    <a:ext uri="{9D8B030D-6E8A-4147-A177-3AD203B41FA5}">
                      <a16:colId xmlns:a16="http://schemas.microsoft.com/office/drawing/2014/main" val="2859981828"/>
                    </a:ext>
                  </a:extLst>
                </a:gridCol>
              </a:tblGrid>
              <a:tr h="632916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경력사항</a:t>
                      </a:r>
                      <a:endParaRPr lang="ko-KR" altLang="en-US" sz="2800" b="1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재 직 기 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재직년월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재직 기관명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직 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총시간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직 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354917"/>
                  </a:ext>
                </a:extLst>
              </a:tr>
              <a:tr h="5970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2010.01.01.~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2016. 01. 01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명문컴퓨터학원 강의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시간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전임강사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462171"/>
                  </a:ext>
                </a:extLst>
              </a:tr>
              <a:tr h="5970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2014.01.01.~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2016.01.01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ICDL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국제공인자격증 강의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시간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외래강사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881327"/>
                  </a:ext>
                </a:extLst>
              </a:tr>
              <a:tr h="5970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2014.01.01.~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2016..01.01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MOS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국제공인자격증 강의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시간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외래강사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629967"/>
                  </a:ext>
                </a:extLst>
              </a:tr>
              <a:tr h="5970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2015.01.01.~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.01.01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광운초등학교 프로그래밍 강의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시간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외래강사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144181"/>
                  </a:ext>
                </a:extLst>
              </a:tr>
              <a:tr h="720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2016.01.01.~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2019.0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.0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주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캐리마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선임연구원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시간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선임연구원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175801"/>
                  </a:ext>
                </a:extLst>
              </a:tr>
              <a:tr h="72096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2019. 03. 01 ~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현재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주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세영컴퓨터학원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시간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원장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380439"/>
                  </a:ext>
                </a:extLst>
              </a:tr>
              <a:tr h="72096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2019. 03. 01 ~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현재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광운대학교 박사과정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시간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박사과정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17448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DAD5D96B-83FC-4660-BA70-5B9DDBB22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1149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2A27C44-F5DF-43DD-B9B9-D7A20F93F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93" y="149642"/>
            <a:ext cx="2274990" cy="68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78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C3B83-63E7-4A49-BCE5-B41CF557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DABE0-7C89-4F07-8CDE-840B8871B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6"/>
                </a:solidFill>
              </a:rPr>
              <a:t>    </a:t>
            </a:r>
            <a:r>
              <a:rPr lang="en-US" altLang="ko-KR" dirty="0" err="1">
                <a:solidFill>
                  <a:schemeClr val="accent6"/>
                </a:solidFill>
              </a:rPr>
              <a:t>BeautifulSoup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ko-KR" altLang="en-US" dirty="0">
                <a:solidFill>
                  <a:schemeClr val="accent6"/>
                </a:solidFill>
              </a:rPr>
              <a:t>단어 파싱 작업 응용 </a:t>
            </a:r>
            <a:r>
              <a:rPr lang="en-US" altLang="ko-KR" dirty="0">
                <a:solidFill>
                  <a:schemeClr val="accent6"/>
                </a:solidFill>
              </a:rPr>
              <a:t>(3)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6"/>
                </a:solidFill>
              </a:rPr>
              <a:t>     </a:t>
            </a:r>
            <a:r>
              <a:rPr lang="en-US" altLang="ko-KR" dirty="0"/>
              <a:t>1. &lt;li&gt;hello&lt;/li&gt; </a:t>
            </a:r>
            <a:r>
              <a:rPr lang="ko-KR" altLang="en-US" dirty="0"/>
              <a:t>가 출력되도록 작업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2. hello </a:t>
            </a:r>
            <a:r>
              <a:rPr lang="ko-KR" altLang="en-US" dirty="0"/>
              <a:t>가 출력되도록 작업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7B5F4E-963A-442D-BEC1-8A85478BC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429000"/>
            <a:ext cx="3553946" cy="4320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1CF40F-3E1F-47F5-92F7-B438FFC81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7" y="4968026"/>
            <a:ext cx="2966729" cy="4320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1733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C3B83-63E7-4A49-BCE5-B41CF557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DABE0-7C89-4F07-8CDE-840B8871B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6"/>
                </a:solidFill>
              </a:rPr>
              <a:t>   </a:t>
            </a:r>
            <a:r>
              <a:rPr lang="en-US" altLang="ko-KR" dirty="0" err="1">
                <a:solidFill>
                  <a:schemeClr val="accent6"/>
                </a:solidFill>
              </a:rPr>
              <a:t>BeautifulSoup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ko-KR" altLang="en-US" dirty="0">
                <a:solidFill>
                  <a:schemeClr val="accent6"/>
                </a:solidFill>
              </a:rPr>
              <a:t>단어 파싱 작업 응용 </a:t>
            </a:r>
            <a:r>
              <a:rPr lang="en-US" altLang="ko-KR" dirty="0">
                <a:solidFill>
                  <a:schemeClr val="accent6"/>
                </a:solidFill>
              </a:rPr>
              <a:t>(4)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6"/>
                </a:solidFill>
              </a:rPr>
              <a:t>   </a:t>
            </a:r>
            <a:r>
              <a:rPr lang="en-US" altLang="ko-KR" dirty="0"/>
              <a:t>- </a:t>
            </a:r>
            <a:r>
              <a:rPr lang="en-US" altLang="ko-KR" dirty="0" err="1"/>
              <a:t>findAll</a:t>
            </a:r>
            <a:r>
              <a:rPr lang="en-US" altLang="ko-KR" dirty="0"/>
              <a:t>() </a:t>
            </a:r>
            <a:r>
              <a:rPr lang="ko-KR" altLang="en-US" dirty="0"/>
              <a:t>함수를 이용한 </a:t>
            </a:r>
            <a:r>
              <a:rPr lang="en-US" altLang="ko-KR" dirty="0"/>
              <a:t>2</a:t>
            </a:r>
            <a:r>
              <a:rPr lang="ko-KR" altLang="en-US" dirty="0"/>
              <a:t>개 이상의 데이터를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리스트로 출력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2F7764-2005-4F47-9F25-DA1C59E8E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2781856"/>
            <a:ext cx="7560840" cy="35745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1858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C3B83-63E7-4A49-BCE5-B41CF557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DABE0-7C89-4F07-8CDE-840B8871B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결과값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데이터가 여러 개가 아니고 </a:t>
            </a:r>
            <a:r>
              <a:rPr lang="ko-KR" altLang="en-US" dirty="0" err="1"/>
              <a:t>한개인경우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하나만 출력</a:t>
            </a:r>
            <a:r>
              <a:rPr lang="en-US" altLang="ko-KR" dirty="0"/>
              <a:t>. </a:t>
            </a:r>
            <a:r>
              <a:rPr lang="ko-KR" altLang="en-US" dirty="0"/>
              <a:t>예</a:t>
            </a:r>
            <a:r>
              <a:rPr lang="en-US" altLang="ko-KR" dirty="0"/>
              <a:t>) &lt;li&gt;hello&lt;li&gt;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데이터가 없을 경우 </a:t>
            </a:r>
            <a:r>
              <a:rPr lang="en-US" altLang="ko-KR" dirty="0"/>
              <a:t>[]</a:t>
            </a:r>
            <a:r>
              <a:rPr lang="ko-KR" altLang="en-US" dirty="0"/>
              <a:t>만 출력</a:t>
            </a:r>
            <a:r>
              <a:rPr lang="en-US" altLang="ko-KR" dirty="0"/>
              <a:t>. </a:t>
            </a:r>
            <a:r>
              <a:rPr lang="ko-KR" altLang="en-US" dirty="0"/>
              <a:t>예</a:t>
            </a:r>
            <a:r>
              <a:rPr lang="en-US" altLang="ko-KR" dirty="0"/>
              <a:t>) [ 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D3D4D2-750C-4F12-BA3B-E7F9878D1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20888"/>
            <a:ext cx="6477904" cy="3524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546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C3B83-63E7-4A49-BCE5-B41CF557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DABE0-7C89-4F07-8CDE-840B8871B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6"/>
                </a:solidFill>
              </a:rPr>
              <a:t>   </a:t>
            </a:r>
            <a:r>
              <a:rPr lang="en-US" altLang="ko-KR" dirty="0" err="1">
                <a:solidFill>
                  <a:schemeClr val="accent6"/>
                </a:solidFill>
              </a:rPr>
              <a:t>BeautifulSoup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ko-KR" altLang="en-US" dirty="0">
                <a:solidFill>
                  <a:schemeClr val="accent6"/>
                </a:solidFill>
              </a:rPr>
              <a:t>단어 파싱 작업 응용 </a:t>
            </a:r>
            <a:r>
              <a:rPr lang="en-US" altLang="ko-KR" dirty="0">
                <a:solidFill>
                  <a:schemeClr val="accent6"/>
                </a:solidFill>
              </a:rPr>
              <a:t>(5)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6"/>
                </a:solidFill>
              </a:rPr>
              <a:t>   </a:t>
            </a:r>
            <a:r>
              <a:rPr lang="en-US" altLang="ko-KR" dirty="0"/>
              <a:t>- </a:t>
            </a:r>
            <a:r>
              <a:rPr lang="ko-KR" altLang="en-US" dirty="0"/>
              <a:t>인덱스로 데이터 접근하기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7AE114-25D7-4A5F-935C-0BC0D9710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348880"/>
            <a:ext cx="7632848" cy="4001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913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C3B83-63E7-4A49-BCE5-B41CF557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DABE0-7C89-4F07-8CDE-840B8871B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결과값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리스트 인덱스를 이용한 </a:t>
            </a:r>
            <a:r>
              <a:rPr lang="en-US" altLang="ko-KR" dirty="0"/>
              <a:t>bye</a:t>
            </a:r>
            <a:r>
              <a:rPr lang="ko-KR" altLang="en-US" dirty="0"/>
              <a:t>에 대한 텍스트만 출력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735615-6D4F-484D-895A-CF2EEDBBA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23" y="2348880"/>
            <a:ext cx="2520279" cy="504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5B174EB-7D1F-414D-B3E8-8688DAA00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23" y="3944140"/>
            <a:ext cx="3662385" cy="420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7850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C3B83-63E7-4A49-BCE5-B41CF557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DABE0-7C89-4F07-8CDE-840B8871B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태그와 속성 그리고 속성값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HTML </a:t>
            </a:r>
            <a:r>
              <a:rPr lang="ko-KR" altLang="en-US" dirty="0"/>
              <a:t>내 </a:t>
            </a:r>
            <a:r>
              <a:rPr lang="en-US" altLang="ko-KR" dirty="0"/>
              <a:t>tag</a:t>
            </a:r>
            <a:r>
              <a:rPr lang="ko-KR" altLang="en-US" dirty="0"/>
              <a:t>와 </a:t>
            </a:r>
            <a:r>
              <a:rPr lang="en-US" altLang="ko-KR" dirty="0"/>
              <a:t>property</a:t>
            </a:r>
            <a:r>
              <a:rPr lang="ko-KR" altLang="en-US" dirty="0"/>
              <a:t>가 존재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태그에는 대표적으로 </a:t>
            </a:r>
            <a:r>
              <a:rPr lang="en-US" altLang="ko-KR" dirty="0"/>
              <a:t>&lt;ul&gt;&lt;/ul&gt;,</a:t>
            </a:r>
          </a:p>
          <a:p>
            <a:pPr marL="0" indent="0">
              <a:buNone/>
            </a:pPr>
            <a:r>
              <a:rPr lang="en-US" altLang="ko-KR" dirty="0"/>
              <a:t>                                &lt;li&gt;&lt;/li&gt;,</a:t>
            </a:r>
          </a:p>
          <a:p>
            <a:pPr marL="0" indent="0">
              <a:buNone/>
            </a:pPr>
            <a:r>
              <a:rPr lang="en-US" altLang="ko-KR" dirty="0"/>
              <a:t>                                &lt;div&gt;&lt;/div&gt;,</a:t>
            </a:r>
          </a:p>
          <a:p>
            <a:pPr marL="0" indent="0">
              <a:buNone/>
            </a:pPr>
            <a:r>
              <a:rPr lang="en-US" altLang="ko-KR" dirty="0"/>
              <a:t>                                &lt;a&gt;&lt;/a&gt; </a:t>
            </a:r>
            <a:r>
              <a:rPr lang="ko-KR" altLang="en-US" dirty="0"/>
              <a:t>등이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429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C3B83-63E7-4A49-BCE5-B41CF557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DABE0-7C89-4F07-8CDE-840B8871B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태그와 속성 그리고 속성값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HTML </a:t>
            </a:r>
            <a:r>
              <a:rPr lang="ko-KR" altLang="en-US" dirty="0"/>
              <a:t>내 </a:t>
            </a:r>
            <a:r>
              <a:rPr lang="en-US" altLang="ko-KR" dirty="0"/>
              <a:t>tag</a:t>
            </a:r>
            <a:r>
              <a:rPr lang="ko-KR" altLang="en-US" dirty="0"/>
              <a:t>와 </a:t>
            </a:r>
            <a:r>
              <a:rPr lang="en-US" altLang="ko-KR" dirty="0"/>
              <a:t>property</a:t>
            </a:r>
            <a:r>
              <a:rPr lang="ko-KR" altLang="en-US" dirty="0"/>
              <a:t>가 존재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속성에는 대표적으로 </a:t>
            </a:r>
            <a:r>
              <a:rPr lang="en-US" altLang="ko-KR" dirty="0"/>
              <a:t>class, id, </a:t>
            </a:r>
            <a:r>
              <a:rPr lang="en-US" altLang="ko-KR" dirty="0" err="1"/>
              <a:t>href</a:t>
            </a:r>
            <a:r>
              <a:rPr lang="en-US" altLang="ko-KR" dirty="0"/>
              <a:t>, title </a:t>
            </a:r>
            <a:r>
              <a:rPr lang="ko-KR" altLang="en-US" dirty="0"/>
              <a:t>등이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510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C3B83-63E7-4A49-BCE5-B41CF557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DABE0-7C89-4F07-8CDE-840B8871B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6"/>
                </a:solidFill>
              </a:rPr>
              <a:t>   </a:t>
            </a:r>
            <a:r>
              <a:rPr lang="en-US" altLang="ko-KR" dirty="0" err="1">
                <a:solidFill>
                  <a:schemeClr val="accent6"/>
                </a:solidFill>
              </a:rPr>
              <a:t>BeautifulSoup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ko-KR" altLang="en-US" dirty="0">
                <a:solidFill>
                  <a:schemeClr val="accent6"/>
                </a:solidFill>
              </a:rPr>
              <a:t>단어 파싱 작업 응용 </a:t>
            </a:r>
            <a:r>
              <a:rPr lang="en-US" altLang="ko-KR" dirty="0">
                <a:solidFill>
                  <a:schemeClr val="accent6"/>
                </a:solidFill>
              </a:rPr>
              <a:t>(6)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6"/>
                </a:solidFill>
              </a:rPr>
              <a:t>   </a:t>
            </a:r>
            <a:r>
              <a:rPr lang="en-US" altLang="ko-KR" dirty="0"/>
              <a:t>- </a:t>
            </a:r>
            <a:r>
              <a:rPr lang="ko-KR" altLang="en-US" dirty="0" err="1"/>
              <a:t>태그별</a:t>
            </a:r>
            <a:r>
              <a:rPr lang="ko-KR" altLang="en-US" dirty="0"/>
              <a:t> 접근 방법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4C7774-8397-4AB1-9B08-10E516BF1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276872"/>
            <a:ext cx="6935168" cy="40195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7523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C3B83-63E7-4A49-BCE5-B41CF557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DABE0-7C89-4F07-8CDE-840B8871B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결과값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클래스를 </a:t>
            </a:r>
            <a:r>
              <a:rPr lang="ko-KR" altLang="en-US" dirty="0" err="1"/>
              <a:t>설정할시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9A8302-292E-40EC-A170-C5D0A0907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33" y="1701294"/>
            <a:ext cx="2619741" cy="1448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ADA2B3-CDDC-4B52-8B74-DA976D091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33" y="4340412"/>
            <a:ext cx="5515745" cy="3048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491B8E-EBD9-47A7-8BA4-9F7BB729A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33" y="4878028"/>
            <a:ext cx="2610214" cy="1448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2769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C3B83-63E7-4A49-BCE5-B41CF557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DABE0-7C89-4F07-8CDE-840B8871B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6"/>
                </a:solidFill>
              </a:rPr>
              <a:t>   </a:t>
            </a:r>
            <a:r>
              <a:rPr lang="en-US" altLang="ko-KR" dirty="0" err="1">
                <a:solidFill>
                  <a:schemeClr val="accent6"/>
                </a:solidFill>
              </a:rPr>
              <a:t>BeautifulSoup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ko-KR" altLang="en-US" dirty="0">
                <a:solidFill>
                  <a:schemeClr val="accent6"/>
                </a:solidFill>
              </a:rPr>
              <a:t>단어 파싱 작업 응용 </a:t>
            </a:r>
            <a:r>
              <a:rPr lang="en-US" altLang="ko-KR" dirty="0">
                <a:solidFill>
                  <a:schemeClr val="accent6"/>
                </a:solidFill>
              </a:rPr>
              <a:t>(7)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6"/>
                </a:solidFill>
              </a:rPr>
              <a:t>   </a:t>
            </a:r>
            <a:r>
              <a:rPr lang="en-US" altLang="ko-KR" dirty="0"/>
              <a:t>- </a:t>
            </a:r>
            <a:r>
              <a:rPr lang="ko-KR" altLang="en-US" dirty="0"/>
              <a:t>속성별 접근 방법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845371-367E-4584-A1AC-6DC6D0B2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97" y="2204864"/>
            <a:ext cx="6881406" cy="41514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083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4CE3A-AB98-44A4-88D8-1F627FFA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강사 이력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B430C-35FE-44F0-86EE-3DFB00CC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196776-D40A-4271-82EA-D76773000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260777"/>
              </p:ext>
            </p:extLst>
          </p:nvPr>
        </p:nvGraphicFramePr>
        <p:xfrm>
          <a:off x="323528" y="1161968"/>
          <a:ext cx="8496945" cy="5075346"/>
        </p:xfrm>
        <a:graphic>
          <a:graphicData uri="http://schemas.openxmlformats.org/drawingml/2006/table">
            <a:tbl>
              <a:tblPr/>
              <a:tblGrid>
                <a:gridCol w="603652">
                  <a:extLst>
                    <a:ext uri="{9D8B030D-6E8A-4147-A177-3AD203B41FA5}">
                      <a16:colId xmlns:a16="http://schemas.microsoft.com/office/drawing/2014/main" val="836322108"/>
                    </a:ext>
                  </a:extLst>
                </a:gridCol>
                <a:gridCol w="3537768">
                  <a:extLst>
                    <a:ext uri="{9D8B030D-6E8A-4147-A177-3AD203B41FA5}">
                      <a16:colId xmlns:a16="http://schemas.microsoft.com/office/drawing/2014/main" val="353754448"/>
                    </a:ext>
                  </a:extLst>
                </a:gridCol>
                <a:gridCol w="1806478">
                  <a:extLst>
                    <a:ext uri="{9D8B030D-6E8A-4147-A177-3AD203B41FA5}">
                      <a16:colId xmlns:a16="http://schemas.microsoft.com/office/drawing/2014/main" val="3009794977"/>
                    </a:ext>
                  </a:extLst>
                </a:gridCol>
                <a:gridCol w="1755816">
                  <a:extLst>
                    <a:ext uri="{9D8B030D-6E8A-4147-A177-3AD203B41FA5}">
                      <a16:colId xmlns:a16="http://schemas.microsoft.com/office/drawing/2014/main" val="2084918937"/>
                    </a:ext>
                  </a:extLst>
                </a:gridCol>
                <a:gridCol w="793231">
                  <a:extLst>
                    <a:ext uri="{9D8B030D-6E8A-4147-A177-3AD203B41FA5}">
                      <a16:colId xmlns:a16="http://schemas.microsoft.com/office/drawing/2014/main" val="880545443"/>
                    </a:ext>
                  </a:extLst>
                </a:gridCol>
              </a:tblGrid>
              <a:tr h="386986"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실적 및 연구 과제 실적</a:t>
                      </a:r>
                      <a:endParaRPr lang="ko-KR" altLang="en-US" sz="1400" b="1" kern="0" spc="-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936724"/>
                  </a:ext>
                </a:extLst>
              </a:tr>
              <a:tr h="6687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게재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r>
                        <a:rPr lang="en-US" altLang="ko-KR" sz="1400" b="1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b="1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연구과제명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수행기관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1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004038"/>
                  </a:ext>
                </a:extLst>
              </a:tr>
              <a:tr h="3869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‘16.01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의안과 외장의안 제작을 위한 신개념 </a:t>
                      </a:r>
                      <a:r>
                        <a:rPr lang="en-US" altLang="ko-KR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 </a:t>
                      </a: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프린터 사업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미래창조과학부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081992"/>
                  </a:ext>
                </a:extLst>
              </a:tr>
              <a:tr h="5122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‘16.03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Comparison of Performance Hierarchical Routing Protocols in Wide Area Sensor Field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International Journal of Advanced Smart Convergence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한국인터넷방송통신학회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88415"/>
                  </a:ext>
                </a:extLst>
              </a:tr>
              <a:tr h="5122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‘16.06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Hierarchical WSN Dual-hop Routing Protocol for Improvement of Energy Consumption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International Journal of Advanced Smart Convergence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한국인터넷방송통신학회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35068"/>
                  </a:ext>
                </a:extLst>
              </a:tr>
              <a:tr h="5089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‘16.11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원격 모니터링이 가능한 치아보정용 고정밀 </a:t>
                      </a:r>
                      <a:r>
                        <a:rPr lang="en-US" altLang="ko-KR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 </a:t>
                      </a: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프린터 개발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중소기업청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322932"/>
                  </a:ext>
                </a:extLst>
              </a:tr>
              <a:tr h="5122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‘17.01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 </a:t>
                      </a: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어피어런스 매니퓰레이션 기반 영화</a:t>
                      </a:r>
                      <a:r>
                        <a:rPr lang="en-US" altLang="ko-KR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공연용 특수분장 마스크 제작 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문화체육관광부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882403"/>
                  </a:ext>
                </a:extLst>
              </a:tr>
              <a:tr h="5122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‘17.11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바디 센서 데이터를 위한 </a:t>
                      </a:r>
                      <a:r>
                        <a:rPr lang="en-US" altLang="ko-KR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MXMDR-DAI </a:t>
                      </a: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기반의 모바일 클라우드 시스템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융복합지식학회 논문지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융복합지식학회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282038"/>
                  </a:ext>
                </a:extLst>
              </a:tr>
              <a:tr h="6878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‘18.07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One Board Type Multi Video Control System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International Journal of Engineering &amp; Technology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International Journal of Engineering &amp; Technology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-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799902"/>
                  </a:ext>
                </a:extLst>
              </a:tr>
              <a:tr h="3869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‘18.11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One </a:t>
                      </a:r>
                      <a:r>
                        <a:rPr lang="ko-KR" altLang="en-US" sz="1050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보드 다기능 멀티 비디오 컨트롤 </a:t>
                      </a:r>
                      <a:r>
                        <a:rPr lang="en-US" altLang="ko-KR" sz="1050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O2O </a:t>
                      </a:r>
                      <a:r>
                        <a:rPr lang="ko-KR" altLang="en-US" sz="1050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개발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한국산업단지공단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-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82153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9F93749-22D3-48BF-B574-37B0C39FD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1889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2AB4CCE-30EB-49B4-8A05-366737346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93" y="149642"/>
            <a:ext cx="2274990" cy="68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758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C3B83-63E7-4A49-BCE5-B41CF557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DABE0-7C89-4F07-8CDE-840B8871B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결과값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주소만 </a:t>
            </a:r>
            <a:r>
              <a:rPr lang="ko-KR" altLang="en-US" dirty="0" err="1"/>
              <a:t>출력시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A54AB7-E77E-4A3E-A1F3-EF1C70563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8229765" cy="4452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569658-1DAC-4386-805F-F37068EDB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387696"/>
            <a:ext cx="3793679" cy="504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5CAE01-ACC0-4A19-8D58-A8A22C77B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5119998"/>
            <a:ext cx="4565300" cy="504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2196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C3B83-63E7-4A49-BCE5-B41CF557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DABE0-7C89-4F07-8CDE-840B8871B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6"/>
                </a:solidFill>
              </a:rPr>
              <a:t>   </a:t>
            </a:r>
            <a:r>
              <a:rPr lang="en-US" altLang="ko-KR" dirty="0" err="1">
                <a:solidFill>
                  <a:schemeClr val="accent6"/>
                </a:solidFill>
              </a:rPr>
              <a:t>BeautifulSoup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ko-KR" altLang="en-US" dirty="0">
                <a:solidFill>
                  <a:schemeClr val="accent6"/>
                </a:solidFill>
              </a:rPr>
              <a:t>단어 파싱 작업 응용 </a:t>
            </a:r>
            <a:r>
              <a:rPr lang="en-US" altLang="ko-KR" dirty="0">
                <a:solidFill>
                  <a:schemeClr val="accent6"/>
                </a:solidFill>
              </a:rPr>
              <a:t>(8)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6"/>
                </a:solidFill>
              </a:rPr>
              <a:t>   </a:t>
            </a:r>
            <a:r>
              <a:rPr lang="en-US" altLang="ko-KR" dirty="0"/>
              <a:t>- </a:t>
            </a:r>
            <a:r>
              <a:rPr lang="ko-KR" altLang="en-US" dirty="0"/>
              <a:t>네이버의 글자 </a:t>
            </a:r>
            <a:r>
              <a:rPr lang="ko-KR" altLang="en-US" dirty="0" err="1"/>
              <a:t>파싱하기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03D941-F392-43AC-8023-3B2B1B2FC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58" y="2636912"/>
            <a:ext cx="6325483" cy="2600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4766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C3B83-63E7-4A49-BCE5-B41CF557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DABE0-7C89-4F07-8CDE-840B8871B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결과값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76E692-5734-4991-B7A6-FB52ACA68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10" y="2499976"/>
            <a:ext cx="7784979" cy="3258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9646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F0BD2-6887-45B2-861A-93E36201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732F9-736B-4890-AFDA-A81B0486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'</a:t>
            </a:r>
            <a:r>
              <a:rPr lang="ko-KR" altLang="en-US" dirty="0"/>
              <a:t>네이버 시작페이지로</a:t>
            </a:r>
            <a:r>
              <a:rPr lang="en-US" altLang="ko-KR" dirty="0"/>
              <a:t>’ </a:t>
            </a:r>
            <a:r>
              <a:rPr lang="ko-KR" altLang="en-US" dirty="0"/>
              <a:t>파싱 작업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크롬 </a:t>
            </a:r>
            <a:r>
              <a:rPr lang="en-US" altLang="ko-KR" dirty="0"/>
              <a:t>– F12 </a:t>
            </a:r>
            <a:r>
              <a:rPr lang="ko-KR" altLang="en-US" dirty="0"/>
              <a:t>개발자 도구 </a:t>
            </a:r>
            <a:r>
              <a:rPr lang="en-US" altLang="ko-KR" dirty="0"/>
              <a:t>– </a:t>
            </a:r>
            <a:r>
              <a:rPr lang="ko-KR" altLang="en-US" dirty="0" err="1"/>
              <a:t>마우스커서</a:t>
            </a:r>
            <a:r>
              <a:rPr lang="ko-KR" altLang="en-US" dirty="0"/>
              <a:t> 화살표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F68E49-39FA-4066-AF7A-D44EB2E8A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068960"/>
            <a:ext cx="6260362" cy="11521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4060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F0BD2-6887-45B2-861A-93E36201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732F9-736B-4890-AFDA-A81B0486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'</a:t>
            </a:r>
            <a:r>
              <a:rPr lang="ko-KR" altLang="en-US" dirty="0"/>
              <a:t>네이버 시작페이지로</a:t>
            </a:r>
            <a:r>
              <a:rPr lang="en-US" altLang="ko-KR" dirty="0"/>
              <a:t>’ </a:t>
            </a:r>
            <a:r>
              <a:rPr lang="ko-KR" altLang="en-US" dirty="0"/>
              <a:t>파싱 작업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결과값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74B1C6-AAE5-4D84-89A4-285196EE4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10" y="1772816"/>
            <a:ext cx="7192379" cy="3057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8CF0F7-0C46-4F00-A9C6-84B831B40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5805264"/>
            <a:ext cx="2562583" cy="3334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3451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C3B83-63E7-4A49-BCE5-B41CF557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DABE0-7C89-4F07-8CDE-840B8871B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6"/>
                </a:solidFill>
              </a:rPr>
              <a:t>   </a:t>
            </a:r>
            <a:r>
              <a:rPr lang="en-US" altLang="ko-KR" dirty="0" err="1">
                <a:solidFill>
                  <a:schemeClr val="accent6"/>
                </a:solidFill>
              </a:rPr>
              <a:t>BeautifulSoup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ko-KR" altLang="en-US" dirty="0">
                <a:solidFill>
                  <a:schemeClr val="accent6"/>
                </a:solidFill>
              </a:rPr>
              <a:t>단어 파싱 작업 응용 </a:t>
            </a:r>
            <a:r>
              <a:rPr lang="en-US" altLang="ko-KR" dirty="0">
                <a:solidFill>
                  <a:schemeClr val="accent6"/>
                </a:solidFill>
              </a:rPr>
              <a:t>(9)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6"/>
                </a:solidFill>
              </a:rPr>
              <a:t>   </a:t>
            </a:r>
            <a:r>
              <a:rPr lang="en-US" altLang="ko-KR" dirty="0"/>
              <a:t>- </a:t>
            </a:r>
            <a:r>
              <a:rPr lang="ko-KR" altLang="en-US" dirty="0"/>
              <a:t>네이버의 메뉴 이름 </a:t>
            </a:r>
            <a:r>
              <a:rPr lang="ko-KR" altLang="en-US" dirty="0" err="1"/>
              <a:t>뽑아내기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D301AE-042F-4ED3-9553-F48F165FB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20888"/>
            <a:ext cx="3115110" cy="409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1A976C-6884-496A-9180-63331B510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122790"/>
            <a:ext cx="1171739" cy="20576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3068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C3B83-63E7-4A49-BCE5-B41CF557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DABE0-7C89-4F07-8CDE-840B8871B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6"/>
                </a:solidFill>
              </a:rPr>
              <a:t>   </a:t>
            </a:r>
            <a:r>
              <a:rPr lang="en-US" altLang="ko-KR" dirty="0" err="1">
                <a:solidFill>
                  <a:schemeClr val="accent6"/>
                </a:solidFill>
              </a:rPr>
              <a:t>BeautifulSoup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ko-KR" altLang="en-US" dirty="0">
                <a:solidFill>
                  <a:schemeClr val="accent6"/>
                </a:solidFill>
              </a:rPr>
              <a:t>단어 파싱 작업 응용 </a:t>
            </a:r>
            <a:r>
              <a:rPr lang="en-US" altLang="ko-KR" dirty="0">
                <a:solidFill>
                  <a:schemeClr val="accent6"/>
                </a:solidFill>
              </a:rPr>
              <a:t>(9)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6"/>
                </a:solidFill>
              </a:rPr>
              <a:t>   </a:t>
            </a:r>
            <a:r>
              <a:rPr lang="en-US" altLang="ko-KR" dirty="0"/>
              <a:t>- </a:t>
            </a:r>
            <a:r>
              <a:rPr lang="ko-KR" altLang="en-US" dirty="0"/>
              <a:t>네이버의 메뉴 이름 </a:t>
            </a:r>
            <a:r>
              <a:rPr lang="ko-KR" altLang="en-US" dirty="0" err="1"/>
              <a:t>뽑아내기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05EE7D-AC47-442E-9DFC-D6E0EC0A1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07" y="2276872"/>
            <a:ext cx="4553585" cy="38867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60003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9213A-6208-4A0F-B434-4B18FC6D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6FFA8A-4E65-4783-A2CB-28496601F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37" y="1340768"/>
            <a:ext cx="6630325" cy="45821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1050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C3B83-63E7-4A49-BCE5-B41CF557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DABE0-7C89-4F07-8CDE-840B8871B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6"/>
                </a:solidFill>
              </a:rPr>
              <a:t>   </a:t>
            </a:r>
            <a:r>
              <a:rPr lang="en-US" altLang="ko-KR" dirty="0" err="1">
                <a:solidFill>
                  <a:schemeClr val="accent6"/>
                </a:solidFill>
              </a:rPr>
              <a:t>BeautifulSoup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ko-KR" altLang="en-US" dirty="0">
                <a:solidFill>
                  <a:schemeClr val="accent6"/>
                </a:solidFill>
              </a:rPr>
              <a:t>단어 파싱 작업 응용 </a:t>
            </a:r>
            <a:r>
              <a:rPr lang="en-US" altLang="ko-KR" dirty="0">
                <a:solidFill>
                  <a:schemeClr val="accent6"/>
                </a:solidFill>
              </a:rPr>
              <a:t>(9)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6"/>
                </a:solidFill>
              </a:rPr>
              <a:t>   </a:t>
            </a:r>
            <a:r>
              <a:rPr lang="en-US" altLang="ko-KR" dirty="0"/>
              <a:t>- </a:t>
            </a:r>
            <a:r>
              <a:rPr lang="ko-KR" altLang="en-US" dirty="0"/>
              <a:t>네이버의 뉴스 추출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EE2611-60D0-47ED-A37E-4438F0CFE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348880"/>
            <a:ext cx="7459116" cy="5144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3BD9517-0230-4420-A1E6-B105842EACAA}"/>
              </a:ext>
            </a:extLst>
          </p:cNvPr>
          <p:cNvSpPr/>
          <p:nvPr/>
        </p:nvSpPr>
        <p:spPr>
          <a:xfrm>
            <a:off x="4644008" y="2485750"/>
            <a:ext cx="432048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048391-0FED-4A9A-B590-8750A97C6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877272"/>
            <a:ext cx="2181529" cy="323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C1499D-F92F-4FE9-9F78-E42AF79685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48635"/>
          <a:stretch/>
        </p:blipFill>
        <p:spPr>
          <a:xfrm>
            <a:off x="827584" y="3025395"/>
            <a:ext cx="7459116" cy="26897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3723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C3B83-63E7-4A49-BCE5-B41CF557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DABE0-7C89-4F07-8CDE-840B8871B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6"/>
                </a:solidFill>
              </a:rPr>
              <a:t>   </a:t>
            </a:r>
            <a:r>
              <a:rPr lang="en-US" altLang="ko-KR" dirty="0" err="1">
                <a:solidFill>
                  <a:schemeClr val="accent6"/>
                </a:solidFill>
              </a:rPr>
              <a:t>BeautifulSoup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ko-KR" altLang="en-US" dirty="0">
                <a:solidFill>
                  <a:schemeClr val="accent6"/>
                </a:solidFill>
              </a:rPr>
              <a:t>단어 파싱 작업 응용 </a:t>
            </a:r>
            <a:r>
              <a:rPr lang="en-US" altLang="ko-KR" dirty="0">
                <a:solidFill>
                  <a:schemeClr val="accent6"/>
                </a:solidFill>
              </a:rPr>
              <a:t>(9)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6"/>
                </a:solidFill>
              </a:rPr>
              <a:t>   </a:t>
            </a:r>
            <a:r>
              <a:rPr lang="en-US" altLang="ko-KR" dirty="0"/>
              <a:t>- </a:t>
            </a:r>
            <a:r>
              <a:rPr lang="ko-KR" altLang="en-US" dirty="0"/>
              <a:t>네이버의 뉴스 추출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EADD39-A4D9-4825-9987-CA99518DC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26" y="2636912"/>
            <a:ext cx="6943548" cy="32873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041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44A2B-7AEF-43BD-9535-6E4036A3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커리큘럼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EA6B750-63F8-4C72-AD37-4C812A5BB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307" y="23496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A606ED3-E6AB-4FF7-9D81-18B3B9CE9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8" y="30691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D5A95FE-A1B1-4402-BB98-2B0F58761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93" y="149642"/>
            <a:ext cx="2274990" cy="68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68270D6-9078-4F4C-BC67-E8D849EC1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237412"/>
              </p:ext>
            </p:extLst>
          </p:nvPr>
        </p:nvGraphicFramePr>
        <p:xfrm>
          <a:off x="307086" y="1340768"/>
          <a:ext cx="8529828" cy="5004416"/>
        </p:xfrm>
        <a:graphic>
          <a:graphicData uri="http://schemas.openxmlformats.org/drawingml/2006/table">
            <a:tbl>
              <a:tblPr/>
              <a:tblGrid>
                <a:gridCol w="3256104">
                  <a:extLst>
                    <a:ext uri="{9D8B030D-6E8A-4147-A177-3AD203B41FA5}">
                      <a16:colId xmlns:a16="http://schemas.microsoft.com/office/drawing/2014/main" val="2672697740"/>
                    </a:ext>
                  </a:extLst>
                </a:gridCol>
                <a:gridCol w="5273724">
                  <a:extLst>
                    <a:ext uri="{9D8B030D-6E8A-4147-A177-3AD203B41FA5}">
                      <a16:colId xmlns:a16="http://schemas.microsoft.com/office/drawing/2014/main" val="1929923406"/>
                    </a:ext>
                  </a:extLst>
                </a:gridCol>
              </a:tblGrid>
              <a:tr h="5285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날짜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주제 및 내용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319932"/>
                  </a:ext>
                </a:extLst>
              </a:tr>
              <a:tr h="10555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2020-12-22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화요일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웹 </a:t>
                      </a:r>
                      <a:r>
                        <a:rPr lang="ko-KR" altLang="en-US" sz="1400" dirty="0" err="1">
                          <a:latin typeface="+mj-ea"/>
                          <a:ea typeface="+mj-ea"/>
                        </a:rPr>
                        <a:t>크롤링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&amp; </a:t>
                      </a:r>
                      <a:r>
                        <a:rPr lang="ko-KR" altLang="en-US" sz="1400" dirty="0" err="1">
                          <a:latin typeface="+mj-ea"/>
                          <a:ea typeface="+mj-ea"/>
                        </a:rPr>
                        <a:t>스크레이핑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 기본 및 소개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354917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2020-12-23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수요일</a:t>
                      </a:r>
                      <a:endParaRPr lang="ko-KR" altLang="en-US" sz="1800" b="1" dirty="0"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웹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크롤링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&amp;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스크레이핑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중급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657534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2020-12-28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월요일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웹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크롤링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&amp;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스크레이핑을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이용한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API</a:t>
                      </a:r>
                    </a:p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네이버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페이스북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구글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공공데이터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054569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2020-12-29~30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수요일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웹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크롤링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&amp;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스크레이핑을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적용한 프로젝트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760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205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C3B83-63E7-4A49-BCE5-B41CF557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DABE0-7C89-4F07-8CDE-840B8871B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6"/>
                </a:solidFill>
              </a:rPr>
              <a:t>   </a:t>
            </a:r>
            <a:r>
              <a:rPr lang="en-US" altLang="ko-KR" dirty="0" err="1">
                <a:solidFill>
                  <a:schemeClr val="accent6"/>
                </a:solidFill>
              </a:rPr>
              <a:t>BeautifulSoup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ko-KR" altLang="en-US" dirty="0">
                <a:solidFill>
                  <a:schemeClr val="accent6"/>
                </a:solidFill>
              </a:rPr>
              <a:t>단어 파싱 작업 응용 </a:t>
            </a:r>
            <a:r>
              <a:rPr lang="en-US" altLang="ko-KR" dirty="0">
                <a:solidFill>
                  <a:schemeClr val="accent6"/>
                </a:solidFill>
              </a:rPr>
              <a:t>(9)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6"/>
                </a:solidFill>
              </a:rPr>
              <a:t>   </a:t>
            </a:r>
            <a:r>
              <a:rPr lang="en-US" altLang="ko-KR" dirty="0"/>
              <a:t>- </a:t>
            </a:r>
            <a:r>
              <a:rPr lang="ko-KR" altLang="en-US" dirty="0"/>
              <a:t>네이버의 뉴스 추출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98E902-BAAE-4328-90B4-8F933422F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7535327" cy="1457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774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44A2B-7AEF-43BD-9535-6E4036A3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커리큘럼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EA6B750-63F8-4C72-AD37-4C812A5BB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307" y="23496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A606ED3-E6AB-4FF7-9D81-18B3B9CE9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8" y="30691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D5A95FE-A1B1-4402-BB98-2B0F58761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93" y="149642"/>
            <a:ext cx="2274990" cy="68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68270D6-9078-4F4C-BC67-E8D849EC1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244095"/>
              </p:ext>
            </p:extLst>
          </p:nvPr>
        </p:nvGraphicFramePr>
        <p:xfrm>
          <a:off x="307086" y="1340768"/>
          <a:ext cx="8529828" cy="4810834"/>
        </p:xfrm>
        <a:graphic>
          <a:graphicData uri="http://schemas.openxmlformats.org/drawingml/2006/table">
            <a:tbl>
              <a:tblPr/>
              <a:tblGrid>
                <a:gridCol w="1671928">
                  <a:extLst>
                    <a:ext uri="{9D8B030D-6E8A-4147-A177-3AD203B41FA5}">
                      <a16:colId xmlns:a16="http://schemas.microsoft.com/office/drawing/2014/main" val="267269774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146641479"/>
                    </a:ext>
                  </a:extLst>
                </a:gridCol>
                <a:gridCol w="5273724">
                  <a:extLst>
                    <a:ext uri="{9D8B030D-6E8A-4147-A177-3AD203B41FA5}">
                      <a16:colId xmlns:a16="http://schemas.microsoft.com/office/drawing/2014/main" val="1929923406"/>
                    </a:ext>
                  </a:extLst>
                </a:gridCol>
              </a:tblGrid>
              <a:tr h="5285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시간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주제 및 내용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319932"/>
                  </a:ext>
                </a:extLst>
              </a:tr>
              <a:tr h="62353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오전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10 : 00 ~ 10 : 50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80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웹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크롤링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&amp;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스크레이핑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기본 및 소개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354917"/>
                  </a:ext>
                </a:extLst>
              </a:tr>
              <a:tr h="648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11 : 00 ~ 11 : 50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80056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462171"/>
                  </a:ext>
                </a:extLst>
              </a:tr>
              <a:tr h="6021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점심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12 : 00 ~ 13 : 00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점심 시간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657534"/>
                  </a:ext>
                </a:extLst>
              </a:tr>
              <a:tr h="602127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오후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13 : 00 ~ 13 : 50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Urllib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패키지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뷰티풀솝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사용방법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054569"/>
                  </a:ext>
                </a:extLst>
              </a:tr>
              <a:tr h="602127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800" b="1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 : 00 ~ 14 : 50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네이버에서 특정 글자 추출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464066"/>
                  </a:ext>
                </a:extLst>
              </a:tr>
              <a:tr h="602127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800" b="1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15 : 00 ~ 15 : 50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메뉴이름 추출 및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네이버 뉴스 제목 가져오기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670288"/>
                  </a:ext>
                </a:extLst>
              </a:tr>
              <a:tr h="6021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16 : 00 ~ 16 : 50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0056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파이썬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크롤러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만들기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396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78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6760" y="2348880"/>
            <a:ext cx="71304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[part1] </a:t>
            </a:r>
          </a:p>
          <a:p>
            <a:r>
              <a:rPr lang="ko-KR" altLang="en-US" sz="3200" dirty="0">
                <a:latin typeface="+mj-ea"/>
              </a:rPr>
              <a:t>웹 </a:t>
            </a:r>
            <a:r>
              <a:rPr lang="ko-KR" altLang="en-US" sz="3200" dirty="0" err="1">
                <a:latin typeface="+mj-ea"/>
              </a:rPr>
              <a:t>크롤링</a:t>
            </a:r>
            <a:r>
              <a:rPr lang="ko-KR" altLang="en-US" sz="3200" dirty="0">
                <a:latin typeface="+mj-ea"/>
              </a:rPr>
              <a:t> </a:t>
            </a:r>
            <a:r>
              <a:rPr lang="en-US" altLang="ko-KR" sz="3200" dirty="0">
                <a:latin typeface="+mj-ea"/>
              </a:rPr>
              <a:t>&amp; </a:t>
            </a:r>
            <a:r>
              <a:rPr lang="ko-KR" altLang="en-US" sz="3200" dirty="0" err="1">
                <a:latin typeface="+mj-ea"/>
              </a:rPr>
              <a:t>스크레이핑</a:t>
            </a:r>
            <a:r>
              <a:rPr lang="ko-KR" altLang="en-US" sz="3200" dirty="0">
                <a:latin typeface="+mj-ea"/>
              </a:rPr>
              <a:t> 기본 및 소개</a:t>
            </a:r>
          </a:p>
          <a:p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47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B71E1-6BDE-45ED-90AC-5EFC8FAB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스크레이핑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488825-AD3C-468D-9C86-CEE06B567ADF}"/>
              </a:ext>
            </a:extLst>
          </p:cNvPr>
          <p:cNvSpPr/>
          <p:nvPr/>
        </p:nvSpPr>
        <p:spPr>
          <a:xfrm>
            <a:off x="395536" y="1484784"/>
            <a:ext cx="83529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6"/>
                </a:solidFill>
                <a:latin typeface="+mn-ea"/>
                <a:ea typeface="+mn-ea"/>
              </a:rPr>
              <a:t>웹 </a:t>
            </a:r>
            <a:r>
              <a:rPr lang="ko-KR" altLang="en-US" sz="2800" b="1" dirty="0" err="1">
                <a:solidFill>
                  <a:schemeClr val="accent6"/>
                </a:solidFill>
                <a:latin typeface="+mn-ea"/>
                <a:ea typeface="+mn-ea"/>
              </a:rPr>
              <a:t>스크레이핑</a:t>
            </a:r>
            <a:r>
              <a:rPr lang="en-US" altLang="ko-KR" sz="2800" b="1" dirty="0">
                <a:solidFill>
                  <a:schemeClr val="accent6"/>
                </a:solidFill>
                <a:latin typeface="+mn-ea"/>
                <a:ea typeface="+mn-ea"/>
              </a:rPr>
              <a:t>(Web Scraping)</a:t>
            </a:r>
          </a:p>
          <a:p>
            <a:endParaRPr lang="en-US" altLang="ko-KR" sz="2800" b="1" dirty="0">
              <a:solidFill>
                <a:schemeClr val="accent6"/>
              </a:solidFill>
              <a:latin typeface="+mn-ea"/>
              <a:ea typeface="+mn-ea"/>
            </a:endParaRPr>
          </a:p>
          <a:p>
            <a:r>
              <a:rPr lang="en-US" altLang="ko-KR" sz="2800" b="1" dirty="0">
                <a:latin typeface="+mn-ea"/>
                <a:ea typeface="+mn-ea"/>
              </a:rPr>
              <a:t>HTML, CSS</a:t>
            </a:r>
            <a:r>
              <a:rPr lang="ko-KR" altLang="en-US" sz="2800" b="1" dirty="0">
                <a:latin typeface="+mn-ea"/>
                <a:ea typeface="+mn-ea"/>
              </a:rPr>
              <a:t>와 같은 웹 페이지에서 구문 분석</a:t>
            </a:r>
            <a:r>
              <a:rPr lang="en-US" altLang="ko-KR" sz="2800" b="1" dirty="0">
                <a:latin typeface="+mn-ea"/>
                <a:ea typeface="+mn-ea"/>
              </a:rPr>
              <a:t>(Parsing)</a:t>
            </a:r>
            <a:r>
              <a:rPr lang="ko-KR" altLang="en-US" sz="2800" b="1" dirty="0">
                <a:latin typeface="+mn-ea"/>
                <a:ea typeface="+mn-ea"/>
              </a:rPr>
              <a:t>을 거쳐 필요한 정보를 추출하는 방법임</a:t>
            </a:r>
            <a:r>
              <a:rPr lang="en-US" altLang="ko-KR" sz="2800" b="1" dirty="0">
                <a:latin typeface="+mn-ea"/>
                <a:ea typeface="+mn-ea"/>
              </a:rPr>
              <a:t>.</a:t>
            </a:r>
          </a:p>
          <a:p>
            <a:endParaRPr lang="en-US" altLang="ko-KR" sz="2800" b="1" dirty="0">
              <a:latin typeface="+mn-ea"/>
              <a:ea typeface="+mn-ea"/>
            </a:endParaRPr>
          </a:p>
          <a:p>
            <a:r>
              <a:rPr lang="ko-KR" altLang="en-US" sz="2800" b="1" dirty="0" err="1">
                <a:latin typeface="+mn-ea"/>
                <a:ea typeface="+mn-ea"/>
              </a:rPr>
              <a:t>스크레이핑이란</a:t>
            </a:r>
            <a:r>
              <a:rPr lang="ko-KR" altLang="en-US" sz="2800" b="1" dirty="0">
                <a:latin typeface="+mn-ea"/>
                <a:ea typeface="+mn-ea"/>
              </a:rPr>
              <a:t> </a:t>
            </a:r>
            <a:r>
              <a:rPr lang="en-US" altLang="ko-KR" sz="2800" b="1" dirty="0">
                <a:latin typeface="+mn-ea"/>
                <a:ea typeface="+mn-ea"/>
              </a:rPr>
              <a:t>HTTP</a:t>
            </a:r>
            <a:r>
              <a:rPr lang="ko-KR" altLang="en-US" sz="2800" b="1" dirty="0">
                <a:latin typeface="+mn-ea"/>
                <a:ea typeface="+mn-ea"/>
              </a:rPr>
              <a:t>를 통해 웹 사이트의 내용을 </a:t>
            </a:r>
            <a:r>
              <a:rPr lang="ko-KR" altLang="en-US" sz="2800" b="1" dirty="0" err="1">
                <a:latin typeface="+mn-ea"/>
                <a:ea typeface="+mn-ea"/>
              </a:rPr>
              <a:t>긁어다</a:t>
            </a:r>
            <a:r>
              <a:rPr lang="ko-KR" altLang="en-US" sz="2800" b="1" dirty="0">
                <a:latin typeface="+mn-ea"/>
                <a:ea typeface="+mn-ea"/>
              </a:rPr>
              <a:t> 원하는 형태로 가공하는 작업</a:t>
            </a:r>
            <a:r>
              <a:rPr lang="en-US" altLang="ko-KR" sz="2800" b="1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445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B71E1-6BDE-45ED-90AC-5EFC8FAB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488825-AD3C-468D-9C86-CEE06B567ADF}"/>
              </a:ext>
            </a:extLst>
          </p:cNvPr>
          <p:cNvSpPr/>
          <p:nvPr/>
        </p:nvSpPr>
        <p:spPr>
          <a:xfrm>
            <a:off x="395536" y="1484784"/>
            <a:ext cx="83529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6"/>
                </a:solidFill>
                <a:latin typeface="+mn-ea"/>
                <a:ea typeface="+mn-ea"/>
              </a:rPr>
              <a:t>웹 </a:t>
            </a:r>
            <a:r>
              <a:rPr lang="ko-KR" altLang="en-US" sz="2800" b="1" dirty="0" err="1">
                <a:solidFill>
                  <a:schemeClr val="accent6"/>
                </a:solidFill>
                <a:latin typeface="+mn-ea"/>
                <a:ea typeface="+mn-ea"/>
              </a:rPr>
              <a:t>크롤링</a:t>
            </a:r>
            <a:r>
              <a:rPr lang="en-US" altLang="ko-KR" sz="2800" b="1" dirty="0">
                <a:solidFill>
                  <a:schemeClr val="accent6"/>
                </a:solidFill>
                <a:latin typeface="+mn-ea"/>
                <a:ea typeface="+mn-ea"/>
              </a:rPr>
              <a:t>(Web Crawling)</a:t>
            </a:r>
          </a:p>
          <a:p>
            <a:endParaRPr lang="en-US" altLang="ko-KR" sz="2800" b="1" dirty="0">
              <a:solidFill>
                <a:schemeClr val="accent6"/>
              </a:solidFill>
              <a:latin typeface="+mn-ea"/>
              <a:ea typeface="+mn-ea"/>
            </a:endParaRPr>
          </a:p>
          <a:p>
            <a:r>
              <a:rPr lang="ko-KR" altLang="en-US" sz="2800" b="1" dirty="0" err="1">
                <a:latin typeface="+mn-ea"/>
                <a:ea typeface="+mn-ea"/>
              </a:rPr>
              <a:t>크롤링이란</a:t>
            </a:r>
            <a:r>
              <a:rPr lang="ko-KR" altLang="en-US" sz="2800" b="1" dirty="0">
                <a:latin typeface="+mn-ea"/>
                <a:ea typeface="+mn-ea"/>
              </a:rPr>
              <a:t> 단어는 웹 </a:t>
            </a:r>
            <a:r>
              <a:rPr lang="ko-KR" altLang="en-US" sz="2800" b="1" dirty="0" err="1">
                <a:latin typeface="+mn-ea"/>
                <a:ea typeface="+mn-ea"/>
              </a:rPr>
              <a:t>크롤러</a:t>
            </a:r>
            <a:r>
              <a:rPr lang="en-US" altLang="ko-KR" sz="2800" b="1" dirty="0">
                <a:latin typeface="+mn-ea"/>
                <a:ea typeface="+mn-ea"/>
              </a:rPr>
              <a:t>(crawler)</a:t>
            </a:r>
            <a:r>
              <a:rPr lang="ko-KR" altLang="en-US" sz="2800" b="1" dirty="0">
                <a:latin typeface="+mn-ea"/>
                <a:ea typeface="+mn-ea"/>
              </a:rPr>
              <a:t>라는 단어에서 시작한 말임</a:t>
            </a:r>
            <a:r>
              <a:rPr lang="en-US" altLang="ko-KR" sz="2800" b="1" dirty="0">
                <a:latin typeface="+mn-ea"/>
                <a:ea typeface="+mn-ea"/>
              </a:rPr>
              <a:t>.</a:t>
            </a:r>
          </a:p>
          <a:p>
            <a:endParaRPr lang="en-US" altLang="ko-KR" sz="2800" b="1" dirty="0">
              <a:solidFill>
                <a:schemeClr val="accent6"/>
              </a:solidFill>
              <a:latin typeface="+mn-ea"/>
              <a:ea typeface="+mn-ea"/>
            </a:endParaRPr>
          </a:p>
          <a:p>
            <a:r>
              <a:rPr lang="ko-KR" altLang="en-US" sz="2800" b="1" dirty="0">
                <a:latin typeface="+mn-ea"/>
                <a:ea typeface="+mn-ea"/>
              </a:rPr>
              <a:t>정기적으로 특정 웹 사이트를 돌면서 필요한 정보를 수집하는 방법으로</a:t>
            </a:r>
            <a:r>
              <a:rPr lang="en-US" altLang="ko-KR" sz="2800" b="1" dirty="0">
                <a:latin typeface="+mn-ea"/>
                <a:ea typeface="+mn-ea"/>
              </a:rPr>
              <a:t>, </a:t>
            </a:r>
            <a:r>
              <a:rPr lang="ko-KR" altLang="en-US" sz="2800" b="1" dirty="0">
                <a:latin typeface="+mn-ea"/>
                <a:ea typeface="+mn-ea"/>
              </a:rPr>
              <a:t>정기적으로 돌기 때문에 항상 최신 정보를 유지함</a:t>
            </a:r>
            <a:r>
              <a:rPr lang="en-US" altLang="ko-KR" sz="2800" b="1" dirty="0">
                <a:latin typeface="+mn-ea"/>
                <a:ea typeface="+mn-ea"/>
              </a:rPr>
              <a:t>.</a:t>
            </a:r>
          </a:p>
          <a:p>
            <a:endParaRPr lang="en-US" altLang="ko-KR" sz="2800" b="1" dirty="0">
              <a:latin typeface="+mn-ea"/>
              <a:ea typeface="+mn-ea"/>
            </a:endParaRPr>
          </a:p>
          <a:p>
            <a:r>
              <a:rPr lang="ko-KR" altLang="en-US" sz="2800" b="1" dirty="0" err="1">
                <a:latin typeface="+mn-ea"/>
                <a:ea typeface="+mn-ea"/>
              </a:rPr>
              <a:t>크롤링도</a:t>
            </a:r>
            <a:r>
              <a:rPr lang="ko-KR" altLang="en-US" sz="2800" b="1" dirty="0">
                <a:latin typeface="+mn-ea"/>
                <a:ea typeface="+mn-ea"/>
              </a:rPr>
              <a:t> 일종의 </a:t>
            </a:r>
            <a:r>
              <a:rPr lang="ko-KR" altLang="en-US" sz="2800" b="1" dirty="0" err="1">
                <a:latin typeface="+mn-ea"/>
                <a:ea typeface="+mn-ea"/>
              </a:rPr>
              <a:t>스크레이핑</a:t>
            </a:r>
            <a:r>
              <a:rPr lang="ko-KR" altLang="en-US" sz="2800" b="1" dirty="0">
                <a:latin typeface="+mn-ea"/>
                <a:ea typeface="+mn-ea"/>
              </a:rPr>
              <a:t> 기술 중 하나임</a:t>
            </a:r>
            <a:r>
              <a:rPr lang="en-US" altLang="ko-KR" sz="2800" b="1" dirty="0">
                <a:latin typeface="+mn-ea"/>
                <a:ea typeface="+mn-ea"/>
              </a:rPr>
              <a:t>.</a:t>
            </a:r>
            <a:endParaRPr lang="ko-KR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740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79290-74D2-418D-9097-4BE2DFC7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크롤러</a:t>
            </a:r>
            <a:r>
              <a:rPr lang="ko-KR" altLang="en-US" dirty="0"/>
              <a:t> 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A62407-A2C5-4A71-8310-E2BCED096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565551"/>
            <a:ext cx="9144000" cy="5256583"/>
          </a:xfrm>
        </p:spPr>
        <p:txBody>
          <a:bodyPr/>
          <a:lstStyle/>
          <a:p>
            <a:r>
              <a:rPr lang="en-US" altLang="ko-KR" dirty="0" err="1"/>
              <a:t>beautifulSoup</a:t>
            </a:r>
            <a:endParaRPr lang="en-US" altLang="ko-KR" dirty="0"/>
          </a:p>
          <a:p>
            <a:r>
              <a:rPr lang="en-US" altLang="ko-KR" b="0" dirty="0"/>
              <a:t>requests</a:t>
            </a:r>
          </a:p>
          <a:p>
            <a:r>
              <a:rPr lang="en-US" altLang="ko-KR" b="0" dirty="0"/>
              <a:t>Selenium</a:t>
            </a:r>
          </a:p>
          <a:p>
            <a:r>
              <a:rPr lang="en-US" altLang="ko-KR" dirty="0" err="1"/>
              <a:t>urllib</a:t>
            </a:r>
            <a:endParaRPr lang="en-US" altLang="ko-KR" dirty="0"/>
          </a:p>
          <a:p>
            <a:r>
              <a:rPr lang="en-US" altLang="ko-KR" b="0" dirty="0"/>
              <a:t>anemone</a:t>
            </a:r>
          </a:p>
          <a:p>
            <a:r>
              <a:rPr lang="en-US" altLang="ko-KR" b="0" dirty="0" err="1"/>
              <a:t>jsoup</a:t>
            </a:r>
            <a:endParaRPr lang="en-US" altLang="ko-KR" b="0" dirty="0"/>
          </a:p>
          <a:p>
            <a:r>
              <a:rPr lang="en-US" altLang="ko-KR" b="0" dirty="0"/>
              <a:t>node-crawler</a:t>
            </a:r>
          </a:p>
        </p:txBody>
      </p:sp>
    </p:spTree>
    <p:extLst>
      <p:ext uri="{BB962C8B-B14F-4D97-AF65-F5344CB8AC3E}">
        <p14:creationId xmlns:p14="http://schemas.microsoft.com/office/powerpoint/2010/main" val="1077056995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ml인강-공룡컴1강" id="{ACEBACDE-8180-47D6-85A0-16183CCC0200}" vid="{BC7CB3AC-87AC-4777-8C26-2E32A1791D43}"/>
    </a:ext>
  </a:extLst>
</a:theme>
</file>

<file path=ppt/theme/theme2.xml><?xml version="1.0" encoding="utf-8"?>
<a:theme xmlns:a="http://schemas.openxmlformats.org/drawingml/2006/main" name="Mos소개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ml인강-공룡컴1강" id="{ACEBACDE-8180-47D6-85A0-16183CCC0200}" vid="{7E8DD060-B5B3-448F-A599-707781F0359F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ml인강-공룡컴1강" id="{ACEBACDE-8180-47D6-85A0-16183CCC0200}" vid="{BC7CB3AC-87AC-4777-8C26-2E32A1791D43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1157</Words>
  <Application>Microsoft Office PowerPoint</Application>
  <PresentationFormat>화면 슬라이드 쇼(4:3)</PresentationFormat>
  <Paragraphs>349</Paragraphs>
  <Slides>40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40</vt:i4>
      </vt:variant>
    </vt:vector>
  </HeadingPairs>
  <TitlesOfParts>
    <vt:vector size="52" baseType="lpstr">
      <vt:lpstr>궁서</vt:lpstr>
      <vt:lpstr>맑은 고딕</vt:lpstr>
      <vt:lpstr>명조</vt:lpstr>
      <vt:lpstr>한양신명조</vt:lpstr>
      <vt:lpstr>함초롬바탕</vt:lpstr>
      <vt:lpstr>Arial</vt:lpstr>
      <vt:lpstr>Calibri</vt:lpstr>
      <vt:lpstr>Calibri Light</vt:lpstr>
      <vt:lpstr>Wingdings</vt:lpstr>
      <vt:lpstr>1_디자인 사용자 지정</vt:lpstr>
      <vt:lpstr>Mos소개</vt:lpstr>
      <vt:lpstr>디자인 사용자 지정</vt:lpstr>
      <vt:lpstr>PowerPoint 프레젠테이션</vt:lpstr>
      <vt:lpstr>강사 이력</vt:lpstr>
      <vt:lpstr>강사 이력</vt:lpstr>
      <vt:lpstr>커리큘럼</vt:lpstr>
      <vt:lpstr>커리큘럼</vt:lpstr>
      <vt:lpstr>PowerPoint 프레젠테이션</vt:lpstr>
      <vt:lpstr>웹 스크레이핑 - 정의</vt:lpstr>
      <vt:lpstr>웹 크롤링 - 정의</vt:lpstr>
      <vt:lpstr>크롤러 라이브러리</vt:lpstr>
      <vt:lpstr>오픈 소스 크롤러</vt:lpstr>
      <vt:lpstr>강의 목차</vt:lpstr>
      <vt:lpstr>urlib 라이브러리</vt:lpstr>
      <vt:lpstr>Urllib을 이용한 네이버</vt:lpstr>
      <vt:lpstr>Urllib을 이용한 네이버</vt:lpstr>
      <vt:lpstr>BeautifulSoup 라이브러리</vt:lpstr>
      <vt:lpstr>BeautifulSoup 라이브러리</vt:lpstr>
      <vt:lpstr>BeautifulSoup 라이브러리</vt:lpstr>
      <vt:lpstr>BeautifulSoup 라이브러리</vt:lpstr>
      <vt:lpstr>BeautifulSoup 라이브러리</vt:lpstr>
      <vt:lpstr>BeautifulSoup 라이브러리</vt:lpstr>
      <vt:lpstr>BeautifulSoup 라이브러리</vt:lpstr>
      <vt:lpstr>BeautifulSoup 라이브러리</vt:lpstr>
      <vt:lpstr>BeautifulSoup 라이브러리</vt:lpstr>
      <vt:lpstr>BeautifulSoup 라이브러리</vt:lpstr>
      <vt:lpstr>BeautifulSoup 라이브러리</vt:lpstr>
      <vt:lpstr>BeautifulSoup 라이브러리</vt:lpstr>
      <vt:lpstr>BeautifulSoup 라이브러리</vt:lpstr>
      <vt:lpstr>BeautifulSoup 라이브러리</vt:lpstr>
      <vt:lpstr>BeautifulSoup 라이브러리</vt:lpstr>
      <vt:lpstr>BeautifulSoup 라이브러리</vt:lpstr>
      <vt:lpstr>BeautifulSoup 라이브러리</vt:lpstr>
      <vt:lpstr>BeautifulSoup 라이브러리</vt:lpstr>
      <vt:lpstr>BeautifulSoup 라이브러리</vt:lpstr>
      <vt:lpstr>BeautifulSoup 라이브러리</vt:lpstr>
      <vt:lpstr>BeautifulSoup 라이브러리</vt:lpstr>
      <vt:lpstr>BeautifulSoup 라이브러리</vt:lpstr>
      <vt:lpstr>BeautifulSoup 라이브러리</vt:lpstr>
      <vt:lpstr>BeautifulSoup 라이브러리</vt:lpstr>
      <vt:lpstr>BeautifulSoup 라이브러리</vt:lpstr>
      <vt:lpstr>BeautifulSoup 라이브러리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2019-11-30T16:24:09Z</dcterms:created>
  <dcterms:modified xsi:type="dcterms:W3CDTF">2020-12-21T15:04:18Z</dcterms:modified>
</cp:coreProperties>
</file>