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  <p:sldMasterId id="2147483730" r:id="rId2"/>
    <p:sldMasterId id="2147483746" r:id="rId3"/>
  </p:sldMasterIdLst>
  <p:notesMasterIdLst>
    <p:notesMasterId r:id="rId83"/>
  </p:notesMasterIdLst>
  <p:handoutMasterIdLst>
    <p:handoutMasterId r:id="rId84"/>
  </p:handoutMasterIdLst>
  <p:sldIdLst>
    <p:sldId id="334" r:id="rId4"/>
    <p:sldId id="335" r:id="rId5"/>
    <p:sldId id="336" r:id="rId6"/>
    <p:sldId id="467" r:id="rId7"/>
    <p:sldId id="582" r:id="rId8"/>
    <p:sldId id="337" r:id="rId9"/>
    <p:sldId id="471" r:id="rId10"/>
    <p:sldId id="507" r:id="rId11"/>
    <p:sldId id="508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8" r:id="rId38"/>
    <p:sldId id="539" r:id="rId39"/>
    <p:sldId id="537" r:id="rId40"/>
    <p:sldId id="468" r:id="rId41"/>
    <p:sldId id="474" r:id="rId42"/>
    <p:sldId id="540" r:id="rId43"/>
    <p:sldId id="541" r:id="rId44"/>
    <p:sldId id="542" r:id="rId45"/>
    <p:sldId id="545" r:id="rId46"/>
    <p:sldId id="547" r:id="rId47"/>
    <p:sldId id="546" r:id="rId48"/>
    <p:sldId id="543" r:id="rId49"/>
    <p:sldId id="548" r:id="rId50"/>
    <p:sldId id="550" r:id="rId51"/>
    <p:sldId id="549" r:id="rId52"/>
    <p:sldId id="551" r:id="rId53"/>
    <p:sldId id="552" r:id="rId54"/>
    <p:sldId id="553" r:id="rId55"/>
    <p:sldId id="554" r:id="rId56"/>
    <p:sldId id="555" r:id="rId57"/>
    <p:sldId id="556" r:id="rId58"/>
    <p:sldId id="557" r:id="rId59"/>
    <p:sldId id="558" r:id="rId60"/>
    <p:sldId id="559" r:id="rId61"/>
    <p:sldId id="561" r:id="rId62"/>
    <p:sldId id="560" r:id="rId63"/>
    <p:sldId id="563" r:id="rId64"/>
    <p:sldId id="564" r:id="rId65"/>
    <p:sldId id="565" r:id="rId66"/>
    <p:sldId id="566" r:id="rId67"/>
    <p:sldId id="510" r:id="rId68"/>
    <p:sldId id="568" r:id="rId69"/>
    <p:sldId id="569" r:id="rId70"/>
    <p:sldId id="570" r:id="rId71"/>
    <p:sldId id="571" r:id="rId72"/>
    <p:sldId id="572" r:id="rId73"/>
    <p:sldId id="573" r:id="rId74"/>
    <p:sldId id="574" r:id="rId75"/>
    <p:sldId id="580" r:id="rId76"/>
    <p:sldId id="581" r:id="rId77"/>
    <p:sldId id="575" r:id="rId78"/>
    <p:sldId id="576" r:id="rId79"/>
    <p:sldId id="577" r:id="rId80"/>
    <p:sldId id="578" r:id="rId81"/>
    <p:sldId id="579" r:id="rId8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9002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80056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47008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96011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450140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940168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430196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920225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80"/>
    <a:srgbClr val="00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 autoAdjust="0"/>
    <p:restoredTop sz="94660"/>
  </p:normalViewPr>
  <p:slideViewPr>
    <p:cSldViewPr>
      <p:cViewPr varScale="1">
        <p:scale>
          <a:sx n="108" d="100"/>
          <a:sy n="108" d="100"/>
        </p:scale>
        <p:origin x="1788" y="96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E87E189-6C5B-407A-8C9C-037652DF4375}" type="datetimeFigureOut">
              <a:rPr lang="ko-KR" altLang="en-US"/>
              <a:pPr>
                <a:defRPr/>
              </a:pPr>
              <a:t>2020-12-23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4EAE81-9DBC-4710-9D8E-CF567DE0E9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50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BF19223-5703-41A8-A9D5-61472C906AB4}" type="datetimeFigureOut">
              <a:rPr lang="ko-KR" altLang="en-US"/>
              <a:pPr>
                <a:defRPr/>
              </a:pPr>
              <a:t>2020-12-23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52A5C06-F27B-49E9-9B9A-EAE022DB5D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18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0028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0056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0084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0113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0140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40168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30196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20225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6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7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8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1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23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62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42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4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6" y="2130434"/>
            <a:ext cx="7772401" cy="1470026"/>
          </a:xfrm>
          <a:noFill/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2" y="3886207"/>
            <a:ext cx="6400801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9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0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707A97-2697-41F0-843B-E029197BBB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36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3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9" y="4406909"/>
            <a:ext cx="7772401" cy="136207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9" y="2906720"/>
            <a:ext cx="7772401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0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800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00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601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4501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940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4301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9202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1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5" y="1600205"/>
            <a:ext cx="4038601" cy="452596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5" y="1600205"/>
            <a:ext cx="4038601" cy="452596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0AE8D92-9743-439D-8599-32D77AE29D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23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1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7" y="1535118"/>
            <a:ext cx="40401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0028" indent="0">
              <a:buNone/>
              <a:defRPr sz="2100" b="1"/>
            </a:lvl2pPr>
            <a:lvl3pPr marL="980056" indent="0">
              <a:buNone/>
              <a:defRPr sz="2000" b="1"/>
            </a:lvl3pPr>
            <a:lvl4pPr marL="1470084" indent="0">
              <a:buNone/>
              <a:defRPr sz="1700" b="1"/>
            </a:lvl4pPr>
            <a:lvl5pPr marL="1960113" indent="0">
              <a:buNone/>
              <a:defRPr sz="1700" b="1"/>
            </a:lvl5pPr>
            <a:lvl6pPr marL="2450140" indent="0">
              <a:buNone/>
              <a:defRPr sz="1700" b="1"/>
            </a:lvl6pPr>
            <a:lvl7pPr marL="2940168" indent="0">
              <a:buNone/>
              <a:defRPr sz="1700" b="1"/>
            </a:lvl7pPr>
            <a:lvl8pPr marL="3430196" indent="0">
              <a:buNone/>
              <a:defRPr sz="1700" b="1"/>
            </a:lvl8pPr>
            <a:lvl9pPr marL="3920225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7" y="2174878"/>
            <a:ext cx="4040190" cy="3951288"/>
          </a:xfrm>
        </p:spPr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535118"/>
            <a:ext cx="4041775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0028" indent="0">
              <a:buNone/>
              <a:defRPr sz="2100" b="1"/>
            </a:lvl2pPr>
            <a:lvl3pPr marL="980056" indent="0">
              <a:buNone/>
              <a:defRPr sz="2000" b="1"/>
            </a:lvl3pPr>
            <a:lvl4pPr marL="1470084" indent="0">
              <a:buNone/>
              <a:defRPr sz="1700" b="1"/>
            </a:lvl4pPr>
            <a:lvl5pPr marL="1960113" indent="0">
              <a:buNone/>
              <a:defRPr sz="1700" b="1"/>
            </a:lvl5pPr>
            <a:lvl6pPr marL="2450140" indent="0">
              <a:buNone/>
              <a:defRPr sz="1700" b="1"/>
            </a:lvl6pPr>
            <a:lvl7pPr marL="2940168" indent="0">
              <a:buNone/>
              <a:defRPr sz="1700" b="1"/>
            </a:lvl7pPr>
            <a:lvl8pPr marL="3430196" indent="0">
              <a:buNone/>
              <a:defRPr sz="1700" b="1"/>
            </a:lvl8pPr>
            <a:lvl9pPr marL="3920225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2174878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6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8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56"/>
            <a:ext cx="3008313" cy="116205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4" y="273059"/>
            <a:ext cx="5111753" cy="5853113"/>
          </a:xfrm>
        </p:spPr>
        <p:txBody>
          <a:bodyPr/>
          <a:lstStyle>
            <a:lvl1pPr>
              <a:defRPr sz="3300"/>
            </a:lvl1pPr>
            <a:lvl2pPr>
              <a:defRPr sz="3100"/>
            </a:lvl2pPr>
            <a:lvl3pPr>
              <a:defRPr sz="27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90028" indent="0">
              <a:buNone/>
              <a:defRPr sz="1200"/>
            </a:lvl2pPr>
            <a:lvl3pPr marL="980056" indent="0">
              <a:buNone/>
              <a:defRPr sz="1200"/>
            </a:lvl3pPr>
            <a:lvl4pPr marL="1470084" indent="0">
              <a:buNone/>
              <a:defRPr sz="1000"/>
            </a:lvl4pPr>
            <a:lvl5pPr marL="1960113" indent="0">
              <a:buNone/>
              <a:defRPr sz="1000"/>
            </a:lvl5pPr>
            <a:lvl6pPr marL="2450140" indent="0">
              <a:buNone/>
              <a:defRPr sz="1000"/>
            </a:lvl6pPr>
            <a:lvl7pPr marL="2940168" indent="0">
              <a:buNone/>
              <a:defRPr sz="1000"/>
            </a:lvl7pPr>
            <a:lvl8pPr marL="3430196" indent="0">
              <a:buNone/>
              <a:defRPr sz="1000"/>
            </a:lvl8pPr>
            <a:lvl9pPr marL="39202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4800607"/>
            <a:ext cx="5486400" cy="56673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61278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90028" indent="0">
              <a:buNone/>
              <a:defRPr sz="3100"/>
            </a:lvl2pPr>
            <a:lvl3pPr marL="980056" indent="0">
              <a:buNone/>
              <a:defRPr sz="2700"/>
            </a:lvl3pPr>
            <a:lvl4pPr marL="1470084" indent="0">
              <a:buNone/>
              <a:defRPr sz="2100"/>
            </a:lvl4pPr>
            <a:lvl5pPr marL="1960113" indent="0">
              <a:buNone/>
              <a:defRPr sz="2100"/>
            </a:lvl5pPr>
            <a:lvl6pPr marL="2450140" indent="0">
              <a:buNone/>
              <a:defRPr sz="2100"/>
            </a:lvl6pPr>
            <a:lvl7pPr marL="2940168" indent="0">
              <a:buNone/>
              <a:defRPr sz="2100"/>
            </a:lvl7pPr>
            <a:lvl8pPr marL="3430196" indent="0">
              <a:buNone/>
              <a:defRPr sz="2100"/>
            </a:lvl8pPr>
            <a:lvl9pPr marL="3920225" indent="0">
              <a:buNone/>
              <a:defRPr sz="21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5367339"/>
            <a:ext cx="5486400" cy="804864"/>
          </a:xfrm>
        </p:spPr>
        <p:txBody>
          <a:bodyPr/>
          <a:lstStyle>
            <a:lvl1pPr marL="0" indent="0">
              <a:buNone/>
              <a:defRPr sz="1400"/>
            </a:lvl1pPr>
            <a:lvl2pPr marL="490028" indent="0">
              <a:buNone/>
              <a:defRPr sz="1200"/>
            </a:lvl2pPr>
            <a:lvl3pPr marL="980056" indent="0">
              <a:buNone/>
              <a:defRPr sz="1200"/>
            </a:lvl3pPr>
            <a:lvl4pPr marL="1470084" indent="0">
              <a:buNone/>
              <a:defRPr sz="1000"/>
            </a:lvl4pPr>
            <a:lvl5pPr marL="1960113" indent="0">
              <a:buNone/>
              <a:defRPr sz="1000"/>
            </a:lvl5pPr>
            <a:lvl6pPr marL="2450140" indent="0">
              <a:buNone/>
              <a:defRPr sz="1000"/>
            </a:lvl6pPr>
            <a:lvl7pPr marL="2940168" indent="0">
              <a:buNone/>
              <a:defRPr sz="1000"/>
            </a:lvl7pPr>
            <a:lvl8pPr marL="3430196" indent="0">
              <a:buNone/>
              <a:defRPr sz="1000"/>
            </a:lvl8pPr>
            <a:lvl9pPr marL="39202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99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3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6" y="274644"/>
            <a:ext cx="2057399" cy="585152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8" y="274644"/>
            <a:ext cx="6019799" cy="585152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9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500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192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95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49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311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2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77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595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5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23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2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112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16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1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501768"/>
            <a:ext cx="9144000" cy="356232"/>
          </a:xfrm>
          <a:prstGeom prst="rect">
            <a:avLst/>
          </a:prstGeom>
          <a:pattFill prst="lt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8006" tIns="49002" rIns="98006" bIns="49002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endParaRPr lang="en-US" sz="3600" b="1" strike="noStrik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7947"/>
            <a:ext cx="9144000" cy="972782"/>
          </a:xfrm>
          <a:prstGeom prst="rect">
            <a:avLst/>
          </a:prstGeom>
          <a:pattFill prst="lt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8006" tIns="49002" rIns="98006" bIns="490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0" y="1099774"/>
            <a:ext cx="9144000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27240" y="6492873"/>
            <a:ext cx="2133600" cy="365127"/>
          </a:xfrm>
          <a:prstGeom prst="rect">
            <a:avLst/>
          </a:prstGeom>
        </p:spPr>
        <p:txBody>
          <a:bodyPr vert="horz" lIns="98006" tIns="49002" rIns="98006" bIns="4900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 strike="noStrik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90028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80056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470084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960113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67521" indent="-367521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96298" indent="-306269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5070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715098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205126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695154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5183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5210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5238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0028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0056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70084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60113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50140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0168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196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20225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E91-E945-49E8-920E-F6E3EDFBADA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p.eosgo.io/listing/eos-chainclub/" TargetMode="Externa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jolse.com/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jolse.com/category/toners-mists/1019/" TargetMode="Externa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p.eosgo.io/" TargetMode="External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jsonviewer.stack.hu/" TargetMode="External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://jsonviewer.stack.hu/" TargetMode="Externa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://jsonviewer.stack.hu/" TargetMode="External"/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8993" y="1988840"/>
            <a:ext cx="7928774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HRD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교육과정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	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빅데이터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–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웹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크롤링과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스크레이핑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09D499-D86B-429F-9EA8-C6B876AA3E22}"/>
              </a:ext>
            </a:extLst>
          </p:cNvPr>
          <p:cNvSpPr/>
          <p:nvPr/>
        </p:nvSpPr>
        <p:spPr>
          <a:xfrm>
            <a:off x="4283968" y="529064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강사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박세영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5281225-9A82-45FC-ADE6-F4FD9C288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05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Requests </a:t>
            </a:r>
            <a:r>
              <a:rPr lang="ko-KR" altLang="en-US" dirty="0">
                <a:solidFill>
                  <a:schemeClr val="accent6"/>
                </a:solidFill>
              </a:rPr>
              <a:t>라이브러리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lt"/>
                <a:ea typeface="+mn-ea"/>
              </a:rPr>
              <a:t>Requests </a:t>
            </a:r>
            <a:r>
              <a:rPr lang="ko-KR" altLang="en-US" sz="2000" dirty="0">
                <a:latin typeface="+mn-lt"/>
                <a:ea typeface="+mn-ea"/>
              </a:rPr>
              <a:t>라이브러리는 </a:t>
            </a:r>
            <a:r>
              <a:rPr lang="en-US" altLang="ko-KR" sz="2000" dirty="0">
                <a:latin typeface="+mn-lt"/>
                <a:ea typeface="+mn-ea"/>
              </a:rPr>
              <a:t>http </a:t>
            </a:r>
            <a:r>
              <a:rPr lang="ko-KR" altLang="en-US" sz="2000" dirty="0">
                <a:latin typeface="+mn-lt"/>
                <a:ea typeface="+mn-ea"/>
              </a:rPr>
              <a:t>요청을 조금 더 편하게 할 수 있는 기능이 들어있는 패키지이다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29E83-55A0-46C3-9474-C87F623F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128773"/>
            <a:ext cx="7106642" cy="2591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69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359532" y="1465933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홈페이지 내 특정 </a:t>
            </a:r>
            <a:r>
              <a:rPr lang="en-US" altLang="ko-KR" sz="2000" dirty="0">
                <a:latin typeface="+mn-lt"/>
                <a:ea typeface="+mn-ea"/>
              </a:rPr>
              <a:t>BP</a:t>
            </a:r>
            <a:r>
              <a:rPr lang="ko-KR" altLang="en-US" sz="2000" dirty="0">
                <a:latin typeface="+mn-lt"/>
                <a:ea typeface="+mn-ea"/>
              </a:rPr>
              <a:t>의 </a:t>
            </a:r>
            <a:r>
              <a:rPr lang="en-US" altLang="ko-KR" sz="2000" dirty="0">
                <a:latin typeface="+mn-lt"/>
                <a:ea typeface="+mn-ea"/>
              </a:rPr>
              <a:t>ID </a:t>
            </a:r>
            <a:r>
              <a:rPr lang="ko-KR" altLang="en-US" sz="2000" dirty="0">
                <a:latin typeface="+mn-lt"/>
                <a:ea typeface="+mn-ea"/>
              </a:rPr>
              <a:t>찾아보기</a:t>
            </a:r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48F691-60D6-452F-886B-5ED37745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8" y="2060848"/>
            <a:ext cx="6486236" cy="17063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4BF772-0CD5-4989-B254-8FC9E78D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6" y="4429908"/>
            <a:ext cx="6471448" cy="1511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134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상세 페이지 링크 </a:t>
            </a:r>
            <a:r>
              <a:rPr lang="ko-KR" altLang="en-US" dirty="0" err="1">
                <a:solidFill>
                  <a:schemeClr val="accent6"/>
                </a:solidFill>
              </a:rPr>
              <a:t>뽑아내기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상세 페이지에 들어가서 특정 정보들을 뽑아오려면 먼저 상세 페이지의 링크를 알아야합니다</a:t>
            </a:r>
            <a:r>
              <a:rPr lang="en-US" altLang="ko-KR" sz="2000" dirty="0">
                <a:latin typeface="+mn-lt"/>
                <a:ea typeface="+mn-ea"/>
              </a:rPr>
              <a:t>. </a:t>
            </a:r>
            <a:r>
              <a:rPr lang="ko-KR" altLang="en-US" sz="2000" dirty="0">
                <a:latin typeface="+mn-lt"/>
                <a:ea typeface="+mn-ea"/>
              </a:rPr>
              <a:t>각 목록 안쪽에는 상세 페이지 주소가 들어있다</a:t>
            </a:r>
            <a:r>
              <a:rPr lang="en-US" altLang="ko-KR" sz="2000" dirty="0">
                <a:latin typeface="+mn-lt"/>
                <a:ea typeface="+mn-ea"/>
              </a:rPr>
              <a:t>. </a:t>
            </a:r>
          </a:p>
          <a:p>
            <a:endParaRPr lang="en-US" altLang="ko-KR" sz="2000" dirty="0">
              <a:latin typeface="+mn-lt"/>
              <a:ea typeface="+mn-ea"/>
            </a:endParaRPr>
          </a:p>
          <a:p>
            <a:r>
              <a:rPr lang="en-US" altLang="ko-KR" sz="2000" dirty="0">
                <a:latin typeface="+mn-lt"/>
                <a:ea typeface="+mn-ea"/>
              </a:rPr>
              <a:t>Bp </a:t>
            </a:r>
            <a:r>
              <a:rPr lang="ko-KR" altLang="en-US" sz="2000" dirty="0">
                <a:latin typeface="+mn-lt"/>
                <a:ea typeface="+mn-ea"/>
              </a:rPr>
              <a:t>목록이 나오는 페이지로 </a:t>
            </a:r>
            <a:r>
              <a:rPr lang="ko-KR" altLang="en-US" sz="2000" dirty="0" err="1">
                <a:latin typeface="+mn-lt"/>
                <a:ea typeface="+mn-ea"/>
              </a:rPr>
              <a:t>이동해보고자한다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ACF028-1FB1-4EF4-805F-73AE94868AC9}"/>
              </a:ext>
            </a:extLst>
          </p:cNvPr>
          <p:cNvSpPr/>
          <p:nvPr/>
        </p:nvSpPr>
        <p:spPr>
          <a:xfrm>
            <a:off x="251520" y="3712385"/>
            <a:ext cx="4496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https://bp.eosgo.io/listing/eos-chainclub/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D705B3-0AAB-4C5D-BA65-FCAF51EDA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222955"/>
            <a:ext cx="5916286" cy="2159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908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상세 페이지 링크 수집하기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lt"/>
                <a:ea typeface="+mn-ea"/>
              </a:rPr>
              <a:t>BP </a:t>
            </a:r>
            <a:r>
              <a:rPr lang="ko-KR" altLang="en-US" sz="2000" dirty="0">
                <a:latin typeface="+mn-lt"/>
                <a:ea typeface="+mn-ea"/>
              </a:rPr>
              <a:t>목록 페이지에서 상세페이지로 이동할 수 </a:t>
            </a:r>
            <a:r>
              <a:rPr lang="ko-KR" altLang="en-US" sz="2000" dirty="0" err="1">
                <a:latin typeface="+mn-lt"/>
                <a:ea typeface="+mn-ea"/>
              </a:rPr>
              <a:t>있다는것은</a:t>
            </a:r>
            <a:r>
              <a:rPr lang="ko-KR" altLang="en-US" sz="2000" dirty="0">
                <a:latin typeface="+mn-lt"/>
                <a:ea typeface="+mn-ea"/>
              </a:rPr>
              <a:t> 리스트 페이지에 링크가 있다는 뜻으로 리스트페이지에서 모든 상세 페이지의 링크를 </a:t>
            </a:r>
            <a:r>
              <a:rPr lang="ko-KR" altLang="en-US" sz="2000" dirty="0" err="1">
                <a:latin typeface="+mn-lt"/>
                <a:ea typeface="+mn-ea"/>
              </a:rPr>
              <a:t>수집하고자한다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  <a:p>
            <a:endParaRPr lang="en-US" altLang="ko-KR" sz="2000" dirty="0">
              <a:latin typeface="+mn-lt"/>
              <a:ea typeface="+mn-ea"/>
            </a:endParaRPr>
          </a:p>
          <a:p>
            <a:r>
              <a:rPr lang="en-US" altLang="ko-KR" sz="2000" dirty="0">
                <a:latin typeface="+mn-lt"/>
                <a:ea typeface="+mn-ea"/>
              </a:rPr>
              <a:t>BP </a:t>
            </a:r>
            <a:r>
              <a:rPr lang="ko-KR" altLang="en-US" sz="2000" dirty="0">
                <a:latin typeface="+mn-lt"/>
                <a:ea typeface="+mn-ea"/>
              </a:rPr>
              <a:t>리스트 페이지로 이동해서 개발자 도구를 켜 상세페이지 체크해보기</a:t>
            </a:r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9B3DD0-5653-405F-A5B6-9E67DE8A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331" y="4447752"/>
            <a:ext cx="3173074" cy="1152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4CD8EB-E19C-4A30-9E88-241BDBB81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0" y="3926894"/>
            <a:ext cx="2682671" cy="2385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807DBB-1A93-423D-9143-F06CBC824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687" y="4427967"/>
            <a:ext cx="2276793" cy="1241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83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상세 페이지 링크 수집하기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lt"/>
                <a:ea typeface="+mn-ea"/>
              </a:rPr>
              <a:t>&lt;a&gt; </a:t>
            </a:r>
            <a:r>
              <a:rPr lang="ko-KR" altLang="en-US" sz="2000" dirty="0">
                <a:latin typeface="+mn-lt"/>
                <a:ea typeface="+mn-ea"/>
              </a:rPr>
              <a:t>태그에 있는 상세 페이지 링크 </a:t>
            </a:r>
            <a:r>
              <a:rPr lang="ko-KR" altLang="en-US" sz="2000" dirty="0" err="1">
                <a:latin typeface="+mn-lt"/>
                <a:ea typeface="+mn-ea"/>
              </a:rPr>
              <a:t>뽑아내기</a:t>
            </a:r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DCB3BC-0072-44F9-8344-B0FC1BB8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820997"/>
            <a:ext cx="7135221" cy="2829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18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359532" y="1465933"/>
            <a:ext cx="8424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5B5CF0-BE31-4A94-83DC-1BEFEB3A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7020905" cy="2238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36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상세 페이지 링크 수집하기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lt"/>
                <a:ea typeface="+mn-ea"/>
              </a:rPr>
              <a:t>&lt;a&gt; </a:t>
            </a:r>
            <a:r>
              <a:rPr lang="ko-KR" altLang="en-US" sz="2000" dirty="0">
                <a:latin typeface="+mn-lt"/>
                <a:ea typeface="+mn-ea"/>
              </a:rPr>
              <a:t>태그에 있는 상세 페이지 링크 </a:t>
            </a:r>
            <a:r>
              <a:rPr lang="ko-KR" altLang="en-US" sz="2000" dirty="0" err="1">
                <a:latin typeface="+mn-lt"/>
                <a:ea typeface="+mn-ea"/>
              </a:rPr>
              <a:t>뽑아내기</a:t>
            </a:r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706625-9334-43AA-B8B3-853C7BAC1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88675"/>
            <a:ext cx="6624736" cy="3072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783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359532" y="1465933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1DB413-2F73-454B-A6C3-D425E4F83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32856"/>
            <a:ext cx="8064896" cy="576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D86407-5F12-443C-B88B-AE55680E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6120"/>
            <a:ext cx="9144000" cy="3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5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링크별로 들어가서 페이지 불러오기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+mn-lt"/>
                <a:ea typeface="+mn-ea"/>
              </a:rPr>
              <a:t>Hrefs</a:t>
            </a:r>
            <a:r>
              <a:rPr lang="en-US" altLang="ko-KR" sz="2000" dirty="0">
                <a:latin typeface="+mn-lt"/>
                <a:ea typeface="+mn-ea"/>
              </a:rPr>
              <a:t> </a:t>
            </a:r>
            <a:r>
              <a:rPr lang="ko-KR" altLang="en-US" sz="2000" dirty="0">
                <a:latin typeface="+mn-lt"/>
                <a:ea typeface="+mn-ea"/>
              </a:rPr>
              <a:t>변수에 들어있는 링크들의 개수를 세어 링크들을 구분하여 각 서브 페이지에 들어가서 데이터를 뽑아오고자 한다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EC0408-02F7-47B5-8AB5-AA1CDB36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24944"/>
            <a:ext cx="7230484" cy="2808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E70B66-4D01-48C6-9962-7FC6E496F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6023998"/>
            <a:ext cx="447737" cy="342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08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링크별로 들어가서 페이지 불러오기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특정 범위에 대한 선택적 불러오기 작업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841A1D-BB45-479A-BABF-E1434398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36912"/>
            <a:ext cx="6043443" cy="3381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099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4CE3A-AB98-44A4-88D8-1F627FFA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B430C-35FE-44F0-86EE-3DFB00CC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F93749-22D3-48BF-B574-37B0C39FD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1889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A0F2394-545D-427D-B257-8BFCA1A48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4880"/>
              </p:ext>
            </p:extLst>
          </p:nvPr>
        </p:nvGraphicFramePr>
        <p:xfrm>
          <a:off x="307784" y="1172147"/>
          <a:ext cx="8529828" cy="5184210"/>
        </p:xfrm>
        <a:graphic>
          <a:graphicData uri="http://schemas.openxmlformats.org/drawingml/2006/table">
            <a:tbl>
              <a:tblPr/>
              <a:tblGrid>
                <a:gridCol w="1953006">
                  <a:extLst>
                    <a:ext uri="{9D8B030D-6E8A-4147-A177-3AD203B41FA5}">
                      <a16:colId xmlns:a16="http://schemas.microsoft.com/office/drawing/2014/main" val="2672697740"/>
                    </a:ext>
                  </a:extLst>
                </a:gridCol>
                <a:gridCol w="1159780">
                  <a:extLst>
                    <a:ext uri="{9D8B030D-6E8A-4147-A177-3AD203B41FA5}">
                      <a16:colId xmlns:a16="http://schemas.microsoft.com/office/drawing/2014/main" val="214664147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929923406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34326425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698533120"/>
                    </a:ext>
                  </a:extLst>
                </a:gridCol>
                <a:gridCol w="952546">
                  <a:extLst>
                    <a:ext uri="{9D8B030D-6E8A-4147-A177-3AD203B41FA5}">
                      <a16:colId xmlns:a16="http://schemas.microsoft.com/office/drawing/2014/main" val="2859981828"/>
                    </a:ext>
                  </a:extLst>
                </a:gridCol>
              </a:tblGrid>
              <a:tr h="632916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경력사항</a:t>
                      </a:r>
                      <a:endParaRPr lang="ko-KR" altLang="en-US" sz="2800" b="1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재 직 기 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재직년월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재직 기관명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직 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총시간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직 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354917"/>
                  </a:ext>
                </a:extLst>
              </a:tr>
              <a:tr h="597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2010.01.01.~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2016. 01. 01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명문컴퓨터학원 강의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전임강사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462171"/>
                  </a:ext>
                </a:extLst>
              </a:tr>
              <a:tr h="597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2014.01.01.~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2016.01.01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ICDL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국제공인자격증 강의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외래강사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881327"/>
                  </a:ext>
                </a:extLst>
              </a:tr>
              <a:tr h="597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2014.01.01.~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2016..01.01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국제공인자격증 강의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외래강사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629967"/>
                  </a:ext>
                </a:extLst>
              </a:tr>
              <a:tr h="597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2015.01.01.~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.01.01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광운초등학교 프로그래밍 강의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외래강사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44181"/>
                  </a:ext>
                </a:extLst>
              </a:tr>
              <a:tr h="72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2016.01.01.~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2019.0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.0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캐리마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선임연구원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선임연구원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175801"/>
                  </a:ext>
                </a:extLst>
              </a:tr>
              <a:tr h="72096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2019. 03. 01 ~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세영컴퓨터학원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원장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380439"/>
                  </a:ext>
                </a:extLst>
              </a:tr>
              <a:tr h="72096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2019. 03. 01 ~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광운대학교 박사과정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박사과정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1744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AD5D96B-83FC-4660-BA70-5B9DDBB22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1149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A27C44-F5DF-43DD-B9B9-D7A20F93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7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359532" y="1465933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D86407-5F12-443C-B88B-AE55680E9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0848"/>
            <a:ext cx="8064896" cy="1008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9592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링크별로 들어가서 페이지 불러오기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범위에서 뽑은 특정 홈페이지 하나에서 필요한 부분의 데이터를 추출하는 로직을 만들어 나머지 </a:t>
            </a:r>
            <a:r>
              <a:rPr lang="en-US" altLang="ko-KR" sz="2000" dirty="0">
                <a:latin typeface="+mn-lt"/>
                <a:ea typeface="+mn-ea"/>
              </a:rPr>
              <a:t>22</a:t>
            </a:r>
            <a:r>
              <a:rPr lang="ko-KR" altLang="en-US" sz="2000" dirty="0">
                <a:latin typeface="+mn-lt"/>
                <a:ea typeface="+mn-ea"/>
              </a:rPr>
              <a:t>개의 전체 페이지에도 똑같은 데이터를 뽑아 </a:t>
            </a:r>
            <a:r>
              <a:rPr lang="ko-KR" altLang="en-US" sz="2000" dirty="0" err="1">
                <a:latin typeface="+mn-lt"/>
                <a:ea typeface="+mn-ea"/>
              </a:rPr>
              <a:t>오고자한다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  <a:p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범위에서 뽑은 특정 홈페이지 내에서 총 </a:t>
            </a:r>
            <a:r>
              <a:rPr lang="en-US" altLang="ko-KR" sz="2000" dirty="0">
                <a:latin typeface="+mn-lt"/>
                <a:ea typeface="+mn-ea"/>
              </a:rPr>
              <a:t>3</a:t>
            </a:r>
            <a:r>
              <a:rPr lang="ko-KR" altLang="en-US" sz="2000" dirty="0">
                <a:latin typeface="+mn-lt"/>
                <a:ea typeface="+mn-ea"/>
              </a:rPr>
              <a:t>가지의 데이터를 뽑아낼 예정이다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  <a:p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첫번째 </a:t>
            </a:r>
            <a:r>
              <a:rPr lang="en-US" altLang="ko-KR" sz="2000" dirty="0">
                <a:latin typeface="+mn-lt"/>
                <a:ea typeface="+mn-ea"/>
              </a:rPr>
              <a:t>BP</a:t>
            </a:r>
            <a:r>
              <a:rPr lang="ko-KR" altLang="en-US" sz="2000" dirty="0">
                <a:latin typeface="+mn-lt"/>
                <a:ea typeface="+mn-ea"/>
              </a:rPr>
              <a:t>의 이름 </a:t>
            </a:r>
            <a:r>
              <a:rPr lang="en-US" altLang="ko-KR" sz="2000" dirty="0">
                <a:latin typeface="+mn-lt"/>
                <a:ea typeface="+mn-ea"/>
              </a:rPr>
              <a:t>:</a:t>
            </a:r>
          </a:p>
          <a:p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두번째 </a:t>
            </a:r>
            <a:r>
              <a:rPr lang="en-US" altLang="ko-KR" sz="2000" dirty="0">
                <a:latin typeface="+mn-lt"/>
                <a:ea typeface="+mn-ea"/>
              </a:rPr>
              <a:t>BP</a:t>
            </a:r>
            <a:r>
              <a:rPr lang="ko-KR" altLang="en-US" sz="2000" dirty="0">
                <a:latin typeface="+mn-lt"/>
                <a:ea typeface="+mn-ea"/>
              </a:rPr>
              <a:t>의 위치 </a:t>
            </a:r>
            <a:r>
              <a:rPr lang="en-US" altLang="ko-KR" sz="2000" dirty="0">
                <a:latin typeface="+mn-lt"/>
                <a:ea typeface="+mn-ea"/>
              </a:rPr>
              <a:t>:</a:t>
            </a:r>
          </a:p>
          <a:p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세번째 </a:t>
            </a:r>
            <a:r>
              <a:rPr lang="en-US" altLang="ko-KR" sz="2000" dirty="0">
                <a:latin typeface="+mn-lt"/>
                <a:ea typeface="+mn-ea"/>
              </a:rPr>
              <a:t>BP</a:t>
            </a:r>
            <a:r>
              <a:rPr lang="ko-KR" altLang="en-US" sz="2000" dirty="0">
                <a:latin typeface="+mn-lt"/>
                <a:ea typeface="+mn-ea"/>
              </a:rPr>
              <a:t>의 웹사이트 주소 </a:t>
            </a:r>
            <a:r>
              <a:rPr lang="en-US" altLang="ko-KR" sz="2000" dirty="0">
                <a:latin typeface="+mn-lt"/>
                <a:ea typeface="+mn-ea"/>
              </a:rPr>
              <a:t>:</a:t>
            </a: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A0DF3D-067F-4058-9D7F-3594E86E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221088"/>
            <a:ext cx="1209844" cy="390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797892-0FD9-4D5D-8DCB-E549EEC07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5573268"/>
            <a:ext cx="3115110" cy="228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BBF285-3020-4285-8903-3831FD398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898963"/>
            <a:ext cx="1448002" cy="428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779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링크별로 들어가서 페이지 불러오기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상세페이지 주소 </a:t>
            </a:r>
            <a:r>
              <a:rPr lang="en-US" altLang="ko-KR" sz="2000" dirty="0">
                <a:latin typeface="+mn-lt"/>
                <a:ea typeface="+mn-ea"/>
              </a:rPr>
              <a:t>HTML </a:t>
            </a:r>
            <a:r>
              <a:rPr lang="ko-KR" altLang="en-US" sz="2000" dirty="0">
                <a:latin typeface="+mn-lt"/>
                <a:ea typeface="+mn-ea"/>
              </a:rPr>
              <a:t>언어 불러오기</a:t>
            </a:r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FDB8B1-49A4-409D-8EF9-DC3C3DBE8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25312"/>
            <a:ext cx="7173326" cy="2343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9163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359532" y="1465933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5654EA-216E-435F-8ECB-F49BA70C3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8064896" cy="2230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665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링크별로 들어가서 페이지 불러오기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상세페이지 내 이름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위치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주소 불러오기</a:t>
            </a:r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BE4B75-99D7-44E0-AEE5-0711FBCE6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47730"/>
            <a:ext cx="3210373" cy="1781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C99109-84FA-4EE2-A6B9-9D6E365EE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885862"/>
            <a:ext cx="2676899" cy="1505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74DE63-2D1E-42C3-BCB5-BCD6B960B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99" y="4789886"/>
            <a:ext cx="2829320" cy="1514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708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링크별로 들어가서 페이지 불러오기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상세페이지 내 이름 불러오기</a:t>
            </a:r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135AF0-ECEE-4EAE-A903-E7E587E0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8" y="2685810"/>
            <a:ext cx="7897327" cy="3686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158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359532" y="1465933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이름 </a:t>
            </a:r>
            <a:r>
              <a:rPr lang="en-US" altLang="ko-KR" sz="2000" dirty="0">
                <a:latin typeface="+mn-lt"/>
                <a:ea typeface="+mn-ea"/>
              </a:rPr>
              <a:t>: </a:t>
            </a:r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BB6FD2-26D9-4CAE-8D8A-4FD1F742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0848"/>
            <a:ext cx="1552792" cy="409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485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링크별로 들어가서 페이지 불러오기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51520" y="1808757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상세페이지 내 위치 불러오기</a:t>
            </a:r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3EF670-1354-461E-B5D0-9D6252BA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94530"/>
            <a:ext cx="6309665" cy="3888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175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359532" y="1465933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위치 </a:t>
            </a:r>
            <a:r>
              <a:rPr lang="en-US" altLang="ko-KR" sz="2000" dirty="0">
                <a:latin typeface="+mn-lt"/>
                <a:ea typeface="+mn-ea"/>
              </a:rPr>
              <a:t>: </a:t>
            </a:r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8E99FF-33C0-4CE8-B595-29ED89D5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88840"/>
            <a:ext cx="1009791" cy="333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3194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링크별로 들어가서 페이지 불러오기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51520" y="1808757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상세페이지 내 주소 불러오기</a:t>
            </a:r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724400-7537-4EA0-AAA5-96E4FF914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48880"/>
            <a:ext cx="7920880" cy="3960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455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4CE3A-AB98-44A4-88D8-1F627FFA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B430C-35FE-44F0-86EE-3DFB00CC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196776-D40A-4271-82EA-D76773000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60777"/>
              </p:ext>
            </p:extLst>
          </p:nvPr>
        </p:nvGraphicFramePr>
        <p:xfrm>
          <a:off x="323528" y="1161968"/>
          <a:ext cx="8496945" cy="5075346"/>
        </p:xfrm>
        <a:graphic>
          <a:graphicData uri="http://schemas.openxmlformats.org/drawingml/2006/table">
            <a:tbl>
              <a:tblPr/>
              <a:tblGrid>
                <a:gridCol w="603652">
                  <a:extLst>
                    <a:ext uri="{9D8B030D-6E8A-4147-A177-3AD203B41FA5}">
                      <a16:colId xmlns:a16="http://schemas.microsoft.com/office/drawing/2014/main" val="836322108"/>
                    </a:ext>
                  </a:extLst>
                </a:gridCol>
                <a:gridCol w="3537768">
                  <a:extLst>
                    <a:ext uri="{9D8B030D-6E8A-4147-A177-3AD203B41FA5}">
                      <a16:colId xmlns:a16="http://schemas.microsoft.com/office/drawing/2014/main" val="353754448"/>
                    </a:ext>
                  </a:extLst>
                </a:gridCol>
                <a:gridCol w="1806478">
                  <a:extLst>
                    <a:ext uri="{9D8B030D-6E8A-4147-A177-3AD203B41FA5}">
                      <a16:colId xmlns:a16="http://schemas.microsoft.com/office/drawing/2014/main" val="3009794977"/>
                    </a:ext>
                  </a:extLst>
                </a:gridCol>
                <a:gridCol w="1755816">
                  <a:extLst>
                    <a:ext uri="{9D8B030D-6E8A-4147-A177-3AD203B41FA5}">
                      <a16:colId xmlns:a16="http://schemas.microsoft.com/office/drawing/2014/main" val="2084918937"/>
                    </a:ext>
                  </a:extLst>
                </a:gridCol>
                <a:gridCol w="793231">
                  <a:extLst>
                    <a:ext uri="{9D8B030D-6E8A-4147-A177-3AD203B41FA5}">
                      <a16:colId xmlns:a16="http://schemas.microsoft.com/office/drawing/2014/main" val="880545443"/>
                    </a:ext>
                  </a:extLst>
                </a:gridCol>
              </a:tblGrid>
              <a:tr h="386986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실적 및 연구 과제 실적</a:t>
                      </a:r>
                      <a:endParaRPr lang="ko-KR" altLang="en-US" sz="1400" b="1" kern="0" spc="-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936724"/>
                  </a:ext>
                </a:extLst>
              </a:tr>
              <a:tr h="6687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r>
                        <a:rPr lang="en-US" altLang="ko-KR" sz="1400" b="1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1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연구과제명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수행기관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1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004038"/>
                  </a:ext>
                </a:extLst>
              </a:tr>
              <a:tr h="3869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‘16.01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의안과 외장의안 제작을 위한 신개념 </a:t>
                      </a:r>
                      <a:r>
                        <a:rPr lang="en-US" altLang="ko-KR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 </a:t>
                      </a: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 사업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미래창조과학부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081992"/>
                  </a:ext>
                </a:extLst>
              </a:tr>
              <a:tr h="512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‘16.03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Comparison of Performance Hierarchical Routing Protocols in Wide Area Sensor Field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International Journal of Advanced Smart Convergence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한국인터넷방송통신학회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88415"/>
                  </a:ext>
                </a:extLst>
              </a:tr>
              <a:tr h="512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‘16.06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Hierarchical WSN Dual-hop Routing Protocol for Improvement of Energy Consumption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International Journal of Advanced Smart Convergence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한국인터넷방송통신학회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35068"/>
                  </a:ext>
                </a:extLst>
              </a:tr>
              <a:tr h="5089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‘16.11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 모니터링이 가능한 치아보정용 고정밀 </a:t>
                      </a:r>
                      <a:r>
                        <a:rPr lang="en-US" altLang="ko-KR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 </a:t>
                      </a: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중소기업청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322932"/>
                  </a:ext>
                </a:extLst>
              </a:tr>
              <a:tr h="512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‘17.01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 </a:t>
                      </a: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어피어런스 매니퓰레이션 기반 영화</a:t>
                      </a:r>
                      <a:r>
                        <a:rPr lang="en-US" altLang="ko-KR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공연용 특수분장 마스크 제작 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문화체육관광부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882403"/>
                  </a:ext>
                </a:extLst>
              </a:tr>
              <a:tr h="512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‘17.11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바디 센서 데이터를 위한 </a:t>
                      </a:r>
                      <a:r>
                        <a:rPr lang="en-US" altLang="ko-KR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MXMDR-DAI </a:t>
                      </a: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모바일 클라우드 시스템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융복합지식학회 논문지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융복합지식학회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82038"/>
                  </a:ext>
                </a:extLst>
              </a:tr>
              <a:tr h="6878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‘18.07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One Board Type Multi Video Control System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International Journal of Engineering &amp; Technology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International Journal of Engineering &amp; Technology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-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799902"/>
                  </a:ext>
                </a:extLst>
              </a:tr>
              <a:tr h="3869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‘18.11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One </a:t>
                      </a:r>
                      <a:r>
                        <a:rPr lang="ko-KR" altLang="en-US" sz="105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보드 다기능 멀티 비디오 컨트롤 </a:t>
                      </a:r>
                      <a:r>
                        <a:rPr lang="en-US" altLang="ko-KR" sz="105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O2O </a:t>
                      </a:r>
                      <a:r>
                        <a:rPr lang="ko-KR" altLang="en-US" sz="105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개발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한국산업단지공단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8215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9F93749-22D3-48BF-B574-37B0C39FD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1889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2AB4CCE-30EB-49B4-8A05-366737346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75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359532" y="1465933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주소 </a:t>
            </a:r>
            <a:r>
              <a:rPr lang="en-US" altLang="ko-KR" sz="2000" dirty="0">
                <a:latin typeface="+mn-lt"/>
                <a:ea typeface="+mn-ea"/>
              </a:rPr>
              <a:t>: </a:t>
            </a:r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D3742E-0242-480D-AB6A-230DF62E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32856"/>
            <a:ext cx="3124636" cy="466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753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링크별로 들어가서 페이지 불러오기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51520" y="1808757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함수로 묶기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위에서 뽑은 </a:t>
            </a:r>
            <a:r>
              <a:rPr lang="en-US" altLang="ko-KR" sz="2000" dirty="0">
                <a:latin typeface="+mn-lt"/>
                <a:ea typeface="+mn-ea"/>
              </a:rPr>
              <a:t>3</a:t>
            </a:r>
            <a:r>
              <a:rPr lang="ko-KR" altLang="en-US" sz="2000" dirty="0">
                <a:latin typeface="+mn-lt"/>
                <a:ea typeface="+mn-ea"/>
              </a:rPr>
              <a:t>가지 이름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위치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링크 데이터를 파이썬 </a:t>
            </a:r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 err="1">
                <a:latin typeface="+mn-lt"/>
                <a:ea typeface="+mn-ea"/>
              </a:rPr>
              <a:t>딕셔너리에</a:t>
            </a:r>
            <a:r>
              <a:rPr lang="ko-KR" altLang="en-US" sz="2000" dirty="0">
                <a:latin typeface="+mn-lt"/>
                <a:ea typeface="+mn-ea"/>
              </a:rPr>
              <a:t> 넣어서 </a:t>
            </a:r>
            <a:r>
              <a:rPr lang="ko-KR" altLang="en-US" sz="2000" dirty="0" err="1">
                <a:latin typeface="+mn-lt"/>
                <a:ea typeface="+mn-ea"/>
              </a:rPr>
              <a:t>리턴하고자한다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254E43-15AA-48CE-B411-98201AE7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562281"/>
            <a:ext cx="7261923" cy="3747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752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링크별로 들어가서 페이지 불러오기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51520" y="1808757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함수로 묶기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위에서 뽑은 </a:t>
            </a:r>
            <a:r>
              <a:rPr lang="en-US" altLang="ko-KR" sz="2000" dirty="0">
                <a:latin typeface="+mn-lt"/>
                <a:ea typeface="+mn-ea"/>
              </a:rPr>
              <a:t>3</a:t>
            </a:r>
            <a:r>
              <a:rPr lang="ko-KR" altLang="en-US" sz="2000" dirty="0">
                <a:latin typeface="+mn-lt"/>
                <a:ea typeface="+mn-ea"/>
              </a:rPr>
              <a:t>가지 이름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위치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링크 데이터를 파이썬 </a:t>
            </a:r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 err="1">
                <a:latin typeface="+mn-lt"/>
                <a:ea typeface="+mn-ea"/>
              </a:rPr>
              <a:t>딕셔너리에</a:t>
            </a:r>
            <a:r>
              <a:rPr lang="ko-KR" altLang="en-US" sz="2000" dirty="0">
                <a:latin typeface="+mn-lt"/>
                <a:ea typeface="+mn-ea"/>
              </a:rPr>
              <a:t> 넣어서 </a:t>
            </a:r>
            <a:r>
              <a:rPr lang="ko-KR" altLang="en-US" sz="2000" dirty="0" err="1">
                <a:latin typeface="+mn-lt"/>
                <a:ea typeface="+mn-ea"/>
              </a:rPr>
              <a:t>리턴하고자한다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9FFF55-A5C5-4CBA-BC06-5BC609AE1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60876"/>
            <a:ext cx="6336704" cy="3720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4748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359532" y="1465933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이름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위치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주소 </a:t>
            </a:r>
            <a:r>
              <a:rPr lang="en-US" altLang="ko-KR" sz="2000" dirty="0">
                <a:latin typeface="+mn-lt"/>
                <a:ea typeface="+mn-ea"/>
              </a:rPr>
              <a:t>: </a:t>
            </a:r>
            <a:r>
              <a:rPr lang="ko-KR" altLang="en-US" sz="2000" dirty="0" err="1">
                <a:latin typeface="+mn-lt"/>
                <a:ea typeface="+mn-ea"/>
              </a:rPr>
              <a:t>딕셔너리</a:t>
            </a:r>
            <a:r>
              <a:rPr lang="en-US" altLang="ko-KR" sz="2000" dirty="0">
                <a:latin typeface="+mn-lt"/>
                <a:ea typeface="+mn-ea"/>
              </a:rPr>
              <a:t> </a:t>
            </a:r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B181BE-4047-4695-B156-E3DA0D16A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94"/>
          <a:stretch/>
        </p:blipFill>
        <p:spPr>
          <a:xfrm>
            <a:off x="467544" y="2132856"/>
            <a:ext cx="7560840" cy="368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100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링크별로 들어가서 페이지 불러오기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51520" y="1808757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lt"/>
                <a:ea typeface="+mn-ea"/>
              </a:rPr>
              <a:t>0</a:t>
            </a:r>
            <a:r>
              <a:rPr lang="ko-KR" altLang="en-US" sz="2000" dirty="0">
                <a:latin typeface="+mn-lt"/>
                <a:ea typeface="+mn-ea"/>
              </a:rPr>
              <a:t>부터 </a:t>
            </a:r>
            <a:r>
              <a:rPr lang="en-US" altLang="ko-KR" sz="2000" dirty="0">
                <a:latin typeface="+mn-lt"/>
                <a:ea typeface="+mn-ea"/>
              </a:rPr>
              <a:t>4</a:t>
            </a:r>
            <a:r>
              <a:rPr lang="ko-KR" altLang="en-US" sz="2000" dirty="0">
                <a:latin typeface="+mn-lt"/>
                <a:ea typeface="+mn-ea"/>
              </a:rPr>
              <a:t>번째까지 링크 상세 페이지 내용 추출하기</a:t>
            </a:r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여러 개의 서브 페이지를 돌며 </a:t>
            </a:r>
            <a:r>
              <a:rPr lang="ko-KR" altLang="en-US" sz="2000" dirty="0" err="1">
                <a:latin typeface="+mn-lt"/>
                <a:ea typeface="+mn-ea"/>
              </a:rPr>
              <a:t>그안에</a:t>
            </a:r>
            <a:r>
              <a:rPr lang="ko-KR" altLang="en-US" sz="2000" dirty="0">
                <a:latin typeface="+mn-lt"/>
                <a:ea typeface="+mn-ea"/>
              </a:rPr>
              <a:t> 있는 이름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위치 사이트 링크 </a:t>
            </a:r>
            <a:r>
              <a:rPr lang="en-US" altLang="ko-KR" sz="2000" dirty="0">
                <a:latin typeface="+mn-lt"/>
                <a:ea typeface="+mn-ea"/>
              </a:rPr>
              <a:t>3</a:t>
            </a:r>
            <a:r>
              <a:rPr lang="ko-KR" altLang="en-US" sz="2000" dirty="0">
                <a:latin typeface="+mn-lt"/>
                <a:ea typeface="+mn-ea"/>
              </a:rPr>
              <a:t>가지를 </a:t>
            </a:r>
            <a:r>
              <a:rPr lang="ko-KR" altLang="en-US" sz="2000" dirty="0" err="1">
                <a:latin typeface="+mn-lt"/>
                <a:ea typeface="+mn-ea"/>
              </a:rPr>
              <a:t>추출하고자한다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F143ED-0FD1-41D7-9384-B0BB4A43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880805"/>
            <a:ext cx="6645170" cy="3410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4688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링크별로 들어가서 페이지 불러오기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51520" y="1808757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lt"/>
                <a:ea typeface="+mn-ea"/>
              </a:rPr>
              <a:t>0</a:t>
            </a:r>
            <a:r>
              <a:rPr lang="ko-KR" altLang="en-US" sz="2000" dirty="0">
                <a:latin typeface="+mn-lt"/>
                <a:ea typeface="+mn-ea"/>
              </a:rPr>
              <a:t>부터 </a:t>
            </a:r>
            <a:r>
              <a:rPr lang="en-US" altLang="ko-KR" sz="2000" dirty="0">
                <a:latin typeface="+mn-lt"/>
                <a:ea typeface="+mn-ea"/>
              </a:rPr>
              <a:t>4</a:t>
            </a:r>
            <a:r>
              <a:rPr lang="ko-KR" altLang="en-US" sz="2000" dirty="0">
                <a:latin typeface="+mn-lt"/>
                <a:ea typeface="+mn-ea"/>
              </a:rPr>
              <a:t>번째까지 링크 상세 페이지 내용 추출하기</a:t>
            </a:r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여러 개의 서브 페이지를 돌며 </a:t>
            </a:r>
            <a:r>
              <a:rPr lang="ko-KR" altLang="en-US" sz="2000" dirty="0" err="1">
                <a:latin typeface="+mn-lt"/>
                <a:ea typeface="+mn-ea"/>
              </a:rPr>
              <a:t>그안에</a:t>
            </a:r>
            <a:r>
              <a:rPr lang="ko-KR" altLang="en-US" sz="2000" dirty="0">
                <a:latin typeface="+mn-lt"/>
                <a:ea typeface="+mn-ea"/>
              </a:rPr>
              <a:t> 있는 이름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위치 사이트 링크 </a:t>
            </a:r>
            <a:r>
              <a:rPr lang="en-US" altLang="ko-KR" sz="2000" dirty="0">
                <a:latin typeface="+mn-lt"/>
                <a:ea typeface="+mn-ea"/>
              </a:rPr>
              <a:t>3</a:t>
            </a:r>
            <a:r>
              <a:rPr lang="ko-KR" altLang="en-US" sz="2000" dirty="0">
                <a:latin typeface="+mn-lt"/>
                <a:ea typeface="+mn-ea"/>
              </a:rPr>
              <a:t>가지를 </a:t>
            </a:r>
            <a:r>
              <a:rPr lang="ko-KR" altLang="en-US" sz="2000" dirty="0" err="1">
                <a:latin typeface="+mn-lt"/>
                <a:ea typeface="+mn-ea"/>
              </a:rPr>
              <a:t>추출하고자한다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3CB97F-9ABB-4F04-949B-9C0DA8C2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70519"/>
            <a:ext cx="4429772" cy="3408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4199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링크별로 들어가서 페이지 불러오기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51520" y="1808757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lt"/>
                <a:ea typeface="+mn-ea"/>
              </a:rPr>
              <a:t>0</a:t>
            </a:r>
            <a:r>
              <a:rPr lang="ko-KR" altLang="en-US" sz="2000" dirty="0">
                <a:latin typeface="+mn-lt"/>
                <a:ea typeface="+mn-ea"/>
              </a:rPr>
              <a:t>부터 </a:t>
            </a:r>
            <a:r>
              <a:rPr lang="en-US" altLang="ko-KR" sz="2000" dirty="0">
                <a:latin typeface="+mn-lt"/>
                <a:ea typeface="+mn-ea"/>
              </a:rPr>
              <a:t>4</a:t>
            </a:r>
            <a:r>
              <a:rPr lang="ko-KR" altLang="en-US" sz="2000" dirty="0">
                <a:latin typeface="+mn-lt"/>
                <a:ea typeface="+mn-ea"/>
              </a:rPr>
              <a:t>번째까지 링크 상세 페이지 내용 추출하기</a:t>
            </a:r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여러 개의 서브 페이지를 돌며 </a:t>
            </a:r>
            <a:r>
              <a:rPr lang="ko-KR" altLang="en-US" sz="2000" dirty="0" err="1">
                <a:latin typeface="+mn-lt"/>
                <a:ea typeface="+mn-ea"/>
              </a:rPr>
              <a:t>그안에</a:t>
            </a:r>
            <a:r>
              <a:rPr lang="ko-KR" altLang="en-US" sz="2000" dirty="0">
                <a:latin typeface="+mn-lt"/>
                <a:ea typeface="+mn-ea"/>
              </a:rPr>
              <a:t> 있는 이름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위치 사이트 링크 </a:t>
            </a:r>
            <a:r>
              <a:rPr lang="en-US" altLang="ko-KR" sz="2000" dirty="0">
                <a:latin typeface="+mn-lt"/>
                <a:ea typeface="+mn-ea"/>
              </a:rPr>
              <a:t>3</a:t>
            </a:r>
            <a:r>
              <a:rPr lang="ko-KR" altLang="en-US" sz="2000" dirty="0">
                <a:latin typeface="+mn-lt"/>
                <a:ea typeface="+mn-ea"/>
              </a:rPr>
              <a:t>가지를 </a:t>
            </a:r>
            <a:r>
              <a:rPr lang="ko-KR" altLang="en-US" sz="2000" dirty="0" err="1">
                <a:latin typeface="+mn-lt"/>
                <a:ea typeface="+mn-ea"/>
              </a:rPr>
              <a:t>추출하고자한다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6ECEF6-4B42-4E2A-9B5F-B6313E9A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100862"/>
            <a:ext cx="7106642" cy="2829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19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359532" y="1465933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상세페이지 </a:t>
            </a:r>
            <a:r>
              <a:rPr lang="en-US" altLang="ko-KR" sz="2000" dirty="0">
                <a:latin typeface="+mn-lt"/>
                <a:ea typeface="+mn-ea"/>
              </a:rPr>
              <a:t>5</a:t>
            </a:r>
            <a:r>
              <a:rPr lang="ko-KR" altLang="en-US" sz="2000" dirty="0">
                <a:latin typeface="+mn-lt"/>
                <a:ea typeface="+mn-ea"/>
              </a:rPr>
              <a:t>개의</a:t>
            </a:r>
            <a:r>
              <a:rPr lang="en-US" altLang="ko-KR" sz="2000" dirty="0">
                <a:latin typeface="+mn-lt"/>
                <a:ea typeface="+mn-ea"/>
              </a:rPr>
              <a:t> </a:t>
            </a:r>
            <a:r>
              <a:rPr lang="ko-KR" altLang="en-US" sz="2000" dirty="0">
                <a:latin typeface="+mn-lt"/>
                <a:ea typeface="+mn-ea"/>
              </a:rPr>
              <a:t>이름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위치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주소 </a:t>
            </a:r>
            <a:r>
              <a:rPr lang="en-US" altLang="ko-KR" sz="2000" dirty="0">
                <a:latin typeface="+mn-lt"/>
                <a:ea typeface="+mn-ea"/>
              </a:rPr>
              <a:t>: </a:t>
            </a:r>
            <a:r>
              <a:rPr lang="ko-KR" altLang="en-US" sz="2000" dirty="0" err="1">
                <a:latin typeface="+mn-lt"/>
                <a:ea typeface="+mn-ea"/>
              </a:rPr>
              <a:t>딕셔너리</a:t>
            </a:r>
            <a:r>
              <a:rPr lang="en-US" altLang="ko-KR" sz="2000" dirty="0">
                <a:latin typeface="+mn-lt"/>
                <a:ea typeface="+mn-ea"/>
              </a:rPr>
              <a:t> </a:t>
            </a:r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F41C03-BF46-4705-8D04-089BC22FB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7848872" cy="1072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879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55C2228-6107-4450-903C-7792C752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3D7F10-9C73-4AD6-968A-B24F2C9A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13" y="13401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1BF7F55-F893-49B1-9F47-E9EDBA48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4" y="42571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0DCD74-319D-492A-BD4E-08F9A170D774}"/>
              </a:ext>
            </a:extLst>
          </p:cNvPr>
          <p:cNvSpPr/>
          <p:nvPr/>
        </p:nvSpPr>
        <p:spPr>
          <a:xfrm>
            <a:off x="502548" y="2680202"/>
            <a:ext cx="8566952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[part2] </a:t>
            </a:r>
          </a:p>
          <a:p>
            <a:pPr lvl="0" algn="ctr" defTabSz="980056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>
                <a:latin typeface="+mj-ea"/>
              </a:rPr>
              <a:t>웹 쇼핑몰 </a:t>
            </a:r>
            <a:r>
              <a:rPr lang="ko-KR" altLang="en-US" sz="3200" dirty="0" err="1">
                <a:latin typeface="+mj-ea"/>
              </a:rPr>
              <a:t>크롤링</a:t>
            </a:r>
            <a:r>
              <a:rPr lang="ko-KR" altLang="en-US" sz="3200" dirty="0">
                <a:latin typeface="+mj-ea"/>
              </a:rPr>
              <a:t> 작업</a:t>
            </a: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3E15951-1ADA-4E82-BD60-2275586AB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334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쇼핑몰의 데이터를 수집해보고자 한다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  <a:p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매일 </a:t>
            </a:r>
            <a:r>
              <a:rPr lang="en-US" altLang="ko-KR" sz="2000" dirty="0">
                <a:latin typeface="+mn-lt"/>
                <a:ea typeface="+mn-ea"/>
              </a:rPr>
              <a:t>1,000</a:t>
            </a:r>
            <a:r>
              <a:rPr lang="ko-KR" altLang="en-US" sz="2000" dirty="0">
                <a:latin typeface="+mn-lt"/>
                <a:ea typeface="+mn-ea"/>
              </a:rPr>
              <a:t>개의 상품 정보를 수집해서 가격의 변화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품절이 되었는지에 대한 여부 등을 조사하고자 한다</a:t>
            </a:r>
            <a:r>
              <a:rPr lang="en-US" altLang="ko-KR" sz="2000" dirty="0">
                <a:latin typeface="+mn-lt"/>
                <a:ea typeface="+mn-ea"/>
              </a:rPr>
              <a:t>. </a:t>
            </a:r>
          </a:p>
          <a:p>
            <a:endParaRPr lang="en-US" altLang="ko-KR" sz="2000" dirty="0">
              <a:latin typeface="+mn-lt"/>
              <a:ea typeface="+mn-ea"/>
            </a:endParaRPr>
          </a:p>
          <a:p>
            <a:r>
              <a:rPr lang="en-US" altLang="ko-KR" sz="2000" dirty="0">
                <a:latin typeface="+mn-lt"/>
                <a:ea typeface="+mn-ea"/>
              </a:rPr>
              <a:t>20~30</a:t>
            </a:r>
            <a:r>
              <a:rPr lang="ko-KR" altLang="en-US" sz="2000" dirty="0">
                <a:latin typeface="+mn-lt"/>
                <a:ea typeface="+mn-ea"/>
              </a:rPr>
              <a:t>개의 경우라면 사람이 </a:t>
            </a:r>
            <a:r>
              <a:rPr lang="ko-KR" altLang="en-US" sz="2000" dirty="0" err="1">
                <a:latin typeface="+mn-lt"/>
                <a:ea typeface="+mn-ea"/>
              </a:rPr>
              <a:t>일일히</a:t>
            </a:r>
            <a:r>
              <a:rPr lang="ko-KR" altLang="en-US" sz="2000" dirty="0">
                <a:latin typeface="+mn-lt"/>
                <a:ea typeface="+mn-ea"/>
              </a:rPr>
              <a:t> 확인할 수 있지만</a:t>
            </a:r>
            <a:r>
              <a:rPr lang="en-US" altLang="ko-KR" sz="2000" dirty="0">
                <a:latin typeface="+mn-lt"/>
                <a:ea typeface="+mn-ea"/>
              </a:rPr>
              <a:t> 1,000</a:t>
            </a:r>
            <a:r>
              <a:rPr lang="ko-KR" altLang="en-US" sz="2000" dirty="0">
                <a:latin typeface="+mn-lt"/>
                <a:ea typeface="+mn-ea"/>
              </a:rPr>
              <a:t>개가 </a:t>
            </a:r>
            <a:r>
              <a:rPr lang="ko-KR" altLang="en-US" sz="2000" dirty="0" err="1">
                <a:latin typeface="+mn-lt"/>
                <a:ea typeface="+mn-ea"/>
              </a:rPr>
              <a:t>넘어가는경우</a:t>
            </a:r>
            <a:r>
              <a:rPr lang="ko-KR" altLang="en-US" sz="2000" dirty="0">
                <a:latin typeface="+mn-lt"/>
                <a:ea typeface="+mn-ea"/>
              </a:rPr>
              <a:t> 매일 </a:t>
            </a:r>
            <a:r>
              <a:rPr lang="ko-KR" altLang="en-US" sz="2000" dirty="0" err="1">
                <a:latin typeface="+mn-lt"/>
                <a:ea typeface="+mn-ea"/>
              </a:rPr>
              <a:t>하는것은</a:t>
            </a:r>
            <a:r>
              <a:rPr lang="ko-KR" altLang="en-US" sz="2000" dirty="0">
                <a:latin typeface="+mn-lt"/>
                <a:ea typeface="+mn-ea"/>
              </a:rPr>
              <a:t> 무리가 있다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  <a:p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따라서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 err="1">
                <a:latin typeface="+mn-lt"/>
                <a:ea typeface="+mn-ea"/>
              </a:rPr>
              <a:t>크롤링을</a:t>
            </a:r>
            <a:r>
              <a:rPr lang="ko-KR" altLang="en-US" sz="2000" dirty="0">
                <a:latin typeface="+mn-lt"/>
                <a:ea typeface="+mn-ea"/>
              </a:rPr>
              <a:t> 통해 </a:t>
            </a:r>
            <a:r>
              <a:rPr lang="ko-KR" altLang="en-US" sz="2000" dirty="0" err="1">
                <a:latin typeface="+mn-lt"/>
                <a:ea typeface="+mn-ea"/>
              </a:rPr>
              <a:t>자동화하고자한다</a:t>
            </a:r>
            <a:r>
              <a:rPr lang="en-US" altLang="ko-KR" sz="2000" dirty="0">
                <a:latin typeface="+mn-lt"/>
                <a:ea typeface="+mn-ea"/>
              </a:rPr>
              <a:t>. </a:t>
            </a:r>
            <a:endParaRPr lang="ko-KR" altLang="en-US" sz="2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458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커리큘럼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A6B750-63F8-4C72-AD37-4C812A5B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07" y="23496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A606ED3-E6AB-4FF7-9D81-18B3B9CE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3069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D5A95FE-A1B1-4402-BB98-2B0F5876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8270D6-9078-4F4C-BC67-E8D849EC1D17}"/>
              </a:ext>
            </a:extLst>
          </p:cNvPr>
          <p:cNvGraphicFramePr>
            <a:graphicFrameLocks noGrp="1"/>
          </p:cNvGraphicFramePr>
          <p:nvPr/>
        </p:nvGraphicFramePr>
        <p:xfrm>
          <a:off x="307086" y="1340768"/>
          <a:ext cx="8529828" cy="5004416"/>
        </p:xfrm>
        <a:graphic>
          <a:graphicData uri="http://schemas.openxmlformats.org/drawingml/2006/table">
            <a:tbl>
              <a:tblPr/>
              <a:tblGrid>
                <a:gridCol w="3256104">
                  <a:extLst>
                    <a:ext uri="{9D8B030D-6E8A-4147-A177-3AD203B41FA5}">
                      <a16:colId xmlns:a16="http://schemas.microsoft.com/office/drawing/2014/main" val="2672697740"/>
                    </a:ext>
                  </a:extLst>
                </a:gridCol>
                <a:gridCol w="5273724">
                  <a:extLst>
                    <a:ext uri="{9D8B030D-6E8A-4147-A177-3AD203B41FA5}">
                      <a16:colId xmlns:a16="http://schemas.microsoft.com/office/drawing/2014/main" val="1929923406"/>
                    </a:ext>
                  </a:extLst>
                </a:gridCol>
              </a:tblGrid>
              <a:tr h="5285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날짜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주제 및 내용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19932"/>
                  </a:ext>
                </a:extLst>
              </a:tr>
              <a:tr h="10555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2020-12-22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화요일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웹 </a:t>
                      </a:r>
                      <a:r>
                        <a:rPr lang="ko-KR" altLang="en-US" sz="1400" dirty="0" err="1">
                          <a:latin typeface="+mj-ea"/>
                          <a:ea typeface="+mj-ea"/>
                        </a:rPr>
                        <a:t>크롤링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&amp; </a:t>
                      </a:r>
                      <a:r>
                        <a:rPr lang="ko-KR" altLang="en-US" sz="1400" dirty="0" err="1">
                          <a:latin typeface="+mj-ea"/>
                          <a:ea typeface="+mj-ea"/>
                        </a:rPr>
                        <a:t>스크레이핑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기본 및 소개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354917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2020-12-23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수요일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스크레이핑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중급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57534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2020-12-28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월요일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스크레이핑을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이용한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API</a:t>
                      </a:r>
                    </a:p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네이버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페이스북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구글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공공데이터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054569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2020-12-29~30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수요일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스크레이핑을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적용한 프로젝트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6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20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대상 사이트 </a:t>
            </a:r>
            <a:r>
              <a:rPr lang="en-US" altLang="ko-KR" sz="2000" dirty="0">
                <a:latin typeface="+mn-lt"/>
                <a:ea typeface="+mn-ea"/>
              </a:rPr>
              <a:t>: </a:t>
            </a:r>
            <a:r>
              <a:rPr lang="en-US" altLang="ko-KR" sz="2000" dirty="0">
                <a:latin typeface="+mn-lt"/>
                <a:ea typeface="+mn-ea"/>
                <a:hlinkClick r:id="rId2"/>
              </a:rPr>
              <a:t>http://jolse.com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+mn-lt"/>
                <a:ea typeface="+mn-ea"/>
              </a:rPr>
              <a:t>메뉴 </a:t>
            </a:r>
            <a:r>
              <a:rPr lang="en-US" altLang="ko-KR" sz="2000" dirty="0">
                <a:latin typeface="+mn-lt"/>
                <a:ea typeface="+mn-ea"/>
              </a:rPr>
              <a:t>-&gt; SKINCARE -&gt; Moisturizers -&gt; Toners &amp; Mists</a:t>
            </a:r>
          </a:p>
          <a:p>
            <a:r>
              <a:rPr lang="en-US" altLang="ko-KR" sz="2000" dirty="0">
                <a:latin typeface="+mn-lt"/>
                <a:ea typeface="+mn-ea"/>
              </a:rPr>
              <a:t>    Toner</a:t>
            </a:r>
            <a:r>
              <a:rPr lang="ko-KR" altLang="en-US" sz="2000" dirty="0">
                <a:latin typeface="+mn-lt"/>
                <a:ea typeface="+mn-ea"/>
              </a:rPr>
              <a:t>와 </a:t>
            </a:r>
            <a:r>
              <a:rPr lang="en-US" altLang="ko-KR" sz="2000" dirty="0">
                <a:latin typeface="+mn-lt"/>
                <a:ea typeface="+mn-ea"/>
              </a:rPr>
              <a:t>Mist</a:t>
            </a:r>
            <a:r>
              <a:rPr lang="ko-KR" altLang="en-US" sz="2000" dirty="0">
                <a:latin typeface="+mn-lt"/>
                <a:ea typeface="+mn-ea"/>
              </a:rPr>
              <a:t>를 이용하여 자동화 작업을 진행하고자 한다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2C1E33-8360-4A45-9E8B-CC01B4288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5" y="3719764"/>
            <a:ext cx="2824566" cy="2542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E2D3F3-3661-4459-9E52-CE136D78B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224" y="3964550"/>
            <a:ext cx="4794051" cy="1791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775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토너와 </a:t>
            </a:r>
            <a:r>
              <a:rPr lang="ko-KR" altLang="en-US" sz="2000" dirty="0" err="1">
                <a:latin typeface="+mn-lt"/>
                <a:ea typeface="+mn-ea"/>
              </a:rPr>
              <a:t>미스트의</a:t>
            </a:r>
            <a:r>
              <a:rPr lang="ko-KR" altLang="en-US" sz="2000" dirty="0">
                <a:latin typeface="+mn-lt"/>
                <a:ea typeface="+mn-ea"/>
              </a:rPr>
              <a:t> 메뉴 주소는 </a:t>
            </a:r>
            <a:endParaRPr lang="en-US" altLang="ko-KR" sz="2000" dirty="0">
              <a:latin typeface="+mn-lt"/>
              <a:ea typeface="+mn-ea"/>
            </a:endParaRPr>
          </a:p>
          <a:p>
            <a:r>
              <a:rPr lang="en-US" altLang="ko-KR" sz="2000" dirty="0">
                <a:hlinkClick r:id="rId2"/>
              </a:rPr>
              <a:t>http://jolse.com/category/toners-mists/1019/</a:t>
            </a:r>
            <a:r>
              <a:rPr lang="en-US" altLang="ko-KR" sz="2000" dirty="0"/>
              <a:t> </a:t>
            </a:r>
            <a:r>
              <a:rPr lang="ko-KR" altLang="en-US" sz="2000" dirty="0">
                <a:latin typeface="+mn-lt"/>
                <a:ea typeface="+mn-ea"/>
              </a:rPr>
              <a:t>이다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  <a:p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토너와 </a:t>
            </a:r>
            <a:r>
              <a:rPr lang="ko-KR" altLang="en-US" sz="2000" dirty="0" err="1">
                <a:latin typeface="+mn-lt"/>
                <a:ea typeface="+mn-ea"/>
              </a:rPr>
              <a:t>미스트의</a:t>
            </a:r>
            <a:r>
              <a:rPr lang="ko-KR" altLang="en-US" sz="2000" dirty="0">
                <a:latin typeface="+mn-lt"/>
                <a:ea typeface="+mn-ea"/>
              </a:rPr>
              <a:t> 페이지에 있는 모든 화장품의 이름과 가격을 수집해보고자 한다</a:t>
            </a:r>
            <a:r>
              <a:rPr lang="en-US" altLang="ko-KR" sz="2000" dirty="0">
                <a:latin typeface="+mn-lt"/>
                <a:ea typeface="+mn-ea"/>
              </a:rPr>
              <a:t>. </a:t>
            </a:r>
          </a:p>
          <a:p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단계별로 </a:t>
            </a:r>
            <a:r>
              <a:rPr lang="en-US" altLang="ko-KR" sz="2000" dirty="0">
                <a:latin typeface="+mn-lt"/>
                <a:ea typeface="+mn-ea"/>
              </a:rPr>
              <a:t>1</a:t>
            </a:r>
            <a:r>
              <a:rPr lang="ko-KR" altLang="en-US" sz="2000" dirty="0">
                <a:latin typeface="+mn-lt"/>
                <a:ea typeface="+mn-ea"/>
              </a:rPr>
              <a:t>페이지에 있는 화장품들의 이름과 가격을 추출하고</a:t>
            </a:r>
            <a:r>
              <a:rPr lang="en-US" altLang="ko-KR" sz="2000" dirty="0">
                <a:latin typeface="+mn-lt"/>
                <a:ea typeface="+mn-ea"/>
              </a:rPr>
              <a:t>,</a:t>
            </a:r>
          </a:p>
          <a:p>
            <a:r>
              <a:rPr lang="ko-KR" altLang="en-US" sz="2000" dirty="0">
                <a:latin typeface="+mn-lt"/>
                <a:ea typeface="+mn-ea"/>
              </a:rPr>
              <a:t>이후에 전체 페이지에 있는 화장품들의 이름과 가격을 </a:t>
            </a:r>
            <a:r>
              <a:rPr lang="ko-KR" altLang="en-US" sz="2000" dirty="0" err="1">
                <a:latin typeface="+mn-lt"/>
                <a:ea typeface="+mn-ea"/>
              </a:rPr>
              <a:t>추출하고자한다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  <a:endParaRPr lang="ko-KR" altLang="en-US" sz="2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2033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페이지 </a:t>
            </a:r>
            <a:r>
              <a:rPr lang="en-US" altLang="ko-KR" sz="2000" dirty="0"/>
              <a:t>HTML </a:t>
            </a:r>
            <a:r>
              <a:rPr lang="ko-KR" altLang="en-US" sz="2000" dirty="0"/>
              <a:t>언어</a:t>
            </a:r>
            <a:r>
              <a:rPr lang="ko-KR" altLang="en-US" sz="2000" dirty="0">
                <a:latin typeface="+mn-lt"/>
                <a:ea typeface="+mn-ea"/>
              </a:rPr>
              <a:t> 불러오기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52F7B6-5E73-4B95-A94C-2BBAF219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90" y="2983894"/>
            <a:ext cx="5973009" cy="2629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1298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토너 </a:t>
            </a:r>
            <a:r>
              <a:rPr lang="en-US" altLang="ko-KR" sz="2000" dirty="0">
                <a:latin typeface="+mn-lt"/>
                <a:ea typeface="+mn-ea"/>
              </a:rPr>
              <a:t>&amp; </a:t>
            </a:r>
            <a:r>
              <a:rPr lang="ko-KR" altLang="en-US" sz="2000" dirty="0" err="1">
                <a:latin typeface="+mn-lt"/>
                <a:ea typeface="+mn-ea"/>
              </a:rPr>
              <a:t>미스트</a:t>
            </a:r>
            <a:r>
              <a:rPr lang="ko-KR" altLang="en-US" sz="2000" dirty="0">
                <a:latin typeface="+mn-lt"/>
                <a:ea typeface="+mn-ea"/>
              </a:rPr>
              <a:t> 메뉴에서 화장품 이름 추출하기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01DE2E-4EA1-4923-BD04-064FE9AC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852999"/>
            <a:ext cx="7524328" cy="2895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942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토너 </a:t>
            </a:r>
            <a:r>
              <a:rPr lang="en-US" altLang="ko-KR" sz="2000" dirty="0">
                <a:latin typeface="+mn-lt"/>
                <a:ea typeface="+mn-ea"/>
              </a:rPr>
              <a:t>&amp; </a:t>
            </a:r>
            <a:r>
              <a:rPr lang="ko-KR" altLang="en-US" sz="2000" dirty="0" err="1">
                <a:latin typeface="+mn-lt"/>
                <a:ea typeface="+mn-ea"/>
              </a:rPr>
              <a:t>미스트</a:t>
            </a:r>
            <a:r>
              <a:rPr lang="ko-KR" altLang="en-US" sz="2000" dirty="0">
                <a:latin typeface="+mn-lt"/>
                <a:ea typeface="+mn-ea"/>
              </a:rPr>
              <a:t> 메뉴에서 화장품 이름 추출하기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CE5FCB-8940-4F57-AF80-0240160E2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62" y="2719275"/>
            <a:ext cx="7030431" cy="3162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5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2DD7AE-2FB8-4411-9B9B-45867392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90" y="2845034"/>
            <a:ext cx="7764218" cy="1225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181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토너 </a:t>
            </a:r>
            <a:r>
              <a:rPr lang="en-US" altLang="ko-KR" sz="2000" dirty="0">
                <a:latin typeface="+mn-lt"/>
                <a:ea typeface="+mn-ea"/>
              </a:rPr>
              <a:t>&amp; </a:t>
            </a:r>
            <a:r>
              <a:rPr lang="ko-KR" altLang="en-US" sz="2000" dirty="0" err="1">
                <a:latin typeface="+mn-lt"/>
                <a:ea typeface="+mn-ea"/>
              </a:rPr>
              <a:t>미스트</a:t>
            </a:r>
            <a:r>
              <a:rPr lang="ko-KR" altLang="en-US" sz="2000" dirty="0">
                <a:latin typeface="+mn-lt"/>
                <a:ea typeface="+mn-ea"/>
              </a:rPr>
              <a:t> 메뉴에서 화장품 이름 추출하기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EE3E1A-9977-485D-9221-C0A5AD3A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65866"/>
            <a:ext cx="1701126" cy="2771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275016-2CFC-4A2A-8153-68B12815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304" y="3356992"/>
            <a:ext cx="4105848" cy="1629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870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토너 </a:t>
            </a:r>
            <a:r>
              <a:rPr lang="en-US" altLang="ko-KR" sz="2000" dirty="0">
                <a:latin typeface="+mn-lt"/>
                <a:ea typeface="+mn-ea"/>
              </a:rPr>
              <a:t>&amp; </a:t>
            </a:r>
            <a:r>
              <a:rPr lang="ko-KR" altLang="en-US" sz="2000" dirty="0" err="1">
                <a:latin typeface="+mn-lt"/>
                <a:ea typeface="+mn-ea"/>
              </a:rPr>
              <a:t>미스트</a:t>
            </a:r>
            <a:r>
              <a:rPr lang="ko-KR" altLang="en-US" sz="2000" dirty="0">
                <a:latin typeface="+mn-lt"/>
                <a:ea typeface="+mn-ea"/>
              </a:rPr>
              <a:t> 메뉴에서 화장품 이름 추출하기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049EB3-8163-48E9-9BF6-C3D530AB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08920"/>
            <a:ext cx="5647429" cy="3423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312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96D4DA-6B47-4663-B243-7325168F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2840741"/>
            <a:ext cx="8496945" cy="11521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5101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토너 </a:t>
            </a:r>
            <a:r>
              <a:rPr lang="en-US" altLang="ko-KR" sz="2000" dirty="0">
                <a:latin typeface="+mn-lt"/>
                <a:ea typeface="+mn-ea"/>
              </a:rPr>
              <a:t>&amp; </a:t>
            </a:r>
            <a:r>
              <a:rPr lang="ko-KR" altLang="en-US" sz="2000" dirty="0" err="1">
                <a:latin typeface="+mn-lt"/>
                <a:ea typeface="+mn-ea"/>
              </a:rPr>
              <a:t>미스트</a:t>
            </a:r>
            <a:r>
              <a:rPr lang="ko-KR" altLang="en-US" sz="2000" dirty="0">
                <a:latin typeface="+mn-lt"/>
                <a:ea typeface="+mn-ea"/>
              </a:rPr>
              <a:t> 메뉴에서 화장품 이름 추출하기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9B014F-2A1F-4C1C-812E-FB7C744B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90" y="3026640"/>
            <a:ext cx="3153215" cy="197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2B04DB-BB54-4296-8C28-4ED4321A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78" y="3169823"/>
            <a:ext cx="3772426" cy="1667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89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커리큘럼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A6B750-63F8-4C72-AD37-4C812A5B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07" y="23496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A606ED3-E6AB-4FF7-9D81-18B3B9CE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3069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D5A95FE-A1B1-4402-BB98-2B0F5876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8270D6-9078-4F4C-BC67-E8D849EC1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49455"/>
              </p:ext>
            </p:extLst>
          </p:nvPr>
        </p:nvGraphicFramePr>
        <p:xfrm>
          <a:off x="307086" y="1340768"/>
          <a:ext cx="8529828" cy="4810834"/>
        </p:xfrm>
        <a:graphic>
          <a:graphicData uri="http://schemas.openxmlformats.org/drawingml/2006/table">
            <a:tbl>
              <a:tblPr/>
              <a:tblGrid>
                <a:gridCol w="1671928">
                  <a:extLst>
                    <a:ext uri="{9D8B030D-6E8A-4147-A177-3AD203B41FA5}">
                      <a16:colId xmlns:a16="http://schemas.microsoft.com/office/drawing/2014/main" val="267269774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146641479"/>
                    </a:ext>
                  </a:extLst>
                </a:gridCol>
                <a:gridCol w="5273724">
                  <a:extLst>
                    <a:ext uri="{9D8B030D-6E8A-4147-A177-3AD203B41FA5}">
                      <a16:colId xmlns:a16="http://schemas.microsoft.com/office/drawing/2014/main" val="1929923406"/>
                    </a:ext>
                  </a:extLst>
                </a:gridCol>
              </a:tblGrid>
              <a:tr h="5285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주제 및 내용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19932"/>
                  </a:ext>
                </a:extLst>
              </a:tr>
              <a:tr h="62353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10 : 00 ~ 10 : 50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80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이전 수업 내용 리뷰 및 </a:t>
                      </a:r>
                      <a:r>
                        <a:rPr lang="ko-KR" altLang="en-US" sz="1400" dirty="0"/>
                        <a:t>특정 웹홈페이지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 err="1"/>
                        <a:t>크롤링</a:t>
                      </a:r>
                      <a:r>
                        <a:rPr lang="ko-KR" altLang="en-US" sz="1400" dirty="0"/>
                        <a:t> 작업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354917"/>
                  </a:ext>
                </a:extLst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11 : 00 ~ 11 : 50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80056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462171"/>
                  </a:ext>
                </a:extLst>
              </a:tr>
              <a:tr h="602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12 : 00 ~ 13 : 00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점심 시간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57534"/>
                  </a:ext>
                </a:extLst>
              </a:tr>
              <a:tr h="602127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 : 00 ~ 13 : 50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 쇼핑몰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작업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054569"/>
                  </a:ext>
                </a:extLst>
              </a:tr>
              <a:tr h="60212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800" b="1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 : 00 ~ 14 : 50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 쇼핑몰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작업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464066"/>
                  </a:ext>
                </a:extLst>
              </a:tr>
              <a:tr h="60212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800" b="1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 : 00 ~ 15 : 50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네이버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이용하기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670288"/>
                  </a:ext>
                </a:extLst>
              </a:tr>
              <a:tr h="6021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16 : 00 ~ 16 : 50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네이버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이용하기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2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39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9925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토너 </a:t>
            </a:r>
            <a:r>
              <a:rPr lang="en-US" altLang="ko-KR" sz="2000" dirty="0">
                <a:latin typeface="+mn-lt"/>
                <a:ea typeface="+mn-ea"/>
              </a:rPr>
              <a:t>&amp; </a:t>
            </a:r>
            <a:r>
              <a:rPr lang="ko-KR" altLang="en-US" sz="2000" dirty="0" err="1">
                <a:latin typeface="+mn-lt"/>
                <a:ea typeface="+mn-ea"/>
              </a:rPr>
              <a:t>미스트</a:t>
            </a:r>
            <a:r>
              <a:rPr lang="ko-KR" altLang="en-US" sz="2000" dirty="0">
                <a:latin typeface="+mn-lt"/>
                <a:ea typeface="+mn-ea"/>
              </a:rPr>
              <a:t> 메뉴에서 화장품 이름 추출하기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AAB754-85B2-44E0-964E-2582E1B0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3" y="2708920"/>
            <a:ext cx="5075575" cy="3538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5706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5491F2-DED2-4F9B-BDFC-1E71F2B5D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80928"/>
            <a:ext cx="7382905" cy="1667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9947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토너 </a:t>
            </a:r>
            <a:r>
              <a:rPr lang="en-US" altLang="ko-KR" sz="2000" dirty="0">
                <a:latin typeface="+mn-lt"/>
                <a:ea typeface="+mn-ea"/>
              </a:rPr>
              <a:t>&amp; </a:t>
            </a:r>
            <a:r>
              <a:rPr lang="ko-KR" altLang="en-US" sz="2000" dirty="0" err="1">
                <a:latin typeface="+mn-lt"/>
                <a:ea typeface="+mn-ea"/>
              </a:rPr>
              <a:t>미스트</a:t>
            </a:r>
            <a:r>
              <a:rPr lang="ko-KR" altLang="en-US" sz="2000" dirty="0">
                <a:latin typeface="+mn-lt"/>
                <a:ea typeface="+mn-ea"/>
              </a:rPr>
              <a:t> 메뉴에서 화장품 가격 추출하기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69A558-D91C-46EE-A125-2CD7F1B6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36912"/>
            <a:ext cx="4888130" cy="3558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8859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토너 </a:t>
            </a:r>
            <a:r>
              <a:rPr lang="en-US" altLang="ko-KR" sz="2000" dirty="0">
                <a:latin typeface="+mn-lt"/>
                <a:ea typeface="+mn-ea"/>
              </a:rPr>
              <a:t>&amp; </a:t>
            </a:r>
            <a:r>
              <a:rPr lang="ko-KR" altLang="en-US" sz="2000" dirty="0" err="1">
                <a:latin typeface="+mn-lt"/>
                <a:ea typeface="+mn-ea"/>
              </a:rPr>
              <a:t>미스트</a:t>
            </a:r>
            <a:r>
              <a:rPr lang="ko-KR" altLang="en-US" sz="2000" dirty="0">
                <a:latin typeface="+mn-lt"/>
                <a:ea typeface="+mn-ea"/>
              </a:rPr>
              <a:t> 메뉴에서 화장품 가격 추출하기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ED619F-F638-45D7-8C48-AA46C64D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19" y="2819948"/>
            <a:ext cx="5410955" cy="2762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82CD9F-B643-4B1B-9832-18B8225052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52" b="6123"/>
          <a:stretch/>
        </p:blipFill>
        <p:spPr>
          <a:xfrm>
            <a:off x="971600" y="3835611"/>
            <a:ext cx="4824536" cy="46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35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B208EF-A54A-40AA-AC03-2645EEB33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876047"/>
            <a:ext cx="1352739" cy="1657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41864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토너 </a:t>
            </a:r>
            <a:r>
              <a:rPr lang="en-US" altLang="ko-KR" sz="2000" dirty="0">
                <a:latin typeface="+mn-lt"/>
                <a:ea typeface="+mn-ea"/>
              </a:rPr>
              <a:t>&amp; </a:t>
            </a:r>
            <a:r>
              <a:rPr lang="ko-KR" altLang="en-US" sz="2000" dirty="0" err="1">
                <a:latin typeface="+mn-lt"/>
                <a:ea typeface="+mn-ea"/>
              </a:rPr>
              <a:t>미스트</a:t>
            </a:r>
            <a:r>
              <a:rPr lang="ko-KR" altLang="en-US" sz="2000" dirty="0">
                <a:latin typeface="+mn-lt"/>
                <a:ea typeface="+mn-ea"/>
              </a:rPr>
              <a:t> 메뉴에서 화장품 가격 추출하기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ED619F-F638-45D7-8C48-AA46C64D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19" y="2819948"/>
            <a:ext cx="5410955" cy="2762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82CD9F-B643-4B1B-9832-18B8225052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29" b="6123"/>
          <a:stretch/>
        </p:blipFill>
        <p:spPr>
          <a:xfrm>
            <a:off x="971601" y="3835611"/>
            <a:ext cx="4752528" cy="46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86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528A8F-ADA4-4625-BDBE-275FF29D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2814355"/>
            <a:ext cx="8244916" cy="747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5939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토너 </a:t>
            </a:r>
            <a:r>
              <a:rPr lang="en-US" altLang="ko-KR" sz="2000" dirty="0">
                <a:latin typeface="+mn-lt"/>
                <a:ea typeface="+mn-ea"/>
              </a:rPr>
              <a:t>&amp; </a:t>
            </a:r>
            <a:r>
              <a:rPr lang="ko-KR" altLang="en-US" sz="2000" dirty="0" err="1">
                <a:latin typeface="+mn-lt"/>
                <a:ea typeface="+mn-ea"/>
              </a:rPr>
              <a:t>미스트</a:t>
            </a:r>
            <a:r>
              <a:rPr lang="ko-KR" altLang="en-US" sz="2000" dirty="0">
                <a:latin typeface="+mn-lt"/>
                <a:ea typeface="+mn-ea"/>
              </a:rPr>
              <a:t> 메뉴에서 화장품 링크 추출하기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58BF65-F4D4-4724-8C30-1B28A391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56249"/>
            <a:ext cx="2092180" cy="3088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B2EE9B-6EEA-4589-A706-7C69B26FD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877" y="3119727"/>
            <a:ext cx="4153859" cy="2361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45726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토너 </a:t>
            </a:r>
            <a:r>
              <a:rPr lang="en-US" altLang="ko-KR" sz="2000" dirty="0">
                <a:latin typeface="+mn-lt"/>
                <a:ea typeface="+mn-ea"/>
              </a:rPr>
              <a:t>&amp; </a:t>
            </a:r>
            <a:r>
              <a:rPr lang="ko-KR" altLang="en-US" sz="2000" dirty="0" err="1">
                <a:latin typeface="+mn-lt"/>
                <a:ea typeface="+mn-ea"/>
              </a:rPr>
              <a:t>미스트</a:t>
            </a:r>
            <a:r>
              <a:rPr lang="ko-KR" altLang="en-US" sz="2000" dirty="0">
                <a:latin typeface="+mn-lt"/>
                <a:ea typeface="+mn-ea"/>
              </a:rPr>
              <a:t> 메뉴에서 화장품 링크 추출하기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6DFA0E-0F71-49FB-A97E-54815BB0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80928"/>
            <a:ext cx="5363607" cy="3308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69575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토너 </a:t>
            </a:r>
            <a:r>
              <a:rPr lang="en-US" altLang="ko-KR" sz="2000" dirty="0">
                <a:latin typeface="+mn-lt"/>
                <a:ea typeface="+mn-ea"/>
              </a:rPr>
              <a:t>&amp; </a:t>
            </a:r>
            <a:r>
              <a:rPr lang="ko-KR" altLang="en-US" sz="2000" dirty="0" err="1">
                <a:latin typeface="+mn-lt"/>
                <a:ea typeface="+mn-ea"/>
              </a:rPr>
              <a:t>미스트</a:t>
            </a:r>
            <a:r>
              <a:rPr lang="ko-KR" altLang="en-US" sz="2000" dirty="0">
                <a:latin typeface="+mn-lt"/>
                <a:ea typeface="+mn-ea"/>
              </a:rPr>
              <a:t> 메뉴에서 화장품 링크 추출하기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CE5140-1075-41E8-8946-13F5FB65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72917"/>
            <a:ext cx="7173326" cy="2448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79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6760" y="2348880"/>
            <a:ext cx="60404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[part1] </a:t>
            </a:r>
          </a:p>
          <a:p>
            <a:r>
              <a:rPr lang="ko-KR" altLang="en-US" sz="3200" dirty="0"/>
              <a:t>특정 웹홈페이지 </a:t>
            </a:r>
            <a:r>
              <a:rPr lang="en-US" altLang="ko-KR" sz="3200" dirty="0"/>
              <a:t>– </a:t>
            </a:r>
            <a:r>
              <a:rPr lang="ko-KR" altLang="en-US" sz="3200" dirty="0" err="1"/>
              <a:t>크롤링</a:t>
            </a:r>
            <a:r>
              <a:rPr lang="ko-KR" altLang="en-US" sz="3200" dirty="0"/>
              <a:t> 작업</a:t>
            </a:r>
            <a:r>
              <a:rPr lang="ko-KR" altLang="en-US" sz="3200" dirty="0">
                <a:latin typeface="+mj-ea"/>
              </a:rPr>
              <a:t> 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4789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4555F3-D6BF-4F68-AA2E-424582C97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92311"/>
            <a:ext cx="8280920" cy="1605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4521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359532" y="1857019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일정 범위 페이지 내 화장품 이름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가격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링크 추출하기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351AD7-6149-4C08-9267-84A95B0B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7" y="2564905"/>
            <a:ext cx="6025408" cy="3672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5595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359532" y="1857019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일정 범위 페이지 내 화장품 이름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가격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링크 추출하기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ECA5E3-919B-4D57-9345-E44C7DBB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18" y="2276872"/>
            <a:ext cx="7785706" cy="3829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8725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359532" y="1857019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일정 범위 페이지 내 화장품 이름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가격</a:t>
            </a:r>
            <a:r>
              <a:rPr lang="en-US" altLang="ko-KR" sz="2000" dirty="0">
                <a:latin typeface="+mn-lt"/>
                <a:ea typeface="+mn-ea"/>
              </a:rPr>
              <a:t>, </a:t>
            </a:r>
            <a:r>
              <a:rPr lang="ko-KR" altLang="en-US" sz="2000" dirty="0">
                <a:latin typeface="+mn-lt"/>
                <a:ea typeface="+mn-ea"/>
              </a:rPr>
              <a:t>링크 추출하기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0A031E-1097-42BC-A53B-CF1363BD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9" y="2492896"/>
            <a:ext cx="8047402" cy="2206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58305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쇼핑몰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웹 쇼핑몰 </a:t>
            </a:r>
            <a:r>
              <a:rPr lang="ko-KR" altLang="en-US" dirty="0" err="1">
                <a:solidFill>
                  <a:schemeClr val="accent6"/>
                </a:solidFill>
              </a:rPr>
              <a:t>크롤링</a:t>
            </a:r>
            <a:r>
              <a:rPr lang="ko-KR" altLang="en-US" dirty="0">
                <a:solidFill>
                  <a:schemeClr val="accent6"/>
                </a:solidFill>
              </a:rPr>
              <a:t> 작업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결과값</a:t>
            </a:r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AE5036-CD67-44CE-8E7C-8D7E4F82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90" y="2741037"/>
            <a:ext cx="8340282" cy="1375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49869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55C2228-6107-4450-903C-7792C752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3D7F10-9C73-4AD6-968A-B24F2C9A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13" y="13401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1BF7F55-F893-49B1-9F47-E9EDBA48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4" y="42571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0DCD74-319D-492A-BD4E-08F9A170D774}"/>
              </a:ext>
            </a:extLst>
          </p:cNvPr>
          <p:cNvSpPr/>
          <p:nvPr/>
        </p:nvSpPr>
        <p:spPr>
          <a:xfrm>
            <a:off x="502548" y="2680202"/>
            <a:ext cx="8566952" cy="1080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[part3] </a:t>
            </a:r>
          </a:p>
          <a:p>
            <a:pPr lvl="0" algn="ctr" defTabSz="980056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네이버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API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이용하기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3E15951-1ADA-4E82-BD60-2275586AB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7826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80056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네이버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이용하기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네이버 </a:t>
            </a:r>
            <a:r>
              <a:rPr lang="en-US" altLang="ko-KR" dirty="0">
                <a:solidFill>
                  <a:schemeClr val="accent6"/>
                </a:solidFill>
              </a:rPr>
              <a:t>API </a:t>
            </a:r>
            <a:r>
              <a:rPr lang="ko-KR" altLang="en-US" dirty="0">
                <a:solidFill>
                  <a:schemeClr val="accent6"/>
                </a:solidFill>
              </a:rPr>
              <a:t>이용하기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359532" y="1857019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어플리케이션 등록하기</a:t>
            </a:r>
            <a:endParaRPr lang="en-US" altLang="ko-KR" sz="2000" dirty="0">
              <a:latin typeface="+mn-lt"/>
              <a:ea typeface="+mn-ea"/>
            </a:endParaRPr>
          </a:p>
          <a:p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네이버 개발자센터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D5A3BC-CAE2-4E12-8268-304B3044B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933958"/>
            <a:ext cx="4385020" cy="4102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981B81-D8EF-494C-A247-41873B6F4E5B}"/>
              </a:ext>
            </a:extLst>
          </p:cNvPr>
          <p:cNvSpPr/>
          <p:nvPr/>
        </p:nvSpPr>
        <p:spPr>
          <a:xfrm>
            <a:off x="267710" y="3091609"/>
            <a:ext cx="327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https://developers.naver.com/</a:t>
            </a:r>
          </a:p>
        </p:txBody>
      </p:sp>
    </p:spTree>
    <p:extLst>
      <p:ext uri="{BB962C8B-B14F-4D97-AF65-F5344CB8AC3E}">
        <p14:creationId xmlns:p14="http://schemas.microsoft.com/office/powerpoint/2010/main" val="6942624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80056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네이버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이용하기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네이버 </a:t>
            </a:r>
            <a:r>
              <a:rPr lang="en-US" altLang="ko-KR" dirty="0">
                <a:solidFill>
                  <a:schemeClr val="accent6"/>
                </a:solidFill>
              </a:rPr>
              <a:t>API </a:t>
            </a:r>
            <a:r>
              <a:rPr lang="ko-KR" altLang="en-US" dirty="0">
                <a:solidFill>
                  <a:schemeClr val="accent6"/>
                </a:solidFill>
              </a:rPr>
              <a:t>이용하기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728CF4-1037-4AC9-949F-F2523BE9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78" y="2323946"/>
            <a:ext cx="8011643" cy="2210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D89A950-98B3-47BB-8351-48D6B1601747}"/>
              </a:ext>
            </a:extLst>
          </p:cNvPr>
          <p:cNvSpPr/>
          <p:nvPr/>
        </p:nvSpPr>
        <p:spPr>
          <a:xfrm>
            <a:off x="7020272" y="3068960"/>
            <a:ext cx="720080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7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80056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네이버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이용하기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네이버 </a:t>
            </a:r>
            <a:r>
              <a:rPr lang="en-US" altLang="ko-KR" dirty="0">
                <a:solidFill>
                  <a:schemeClr val="accent6"/>
                </a:solidFill>
              </a:rPr>
              <a:t>API </a:t>
            </a:r>
            <a:r>
              <a:rPr lang="ko-KR" altLang="en-US" dirty="0">
                <a:solidFill>
                  <a:schemeClr val="accent6"/>
                </a:solidFill>
              </a:rPr>
              <a:t>이용하기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FF128F-6C0F-403A-84DC-AEEA2720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0848"/>
            <a:ext cx="6466987" cy="3931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88005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80056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네이버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이용하기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네이버 </a:t>
            </a:r>
            <a:r>
              <a:rPr lang="en-US" altLang="ko-KR" dirty="0">
                <a:solidFill>
                  <a:schemeClr val="accent6"/>
                </a:solidFill>
              </a:rPr>
              <a:t>API </a:t>
            </a:r>
            <a:r>
              <a:rPr lang="ko-KR" altLang="en-US" dirty="0">
                <a:solidFill>
                  <a:schemeClr val="accent6"/>
                </a:solidFill>
              </a:rPr>
              <a:t>이용하기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4BE366-0EE0-4180-949D-3BEF3C3109BD}"/>
              </a:ext>
            </a:extLst>
          </p:cNvPr>
          <p:cNvSpPr/>
          <p:nvPr/>
        </p:nvSpPr>
        <p:spPr>
          <a:xfrm>
            <a:off x="395536" y="18448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블로그 내 단어 검색하기 </a:t>
            </a:r>
            <a:r>
              <a:rPr lang="en-US" altLang="ko-KR" dirty="0"/>
              <a:t>: </a:t>
            </a:r>
            <a:r>
              <a:rPr lang="ko-KR" altLang="en-US" dirty="0"/>
              <a:t>광운대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645B85-BD4C-4291-97B6-F8A1DFAEC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27097"/>
            <a:ext cx="6444208" cy="2990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842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71E1-6BDE-45ED-90AC-5EFC8FA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488825-AD3C-468D-9C86-CEE06B567ADF}"/>
              </a:ext>
            </a:extLst>
          </p:cNvPr>
          <p:cNvSpPr/>
          <p:nvPr/>
        </p:nvSpPr>
        <p:spPr>
          <a:xfrm>
            <a:off x="395536" y="1484784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6"/>
                </a:solidFill>
                <a:latin typeface="+mn-ea"/>
                <a:ea typeface="+mn-ea"/>
                <a:hlinkClick r:id="rId2"/>
              </a:rPr>
              <a:t>http://bp.eosgo.io/</a:t>
            </a:r>
            <a:endParaRPr lang="en-US" altLang="ko-KR" sz="2800" b="1" dirty="0">
              <a:solidFill>
                <a:schemeClr val="accent6"/>
              </a:solidFill>
              <a:latin typeface="+mn-ea"/>
              <a:ea typeface="+mn-ea"/>
            </a:endParaRPr>
          </a:p>
          <a:p>
            <a:endParaRPr lang="en-US" altLang="ko-KR" sz="2800" b="1" dirty="0">
              <a:solidFill>
                <a:schemeClr val="accent6"/>
              </a:solidFill>
              <a:latin typeface="+mn-ea"/>
              <a:ea typeface="+mn-ea"/>
            </a:endParaRPr>
          </a:p>
          <a:p>
            <a:r>
              <a:rPr lang="ko-KR" altLang="en-US" sz="2800" b="1" dirty="0" err="1">
                <a:latin typeface="+mn-ea"/>
                <a:ea typeface="+mn-ea"/>
              </a:rPr>
              <a:t>블로체인</a:t>
            </a:r>
            <a:r>
              <a:rPr lang="ko-KR" altLang="en-US" sz="2800" b="1" dirty="0">
                <a:latin typeface="+mn-ea"/>
                <a:ea typeface="+mn-ea"/>
              </a:rPr>
              <a:t> 기술을 이용해 만든 코인인 </a:t>
            </a:r>
            <a:r>
              <a:rPr lang="en-US" altLang="ko-KR" sz="2800" b="1" dirty="0">
                <a:latin typeface="+mn-ea"/>
                <a:ea typeface="+mn-ea"/>
              </a:rPr>
              <a:t>EOS</a:t>
            </a:r>
            <a:r>
              <a:rPr lang="ko-KR" altLang="en-US" sz="2800" b="1" dirty="0">
                <a:latin typeface="+mn-ea"/>
                <a:ea typeface="+mn-ea"/>
              </a:rPr>
              <a:t>의 블록을 만들어내는 블록 프로듀서</a:t>
            </a:r>
            <a:r>
              <a:rPr lang="en-US" altLang="ko-KR" sz="2800" b="1" dirty="0">
                <a:latin typeface="+mn-ea"/>
                <a:ea typeface="+mn-ea"/>
              </a:rPr>
              <a:t>(Black Producer)</a:t>
            </a:r>
            <a:r>
              <a:rPr lang="ko-KR" altLang="en-US" sz="2800" b="1" dirty="0">
                <a:latin typeface="+mn-ea"/>
                <a:ea typeface="+mn-ea"/>
              </a:rPr>
              <a:t>들을 소개하는 홈페이지임</a:t>
            </a:r>
            <a:r>
              <a:rPr lang="en-US" altLang="ko-KR" sz="2800" b="1" dirty="0">
                <a:latin typeface="+mn-ea"/>
                <a:ea typeface="+mn-ea"/>
              </a:rPr>
              <a:t>.</a:t>
            </a:r>
          </a:p>
          <a:p>
            <a:endParaRPr lang="en-US" altLang="ko-KR" sz="2800" b="1" dirty="0">
              <a:latin typeface="+mn-ea"/>
              <a:ea typeface="+mn-ea"/>
            </a:endParaRPr>
          </a:p>
          <a:p>
            <a:r>
              <a:rPr lang="ko-KR" altLang="en-US" sz="2800" b="1" dirty="0">
                <a:latin typeface="+mn-ea"/>
                <a:ea typeface="+mn-ea"/>
              </a:rPr>
              <a:t>웹에서 데이터를 </a:t>
            </a:r>
            <a:r>
              <a:rPr lang="ko-KR" altLang="en-US" sz="2800" b="1" dirty="0" err="1">
                <a:latin typeface="+mn-ea"/>
                <a:ea typeface="+mn-ea"/>
              </a:rPr>
              <a:t>수집할때</a:t>
            </a:r>
            <a:r>
              <a:rPr lang="ko-KR" altLang="en-US" sz="2800" b="1" dirty="0">
                <a:latin typeface="+mn-ea"/>
                <a:ea typeface="+mn-ea"/>
              </a:rPr>
              <a:t> 한 페이지에 모든 데이터가 </a:t>
            </a:r>
            <a:r>
              <a:rPr lang="ko-KR" altLang="en-US" sz="2800" b="1" dirty="0" err="1">
                <a:latin typeface="+mn-ea"/>
                <a:ea typeface="+mn-ea"/>
              </a:rPr>
              <a:t>있을때도</a:t>
            </a:r>
            <a:r>
              <a:rPr lang="ko-KR" altLang="en-US" sz="2800" b="1" dirty="0">
                <a:latin typeface="+mn-ea"/>
                <a:ea typeface="+mn-ea"/>
              </a:rPr>
              <a:t> 있지만 링크를 눌러서 상세페이지로 들어가야 데이터가 있는 경우도 많음</a:t>
            </a:r>
            <a:r>
              <a:rPr lang="en-US" altLang="ko-KR" sz="2800" b="1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44525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80056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네이버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이용하기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네이버 </a:t>
            </a:r>
            <a:r>
              <a:rPr lang="en-US" altLang="ko-KR" dirty="0">
                <a:solidFill>
                  <a:schemeClr val="accent6"/>
                </a:solidFill>
              </a:rPr>
              <a:t>API </a:t>
            </a:r>
            <a:r>
              <a:rPr lang="ko-KR" altLang="en-US" dirty="0">
                <a:solidFill>
                  <a:schemeClr val="accent6"/>
                </a:solidFill>
              </a:rPr>
              <a:t>이용하기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4BE366-0EE0-4180-949D-3BEF3C3109BD}"/>
              </a:ext>
            </a:extLst>
          </p:cNvPr>
          <p:cNvSpPr/>
          <p:nvPr/>
        </p:nvSpPr>
        <p:spPr>
          <a:xfrm>
            <a:off x="395536" y="18448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결과값 </a:t>
            </a:r>
            <a:r>
              <a:rPr lang="en-US" altLang="ko-KR" dirty="0"/>
              <a:t>: </a:t>
            </a:r>
            <a:r>
              <a:rPr lang="ko-KR" altLang="en-US" dirty="0"/>
              <a:t>광운대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701CCA-F396-4692-B938-7CB9E8CB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27095"/>
            <a:ext cx="7848872" cy="2169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1086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80056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네이버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이용하기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네이버 </a:t>
            </a:r>
            <a:r>
              <a:rPr lang="en-US" altLang="ko-KR" dirty="0">
                <a:solidFill>
                  <a:schemeClr val="accent6"/>
                </a:solidFill>
              </a:rPr>
              <a:t>API </a:t>
            </a:r>
            <a:r>
              <a:rPr lang="ko-KR" altLang="en-US" dirty="0">
                <a:solidFill>
                  <a:schemeClr val="accent6"/>
                </a:solidFill>
              </a:rPr>
              <a:t>이용하기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4BE366-0EE0-4180-949D-3BEF3C3109BD}"/>
              </a:ext>
            </a:extLst>
          </p:cNvPr>
          <p:cNvSpPr/>
          <p:nvPr/>
        </p:nvSpPr>
        <p:spPr>
          <a:xfrm>
            <a:off x="395536" y="1844824"/>
            <a:ext cx="5472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블로그 내 단어 검색하기 </a:t>
            </a:r>
            <a:r>
              <a:rPr lang="en-US" altLang="ko-KR" dirty="0"/>
              <a:t>: </a:t>
            </a:r>
            <a:r>
              <a:rPr lang="ko-KR" altLang="en-US" dirty="0"/>
              <a:t>광운대</a:t>
            </a:r>
            <a:endParaRPr lang="en-US" altLang="ko-KR" dirty="0"/>
          </a:p>
          <a:p>
            <a:r>
              <a:rPr lang="en-US" altLang="ko-KR" dirty="0"/>
              <a:t>Requests </a:t>
            </a:r>
            <a:r>
              <a:rPr lang="ko-KR" altLang="en-US" dirty="0"/>
              <a:t>라이브러리를 사용해 소스 줄이기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D6A39-8F6B-4A42-8375-821CF9AD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79186"/>
            <a:ext cx="7848872" cy="2724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0450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80056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네이버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이용하기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네이버 </a:t>
            </a:r>
            <a:r>
              <a:rPr lang="en-US" altLang="ko-KR" dirty="0">
                <a:solidFill>
                  <a:schemeClr val="accent6"/>
                </a:solidFill>
              </a:rPr>
              <a:t>API </a:t>
            </a:r>
            <a:r>
              <a:rPr lang="ko-KR" altLang="en-US" dirty="0">
                <a:solidFill>
                  <a:schemeClr val="accent6"/>
                </a:solidFill>
              </a:rPr>
              <a:t>이용하기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4BE366-0EE0-4180-949D-3BEF3C3109BD}"/>
              </a:ext>
            </a:extLst>
          </p:cNvPr>
          <p:cNvSpPr/>
          <p:nvPr/>
        </p:nvSpPr>
        <p:spPr>
          <a:xfrm>
            <a:off x="395536" y="18448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결과값 </a:t>
            </a:r>
            <a:r>
              <a:rPr lang="en-US" altLang="ko-KR" dirty="0"/>
              <a:t>: </a:t>
            </a:r>
            <a:r>
              <a:rPr lang="ko-KR" altLang="en-US" dirty="0"/>
              <a:t>광운대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3D2206-FA4B-4762-9E9B-45A7D21B8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67" y="2389607"/>
            <a:ext cx="8280920" cy="225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E73D24-2BDA-4E11-B8BD-9B4D1F67E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67" y="2856750"/>
            <a:ext cx="8353921" cy="220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3748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80056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네이버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이용하기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네이버 </a:t>
            </a:r>
            <a:r>
              <a:rPr lang="en-US" altLang="ko-KR" dirty="0">
                <a:solidFill>
                  <a:schemeClr val="accent6"/>
                </a:solidFill>
              </a:rPr>
              <a:t>API </a:t>
            </a:r>
            <a:r>
              <a:rPr lang="ko-KR" altLang="en-US" dirty="0">
                <a:solidFill>
                  <a:schemeClr val="accent6"/>
                </a:solidFill>
              </a:rPr>
              <a:t>이용하기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4BE366-0EE0-4180-949D-3BEF3C3109BD}"/>
              </a:ext>
            </a:extLst>
          </p:cNvPr>
          <p:cNvSpPr/>
          <p:nvPr/>
        </p:nvSpPr>
        <p:spPr>
          <a:xfrm>
            <a:off x="395536" y="1844824"/>
            <a:ext cx="5472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블로그 내 단어 검색하기 </a:t>
            </a:r>
            <a:r>
              <a:rPr lang="en-US" altLang="ko-KR" dirty="0"/>
              <a:t>: </a:t>
            </a:r>
            <a:r>
              <a:rPr lang="ko-KR" altLang="en-US" dirty="0"/>
              <a:t>광운대</a:t>
            </a:r>
            <a:endParaRPr lang="en-US" altLang="ko-KR" dirty="0"/>
          </a:p>
          <a:p>
            <a:r>
              <a:rPr lang="ko-KR" altLang="en-US" dirty="0"/>
              <a:t>반복문으로 결과 출력하기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EFB53D-26E6-4D27-8776-3B5BC56B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55" y="2708920"/>
            <a:ext cx="7258606" cy="3181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05764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80056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네이버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이용하기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네이버 </a:t>
            </a:r>
            <a:r>
              <a:rPr lang="en-US" altLang="ko-KR" dirty="0">
                <a:solidFill>
                  <a:schemeClr val="accent6"/>
                </a:solidFill>
              </a:rPr>
              <a:t>API </a:t>
            </a:r>
            <a:r>
              <a:rPr lang="ko-KR" altLang="en-US" dirty="0">
                <a:solidFill>
                  <a:schemeClr val="accent6"/>
                </a:solidFill>
              </a:rPr>
              <a:t>이용하기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4BE366-0EE0-4180-949D-3BEF3C3109BD}"/>
              </a:ext>
            </a:extLst>
          </p:cNvPr>
          <p:cNvSpPr/>
          <p:nvPr/>
        </p:nvSpPr>
        <p:spPr>
          <a:xfrm>
            <a:off x="395536" y="18448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결과값 </a:t>
            </a:r>
            <a:r>
              <a:rPr lang="en-US" altLang="ko-KR" dirty="0"/>
              <a:t>: </a:t>
            </a:r>
            <a:r>
              <a:rPr lang="ko-KR" altLang="en-US" dirty="0"/>
              <a:t>광운대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84E9EA-E267-4D12-A959-DD3995202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19202"/>
            <a:ext cx="7704856" cy="979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404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80056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네이버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이용하기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네이버 </a:t>
            </a:r>
            <a:r>
              <a:rPr lang="en-US" altLang="ko-KR" dirty="0">
                <a:solidFill>
                  <a:schemeClr val="accent6"/>
                </a:solidFill>
              </a:rPr>
              <a:t>API </a:t>
            </a:r>
            <a:r>
              <a:rPr lang="ko-KR" altLang="en-US" dirty="0">
                <a:solidFill>
                  <a:schemeClr val="accent6"/>
                </a:solidFill>
              </a:rPr>
              <a:t>이용하기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4BE366-0EE0-4180-949D-3BEF3C3109BD}"/>
              </a:ext>
            </a:extLst>
          </p:cNvPr>
          <p:cNvSpPr/>
          <p:nvPr/>
        </p:nvSpPr>
        <p:spPr>
          <a:xfrm>
            <a:off x="395536" y="18448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JSON </a:t>
            </a:r>
            <a:r>
              <a:rPr lang="ko-KR" altLang="en-US" dirty="0"/>
              <a:t>뷰어 이용하기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D4DC4-9A60-4470-9CD5-5367E83C5BD8}"/>
              </a:ext>
            </a:extLst>
          </p:cNvPr>
          <p:cNvSpPr/>
          <p:nvPr/>
        </p:nvSpPr>
        <p:spPr>
          <a:xfrm>
            <a:off x="390599" y="2317521"/>
            <a:ext cx="2917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http://jsonviewer.stack.hu/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6FE953-720E-4E39-A82E-B8DC2CDEB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53005"/>
            <a:ext cx="7925817" cy="190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68220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80056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네이버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이용하기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네이버 </a:t>
            </a:r>
            <a:r>
              <a:rPr lang="en-US" altLang="ko-KR" dirty="0">
                <a:solidFill>
                  <a:schemeClr val="accent6"/>
                </a:solidFill>
              </a:rPr>
              <a:t>API </a:t>
            </a:r>
            <a:r>
              <a:rPr lang="ko-KR" altLang="en-US" dirty="0">
                <a:solidFill>
                  <a:schemeClr val="accent6"/>
                </a:solidFill>
              </a:rPr>
              <a:t>이용하기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4BE366-0EE0-4180-949D-3BEF3C3109BD}"/>
              </a:ext>
            </a:extLst>
          </p:cNvPr>
          <p:cNvSpPr/>
          <p:nvPr/>
        </p:nvSpPr>
        <p:spPr>
          <a:xfrm>
            <a:off x="395536" y="18448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JSON </a:t>
            </a:r>
            <a:r>
              <a:rPr lang="ko-KR" altLang="en-US" dirty="0"/>
              <a:t>뷰어 이용하기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D4DC4-9A60-4470-9CD5-5367E83C5BD8}"/>
              </a:ext>
            </a:extLst>
          </p:cNvPr>
          <p:cNvSpPr/>
          <p:nvPr/>
        </p:nvSpPr>
        <p:spPr>
          <a:xfrm>
            <a:off x="390599" y="2317521"/>
            <a:ext cx="2917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http://jsonviewer.stack.hu/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78F37F-6EA0-4452-9440-85E4DA99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909846"/>
            <a:ext cx="6401693" cy="2934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96761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80056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네이버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이용하기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네이버 </a:t>
            </a:r>
            <a:r>
              <a:rPr lang="en-US" altLang="ko-KR" dirty="0">
                <a:solidFill>
                  <a:schemeClr val="accent6"/>
                </a:solidFill>
              </a:rPr>
              <a:t>API </a:t>
            </a:r>
            <a:r>
              <a:rPr lang="ko-KR" altLang="en-US" dirty="0">
                <a:solidFill>
                  <a:schemeClr val="accent6"/>
                </a:solidFill>
              </a:rPr>
              <a:t>이용하기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4BE366-0EE0-4180-949D-3BEF3C3109BD}"/>
              </a:ext>
            </a:extLst>
          </p:cNvPr>
          <p:cNvSpPr/>
          <p:nvPr/>
        </p:nvSpPr>
        <p:spPr>
          <a:xfrm>
            <a:off x="395536" y="18448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JSON </a:t>
            </a:r>
            <a:r>
              <a:rPr lang="ko-KR" altLang="en-US" dirty="0"/>
              <a:t>뷰어 이용하기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D4DC4-9A60-4470-9CD5-5367E83C5BD8}"/>
              </a:ext>
            </a:extLst>
          </p:cNvPr>
          <p:cNvSpPr/>
          <p:nvPr/>
        </p:nvSpPr>
        <p:spPr>
          <a:xfrm>
            <a:off x="390599" y="2317521"/>
            <a:ext cx="2917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http://jsonviewer.stack.hu/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58C6DB-CD25-465C-B077-2990137F7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282892"/>
            <a:ext cx="3772426" cy="1848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4931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80056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네이버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이용하기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네이버 </a:t>
            </a:r>
            <a:r>
              <a:rPr lang="en-US" altLang="ko-KR" dirty="0">
                <a:solidFill>
                  <a:schemeClr val="accent6"/>
                </a:solidFill>
              </a:rPr>
              <a:t>API </a:t>
            </a:r>
            <a:r>
              <a:rPr lang="ko-KR" altLang="en-US" dirty="0">
                <a:solidFill>
                  <a:schemeClr val="accent6"/>
                </a:solidFill>
              </a:rPr>
              <a:t>이용하기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4BE366-0EE0-4180-949D-3BEF3C3109BD}"/>
              </a:ext>
            </a:extLst>
          </p:cNvPr>
          <p:cNvSpPr/>
          <p:nvPr/>
        </p:nvSpPr>
        <p:spPr>
          <a:xfrm>
            <a:off x="395536" y="1844824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호출한 후 필요한 데이터 </a:t>
            </a:r>
            <a:r>
              <a:rPr lang="ko-KR" altLang="en-US" dirty="0" err="1"/>
              <a:t>뽑아내기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30D6FC-8BCF-437C-9535-0C63E8910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06" y="2502187"/>
            <a:ext cx="7736787" cy="3606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517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80056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+mn-ea"/>
              </a:rPr>
              <a:t>네이버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이용하기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네이버 </a:t>
            </a:r>
            <a:r>
              <a:rPr lang="en-US" altLang="ko-KR" dirty="0">
                <a:solidFill>
                  <a:schemeClr val="accent6"/>
                </a:solidFill>
              </a:rPr>
              <a:t>API </a:t>
            </a:r>
            <a:r>
              <a:rPr lang="ko-KR" altLang="en-US" dirty="0">
                <a:solidFill>
                  <a:schemeClr val="accent6"/>
                </a:solidFill>
              </a:rPr>
              <a:t>이용하기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4BE366-0EE0-4180-949D-3BEF3C3109BD}"/>
              </a:ext>
            </a:extLst>
          </p:cNvPr>
          <p:cNvSpPr/>
          <p:nvPr/>
        </p:nvSpPr>
        <p:spPr>
          <a:xfrm>
            <a:off x="395536" y="18448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결과값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84647A-A211-4B02-8016-17B7410B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17" y="2569272"/>
            <a:ext cx="4305901" cy="1200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82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71E1-6BDE-45ED-90AC-5EFC8FA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488825-AD3C-468D-9C86-CEE06B567ADF}"/>
              </a:ext>
            </a:extLst>
          </p:cNvPr>
          <p:cNvSpPr/>
          <p:nvPr/>
        </p:nvSpPr>
        <p:spPr>
          <a:xfrm>
            <a:off x="395536" y="1484784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  <a:ea typeface="+mn-ea"/>
              </a:rPr>
              <a:t>먼저 첫번째 페이지에 있는 상세 페이지 링크를 수집한 다음에 각각 상세 페이지로 들어가서 데이터를 수집해오는 방법을 사용해야한다</a:t>
            </a:r>
            <a:r>
              <a:rPr lang="en-US" altLang="ko-KR" sz="2800" b="1" dirty="0">
                <a:latin typeface="+mn-ea"/>
                <a:ea typeface="+mn-ea"/>
              </a:rPr>
              <a:t>.</a:t>
            </a:r>
          </a:p>
          <a:p>
            <a:endParaRPr lang="en-US" altLang="ko-KR" sz="2800" b="1" dirty="0">
              <a:latin typeface="+mn-ea"/>
              <a:ea typeface="+mn-ea"/>
            </a:endParaRPr>
          </a:p>
          <a:p>
            <a:r>
              <a:rPr lang="ko-KR" altLang="en-US" sz="2800" b="1" dirty="0">
                <a:latin typeface="+mn-ea"/>
                <a:ea typeface="+mn-ea"/>
              </a:rPr>
              <a:t>상세 페이지로 들어가서 데이터를 수집하는 방법에 대해 </a:t>
            </a:r>
            <a:r>
              <a:rPr lang="ko-KR" altLang="en-US" sz="2800" b="1" dirty="0" err="1">
                <a:latin typeface="+mn-ea"/>
                <a:ea typeface="+mn-ea"/>
              </a:rPr>
              <a:t>배우고자한다</a:t>
            </a:r>
            <a:r>
              <a:rPr lang="en-US" altLang="ko-KR" sz="2800" b="1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11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71E1-6BDE-45ED-90AC-5EFC8FA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웹홈페이지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작업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4A70F9-AD1D-46C8-8C35-C53CA9FD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0" y="1340768"/>
            <a:ext cx="8532440" cy="3506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9EE99F-4E93-4B12-812C-6166E62573D2}"/>
              </a:ext>
            </a:extLst>
          </p:cNvPr>
          <p:cNvSpPr txBox="1"/>
          <p:nvPr/>
        </p:nvSpPr>
        <p:spPr>
          <a:xfrm>
            <a:off x="3275856" y="5247396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EOS </a:t>
            </a:r>
            <a:r>
              <a:rPr lang="ko-KR" altLang="en-US" dirty="0"/>
              <a:t>홈페이지 화면</a:t>
            </a:r>
          </a:p>
        </p:txBody>
      </p:sp>
    </p:spTree>
    <p:extLst>
      <p:ext uri="{BB962C8B-B14F-4D97-AF65-F5344CB8AC3E}">
        <p14:creationId xmlns:p14="http://schemas.microsoft.com/office/powerpoint/2010/main" val="350302680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ml인강-공룡컴1강" id="{ACEBACDE-8180-47D6-85A0-16183CCC0200}" vid="{BC7CB3AC-87AC-4777-8C26-2E32A1791D43}"/>
    </a:ext>
  </a:extLst>
</a:theme>
</file>

<file path=ppt/theme/theme2.xml><?xml version="1.0" encoding="utf-8"?>
<a:theme xmlns:a="http://schemas.openxmlformats.org/drawingml/2006/main" name="Mos소개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ml인강-공룡컴1강" id="{ACEBACDE-8180-47D6-85A0-16183CCC0200}" vid="{7E8DD060-B5B3-448F-A599-707781F0359F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ml인강-공룡컴1강" id="{ACEBACDE-8180-47D6-85A0-16183CCC0200}" vid="{BC7CB3AC-87AC-4777-8C26-2E32A1791D43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1708</Words>
  <Application>Microsoft Office PowerPoint</Application>
  <PresentationFormat>화면 슬라이드 쇼(4:3)</PresentationFormat>
  <Paragraphs>501</Paragraphs>
  <Slides>79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79</vt:i4>
      </vt:variant>
    </vt:vector>
  </HeadingPairs>
  <TitlesOfParts>
    <vt:vector size="91" baseType="lpstr">
      <vt:lpstr>궁서</vt:lpstr>
      <vt:lpstr>맑은 고딕</vt:lpstr>
      <vt:lpstr>명조</vt:lpstr>
      <vt:lpstr>한양신명조</vt:lpstr>
      <vt:lpstr>함초롬바탕</vt:lpstr>
      <vt:lpstr>Arial</vt:lpstr>
      <vt:lpstr>Calibri</vt:lpstr>
      <vt:lpstr>Calibri Light</vt:lpstr>
      <vt:lpstr>Wingdings</vt:lpstr>
      <vt:lpstr>1_디자인 사용자 지정</vt:lpstr>
      <vt:lpstr>Mos소개</vt:lpstr>
      <vt:lpstr>디자인 사용자 지정</vt:lpstr>
      <vt:lpstr>PowerPoint 프레젠테이션</vt:lpstr>
      <vt:lpstr>강사 이력</vt:lpstr>
      <vt:lpstr>강사 이력</vt:lpstr>
      <vt:lpstr>커리큘럼</vt:lpstr>
      <vt:lpstr>커리큘럼</vt:lpstr>
      <vt:lpstr>PowerPoint 프레젠테이션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특정 웹홈페이지 – 크롤링 작업</vt:lpstr>
      <vt:lpstr>강의 목차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웹 쇼핑몰 크롤링 작업</vt:lpstr>
      <vt:lpstr>강의 목차</vt:lpstr>
      <vt:lpstr>네이버 API 이용하기</vt:lpstr>
      <vt:lpstr>네이버 API 이용하기</vt:lpstr>
      <vt:lpstr>네이버 API 이용하기</vt:lpstr>
      <vt:lpstr>네이버 API 이용하기</vt:lpstr>
      <vt:lpstr>네이버 API 이용하기</vt:lpstr>
      <vt:lpstr>네이버 API 이용하기</vt:lpstr>
      <vt:lpstr>네이버 API 이용하기</vt:lpstr>
      <vt:lpstr>네이버 API 이용하기</vt:lpstr>
      <vt:lpstr>네이버 API 이용하기</vt:lpstr>
      <vt:lpstr>네이버 API 이용하기</vt:lpstr>
      <vt:lpstr>네이버 API 이용하기</vt:lpstr>
      <vt:lpstr>네이버 API 이용하기</vt:lpstr>
      <vt:lpstr>네이버 API 이용하기</vt:lpstr>
      <vt:lpstr>네이버 API 이용하기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2019-11-30T16:24:09Z</dcterms:created>
  <dcterms:modified xsi:type="dcterms:W3CDTF">2020-12-28T01:31:03Z</dcterms:modified>
</cp:coreProperties>
</file>