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  <p:embeddedFont>
      <p:font typeface="나눔바른고딕" panose="020B0603020101020101" pitchFamily="50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F4922D-2ECE-42FE-9B9F-DDDAD5129C89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E99BE-D266-4B82-B695-CF889DC23B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18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2E99BE-D266-4B82-B695-CF889DC23B3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308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F94713-B6FB-4412-AA61-35B9F17FD85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35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D95FF2-B132-2B98-0B79-4172552D1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8AF040-19A5-33F0-4407-F05F1A213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387608-2401-574C-D304-B4440E826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81DE-AF41-4E91-B9FA-F8F39B162EEB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DB362D-05D7-EF73-D5C3-6977ACAF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66358B-9F50-58A4-4830-0D633796F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70AA-697E-4F40-B642-3FC44A0F6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0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65005-FB84-96A7-9602-3800CC6BE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BB1656B-D829-69B9-D1F0-221C2DC53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28CA39-880A-00BA-05BF-4FD7790F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81DE-AF41-4E91-B9FA-F8F39B162EEB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9E119-16F4-3B7E-80DB-1DA9711A0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AE26A-F151-B397-A089-4DAED1A0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70AA-697E-4F40-B642-3FC44A0F6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17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838B12-D7AD-968C-96FE-580BFED1D9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37C3C1-5944-FCBE-668C-96A2860FB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D7970D-C96A-CB9E-CE46-9DF04D78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81DE-AF41-4E91-B9FA-F8F39B162EEB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19E7D-9924-B8F7-7276-FF1535EB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21C11-B303-8514-4B6A-3BC0B7CC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70AA-697E-4F40-B642-3FC44A0F6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83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FB9AEE-A476-2686-FDAB-BB5C4BA5C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DF044-0BBB-0993-1B94-47E6BBFA8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C6928E-8011-163B-ACFB-E119949A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81DE-AF41-4E91-B9FA-F8F39B162EEB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342BD-0633-DD68-D887-105ECCD5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6AC0D4-8D55-F597-D617-8BE665A32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70AA-697E-4F40-B642-3FC44A0F6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430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F3849-5CC2-5711-020B-DB8AE967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03D3F0-610D-81DC-1E2D-D54D9AE76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6144DF-DEC3-234F-831F-68B6176C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81DE-AF41-4E91-B9FA-F8F39B162EEB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FE0679-9906-F38B-552D-BE318712C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B50910-3E9C-7D67-32C7-C059F31D4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70AA-697E-4F40-B642-3FC44A0F6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427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17CBD-794C-65C4-D7DD-ADE9B76C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36553-29F2-34F4-9583-9C4E35C0C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3DB242-C155-6694-8912-3F8BC0C98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32FFF2-E2B0-097D-E399-33EE68C31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81DE-AF41-4E91-B9FA-F8F39B162EEB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0C5C79-23ED-C7EF-F981-D029DA6E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C6482-E86F-B508-307D-5A3D6E7B1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70AA-697E-4F40-B642-3FC44A0F6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12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250743-DDB2-69C5-E7D5-EF8E6400B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3BEDB9-B1A4-EFCE-70AB-873B4F4C5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1BD40F-CF61-E5E5-A4F6-E4E628516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649FEA-E7A7-841C-F922-A8B16EE482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7631FF-94EF-A746-08C3-FFD4833A1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B7CC47-0EC9-D0A8-D608-C870A8D0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81DE-AF41-4E91-B9FA-F8F39B162EEB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15BDD5-839A-9AF2-415D-CB9C9A6C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6694D9-9D5D-F85B-1272-51129B031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70AA-697E-4F40-B642-3FC44A0F6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173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B55A39-0660-CC82-8452-A00661B35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ADD6C5-725B-BADA-DFB9-BD2DA4B9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81DE-AF41-4E91-B9FA-F8F39B162EEB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0A6F5C3-5D8E-2111-824C-1377121A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239654-3778-C755-4847-7A2BDBBF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70AA-697E-4F40-B642-3FC44A0F6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4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076749-28B1-4C76-B089-E10CA97E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81DE-AF41-4E91-B9FA-F8F39B162EEB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81CFBA5-DC57-FB3A-3405-56BAB0AA4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E2C7F-4A39-6F05-3786-A10B22C1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70AA-697E-4F40-B642-3FC44A0F6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59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EBA8E9-BA0C-3591-A6AF-A3BF625C0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E9B0C-11AB-6010-7E6A-0DC35C11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8FC8DC-2EDB-FA74-0C8C-856FC631C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BB4DCD-3A58-EBAC-1321-BBE9C374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81DE-AF41-4E91-B9FA-F8F39B162EEB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5BC53A-EA1F-8B57-A618-C11E7EB6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83A7B8-8F2D-3C2B-8E31-E6850BBC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70AA-697E-4F40-B642-3FC44A0F6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67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B977D-FAA0-DD00-14FB-76C683ACA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6815FA-FFE8-7E89-617B-45365009C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084FB1-DD4C-AFF7-4D61-3A264F35E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48C662-AA8C-0E0D-E52A-7C1BBBE4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581DE-AF41-4E91-B9FA-F8F39B162EEB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0C7FC1-82A2-FD61-AE9D-64B7C55F1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9379D4-A680-E399-D289-99FE065C1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70AA-697E-4F40-B642-3FC44A0F6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1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890830-ABF3-F62D-93BF-539806308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583DC9-D593-28B2-382E-A0F4F1E37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CD0170-8288-6F48-3E38-48D6269D0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581DE-AF41-4E91-B9FA-F8F39B162EEB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4FBEC6-936D-64CE-DDDB-508ADF6112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0AA8BE-2838-F57D-F3FB-A573F4233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5770AA-697E-4F40-B642-3FC44A0F6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455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F25881-0363-1A5E-4AD1-F9F4E91B1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SVR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557B24-3504-5858-F39A-854A62151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489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EC37012-05ED-510E-2BCC-4738F243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CB04A3-6BA2-FD54-8207-808D9D3C2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27831"/>
            <a:ext cx="10515600" cy="294913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Ridge, Lasso</a:t>
            </a:r>
            <a:r>
              <a:rPr lang="ko-KR" altLang="en-US" dirty="0"/>
              <a:t>와</a:t>
            </a:r>
            <a:r>
              <a:rPr lang="en-US" altLang="ko-KR" dirty="0"/>
              <a:t> SVR</a:t>
            </a:r>
            <a:r>
              <a:rPr lang="ko-KR" altLang="en-US" dirty="0"/>
              <a:t>에서 </a:t>
            </a:r>
            <a:r>
              <a:rPr lang="en-US" altLang="ko-KR" dirty="0"/>
              <a:t>Poly, linear</a:t>
            </a:r>
            <a:r>
              <a:rPr lang="ko-KR" altLang="en-US" dirty="0"/>
              <a:t>로 </a:t>
            </a:r>
            <a:r>
              <a:rPr lang="en-US" altLang="ko-KR" dirty="0"/>
              <a:t>kernel</a:t>
            </a:r>
            <a:r>
              <a:rPr lang="ko-KR" altLang="en-US" dirty="0"/>
              <a:t>을 변경했을 때 성능이 안 나옴</a:t>
            </a:r>
            <a:r>
              <a:rPr lang="en-US" altLang="ko-KR" dirty="0"/>
              <a:t>. </a:t>
            </a:r>
            <a:r>
              <a:rPr lang="ko-KR" altLang="en-US" dirty="0"/>
              <a:t>데이터는 비선형으로 되어 있을 확률이 크다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맞추는 것의 어려움</a:t>
            </a:r>
            <a:r>
              <a:rPr lang="en-US" altLang="ko-KR" dirty="0"/>
              <a:t>: </a:t>
            </a:r>
            <a:r>
              <a:rPr lang="ko-KR" altLang="en-US" dirty="0"/>
              <a:t>일단 </a:t>
            </a:r>
            <a:r>
              <a:rPr lang="en-US" altLang="ko-KR" dirty="0"/>
              <a:t>SVR</a:t>
            </a:r>
            <a:r>
              <a:rPr lang="ko-KR" altLang="en-US" dirty="0"/>
              <a:t> 모델 </a:t>
            </a:r>
            <a:r>
              <a:rPr lang="en-US" altLang="ko-KR" dirty="0"/>
              <a:t>+ </a:t>
            </a:r>
            <a:r>
              <a:rPr lang="en-US" altLang="ko-KR" dirty="0" err="1"/>
              <a:t>rbf</a:t>
            </a:r>
            <a:r>
              <a:rPr lang="en-US" altLang="ko-KR" dirty="0"/>
              <a:t> </a:t>
            </a:r>
            <a:r>
              <a:rPr lang="ko-KR" altLang="en-US" dirty="0"/>
              <a:t>커널을 사용하여 더욱 </a:t>
            </a:r>
            <a:r>
              <a:rPr lang="ko-KR" altLang="en-US" dirty="0" err="1"/>
              <a:t>하이퍼파라미터</a:t>
            </a:r>
            <a:r>
              <a:rPr lang="ko-KR" altLang="en-US" dirty="0"/>
              <a:t> 조정에 민감한데</a:t>
            </a:r>
            <a:r>
              <a:rPr lang="en-US" altLang="ko-KR" dirty="0"/>
              <a:t>, </a:t>
            </a:r>
            <a:r>
              <a:rPr lang="ko-KR" altLang="en-US" dirty="0"/>
              <a:t>성능을 향상시키도록 조정하는 게 쉽지 않음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valid</a:t>
            </a:r>
            <a:r>
              <a:rPr lang="ko-KR" altLang="en-US" dirty="0"/>
              <a:t>에서 성능을 확 낮춰도 </a:t>
            </a:r>
            <a:r>
              <a:rPr lang="en-US" altLang="ko-KR" dirty="0"/>
              <a:t>public </a:t>
            </a:r>
            <a:r>
              <a:rPr lang="ko-KR" altLang="en-US" dirty="0"/>
              <a:t>점수는 확연히 개선되지는 않음 </a:t>
            </a:r>
            <a:r>
              <a:rPr lang="en-US" altLang="ko-KR" dirty="0"/>
              <a:t>(train</a:t>
            </a:r>
            <a:r>
              <a:rPr lang="ko-KR" altLang="en-US" dirty="0"/>
              <a:t>과 </a:t>
            </a:r>
            <a:r>
              <a:rPr lang="en-US" altLang="ko-KR" dirty="0"/>
              <a:t>valid</a:t>
            </a:r>
            <a:r>
              <a:rPr lang="ko-KR" altLang="en-US" dirty="0"/>
              <a:t>에 대한 </a:t>
            </a:r>
            <a:r>
              <a:rPr lang="en-US" altLang="ko-KR" dirty="0"/>
              <a:t>overfitting </a:t>
            </a:r>
            <a:r>
              <a:rPr lang="ko-KR" altLang="en-US" dirty="0"/>
              <a:t>발생한 것일 수도 있음</a:t>
            </a:r>
            <a:r>
              <a:rPr lang="en-US" altLang="ko-KR" dirty="0"/>
              <a:t>) : </a:t>
            </a:r>
            <a:r>
              <a:rPr lang="ko-KR" altLang="en-US" dirty="0"/>
              <a:t>일반화 성능 확보가 어려움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30BA806-F60F-7BA2-1190-CFDC60620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70" y="1806932"/>
            <a:ext cx="11703651" cy="93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47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ECF1288-4077-5395-58C7-133687BEB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24" y="2441217"/>
            <a:ext cx="5490049" cy="10414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7E0538-86D3-299D-577C-5D005132E79F}"/>
              </a:ext>
            </a:extLst>
          </p:cNvPr>
          <p:cNvSpPr txBox="1"/>
          <p:nvPr/>
        </p:nvSpPr>
        <p:spPr>
          <a:xfrm>
            <a:off x="296983" y="1872687"/>
            <a:ext cx="6502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기본 선형회귀 모델 결과 </a:t>
            </a:r>
            <a:r>
              <a:rPr lang="en-US" altLang="ko-KR" sz="2000" dirty="0"/>
              <a:t>: </a:t>
            </a:r>
            <a:r>
              <a:rPr lang="ko-KR" altLang="en-US" sz="2000" dirty="0">
                <a:solidFill>
                  <a:schemeClr val="accent2"/>
                </a:solidFill>
              </a:rPr>
              <a:t>제출 </a:t>
            </a:r>
            <a:r>
              <a:rPr lang="en-US" altLang="ko-KR" sz="2000" dirty="0">
                <a:solidFill>
                  <a:schemeClr val="accent2"/>
                </a:solidFill>
              </a:rPr>
              <a:t>public </a:t>
            </a:r>
            <a:r>
              <a:rPr lang="ko-KR" altLang="en-US" sz="2000" dirty="0">
                <a:solidFill>
                  <a:schemeClr val="accent2"/>
                </a:solidFill>
              </a:rPr>
              <a:t>점수 </a:t>
            </a:r>
            <a:r>
              <a:rPr lang="en-US" altLang="ko-KR" sz="2000" dirty="0">
                <a:solidFill>
                  <a:schemeClr val="accent2"/>
                </a:solidFill>
              </a:rPr>
              <a:t>= 0.8167160469</a:t>
            </a:r>
            <a:endParaRPr lang="ko-KR" altLang="en-US" sz="2000" dirty="0">
              <a:solidFill>
                <a:schemeClr val="accent2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3F763CD-E3A3-A86A-8241-1C9E78C86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24" y="4161295"/>
            <a:ext cx="5565660" cy="82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E9EECE3-DACF-78E4-96A7-17B55179599A}"/>
              </a:ext>
            </a:extLst>
          </p:cNvPr>
          <p:cNvSpPr txBox="1"/>
          <p:nvPr/>
        </p:nvSpPr>
        <p:spPr>
          <a:xfrm>
            <a:off x="6291416" y="3656828"/>
            <a:ext cx="3344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Ridge (alpha=0.1) </a:t>
            </a:r>
            <a:r>
              <a:rPr lang="ko-KR" altLang="en-US" sz="2000" dirty="0"/>
              <a:t>적용 결과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D6652-7AEE-8E3D-57D4-33EFF6F07248}"/>
              </a:ext>
            </a:extLst>
          </p:cNvPr>
          <p:cNvSpPr txBox="1"/>
          <p:nvPr/>
        </p:nvSpPr>
        <p:spPr>
          <a:xfrm>
            <a:off x="1885402" y="5527935"/>
            <a:ext cx="98251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→ 두 모델 다 선형회귀를 썼을 때와 큰 차이가 없었고</a:t>
            </a:r>
            <a:r>
              <a:rPr lang="en-US" altLang="ko-KR" sz="2000" dirty="0"/>
              <a:t>, Alpha</a:t>
            </a:r>
            <a:r>
              <a:rPr lang="ko-KR" altLang="en-US" sz="2000" dirty="0"/>
              <a:t> 값 올릴수록 오차가 증가하는 결과</a:t>
            </a:r>
            <a:endParaRPr lang="en-US" altLang="ko-KR" sz="2000" dirty="0"/>
          </a:p>
          <a:p>
            <a:r>
              <a:rPr lang="ko-KR" altLang="en-US" sz="2000" dirty="0"/>
              <a:t>→ 규제를 하는 모델은 적합하지 않다고 판단</a:t>
            </a:r>
            <a:endParaRPr lang="en-US" altLang="ko-KR" sz="2000" dirty="0"/>
          </a:p>
          <a:p>
            <a:r>
              <a:rPr lang="ko-KR" altLang="en-US" sz="2000" dirty="0"/>
              <a:t>→ 즉 데이터에 </a:t>
            </a:r>
            <a:r>
              <a:rPr lang="ko-KR" altLang="en-US" sz="2000" dirty="0" err="1"/>
              <a:t>비선형적인</a:t>
            </a:r>
            <a:r>
              <a:rPr lang="ko-KR" altLang="en-US" sz="2000" dirty="0"/>
              <a:t> 패턴이 존재할 가능성이 큼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903A88A-BFE7-C6A8-033E-C9FD56E01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416" y="4170405"/>
            <a:ext cx="5565660" cy="82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668F3D-C447-D6C2-A9F8-DDB45380247C}"/>
              </a:ext>
            </a:extLst>
          </p:cNvPr>
          <p:cNvSpPr txBox="1"/>
          <p:nvPr/>
        </p:nvSpPr>
        <p:spPr>
          <a:xfrm>
            <a:off x="304800" y="3656828"/>
            <a:ext cx="3335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Lasso (alpha=0.1) </a:t>
            </a:r>
            <a:r>
              <a:rPr lang="ko-KR" altLang="en-US" sz="2000" dirty="0"/>
              <a:t>적용 결과</a:t>
            </a:r>
          </a:p>
        </p:txBody>
      </p:sp>
      <p:sp>
        <p:nvSpPr>
          <p:cNvPr id="16" name="제목 15">
            <a:extLst>
              <a:ext uri="{FF2B5EF4-FFF2-40B4-BE49-F238E27FC236}">
                <a16:creationId xmlns:a16="http://schemas.microsoft.com/office/drawing/2014/main" id="{B297CC45-8677-DB55-9099-E1A88DEA9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선형회귀</a:t>
            </a:r>
            <a:r>
              <a:rPr lang="en-US" altLang="ko-KR" dirty="0"/>
              <a:t>, Lasso, Ridge </a:t>
            </a:r>
            <a:r>
              <a:rPr lang="ko-KR" altLang="en-US" dirty="0"/>
              <a:t>모델 사용</a:t>
            </a:r>
          </a:p>
        </p:txBody>
      </p:sp>
    </p:spTree>
    <p:extLst>
      <p:ext uri="{BB962C8B-B14F-4D97-AF65-F5344CB8AC3E}">
        <p14:creationId xmlns:p14="http://schemas.microsoft.com/office/powerpoint/2010/main" val="207599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70CFC-EE63-88E6-5D70-4F50FE05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SVR</a:t>
            </a:r>
            <a:endParaRPr lang="ko-KR" altLang="en-US" dirty="0"/>
          </a:p>
        </p:txBody>
      </p:sp>
      <p:pic>
        <p:nvPicPr>
          <p:cNvPr id="1028" name="Picture 4" descr="Support vector regression (SVR). Illustration of an SVR regression... |  Download Scientific Diagram">
            <a:extLst>
              <a:ext uri="{FF2B5EF4-FFF2-40B4-BE49-F238E27FC236}">
                <a16:creationId xmlns:a16="http://schemas.microsoft.com/office/drawing/2014/main" id="{262DE45A-4CF5-F850-D91C-10AFA7A1A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88" y="1364430"/>
            <a:ext cx="3873599" cy="3123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7EF691-3CAF-B77B-7480-FAED425887D6}"/>
              </a:ext>
            </a:extLst>
          </p:cNvPr>
          <p:cNvSpPr txBox="1"/>
          <p:nvPr/>
        </p:nvSpPr>
        <p:spPr>
          <a:xfrm>
            <a:off x="576502" y="5295160"/>
            <a:ext cx="61823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C=</a:t>
            </a:r>
            <a:r>
              <a:rPr lang="ko-KR" altLang="en-US" dirty="0"/>
              <a:t>규제 강도 </a:t>
            </a:r>
            <a:r>
              <a:rPr lang="en-US" altLang="ko-KR" dirty="0"/>
              <a:t>(</a:t>
            </a:r>
            <a:r>
              <a:rPr lang="ko-KR" altLang="en-US" dirty="0"/>
              <a:t>높을수록 훈련 데이터에 </a:t>
            </a:r>
            <a:r>
              <a:rPr lang="ko-KR" altLang="en-US" dirty="0" err="1"/>
              <a:t>맞춰짐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Epsilon=</a:t>
            </a:r>
            <a:r>
              <a:rPr lang="ko-KR" altLang="en-US" dirty="0"/>
              <a:t>오차 허용 범위 </a:t>
            </a:r>
            <a:r>
              <a:rPr lang="en-US" altLang="ko-KR" dirty="0"/>
              <a:t>(</a:t>
            </a:r>
            <a:r>
              <a:rPr lang="ko-KR" altLang="en-US" dirty="0"/>
              <a:t>너무 낮을 때 </a:t>
            </a:r>
            <a:r>
              <a:rPr lang="ko-KR" altLang="en-US" dirty="0" err="1"/>
              <a:t>과적합</a:t>
            </a:r>
            <a:r>
              <a:rPr lang="ko-KR" altLang="en-US" dirty="0"/>
              <a:t> 일어날 수 있음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Kernel=</a:t>
            </a:r>
            <a:r>
              <a:rPr lang="ko-KR" altLang="en-US" dirty="0"/>
              <a:t>입력 데이터를 변형하는 방식</a:t>
            </a:r>
            <a:endParaRPr lang="en-US" altLang="ko-KR" dirty="0"/>
          </a:p>
          <a:p>
            <a:r>
              <a:rPr lang="en-US" altLang="ko-KR" dirty="0"/>
              <a:t>Gamma=</a:t>
            </a:r>
            <a:r>
              <a:rPr lang="ko-KR" altLang="en-US" dirty="0"/>
              <a:t> 유연함 정도 </a:t>
            </a:r>
            <a:r>
              <a:rPr lang="en-US" altLang="ko-KR" dirty="0"/>
              <a:t>(</a:t>
            </a:r>
            <a:r>
              <a:rPr lang="ko-KR" altLang="en-US" dirty="0"/>
              <a:t>높을수록 날카롭고 훈련 데이터에 민감</a:t>
            </a:r>
            <a:r>
              <a:rPr lang="en-US" altLang="ko-KR" dirty="0"/>
              <a:t>)</a:t>
            </a:r>
          </a:p>
        </p:txBody>
      </p:sp>
      <p:pic>
        <p:nvPicPr>
          <p:cNvPr id="1032" name="Picture 8" descr="What is the kernel trick? Why is it important? | by Grace Zhang | Medium">
            <a:extLst>
              <a:ext uri="{FF2B5EF4-FFF2-40B4-BE49-F238E27FC236}">
                <a16:creationId xmlns:a16="http://schemas.microsoft.com/office/drawing/2014/main" id="{808FA2E3-2D5B-E0E4-3C32-75C60ED43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9503" y="1690688"/>
            <a:ext cx="5956644" cy="2374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106140-83B9-B4C3-8DB4-1CA5A1D96C47}"/>
              </a:ext>
            </a:extLst>
          </p:cNvPr>
          <p:cNvSpPr txBox="1"/>
          <p:nvPr/>
        </p:nvSpPr>
        <p:spPr>
          <a:xfrm>
            <a:off x="408030" y="4549825"/>
            <a:ext cx="92107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Linear regression</a:t>
            </a:r>
            <a:r>
              <a:rPr lang="ko-KR" altLang="en-US" dirty="0"/>
              <a:t>과 유사하게 </a:t>
            </a:r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point</a:t>
            </a:r>
            <a:r>
              <a:rPr lang="ko-KR" altLang="en-US" dirty="0"/>
              <a:t>들과의 거리가 최소가 되는 직선을 찾으면서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>
                <a:solidFill>
                  <a:srgbClr val="FF0000"/>
                </a:solidFill>
              </a:rPr>
              <a:t>일정 오차 범위 </a:t>
            </a:r>
            <a:r>
              <a:rPr lang="en-US" altLang="ko-KR" b="1" dirty="0">
                <a:solidFill>
                  <a:srgbClr val="FF0000"/>
                </a:solidFill>
              </a:rPr>
              <a:t>ε</a:t>
            </a:r>
            <a:r>
              <a:rPr lang="ko-KR" altLang="en-US" b="1" dirty="0">
                <a:solidFill>
                  <a:srgbClr val="FF0000"/>
                </a:solidFill>
              </a:rPr>
              <a:t> 밖을 벗어난 데이터</a:t>
            </a:r>
            <a:r>
              <a:rPr lang="en-US" altLang="ko-KR" b="1" dirty="0">
                <a:solidFill>
                  <a:srgbClr val="FF0000"/>
                </a:solidFill>
              </a:rPr>
              <a:t>(</a:t>
            </a:r>
            <a:r>
              <a:rPr lang="ko-KR" altLang="en-US" b="1" dirty="0">
                <a:solidFill>
                  <a:srgbClr val="FF0000"/>
                </a:solidFill>
              </a:rPr>
              <a:t>서포트 벡터</a:t>
            </a:r>
            <a:r>
              <a:rPr lang="en-US" altLang="ko-KR" b="1" dirty="0">
                <a:solidFill>
                  <a:srgbClr val="FF0000"/>
                </a:solidFill>
              </a:rPr>
              <a:t>)</a:t>
            </a:r>
            <a:r>
              <a:rPr lang="ko-KR" altLang="en-US" b="1" dirty="0">
                <a:solidFill>
                  <a:srgbClr val="FF0000"/>
                </a:solidFill>
              </a:rPr>
              <a:t>에만 가중치를 부여</a:t>
            </a:r>
            <a:r>
              <a:rPr lang="ko-KR" altLang="en-US" dirty="0"/>
              <a:t>하여 회귀선을 만든다</a:t>
            </a:r>
            <a:r>
              <a:rPr lang="en-US" altLang="ko-KR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E3CC43-C750-42E4-7FFD-54DA6E366635}"/>
              </a:ext>
            </a:extLst>
          </p:cNvPr>
          <p:cNvSpPr txBox="1"/>
          <p:nvPr/>
        </p:nvSpPr>
        <p:spPr>
          <a:xfrm>
            <a:off x="5139503" y="1364430"/>
            <a:ext cx="5502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Kernel trick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72AC0D-40D3-A0D9-5AAF-029600777037}"/>
              </a:ext>
            </a:extLst>
          </p:cNvPr>
          <p:cNvSpPr txBox="1"/>
          <p:nvPr/>
        </p:nvSpPr>
        <p:spPr>
          <a:xfrm>
            <a:off x="9339799" y="4190050"/>
            <a:ext cx="2604576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Image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 출처</a:t>
            </a:r>
            <a:endParaRPr lang="en-US" altLang="ko-KR" sz="10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좌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: https://www.researchgate.net/figure/Support-vector-regression-SVR-Illustration-of-an-SVR-regression-function-represented_fig12_248396465?__cf_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최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_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사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=lc.BOFflrIyr0vbrSNXSNqG.nAdJ9Ey0WPwzyU72Lkw-1744363478-1.0.1.1-jz8rZIxzPwjNlVIv9ZnCtrpiv3wm5Gne3FN4pS.E4SI</a:t>
            </a:r>
          </a:p>
          <a:p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우</a:t>
            </a:r>
            <a:r>
              <a:rPr lang="en-US" altLang="ko-KR" sz="1000" dirty="0">
                <a:solidFill>
                  <a:schemeClr val="bg1">
                    <a:lumMod val="75000"/>
                  </a:schemeClr>
                </a:solidFill>
              </a:rPr>
              <a:t>: </a:t>
            </a:r>
            <a:r>
              <a:rPr lang="ko-KR" altLang="en-US" sz="1000" dirty="0">
                <a:solidFill>
                  <a:schemeClr val="bg1">
                    <a:lumMod val="75000"/>
                  </a:schemeClr>
                </a:solidFill>
              </a:rPr>
              <a:t>https://medium.com/@zxr.nju/what-is-the-kernel-trick-why-is-it-important-98a98db0961d</a:t>
            </a:r>
          </a:p>
        </p:txBody>
      </p:sp>
    </p:spTree>
    <p:extLst>
      <p:ext uri="{BB962C8B-B14F-4D97-AF65-F5344CB8AC3E}">
        <p14:creationId xmlns:p14="http://schemas.microsoft.com/office/powerpoint/2010/main" val="525583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>
            <a:extLst>
              <a:ext uri="{FF2B5EF4-FFF2-40B4-BE49-F238E27FC236}">
                <a16:creationId xmlns:a16="http://schemas.microsoft.com/office/drawing/2014/main" id="{ABD52622-48F3-0BAF-A4D4-7A03890F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13" y="3429000"/>
            <a:ext cx="5728872" cy="78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931A0F3-8029-2FE1-AB2D-6C263EAE53D5}"/>
              </a:ext>
            </a:extLst>
          </p:cNvPr>
          <p:cNvSpPr txBox="1"/>
          <p:nvPr/>
        </p:nvSpPr>
        <p:spPr>
          <a:xfrm>
            <a:off x="263666" y="2509569"/>
            <a:ext cx="5289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SVR </a:t>
            </a:r>
            <a:r>
              <a:rPr lang="ko-KR" altLang="en-US" sz="2000" dirty="0"/>
              <a:t>사용 </a:t>
            </a:r>
            <a:r>
              <a:rPr lang="en-US" altLang="ko-KR" sz="2000" dirty="0"/>
              <a:t>(kernel=‘</a:t>
            </a:r>
            <a:r>
              <a:rPr lang="en-US" altLang="ko-KR" sz="2000" dirty="0" err="1"/>
              <a:t>rbf</a:t>
            </a:r>
            <a:r>
              <a:rPr lang="en-US" altLang="ko-KR" sz="2000" dirty="0"/>
              <a:t>’, C=1.0, epsilon=0.01)</a:t>
            </a:r>
          </a:p>
          <a:p>
            <a:r>
              <a:rPr lang="ko-KR" altLang="en-US" sz="2000" dirty="0" err="1"/>
              <a:t>비선형적인</a:t>
            </a:r>
            <a:r>
              <a:rPr lang="ko-KR" altLang="en-US" sz="2000" dirty="0"/>
              <a:t> 패턴을 잘 학습할 수 있는 </a:t>
            </a:r>
            <a:r>
              <a:rPr lang="en-US" altLang="ko-KR" sz="2000" dirty="0" err="1"/>
              <a:t>rbf</a:t>
            </a:r>
            <a:r>
              <a:rPr lang="ko-KR" altLang="en-US" sz="2000" dirty="0"/>
              <a:t> 커널 선택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A1944D-D5F3-0C5B-2925-E58494BFED47}"/>
              </a:ext>
            </a:extLst>
          </p:cNvPr>
          <p:cNvSpPr txBox="1"/>
          <p:nvPr/>
        </p:nvSpPr>
        <p:spPr>
          <a:xfrm>
            <a:off x="397713" y="4485455"/>
            <a:ext cx="67665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→ </a:t>
            </a:r>
            <a:r>
              <a:rPr lang="en-US" altLang="ko-KR" sz="2000" dirty="0"/>
              <a:t>train</a:t>
            </a:r>
            <a:r>
              <a:rPr lang="ko-KR" altLang="en-US" sz="2000" dirty="0"/>
              <a:t>에서의 성능은 좋아졌지만 </a:t>
            </a:r>
            <a:r>
              <a:rPr lang="ko-KR" altLang="en-US" sz="2000" dirty="0" err="1"/>
              <a:t>과적합</a:t>
            </a:r>
            <a:r>
              <a:rPr lang="ko-KR" altLang="en-US" sz="2000" dirty="0"/>
              <a:t> 된 것으로 보임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>
                <a:solidFill>
                  <a:schemeClr val="accent2"/>
                </a:solidFill>
              </a:rPr>
              <a:t>제출 </a:t>
            </a:r>
            <a:r>
              <a:rPr lang="en-US" altLang="ko-KR" sz="2000" dirty="0">
                <a:solidFill>
                  <a:schemeClr val="accent2"/>
                </a:solidFill>
              </a:rPr>
              <a:t>public </a:t>
            </a:r>
            <a:r>
              <a:rPr lang="ko-KR" altLang="en-US" sz="2000" dirty="0">
                <a:solidFill>
                  <a:schemeClr val="accent2"/>
                </a:solidFill>
              </a:rPr>
              <a:t>점수 </a:t>
            </a:r>
            <a:r>
              <a:rPr lang="en-US" altLang="ko-KR" sz="2000" dirty="0">
                <a:solidFill>
                  <a:schemeClr val="accent2"/>
                </a:solidFill>
              </a:rPr>
              <a:t>= 0 .78986</a:t>
            </a:r>
            <a:r>
              <a:rPr lang="ko-KR" altLang="en-US" sz="2000" dirty="0">
                <a:solidFill>
                  <a:schemeClr val="accent2"/>
                </a:solidFill>
              </a:rPr>
              <a:t>로 좋아짐</a:t>
            </a:r>
            <a:endParaRPr lang="ko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EA24B7-A961-7273-166A-9A344B86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SVR </a:t>
            </a:r>
            <a:r>
              <a:rPr lang="ko-KR" altLang="en-US" dirty="0"/>
              <a:t>사용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284280-845F-BD0B-97FF-5B42C0415C65}"/>
              </a:ext>
            </a:extLst>
          </p:cNvPr>
          <p:cNvSpPr txBox="1"/>
          <p:nvPr/>
        </p:nvSpPr>
        <p:spPr>
          <a:xfrm>
            <a:off x="6595923" y="1830381"/>
            <a:ext cx="6097348" cy="4208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/>
              <a:t>&lt;</a:t>
            </a:r>
            <a:r>
              <a:rPr lang="ko-KR" altLang="en-US" sz="2000" b="1" dirty="0" err="1"/>
              <a:t>전처리</a:t>
            </a:r>
            <a:r>
              <a:rPr lang="ko-KR" altLang="en-US" sz="2000" b="1" dirty="0"/>
              <a:t> 방향성</a:t>
            </a:r>
            <a:r>
              <a:rPr lang="en-US" altLang="ko-KR" sz="2000" b="1" dirty="0"/>
              <a:t>&gt;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 err="1"/>
              <a:t>rbf</a:t>
            </a:r>
            <a:r>
              <a:rPr lang="en-US" altLang="ko-KR" sz="2000" dirty="0"/>
              <a:t> </a:t>
            </a:r>
            <a:r>
              <a:rPr lang="ko-KR" altLang="en-US" sz="2000" dirty="0"/>
              <a:t>커널 사용</a:t>
            </a:r>
            <a:r>
              <a:rPr lang="en-US" altLang="ko-KR" sz="2000" dirty="0"/>
              <a:t>: </a:t>
            </a:r>
            <a:r>
              <a:rPr lang="ko-KR" altLang="en-US" sz="2000" dirty="0"/>
              <a:t>차원이 많을 때 </a:t>
            </a:r>
            <a:r>
              <a:rPr lang="ko-KR" altLang="en-US" sz="2000" dirty="0" err="1"/>
              <a:t>과적합</a:t>
            </a:r>
            <a:r>
              <a:rPr lang="ko-KR" altLang="en-US" sz="2000" dirty="0"/>
              <a:t> 되기 쉬움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→ 차원 축소 </a:t>
            </a:r>
            <a:r>
              <a:rPr lang="en-US" altLang="ko-KR" sz="2000" dirty="0"/>
              <a:t>(</a:t>
            </a:r>
            <a:r>
              <a:rPr lang="ko-KR" altLang="en-US" sz="2000" dirty="0"/>
              <a:t>습도</a:t>
            </a:r>
            <a:r>
              <a:rPr lang="en-US" altLang="ko-KR" sz="2000" dirty="0"/>
              <a:t>, </a:t>
            </a:r>
            <a:r>
              <a:rPr lang="ko-KR" altLang="en-US" sz="2000" dirty="0"/>
              <a:t>풍향</a:t>
            </a:r>
            <a:r>
              <a:rPr lang="en-US" altLang="ko-KR" sz="2000" dirty="0"/>
              <a:t>, </a:t>
            </a:r>
            <a:r>
              <a:rPr lang="ko-KR" altLang="en-US" sz="2000" dirty="0"/>
              <a:t>최저기온</a:t>
            </a:r>
            <a:r>
              <a:rPr lang="en-US" altLang="ko-KR" sz="2000" dirty="0"/>
              <a:t> </a:t>
            </a:r>
            <a:r>
              <a:rPr lang="ko-KR" altLang="en-US" sz="2000" dirty="0"/>
              <a:t>칼럼 </a:t>
            </a:r>
            <a:r>
              <a:rPr lang="en-US" altLang="ko-KR" sz="2000" dirty="0"/>
              <a:t>drop)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/>
              <a:t>Date</a:t>
            </a:r>
            <a:r>
              <a:rPr lang="ko-KR" altLang="en-US" sz="2000" dirty="0"/>
              <a:t> </a:t>
            </a:r>
            <a:r>
              <a:rPr lang="en-US" altLang="ko-KR" sz="2000" dirty="0"/>
              <a:t>time</a:t>
            </a:r>
            <a:r>
              <a:rPr lang="ko-KR" altLang="en-US" sz="2000" dirty="0"/>
              <a:t>을 이용할 </a:t>
            </a:r>
            <a:r>
              <a:rPr lang="en-US" altLang="ko-KR" sz="2000" dirty="0"/>
              <a:t>feature</a:t>
            </a:r>
            <a:r>
              <a:rPr lang="ko-KR" altLang="en-US" sz="2000" dirty="0"/>
              <a:t>에 포함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→파생변수 </a:t>
            </a:r>
            <a:r>
              <a:rPr lang="en-US" altLang="ko-KR" sz="2000" dirty="0"/>
              <a:t>year, month</a:t>
            </a:r>
            <a:r>
              <a:rPr lang="ko-KR" altLang="en-US" sz="2000" dirty="0"/>
              <a:t>를 생성</a:t>
            </a:r>
            <a:endParaRPr lang="en-US" altLang="ko-KR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 err="1"/>
              <a:t>train_test_split</a:t>
            </a:r>
            <a:r>
              <a:rPr lang="en-US" altLang="ko-KR" sz="2000" dirty="0"/>
              <a:t> </a:t>
            </a:r>
            <a:r>
              <a:rPr lang="ko-KR" altLang="en-US" sz="2000" dirty="0"/>
              <a:t>함수의 한계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→</a:t>
            </a:r>
            <a:r>
              <a:rPr lang="en-US" altLang="ko-KR" sz="2000" dirty="0" err="1"/>
              <a:t>kFold</a:t>
            </a:r>
            <a:r>
              <a:rPr lang="en-US" altLang="ko-KR" sz="2000" dirty="0"/>
              <a:t> </a:t>
            </a:r>
            <a:r>
              <a:rPr lang="ko-KR" altLang="en-US" sz="2000" dirty="0"/>
              <a:t>사용</a:t>
            </a:r>
            <a:endParaRPr lang="en-US" altLang="ko-KR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000" dirty="0"/>
              <a:t>Y</a:t>
            </a:r>
            <a:r>
              <a:rPr lang="ko-KR" altLang="en-US" sz="2000" dirty="0"/>
              <a:t>의 스케일 방법 변경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→</a:t>
            </a:r>
            <a:r>
              <a:rPr lang="en-US" altLang="ko-KR" sz="2000" dirty="0"/>
              <a:t>log</a:t>
            </a:r>
            <a:r>
              <a:rPr lang="ko-KR" altLang="en-US" sz="2000" dirty="0"/>
              <a:t> </a:t>
            </a:r>
            <a:r>
              <a:rPr lang="en-US" altLang="ko-KR" sz="2000" dirty="0"/>
              <a:t>scale</a:t>
            </a:r>
            <a:r>
              <a:rPr lang="ko-KR" altLang="en-US" sz="2000" dirty="0"/>
              <a:t>로 변경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75436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C68EF9-E3D6-18C6-7753-A73105AE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381"/>
            <a:ext cx="10515600" cy="1325563"/>
          </a:xfrm>
        </p:spPr>
        <p:txBody>
          <a:bodyPr/>
          <a:lstStyle/>
          <a:p>
            <a:r>
              <a:rPr lang="ko-KR" altLang="en-US" dirty="0"/>
              <a:t>차원축소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23356-B635-0A5C-1160-7B9643077FA3}"/>
              </a:ext>
            </a:extLst>
          </p:cNvPr>
          <p:cNvSpPr txBox="1"/>
          <p:nvPr/>
        </p:nvSpPr>
        <p:spPr>
          <a:xfrm>
            <a:off x="393192" y="1385879"/>
            <a:ext cx="872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humidity, low temp, wind direction </a:t>
            </a:r>
            <a:r>
              <a:rPr lang="ko-KR" altLang="en-US" dirty="0"/>
              <a:t>제거 </a:t>
            </a:r>
            <a:r>
              <a:rPr lang="en-US" altLang="ko-KR" dirty="0"/>
              <a:t>&amp; </a:t>
            </a:r>
            <a:r>
              <a:rPr lang="ko-KR" altLang="en-US" dirty="0"/>
              <a:t>그리드 </a:t>
            </a:r>
            <a:r>
              <a:rPr lang="ko-KR" altLang="en-US" dirty="0" err="1"/>
              <a:t>서치로</a:t>
            </a:r>
            <a:r>
              <a:rPr lang="ko-KR" altLang="en-US" dirty="0"/>
              <a:t> 찾은 </a:t>
            </a:r>
            <a:r>
              <a:rPr lang="ko-KR" altLang="en-US" dirty="0" err="1"/>
              <a:t>하이퍼파라미터값</a:t>
            </a:r>
            <a:r>
              <a:rPr lang="ko-KR" altLang="en-US" dirty="0"/>
              <a:t> 대입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17B8B-527C-1F41-7437-CC715001CD8C}"/>
              </a:ext>
            </a:extLst>
          </p:cNvPr>
          <p:cNvSpPr txBox="1"/>
          <p:nvPr/>
        </p:nvSpPr>
        <p:spPr>
          <a:xfrm>
            <a:off x="682752" y="1856365"/>
            <a:ext cx="708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Train</a:t>
            </a:r>
            <a:r>
              <a:rPr lang="ko-KR" altLang="en-US" dirty="0"/>
              <a:t>에 대한 </a:t>
            </a:r>
            <a:r>
              <a:rPr lang="ko-KR" altLang="en-US" dirty="0" err="1"/>
              <a:t>그리드서치</a:t>
            </a:r>
            <a:r>
              <a:rPr lang="ko-KR" altLang="en-US" dirty="0"/>
              <a:t> 값 대입</a:t>
            </a:r>
            <a:r>
              <a:rPr lang="en-US" altLang="ko-KR" dirty="0"/>
              <a:t>: </a:t>
            </a:r>
            <a:r>
              <a:rPr lang="sv-SE" altLang="ko-KR" dirty="0"/>
              <a:t>C=100, epsilon=0.1, gamma=0.5</a:t>
            </a:r>
            <a:r>
              <a:rPr lang="ko-KR" altLang="en-US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530773-681F-730E-9184-FBF5D965437B}"/>
              </a:ext>
            </a:extLst>
          </p:cNvPr>
          <p:cNvSpPr txBox="1"/>
          <p:nvPr/>
        </p:nvSpPr>
        <p:spPr>
          <a:xfrm>
            <a:off x="682751" y="3513458"/>
            <a:ext cx="7050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Valid</a:t>
            </a:r>
            <a:r>
              <a:rPr lang="ko-KR" altLang="en-US" dirty="0"/>
              <a:t>에 대한 </a:t>
            </a:r>
            <a:r>
              <a:rPr lang="ko-KR" altLang="en-US" dirty="0" err="1"/>
              <a:t>그리드서치</a:t>
            </a:r>
            <a:r>
              <a:rPr lang="ko-KR" altLang="en-US" dirty="0"/>
              <a:t> 값 대입</a:t>
            </a:r>
            <a:r>
              <a:rPr lang="en-US" altLang="ko-KR" dirty="0"/>
              <a:t>: </a:t>
            </a:r>
            <a:r>
              <a:rPr lang="sv-SE" altLang="ko-KR" dirty="0"/>
              <a:t>C=100, epsilon=0.3, gamma=0.05</a:t>
            </a:r>
            <a:endParaRPr lang="ko-KR" altLang="en-US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0627D9BF-A67F-6066-C076-9C25E7C35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36" y="5472121"/>
            <a:ext cx="4686043" cy="82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C558F8-6A5B-403A-BB29-6BC7B7360B81}"/>
              </a:ext>
            </a:extLst>
          </p:cNvPr>
          <p:cNvSpPr txBox="1"/>
          <p:nvPr/>
        </p:nvSpPr>
        <p:spPr>
          <a:xfrm>
            <a:off x="682751" y="4925472"/>
            <a:ext cx="546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둘의 중간 값 대입</a:t>
            </a:r>
            <a:r>
              <a:rPr lang="en-US" altLang="ko-KR" dirty="0"/>
              <a:t>: </a:t>
            </a:r>
            <a:r>
              <a:rPr lang="sv-SE" altLang="ko-KR" b="1" dirty="0">
                <a:solidFill>
                  <a:schemeClr val="accent3"/>
                </a:solidFill>
              </a:rPr>
              <a:t>epsilon 0.2, gamma 0.01, C=100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456053-E42C-ABEC-8271-B82B2DD516BA}"/>
              </a:ext>
            </a:extLst>
          </p:cNvPr>
          <p:cNvSpPr txBox="1"/>
          <p:nvPr/>
        </p:nvSpPr>
        <p:spPr>
          <a:xfrm>
            <a:off x="6150851" y="2454384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 </a:t>
            </a:r>
            <a:r>
              <a:rPr lang="ko-KR" altLang="en-US" dirty="0" err="1"/>
              <a:t>과적합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9B9258-6150-304C-EDEA-1FC6842C853A}"/>
              </a:ext>
            </a:extLst>
          </p:cNvPr>
          <p:cNvSpPr txBox="1"/>
          <p:nvPr/>
        </p:nvSpPr>
        <p:spPr>
          <a:xfrm>
            <a:off x="6242291" y="4168610"/>
            <a:ext cx="321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</a:t>
            </a:r>
            <a:r>
              <a:rPr lang="ko-KR" altLang="en-US" dirty="0"/>
              <a:t>에 대해 그리드 </a:t>
            </a:r>
            <a:r>
              <a:rPr lang="ko-KR" altLang="en-US" dirty="0" err="1"/>
              <a:t>서치를</a:t>
            </a:r>
            <a:r>
              <a:rPr lang="ko-KR" altLang="en-US" dirty="0"/>
              <a:t> 진행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E26495-1E49-4841-3E30-AA0ECC739CB3}"/>
              </a:ext>
            </a:extLst>
          </p:cNvPr>
          <p:cNvSpPr txBox="1"/>
          <p:nvPr/>
        </p:nvSpPr>
        <p:spPr>
          <a:xfrm>
            <a:off x="6020225" y="5456371"/>
            <a:ext cx="3530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오차가 조금 </a:t>
            </a:r>
            <a:r>
              <a:rPr lang="ko-KR" altLang="en-US" dirty="0" err="1"/>
              <a:t>맞춰짐</a:t>
            </a:r>
            <a:endParaRPr lang="en-US" altLang="ko-KR" dirty="0"/>
          </a:p>
          <a:p>
            <a:r>
              <a:rPr lang="ko-KR" altLang="en-US" dirty="0">
                <a:solidFill>
                  <a:schemeClr val="accent2"/>
                </a:solidFill>
              </a:rPr>
              <a:t>제출 </a:t>
            </a:r>
            <a:r>
              <a:rPr lang="en-US" altLang="ko-KR" dirty="0">
                <a:solidFill>
                  <a:schemeClr val="accent2"/>
                </a:solidFill>
              </a:rPr>
              <a:t>public </a:t>
            </a:r>
            <a:r>
              <a:rPr lang="ko-KR" altLang="en-US" dirty="0">
                <a:solidFill>
                  <a:schemeClr val="accent2"/>
                </a:solidFill>
              </a:rPr>
              <a:t>점수 </a:t>
            </a:r>
            <a:r>
              <a:rPr lang="en-US" altLang="ko-KR" dirty="0">
                <a:solidFill>
                  <a:schemeClr val="accent2"/>
                </a:solidFill>
              </a:rPr>
              <a:t>= 0.5886656938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Private </a:t>
            </a:r>
            <a:r>
              <a:rPr lang="ko-KR" altLang="en-US" dirty="0">
                <a:solidFill>
                  <a:schemeClr val="accent4"/>
                </a:solidFill>
              </a:rPr>
              <a:t>점수 </a:t>
            </a:r>
            <a:r>
              <a:rPr lang="en-US" altLang="ko-KR" dirty="0">
                <a:solidFill>
                  <a:schemeClr val="accent4"/>
                </a:solidFill>
              </a:rPr>
              <a:t>= </a:t>
            </a:r>
            <a:r>
              <a:rPr lang="en-US" altLang="ko-KR" b="0" i="0" dirty="0">
                <a:solidFill>
                  <a:schemeClr val="accent4"/>
                </a:solidFill>
                <a:effectLst/>
                <a:latin typeface="Roboto" panose="02000000000000000000" pitchFamily="2" charset="0"/>
              </a:rPr>
              <a:t>0.4727091078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72DA34F-E161-6453-ADA0-AAF1CB616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935" y="3972638"/>
            <a:ext cx="5051063" cy="77551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90C8CDA-690E-32FF-3B51-856177A26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34" y="2274022"/>
            <a:ext cx="5008291" cy="76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430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A21E9-6267-4E36-29E4-4F99941C6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파생변수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60F9EB-457E-8F6F-123B-C969ADBA77C6}"/>
              </a:ext>
            </a:extLst>
          </p:cNvPr>
          <p:cNvSpPr txBox="1"/>
          <p:nvPr/>
        </p:nvSpPr>
        <p:spPr>
          <a:xfrm>
            <a:off x="585965" y="1423726"/>
            <a:ext cx="10265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Date_time</a:t>
            </a:r>
            <a:r>
              <a:rPr lang="en-US" altLang="ko-KR" dirty="0"/>
              <a:t> </a:t>
            </a:r>
            <a:r>
              <a:rPr lang="ko-KR" altLang="en-US" dirty="0"/>
              <a:t>칼럼을 </a:t>
            </a:r>
            <a:r>
              <a:rPr lang="en-US" altLang="ko-KR" dirty="0"/>
              <a:t>month, year </a:t>
            </a:r>
            <a:r>
              <a:rPr lang="ko-KR" altLang="en-US" dirty="0"/>
              <a:t>칼럼으로 나눠서 적용</a:t>
            </a:r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en-US" altLang="ko-KR" dirty="0" err="1"/>
              <a:t>date_time</a:t>
            </a:r>
            <a:r>
              <a:rPr lang="ko-KR" altLang="en-US" dirty="0"/>
              <a:t>에서 년도와 달을 추출하는 함수를 새로 정의하고</a:t>
            </a:r>
            <a:r>
              <a:rPr lang="en-US" altLang="ko-KR" dirty="0"/>
              <a:t>, .apply()</a:t>
            </a:r>
            <a:r>
              <a:rPr lang="ko-KR" altLang="en-US" dirty="0"/>
              <a:t>를 통해 추출하여 새로운 칼럼 저장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912D9B3-1B17-EA6E-CF4F-BA7D24058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338" y="2214165"/>
            <a:ext cx="5130958" cy="71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088555-E224-8F79-AB78-A7EAC3C64D7B}"/>
              </a:ext>
            </a:extLst>
          </p:cNvPr>
          <p:cNvSpPr txBox="1"/>
          <p:nvPr/>
        </p:nvSpPr>
        <p:spPr>
          <a:xfrm>
            <a:off x="5901353" y="2383217"/>
            <a:ext cx="4049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 성능이 확 좋아졌지만 </a:t>
            </a:r>
            <a:r>
              <a:rPr lang="ko-KR" altLang="en-US" dirty="0" err="1"/>
              <a:t>과적합</a:t>
            </a:r>
            <a:r>
              <a:rPr lang="ko-KR" altLang="en-US" dirty="0"/>
              <a:t> 문제 있음</a:t>
            </a:r>
            <a:r>
              <a:rPr lang="en-US" altLang="ko-KR" dirty="0"/>
              <a:t>.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932EBD-7D8D-CDFA-656F-534AAC055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38" y="3784460"/>
            <a:ext cx="4861523" cy="8789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09ACFD-0962-C636-D7B6-62C3C4C3FAAF}"/>
              </a:ext>
            </a:extLst>
          </p:cNvPr>
          <p:cNvSpPr txBox="1"/>
          <p:nvPr/>
        </p:nvSpPr>
        <p:spPr>
          <a:xfrm>
            <a:off x="585965" y="3415128"/>
            <a:ext cx="6900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Train</a:t>
            </a:r>
            <a:r>
              <a:rPr lang="ko-KR" altLang="en-US" dirty="0"/>
              <a:t>에 대한 </a:t>
            </a:r>
            <a:r>
              <a:rPr lang="ko-KR" altLang="en-US" dirty="0" err="1"/>
              <a:t>그리드서치</a:t>
            </a:r>
            <a:r>
              <a:rPr lang="ko-KR" altLang="en-US" dirty="0"/>
              <a:t> 값 대입</a:t>
            </a:r>
            <a:r>
              <a:rPr lang="en-US" altLang="ko-KR" dirty="0"/>
              <a:t>: </a:t>
            </a:r>
            <a:r>
              <a:rPr lang="sv-SE" altLang="ko-KR" dirty="0"/>
              <a:t>C=100, epsilon=0.1, gamma=0.1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39A119-3C96-343D-9B51-1DC131334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38" y="5434274"/>
            <a:ext cx="5055716" cy="8842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222249D-EF17-CDA4-3156-F4108F0DE5FE}"/>
              </a:ext>
            </a:extLst>
          </p:cNvPr>
          <p:cNvSpPr txBox="1"/>
          <p:nvPr/>
        </p:nvSpPr>
        <p:spPr>
          <a:xfrm>
            <a:off x="585964" y="5032772"/>
            <a:ext cx="6958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Valid</a:t>
            </a:r>
            <a:r>
              <a:rPr lang="ko-KR" altLang="en-US" dirty="0"/>
              <a:t>에 대한 </a:t>
            </a:r>
            <a:r>
              <a:rPr lang="ko-KR" altLang="en-US" dirty="0" err="1"/>
              <a:t>그리드서치</a:t>
            </a:r>
            <a:r>
              <a:rPr lang="ko-KR" altLang="en-US" dirty="0"/>
              <a:t> 값 대입</a:t>
            </a:r>
            <a:r>
              <a:rPr lang="en-US" altLang="ko-KR" dirty="0"/>
              <a:t>: </a:t>
            </a:r>
            <a:r>
              <a:rPr lang="sv-SE" altLang="ko-KR" dirty="0"/>
              <a:t>C=0.1, epsilon=0.1, gamma=0.01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59F5DA-320B-1F26-10B2-324785B120B9}"/>
              </a:ext>
            </a:extLst>
          </p:cNvPr>
          <p:cNvSpPr txBox="1"/>
          <p:nvPr/>
        </p:nvSpPr>
        <p:spPr>
          <a:xfrm>
            <a:off x="6008033" y="5650296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 오히려 오차가 올라감</a:t>
            </a:r>
            <a:r>
              <a:rPr lang="en-US" altLang="ko-KR" dirty="0"/>
              <a:t>.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346EC3-B56A-6374-B039-E75D86418326}"/>
              </a:ext>
            </a:extLst>
          </p:cNvPr>
          <p:cNvSpPr txBox="1"/>
          <p:nvPr/>
        </p:nvSpPr>
        <p:spPr>
          <a:xfrm>
            <a:off x="5901353" y="4000861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→ </a:t>
            </a:r>
            <a:r>
              <a:rPr lang="ko-KR" altLang="en-US" dirty="0" err="1"/>
              <a:t>과적합</a:t>
            </a:r>
            <a:r>
              <a:rPr lang="ko-KR" altLang="en-US" dirty="0"/>
              <a:t> 더 </a:t>
            </a:r>
            <a:r>
              <a:rPr lang="ko-KR" altLang="en-US" dirty="0" err="1"/>
              <a:t>심해짐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87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8A6C98-436D-547F-F981-78670916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864" y="202237"/>
            <a:ext cx="10515600" cy="1325563"/>
          </a:xfrm>
        </p:spPr>
        <p:txBody>
          <a:bodyPr/>
          <a:lstStyle/>
          <a:p>
            <a:r>
              <a:rPr lang="en-US" altLang="ko-KR" dirty="0"/>
              <a:t>K-fold </a:t>
            </a:r>
            <a:r>
              <a:rPr lang="ko-KR" altLang="en-US" dirty="0"/>
              <a:t>사용해 데이터 분할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99632-78EE-6FBB-E8C6-A4ADE4284280}"/>
              </a:ext>
            </a:extLst>
          </p:cNvPr>
          <p:cNvSpPr txBox="1"/>
          <p:nvPr/>
        </p:nvSpPr>
        <p:spPr>
          <a:xfrm>
            <a:off x="838200" y="1459915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valid set</a:t>
            </a:r>
            <a:r>
              <a:rPr lang="ko-KR" altLang="en-US" dirty="0"/>
              <a:t>과 </a:t>
            </a:r>
            <a:r>
              <a:rPr lang="en-US" altLang="ko-KR" dirty="0"/>
              <a:t>train set</a:t>
            </a:r>
            <a:r>
              <a:rPr lang="ko-KR" altLang="en-US" dirty="0"/>
              <a:t>의 분포에 문제가 있나 싶어 </a:t>
            </a:r>
            <a:r>
              <a:rPr lang="en-US" altLang="ko-KR" dirty="0" err="1"/>
              <a:t>train_test_split</a:t>
            </a:r>
            <a:r>
              <a:rPr lang="en-US" altLang="ko-KR" dirty="0"/>
              <a:t> </a:t>
            </a:r>
            <a:r>
              <a:rPr lang="ko-KR" altLang="en-US" dirty="0"/>
              <a:t>함수가 아닌 </a:t>
            </a:r>
            <a:r>
              <a:rPr lang="en-US" altLang="ko-KR" dirty="0"/>
              <a:t>K-fold </a:t>
            </a:r>
            <a:r>
              <a:rPr lang="ko-KR" altLang="en-US" dirty="0"/>
              <a:t>함수를 사용 </a:t>
            </a:r>
            <a:r>
              <a:rPr lang="en-US" altLang="ko-KR" dirty="0"/>
              <a:t>(5-fold)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2B31C8-86CD-BE5D-0799-26B07660D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352" y="2785478"/>
            <a:ext cx="5184648" cy="6540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F90738-C752-AC10-9683-2373A3FA6DF0}"/>
              </a:ext>
            </a:extLst>
          </p:cNvPr>
          <p:cNvSpPr txBox="1"/>
          <p:nvPr/>
        </p:nvSpPr>
        <p:spPr>
          <a:xfrm>
            <a:off x="838200" y="2207201"/>
            <a:ext cx="7572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아까 모델에서 최저 오차를 냈던 </a:t>
            </a:r>
            <a:r>
              <a:rPr lang="sv-SE" altLang="ko-KR" dirty="0"/>
              <a:t>epsilon 0.2, gamma 0.01, C=100</a:t>
            </a:r>
            <a:r>
              <a:rPr lang="ko-KR" altLang="en-US" dirty="0" err="1"/>
              <a:t>를</a:t>
            </a:r>
            <a:r>
              <a:rPr lang="ko-KR" altLang="en-US" dirty="0"/>
              <a:t> 다시 대입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62271-51A5-75E0-439B-B8C9FB72B0E6}"/>
              </a:ext>
            </a:extLst>
          </p:cNvPr>
          <p:cNvSpPr txBox="1"/>
          <p:nvPr/>
        </p:nvSpPr>
        <p:spPr>
          <a:xfrm>
            <a:off x="6352032" y="2677488"/>
            <a:ext cx="47945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→ </a:t>
            </a:r>
            <a:r>
              <a:rPr lang="ko-KR" altLang="en-US" dirty="0" err="1"/>
              <a:t>과적합</a:t>
            </a:r>
            <a:r>
              <a:rPr lang="ko-KR" altLang="en-US" dirty="0"/>
              <a:t> 해결</a:t>
            </a:r>
            <a:r>
              <a:rPr lang="en-US" altLang="ko-KR" dirty="0"/>
              <a:t>, </a:t>
            </a:r>
            <a:r>
              <a:rPr lang="ko-KR" altLang="en-US" dirty="0"/>
              <a:t>성능 개선됨</a:t>
            </a:r>
            <a:endParaRPr lang="en-US" altLang="ko-KR" dirty="0"/>
          </a:p>
          <a:p>
            <a:r>
              <a:rPr lang="ko-KR" altLang="en-US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    제출 </a:t>
            </a:r>
            <a:r>
              <a:rPr lang="en-US" altLang="ko-KR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public </a:t>
            </a:r>
            <a:r>
              <a:rPr lang="ko-KR" altLang="en-US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점수 </a:t>
            </a:r>
            <a:r>
              <a:rPr lang="en-US" altLang="ko-KR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= 0.5848702768</a:t>
            </a:r>
          </a:p>
          <a:p>
            <a:r>
              <a:rPr lang="en-US" altLang="ko-KR" dirty="0">
                <a:solidFill>
                  <a:schemeClr val="accent4"/>
                </a:solidFill>
                <a:latin typeface="Roboto" panose="02000000000000000000" pitchFamily="2" charset="0"/>
              </a:rPr>
              <a:t>     Private </a:t>
            </a:r>
            <a:r>
              <a:rPr lang="ko-KR" altLang="en-US" dirty="0">
                <a:solidFill>
                  <a:schemeClr val="accent4"/>
                </a:solidFill>
                <a:latin typeface="Roboto" panose="02000000000000000000" pitchFamily="2" charset="0"/>
              </a:rPr>
              <a:t>점수</a:t>
            </a:r>
            <a:r>
              <a:rPr lang="en-US" altLang="ko-KR" dirty="0">
                <a:solidFill>
                  <a:schemeClr val="accent4"/>
                </a:solidFill>
                <a:latin typeface="Roboto" panose="02000000000000000000" pitchFamily="2" charset="0"/>
              </a:rPr>
              <a:t> = </a:t>
            </a:r>
            <a:r>
              <a:rPr lang="en-US" altLang="ko-KR" b="0" i="0" dirty="0">
                <a:solidFill>
                  <a:schemeClr val="accent4"/>
                </a:solidFill>
                <a:effectLst/>
                <a:latin typeface="Roboto" panose="02000000000000000000" pitchFamily="2" charset="0"/>
              </a:rPr>
              <a:t>0.4002130797</a:t>
            </a:r>
            <a:endParaRPr lang="en-US" altLang="ko-KR" dirty="0">
              <a:solidFill>
                <a:schemeClr val="accent4"/>
              </a:solidFill>
              <a:latin typeface="Roboto" panose="02000000000000000000" pitchFamily="2" charset="0"/>
            </a:endParaRPr>
          </a:p>
          <a:p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FBAE17-A0D5-F79B-295F-057A21FE4002}"/>
              </a:ext>
            </a:extLst>
          </p:cNvPr>
          <p:cNvSpPr txBox="1"/>
          <p:nvPr/>
        </p:nvSpPr>
        <p:spPr>
          <a:xfrm>
            <a:off x="770675" y="3877817"/>
            <a:ext cx="7424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에 대한 그리드 </a:t>
            </a:r>
            <a:r>
              <a:rPr lang="ko-KR" altLang="en-US" dirty="0" err="1"/>
              <a:t>서치</a:t>
            </a:r>
            <a:r>
              <a:rPr lang="ko-KR" altLang="en-US" dirty="0"/>
              <a:t> 다시 진행</a:t>
            </a:r>
            <a:r>
              <a:rPr lang="en-US" altLang="ko-KR" dirty="0"/>
              <a:t>: </a:t>
            </a:r>
            <a:r>
              <a:rPr lang="sv-SE" altLang="ko-KR" dirty="0"/>
              <a:t>'C': 100, 'epsilon': 0.1, 'gamma': 0.05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393FFF-763F-DED7-FC95-C9F052993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78320"/>
            <a:ext cx="5438887" cy="7230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D65624-10C6-085B-2B83-F3EC9467A515}"/>
              </a:ext>
            </a:extLst>
          </p:cNvPr>
          <p:cNvSpPr txBox="1"/>
          <p:nvPr/>
        </p:nvSpPr>
        <p:spPr>
          <a:xfrm>
            <a:off x="6421374" y="450079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→ </a:t>
            </a:r>
            <a:r>
              <a:rPr lang="en-US" altLang="ko-KR" dirty="0"/>
              <a:t>train </a:t>
            </a:r>
            <a:r>
              <a:rPr lang="ko-KR" altLang="en-US" dirty="0"/>
              <a:t>오차는 적어졌지만 </a:t>
            </a:r>
            <a:r>
              <a:rPr lang="en-US" altLang="ko-KR" dirty="0"/>
              <a:t>valid </a:t>
            </a:r>
            <a:r>
              <a:rPr lang="ko-KR" altLang="en-US" dirty="0"/>
              <a:t>오차는 커짐</a:t>
            </a:r>
            <a:r>
              <a:rPr lang="en-US" altLang="ko-KR" dirty="0"/>
              <a:t>. (</a:t>
            </a:r>
            <a:r>
              <a:rPr lang="ko-KR" altLang="en-US" dirty="0" err="1"/>
              <a:t>과적합</a:t>
            </a:r>
            <a:r>
              <a:rPr lang="en-US" altLang="ko-KR" dirty="0"/>
              <a:t>)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7053A6C-A514-F796-49B9-A1B015284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5622590"/>
            <a:ext cx="5286651" cy="8116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FC09C2-B98C-FFB6-8905-886537F40FBC}"/>
              </a:ext>
            </a:extLst>
          </p:cNvPr>
          <p:cNvSpPr txBox="1"/>
          <p:nvPr/>
        </p:nvSpPr>
        <p:spPr>
          <a:xfrm>
            <a:off x="770675" y="5235231"/>
            <a:ext cx="746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</a:t>
            </a:r>
            <a:r>
              <a:rPr lang="ko-KR" altLang="en-US" dirty="0"/>
              <a:t>에 대한 그리드 </a:t>
            </a:r>
            <a:r>
              <a:rPr lang="ko-KR" altLang="en-US" dirty="0" err="1"/>
              <a:t>서치</a:t>
            </a:r>
            <a:r>
              <a:rPr lang="ko-KR" altLang="en-US" dirty="0"/>
              <a:t> 다시 진행</a:t>
            </a:r>
            <a:r>
              <a:rPr lang="en-US" altLang="ko-KR" dirty="0"/>
              <a:t>: </a:t>
            </a:r>
            <a:r>
              <a:rPr lang="sv-SE" altLang="ko-KR" dirty="0"/>
              <a:t>'C': 10, 'epsilon': 0.1, 'gamma': 0.01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67096F-E88D-40AE-7048-274F4AB9790A}"/>
              </a:ext>
            </a:extLst>
          </p:cNvPr>
          <p:cNvSpPr txBox="1"/>
          <p:nvPr/>
        </p:nvSpPr>
        <p:spPr>
          <a:xfrm>
            <a:off x="6352032" y="5880280"/>
            <a:ext cx="2718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→ </a:t>
            </a:r>
            <a:r>
              <a:rPr lang="en-US" altLang="ko-KR" dirty="0"/>
              <a:t>valid </a:t>
            </a:r>
            <a:r>
              <a:rPr lang="ko-KR" altLang="en-US" dirty="0"/>
              <a:t>오차가 더 낮음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889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FB0E496-C4E6-79E3-44C7-54C05F7F4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034" y="1587487"/>
            <a:ext cx="5655197" cy="826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F73DF8-0EF7-BA3C-6ADA-691F6D8D3E65}"/>
              </a:ext>
            </a:extLst>
          </p:cNvPr>
          <p:cNvSpPr txBox="1"/>
          <p:nvPr/>
        </p:nvSpPr>
        <p:spPr>
          <a:xfrm>
            <a:off x="724955" y="1038135"/>
            <a:ext cx="5686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둘의 중간 값 대입</a:t>
            </a:r>
            <a:r>
              <a:rPr lang="en-US" altLang="ko-KR" dirty="0"/>
              <a:t>: </a:t>
            </a:r>
            <a:r>
              <a:rPr lang="sv-SE" altLang="ko-KR" dirty="0"/>
              <a:t>'C’: 65, 'epsilon': 0.1, 'gamma': 0.03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0341C5-2FF7-CA5A-CE03-9F3EE944E516}"/>
              </a:ext>
            </a:extLst>
          </p:cNvPr>
          <p:cNvSpPr txBox="1"/>
          <p:nvPr/>
        </p:nvSpPr>
        <p:spPr>
          <a:xfrm>
            <a:off x="6677406" y="1677585"/>
            <a:ext cx="36187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제출 </a:t>
            </a:r>
            <a:r>
              <a:rPr lang="en-US" altLang="ko-KR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public </a:t>
            </a:r>
            <a:r>
              <a:rPr lang="ko-KR" altLang="en-US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점수</a:t>
            </a:r>
            <a:r>
              <a:rPr lang="en-US" altLang="ko-KR" dirty="0">
                <a:solidFill>
                  <a:schemeClr val="accent2"/>
                </a:solidFill>
                <a:latin typeface="Roboto" panose="02000000000000000000" pitchFamily="2" charset="0"/>
              </a:rPr>
              <a:t>=</a:t>
            </a:r>
            <a:r>
              <a:rPr lang="en-US" altLang="ko-KR" b="0" i="0" dirty="0">
                <a:solidFill>
                  <a:schemeClr val="accent2"/>
                </a:solidFill>
                <a:effectLst/>
                <a:latin typeface="Roboto" panose="02000000000000000000" pitchFamily="2" charset="0"/>
              </a:rPr>
              <a:t>0.5489360447</a:t>
            </a:r>
            <a:br>
              <a:rPr lang="en-US" altLang="ko-KR" b="0" i="0" dirty="0">
                <a:solidFill>
                  <a:srgbClr val="485465"/>
                </a:solidFill>
                <a:effectLst/>
                <a:latin typeface="Roboto" panose="02000000000000000000" pitchFamily="2" charset="0"/>
              </a:rPr>
            </a:br>
            <a:r>
              <a:rPr lang="ko-KR" altLang="en-US" b="0" i="0" dirty="0">
                <a:solidFill>
                  <a:schemeClr val="accent4"/>
                </a:solidFill>
                <a:effectLst/>
                <a:latin typeface="Roboto" panose="02000000000000000000" pitchFamily="2" charset="0"/>
              </a:rPr>
              <a:t>제출 </a:t>
            </a:r>
            <a:r>
              <a:rPr lang="en-US" altLang="ko-KR" b="0" i="0" dirty="0">
                <a:solidFill>
                  <a:schemeClr val="accent4"/>
                </a:solidFill>
                <a:effectLst/>
                <a:latin typeface="Roboto" panose="02000000000000000000" pitchFamily="2" charset="0"/>
              </a:rPr>
              <a:t>private </a:t>
            </a:r>
            <a:r>
              <a:rPr lang="ko-KR" altLang="en-US" b="0" i="0" dirty="0">
                <a:solidFill>
                  <a:schemeClr val="accent4"/>
                </a:solidFill>
                <a:effectLst/>
                <a:latin typeface="Roboto" panose="02000000000000000000" pitchFamily="2" charset="0"/>
              </a:rPr>
              <a:t>점수</a:t>
            </a:r>
            <a:r>
              <a:rPr lang="en-US" altLang="ko-KR" dirty="0">
                <a:solidFill>
                  <a:schemeClr val="accent4"/>
                </a:solidFill>
                <a:latin typeface="Roboto" panose="02000000000000000000" pitchFamily="2" charset="0"/>
              </a:rPr>
              <a:t>=</a:t>
            </a:r>
            <a:r>
              <a:rPr lang="en-US" altLang="ko-KR" b="0" i="0" dirty="0">
                <a:solidFill>
                  <a:schemeClr val="accent4"/>
                </a:solidFill>
                <a:effectLst/>
                <a:latin typeface="Roboto" panose="02000000000000000000" pitchFamily="2" charset="0"/>
              </a:rPr>
              <a:t> 0.3832928908</a:t>
            </a:r>
            <a:endParaRPr lang="ko-KR" alt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504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54974-AD97-3255-54EC-4B21C19E4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Y</a:t>
            </a:r>
            <a:r>
              <a:rPr lang="ko-KR" altLang="en-US" dirty="0"/>
              <a:t>의 스케일링 방법 변경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9D1686-DC36-E0FB-EE38-F91F499A1B1C}"/>
              </a:ext>
            </a:extLst>
          </p:cNvPr>
          <p:cNvSpPr txBox="1"/>
          <p:nvPr/>
        </p:nvSpPr>
        <p:spPr>
          <a:xfrm>
            <a:off x="694944" y="1480376"/>
            <a:ext cx="6541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Y(target)</a:t>
            </a:r>
            <a:r>
              <a:rPr lang="ko-KR" altLang="en-US" dirty="0"/>
              <a:t>에는 </a:t>
            </a:r>
            <a:r>
              <a:rPr lang="en-US" altLang="ko-KR" dirty="0"/>
              <a:t>Standard scaler</a:t>
            </a:r>
            <a:r>
              <a:rPr lang="ko-KR" altLang="en-US" dirty="0"/>
              <a:t>를 적용하지 않고 로그 스케일로 변경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1FA483-6D0E-147F-582F-D7041C5D9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6011"/>
            <a:ext cx="6237686" cy="859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94C1F2-5DC8-8495-F2FB-4CC11F7ECBB6}"/>
              </a:ext>
            </a:extLst>
          </p:cNvPr>
          <p:cNvSpPr txBox="1"/>
          <p:nvPr/>
        </p:nvSpPr>
        <p:spPr>
          <a:xfrm>
            <a:off x="7311295" y="2263698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약간의 과적합이 있지만 개선된 것으로 보임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612DA8-A883-9165-53F8-E4B393D2FBFD}"/>
              </a:ext>
            </a:extLst>
          </p:cNvPr>
          <p:cNvSpPr txBox="1"/>
          <p:nvPr/>
        </p:nvSpPr>
        <p:spPr>
          <a:xfrm>
            <a:off x="694944" y="2964669"/>
            <a:ext cx="7068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 Train</a:t>
            </a:r>
            <a:r>
              <a:rPr lang="ko-KR" altLang="en-US" dirty="0"/>
              <a:t>에 대한 </a:t>
            </a:r>
            <a:r>
              <a:rPr lang="ko-KR" altLang="en-US" dirty="0" err="1"/>
              <a:t>그리드서치</a:t>
            </a:r>
            <a:r>
              <a:rPr lang="en-US" altLang="ko-KR" dirty="0"/>
              <a:t> 'C': 5, 'epsilon': 0.1, 'gamma': 0.05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CC8737-9A07-4BCC-81C2-6CE9DB36B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77696"/>
            <a:ext cx="5513373" cy="6408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C2E3EE-A265-FC1F-34A8-73153790BAA5}"/>
              </a:ext>
            </a:extLst>
          </p:cNvPr>
          <p:cNvSpPr txBox="1"/>
          <p:nvPr/>
        </p:nvSpPr>
        <p:spPr>
          <a:xfrm>
            <a:off x="6847999" y="3512238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약간의 </a:t>
            </a:r>
            <a:r>
              <a:rPr lang="ko-KR" altLang="en-US" dirty="0" err="1"/>
              <a:t>과적합</a:t>
            </a:r>
            <a:r>
              <a:rPr lang="ko-KR" altLang="en-US" dirty="0"/>
              <a:t> 개선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EF1D2D-1363-B7D3-5559-A0F026BCA5E3}"/>
              </a:ext>
            </a:extLst>
          </p:cNvPr>
          <p:cNvSpPr txBox="1"/>
          <p:nvPr/>
        </p:nvSpPr>
        <p:spPr>
          <a:xfrm>
            <a:off x="694944" y="4123110"/>
            <a:ext cx="76048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2) Valid</a:t>
            </a:r>
            <a:r>
              <a:rPr lang="ko-KR" altLang="en-US" dirty="0"/>
              <a:t>에 대한 </a:t>
            </a:r>
            <a:r>
              <a:rPr lang="ko-KR" altLang="en-US" dirty="0" err="1"/>
              <a:t>그리드서치</a:t>
            </a:r>
            <a:r>
              <a:rPr lang="ko-KR" altLang="en-US" dirty="0"/>
              <a:t> 'C': 100, '</a:t>
            </a:r>
            <a:r>
              <a:rPr lang="ko-KR" altLang="en-US" dirty="0" err="1"/>
              <a:t>epsilon</a:t>
            </a:r>
            <a:r>
              <a:rPr lang="ko-KR" altLang="en-US" dirty="0"/>
              <a:t>': 0.1, '</a:t>
            </a:r>
            <a:r>
              <a:rPr lang="ko-KR" altLang="en-US" dirty="0" err="1"/>
              <a:t>gamma</a:t>
            </a:r>
            <a:r>
              <a:rPr lang="ko-KR" altLang="en-US" dirty="0"/>
              <a:t>': 0.01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82D1647-A966-9BFD-2378-CB6E4CEE15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625" y="4529334"/>
            <a:ext cx="5223839" cy="6648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6D175F-2473-0208-A655-B9D613CF5391}"/>
              </a:ext>
            </a:extLst>
          </p:cNvPr>
          <p:cNvSpPr txBox="1"/>
          <p:nvPr/>
        </p:nvSpPr>
        <p:spPr>
          <a:xfrm>
            <a:off x="6333285" y="4597023"/>
            <a:ext cx="4874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처음보단 </a:t>
            </a:r>
            <a:r>
              <a:rPr lang="en-US" altLang="ko-KR" dirty="0"/>
              <a:t>valid</a:t>
            </a:r>
            <a:r>
              <a:rPr lang="ko-KR" altLang="en-US" dirty="0"/>
              <a:t>의 오차가 낮아졌지만 </a:t>
            </a:r>
            <a:r>
              <a:rPr lang="en-US" altLang="ko-KR" dirty="0"/>
              <a:t>train</a:t>
            </a:r>
            <a:r>
              <a:rPr lang="ko-KR" altLang="en-US" dirty="0"/>
              <a:t>에 대한 그리드 </a:t>
            </a:r>
            <a:r>
              <a:rPr lang="ko-KR" altLang="en-US" dirty="0" err="1"/>
              <a:t>서치</a:t>
            </a:r>
            <a:r>
              <a:rPr lang="ko-KR" altLang="en-US" dirty="0"/>
              <a:t> 결과를 적용했을 때가 더 성능이 좋음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46D82F-9981-8525-5F75-955CFF388D8E}"/>
              </a:ext>
            </a:extLst>
          </p:cNvPr>
          <p:cNvSpPr txBox="1"/>
          <p:nvPr/>
        </p:nvSpPr>
        <p:spPr>
          <a:xfrm>
            <a:off x="774625" y="5569545"/>
            <a:ext cx="5397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1)</a:t>
            </a:r>
            <a:r>
              <a:rPr lang="ko-KR" altLang="en-US" dirty="0"/>
              <a:t>번 파라미터를 적용하여 제출 </a:t>
            </a:r>
            <a:r>
              <a:rPr lang="en-US" altLang="ko-KR" dirty="0"/>
              <a:t>-&gt;</a:t>
            </a:r>
            <a:r>
              <a:rPr lang="ko-KR" altLang="en-US" dirty="0"/>
              <a:t> 결과</a:t>
            </a:r>
            <a:r>
              <a:rPr lang="en-US" altLang="ko-KR" dirty="0"/>
              <a:t>:</a:t>
            </a:r>
          </a:p>
          <a:p>
            <a:r>
              <a:rPr lang="en-US" altLang="ko-KR" dirty="0">
                <a:solidFill>
                  <a:schemeClr val="accent2"/>
                </a:solidFill>
              </a:rPr>
              <a:t>0.6070247851 (public)</a:t>
            </a:r>
          </a:p>
          <a:p>
            <a:r>
              <a:rPr lang="en-US" altLang="ko-KR" dirty="0">
                <a:solidFill>
                  <a:schemeClr val="accent4"/>
                </a:solidFill>
              </a:rPr>
              <a:t>0.4754248867 (private)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63E7414-EA4C-A108-4FB9-BE9CF3E31FEC}"/>
              </a:ext>
            </a:extLst>
          </p:cNvPr>
          <p:cNvSpPr txBox="1"/>
          <p:nvPr/>
        </p:nvSpPr>
        <p:spPr>
          <a:xfrm>
            <a:off x="5400756" y="5708044"/>
            <a:ext cx="5807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</a:t>
            </a:r>
            <a:r>
              <a:rPr lang="ko-KR" altLang="en-US" dirty="0"/>
              <a:t>과 </a:t>
            </a:r>
            <a:r>
              <a:rPr lang="en-US" altLang="ko-KR" dirty="0"/>
              <a:t>valid</a:t>
            </a:r>
            <a:r>
              <a:rPr lang="ko-KR" altLang="en-US" dirty="0"/>
              <a:t>에 대해서는 </a:t>
            </a:r>
            <a:r>
              <a:rPr lang="en-US" altLang="ko-KR" dirty="0"/>
              <a:t>log scale </a:t>
            </a:r>
            <a:r>
              <a:rPr lang="ko-KR" altLang="en-US" dirty="0"/>
              <a:t>적용이 효과가 있었지만 </a:t>
            </a:r>
            <a:r>
              <a:rPr lang="en-US" altLang="ko-KR" dirty="0"/>
              <a:t>test</a:t>
            </a:r>
            <a:r>
              <a:rPr lang="ko-KR" altLang="en-US" dirty="0"/>
              <a:t>에 대해서는 효과가 없었던 것으로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467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기본 바른고딕체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804</Words>
  <Application>Microsoft Office PowerPoint</Application>
  <PresentationFormat>와이드스크린</PresentationFormat>
  <Paragraphs>79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나눔바른고딕</vt:lpstr>
      <vt:lpstr>맑은 고딕</vt:lpstr>
      <vt:lpstr>Roboto</vt:lpstr>
      <vt:lpstr>Office 테마</vt:lpstr>
      <vt:lpstr>SVR</vt:lpstr>
      <vt:lpstr>선형회귀, Lasso, Ridge 모델 사용</vt:lpstr>
      <vt:lpstr>SVR</vt:lpstr>
      <vt:lpstr>SVR 사용</vt:lpstr>
      <vt:lpstr>차원축소</vt:lpstr>
      <vt:lpstr>파생변수 생성</vt:lpstr>
      <vt:lpstr>K-fold 사용해 데이터 분할</vt:lpstr>
      <vt:lpstr>PowerPoint 프레젠테이션</vt:lpstr>
      <vt:lpstr>Y의 스케일링 방법 변경</vt:lpstr>
      <vt:lpstr>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SVR</dc:title>
  <dc:creator>eungyo3@gmail.com</dc:creator>
  <cp:lastModifiedBy>eungyo3@gmail.com</cp:lastModifiedBy>
  <cp:revision>1</cp:revision>
  <dcterms:created xsi:type="dcterms:W3CDTF">2025-04-11T08:33:58Z</dcterms:created>
  <dcterms:modified xsi:type="dcterms:W3CDTF">2025-04-11T09:49:57Z</dcterms:modified>
</cp:coreProperties>
</file>