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3" r:id="rId3"/>
    <p:sldId id="264" r:id="rId4"/>
    <p:sldId id="257" r:id="rId5"/>
    <p:sldId id="259" r:id="rId6"/>
    <p:sldId id="260" r:id="rId7"/>
    <p:sldId id="262" r:id="rId8"/>
    <p:sldId id="261" r:id="rId9"/>
  </p:sldIdLst>
  <p:sldSz cx="12192000" cy="6858000"/>
  <p:notesSz cx="6858000" cy="9144000"/>
  <p:embeddedFontLst>
    <p:embeddedFont>
      <p:font typeface="a타이틀고딕3" panose="02020600000000000000" pitchFamily="18" charset="-127"/>
      <p:regular r:id="rId10"/>
    </p:embeddedFont>
    <p:embeddedFont>
      <p:font typeface="나눔바른고딕" panose="020B0603020101020101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2D8090-9447-4E80-BC68-4EB32FD31D73}" v="9" dt="2025-03-29T08:44:42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gyo3@gmail.com" userId="d3149e245121e7d6" providerId="LiveId" clId="{9A2D8090-9447-4E80-BC68-4EB32FD31D73}"/>
    <pc:docChg chg="undo custSel modSld">
      <pc:chgData name="eungyo3@gmail.com" userId="d3149e245121e7d6" providerId="LiveId" clId="{9A2D8090-9447-4E80-BC68-4EB32FD31D73}" dt="2025-03-29T08:52:56.320" v="1310" actId="20577"/>
      <pc:docMkLst>
        <pc:docMk/>
      </pc:docMkLst>
      <pc:sldChg chg="addSp delSp modSp mod">
        <pc:chgData name="eungyo3@gmail.com" userId="d3149e245121e7d6" providerId="LiveId" clId="{9A2D8090-9447-4E80-BC68-4EB32FD31D73}" dt="2025-03-29T08:45:41.912" v="671" actId="207"/>
        <pc:sldMkLst>
          <pc:docMk/>
          <pc:sldMk cId="4058389250" sldId="263"/>
        </pc:sldMkLst>
        <pc:spChg chg="mod">
          <ac:chgData name="eungyo3@gmail.com" userId="d3149e245121e7d6" providerId="LiveId" clId="{9A2D8090-9447-4E80-BC68-4EB32FD31D73}" dt="2025-03-29T08:44:26.316" v="527" actId="20577"/>
          <ac:spMkLst>
            <pc:docMk/>
            <pc:sldMk cId="4058389250" sldId="263"/>
            <ac:spMk id="3" creationId="{EB41A52E-03F5-A3BD-837D-434300D78DF8}"/>
          </ac:spMkLst>
        </pc:spChg>
        <pc:spChg chg="add mod">
          <ac:chgData name="eungyo3@gmail.com" userId="d3149e245121e7d6" providerId="LiveId" clId="{9A2D8090-9447-4E80-BC68-4EB32FD31D73}" dt="2025-03-29T08:45:41.912" v="671" actId="207"/>
          <ac:spMkLst>
            <pc:docMk/>
            <pc:sldMk cId="4058389250" sldId="263"/>
            <ac:spMk id="7" creationId="{32A1159E-B5A9-740D-BCFE-6BEA6FFF6FB8}"/>
          </ac:spMkLst>
        </pc:spChg>
        <pc:picChg chg="add mod">
          <ac:chgData name="eungyo3@gmail.com" userId="d3149e245121e7d6" providerId="LiveId" clId="{9A2D8090-9447-4E80-BC68-4EB32FD31D73}" dt="2025-03-29T08:44:05.906" v="512" actId="1076"/>
          <ac:picMkLst>
            <pc:docMk/>
            <pc:sldMk cId="4058389250" sldId="263"/>
            <ac:picMk id="6" creationId="{51509202-2254-233F-B599-96E9C3EF2F8F}"/>
          </ac:picMkLst>
        </pc:picChg>
        <pc:picChg chg="add del">
          <ac:chgData name="eungyo3@gmail.com" userId="d3149e245121e7d6" providerId="LiveId" clId="{9A2D8090-9447-4E80-BC68-4EB32FD31D73}" dt="2025-03-29T08:37:38.882" v="149" actId="478"/>
          <ac:picMkLst>
            <pc:docMk/>
            <pc:sldMk cId="4058389250" sldId="263"/>
            <ac:picMk id="1026" creationId="{A38EEB19-47E9-2E17-DFD0-193BA7DCD3D0}"/>
          </ac:picMkLst>
        </pc:picChg>
        <pc:picChg chg="add mod">
          <ac:chgData name="eungyo3@gmail.com" userId="d3149e245121e7d6" providerId="LiveId" clId="{9A2D8090-9447-4E80-BC68-4EB32FD31D73}" dt="2025-03-29T08:37:37.490" v="148" actId="14100"/>
          <ac:picMkLst>
            <pc:docMk/>
            <pc:sldMk cId="4058389250" sldId="263"/>
            <ac:picMk id="1028" creationId="{F7FF0706-3D20-1893-B76C-1A7371289911}"/>
          </ac:picMkLst>
        </pc:picChg>
      </pc:sldChg>
      <pc:sldChg chg="modSp mod">
        <pc:chgData name="eungyo3@gmail.com" userId="d3149e245121e7d6" providerId="LiveId" clId="{9A2D8090-9447-4E80-BC68-4EB32FD31D73}" dt="2025-03-29T08:52:56.320" v="1310" actId="20577"/>
        <pc:sldMkLst>
          <pc:docMk/>
          <pc:sldMk cId="1948620124" sldId="264"/>
        </pc:sldMkLst>
        <pc:spChg chg="mod">
          <ac:chgData name="eungyo3@gmail.com" userId="d3149e245121e7d6" providerId="LiveId" clId="{9A2D8090-9447-4E80-BC68-4EB32FD31D73}" dt="2025-03-29T08:52:56.320" v="1310" actId="20577"/>
          <ac:spMkLst>
            <pc:docMk/>
            <pc:sldMk cId="1948620124" sldId="264"/>
            <ac:spMk id="2" creationId="{89A01DA9-B1FD-6076-6717-98415FF93967}"/>
          </ac:spMkLst>
        </pc:spChg>
        <pc:spChg chg="mod">
          <ac:chgData name="eungyo3@gmail.com" userId="d3149e245121e7d6" providerId="LiveId" clId="{9A2D8090-9447-4E80-BC68-4EB32FD31D73}" dt="2025-03-29T08:52:41.112" v="1275" actId="1076"/>
          <ac:spMkLst>
            <pc:docMk/>
            <pc:sldMk cId="1948620124" sldId="264"/>
            <ac:spMk id="6" creationId="{6D22BC5C-0849-D90C-CB11-902919DAD3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F9619-7194-B52C-233F-957944D30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F7C2EF-EE0A-3E9D-85F2-D86B7B05F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3A0221-3D87-AE43-FAEC-950EF0AD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34932-ABD3-7FB6-B7D2-1124B8D01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940290-DA56-737A-9E97-4777250E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21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594A2-57A4-F219-B853-D7A1AB59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CCE68-CA10-DA07-342A-5750B34C8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CCE13-1AA7-634D-440C-5D45948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1D567F-795A-9DC4-91B7-A37C877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19B75-4CB0-AE35-6974-3ECFD1E4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58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41835C-10CD-6143-AF28-42466DE82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1C7EA9-7620-577B-D064-D9B13EFCB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C89B9-C9E0-2737-AA82-C1CEC663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6A6C0-A168-6272-239B-FE6070A86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CD7060-47EB-C1F2-65FF-ED03FB127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2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9E062-D37B-8F8B-9834-FDDF1581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105351-03A2-6571-5DAA-DFDA19300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79873-7E71-BEFD-03E0-CA7323348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ED5FC-7CB4-BFD0-CE9E-88B94D9D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1B691-E2F3-CE88-C681-A5B147D0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604BC5-3D83-BFFC-B7C8-73A6D9DE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A23A1-7D40-57E0-347C-75092E47C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8E6318-B9BF-7D30-64C3-4F82B7C3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C321B6-13BD-696F-F146-2B63177E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2A6E4-1F21-6065-D3B6-37EDE044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578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513E5-D379-54D2-E90A-358D21CB5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247CBE-B2BE-9414-779D-0598E1F3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3FE960-604D-16DE-3DE6-51F0933A7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23A1BF-1958-93AE-1E8E-46C0371AA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4037DC-A0BA-D77E-0106-37D2F1BE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C3764B-2017-AE8F-D86D-1C29147D9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7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A61C3-5258-719F-AC43-ED0AFCE15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8BA50A-1C3B-D2C4-E1E3-FAD8289C0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88978E-242D-FB08-C493-2481716430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3D1807-3590-BA93-E720-2F6A23B7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625ADE-CFB4-FDE4-54B2-50B793848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5559C17-593D-3C49-B7C2-96942975C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0F39E8D-F702-A2E3-CE3F-10BDE79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2EE668-88D1-6382-CF80-FD110C5B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99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83417-8846-E6B9-36D8-AF729719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9B5E4-1D31-A869-79FF-05ABDA24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92B1E2-531C-6EE5-7124-C5E55A87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F176CA-D8A5-BA4B-E817-524340A5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816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BEFDBB-1E56-E76A-F4AF-DE32B50E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82397C-E339-5C99-8F76-68E7CEDF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9D21B3-A891-D218-C839-D6847C5D9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42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00C7A-757C-91D1-1340-F720BCBA5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851ABA-B3FC-0A6C-7788-5F43B0B5D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8374D4-B04C-6929-5162-5E697FFC8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B8AC7E-59CB-7321-565E-3BB1C705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2C086E-EF25-8CAE-2F35-BAD5C506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32C47-68F5-27E6-6CA7-B9F4B16F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75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C03FE-E0DB-6975-D52C-C15832C5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58F946-7684-566D-7826-034EAA7A8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D7B2A2-A980-DEBB-1EB0-8D2FB8A20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9B732-0A58-F0C5-225C-058FD22E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5F47CD-A3C2-D02F-15D1-DC31FEEC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D1D266-C235-3710-DA8C-43A83646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99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B9DEBB-93D3-CD34-DBCF-179ED1BC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CCE575-933F-A12C-DA58-AEFAEFBEA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A968-27F4-E28B-5AC0-575E11EFBD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61936-C15B-4BC6-B05E-FB3F0A91EEDE}" type="datetimeFigureOut">
              <a:rPr lang="ko-KR" altLang="en-US" smtClean="0"/>
              <a:t>2025-03-29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90D811-C823-147B-9D03-C24B5B229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136A84-5283-56C3-F1CE-D08CF495E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71C55-C030-4296-A62E-CEFFE7C4C0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665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893DB-3C58-972B-D946-8B09ACF0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0651"/>
            <a:ext cx="9144000" cy="2387600"/>
          </a:xfrm>
        </p:spPr>
        <p:txBody>
          <a:bodyPr/>
          <a:lstStyle/>
          <a:p>
            <a:r>
              <a:rPr lang="ko-KR" altLang="en-US" dirty="0"/>
              <a:t>선형회귀 모델 설명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기온 데이터 </a:t>
            </a:r>
            <a:r>
              <a:rPr lang="en-US" altLang="ko-KR" dirty="0"/>
              <a:t>EDA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068C5-78C5-E645-52AA-F0F145498D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김은교</a:t>
            </a:r>
          </a:p>
        </p:txBody>
      </p:sp>
    </p:spTree>
    <p:extLst>
      <p:ext uri="{BB962C8B-B14F-4D97-AF65-F5344CB8AC3E}">
        <p14:creationId xmlns:p14="http://schemas.microsoft.com/office/powerpoint/2010/main" val="383574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DE0A1F-585C-6FA4-A05F-A71DCF54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87"/>
            <a:ext cx="10046208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선형회귀 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1A52E-03F5-A3BD-837D-434300D7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520" y="1202931"/>
            <a:ext cx="54745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우리가 예측하려는 값은 </a:t>
            </a:r>
            <a:r>
              <a:rPr lang="en-US" altLang="ko-KR" sz="2000" dirty="0"/>
              <a:t>‘</a:t>
            </a:r>
            <a:r>
              <a:rPr lang="ko-KR" altLang="en-US" sz="2000" dirty="0" err="1"/>
              <a:t>따릉이</a:t>
            </a:r>
            <a:r>
              <a:rPr lang="ko-KR" altLang="en-US" sz="2000" dirty="0"/>
              <a:t> 대여 수</a:t>
            </a:r>
            <a:r>
              <a:rPr lang="en-US" altLang="ko-KR" sz="2000" dirty="0"/>
              <a:t>’ </a:t>
            </a:r>
            <a:r>
              <a:rPr lang="ko-KR" altLang="en-US" sz="2000" dirty="0"/>
              <a:t>이므로</a:t>
            </a:r>
            <a:r>
              <a:rPr lang="en-US" altLang="ko-KR" sz="2000" dirty="0"/>
              <a:t>,     </a:t>
            </a:r>
            <a:r>
              <a:rPr lang="ko-KR" altLang="en-US" sz="2000" b="1" dirty="0">
                <a:solidFill>
                  <a:schemeClr val="bg2">
                    <a:lumMod val="50000"/>
                  </a:schemeClr>
                </a:solidFill>
              </a:rPr>
              <a:t>수치형 데이터</a:t>
            </a:r>
            <a:r>
              <a:rPr lang="ko-KR" altLang="en-US" sz="2000" dirty="0"/>
              <a:t>에 해당함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→ </a:t>
            </a:r>
            <a:r>
              <a:rPr lang="en-US" altLang="ko-KR" sz="2000" dirty="0"/>
              <a:t>baseline </a:t>
            </a:r>
            <a:r>
              <a:rPr lang="ko-KR" altLang="en-US" sz="2000" dirty="0"/>
              <a:t>코드에서는 주어진 </a:t>
            </a:r>
            <a:r>
              <a:rPr lang="en-US" altLang="ko-KR" sz="2000" dirty="0"/>
              <a:t>feature(x)</a:t>
            </a:r>
            <a:r>
              <a:rPr lang="ko-KR" altLang="en-US" sz="2000" dirty="0"/>
              <a:t>과 </a:t>
            </a:r>
            <a:r>
              <a:rPr lang="en-US" altLang="ko-KR" sz="2000" dirty="0"/>
              <a:t>target(y)</a:t>
            </a:r>
            <a:r>
              <a:rPr lang="ko-KR" altLang="en-US" sz="2000" dirty="0"/>
              <a:t>인 대여 수 간의 관계를 학습하여 </a:t>
            </a:r>
            <a:r>
              <a:rPr lang="ko-KR" altLang="en-US" sz="2000" dirty="0" err="1"/>
              <a:t>예측값과</a:t>
            </a:r>
            <a:r>
              <a:rPr lang="ko-KR" altLang="en-US" sz="2000" dirty="0"/>
              <a:t> 실제 값의   차이가 최소가 되는 </a:t>
            </a:r>
            <a:r>
              <a:rPr lang="en-US" altLang="ko-KR" sz="2000" dirty="0"/>
              <a:t>line</a:t>
            </a:r>
            <a:r>
              <a:rPr lang="ko-KR" altLang="en-US" sz="2000" dirty="0"/>
              <a:t>을 학습하는 선형회귀 모델을 선택하였음</a:t>
            </a:r>
            <a:r>
              <a:rPr lang="en-US" altLang="ko-KR" sz="20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1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Model </a:t>
            </a:r>
            <a:r>
              <a:rPr lang="ko-KR" altLang="en-US" sz="2000" dirty="0"/>
              <a:t>형태</a:t>
            </a:r>
            <a:r>
              <a:rPr lang="en-US" altLang="ko-KR" sz="2000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1026" name="Picture 2" descr="선형 회귀 - 위키백과, 우리 모두의 백과사전">
            <a:extLst>
              <a:ext uri="{FF2B5EF4-FFF2-40B4-BE49-F238E27FC236}">
                <a16:creationId xmlns:a16="http://schemas.microsoft.com/office/drawing/2014/main" id="{A38EEB19-47E9-2E17-DFD0-193BA7DCD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1122850"/>
            <a:ext cx="5721096" cy="470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B6C073-575B-2818-4A9A-1144B13DA941}"/>
              </a:ext>
            </a:extLst>
          </p:cNvPr>
          <p:cNvSpPr txBox="1"/>
          <p:nvPr/>
        </p:nvSpPr>
        <p:spPr>
          <a:xfrm>
            <a:off x="384048" y="5921601"/>
            <a:ext cx="6172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Image </a:t>
            </a:r>
            <a:r>
              <a:rPr lang="ko-KR" altLang="en-US" sz="1400" dirty="0"/>
              <a:t>출처</a:t>
            </a:r>
            <a:r>
              <a:rPr lang="en-US" altLang="ko-KR" sz="1400" dirty="0"/>
              <a:t>: Wikipedia ‘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독립변수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개와 종속변수 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개를 가진 선형 회귀의 예</a:t>
            </a:r>
            <a:r>
              <a:rPr lang="en-US" altLang="ko-KR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’, https://ko.wikipedia.org/wiki/%EC%84%A0%ED%98%95_%ED%9A%8C%EA%B7%80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09202-2254-233F-B599-96E9C3EF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20" y="5117266"/>
            <a:ext cx="5474564" cy="533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A1159E-B5A9-740D-BCFE-6BEA6FFF6FB8}"/>
              </a:ext>
            </a:extLst>
          </p:cNvPr>
          <p:cNvSpPr txBox="1"/>
          <p:nvPr/>
        </p:nvSpPr>
        <p:spPr>
          <a:xfrm>
            <a:off x="6729984" y="5824803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특성 </a:t>
            </a:r>
            <a:r>
              <a:rPr lang="en-US" altLang="ko-KR" dirty="0"/>
              <a:t>x</a:t>
            </a:r>
            <a:r>
              <a:rPr lang="ko-KR" altLang="en-US" dirty="0"/>
              <a:t>에 대한 각각의 </a:t>
            </a:r>
            <a:r>
              <a:rPr lang="ko-KR" altLang="en-US" b="1" dirty="0">
                <a:solidFill>
                  <a:srgbClr val="C00000"/>
                </a:solidFill>
              </a:rPr>
              <a:t>가중치 </a:t>
            </a:r>
            <a:r>
              <a:rPr lang="en-US" altLang="ko-KR" b="1" dirty="0">
                <a:solidFill>
                  <a:srgbClr val="C00000"/>
                </a:solidFill>
              </a:rPr>
              <a:t>w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1"/>
                </a:solidFill>
              </a:rPr>
              <a:t>절편 </a:t>
            </a:r>
            <a:r>
              <a:rPr lang="en-US" altLang="ko-KR" b="1" dirty="0">
                <a:solidFill>
                  <a:schemeClr val="accent1"/>
                </a:solidFill>
              </a:rPr>
              <a:t>b </a:t>
            </a:r>
            <a:r>
              <a:rPr lang="ko-KR" altLang="en-US" dirty="0"/>
              <a:t>학습</a:t>
            </a:r>
          </a:p>
        </p:txBody>
      </p:sp>
    </p:spTree>
    <p:extLst>
      <p:ext uri="{BB962C8B-B14F-4D97-AF65-F5344CB8AC3E}">
        <p14:creationId xmlns:p14="http://schemas.microsoft.com/office/powerpoint/2010/main" val="405838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52A4-9531-D037-27DD-F8D8232DF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01DA9-B1FD-6076-6717-98415FF9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2287"/>
            <a:ext cx="10046208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선형회귀 모델 주요 장단점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D22BC5C-0849-D90C-CB11-902919DAD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68" y="1367850"/>
            <a:ext cx="11256264" cy="5087239"/>
          </a:xfrm>
        </p:spPr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장점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데이터가 선형성을 가질 때 좋은 성능을 가짐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연속적인 수치를 예측할 때 주로 사용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직관적으로 해석 가능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빠르고 효율적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가중치 값을 통해 특성의 중요도 확인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비선형적 관계에서 성능이 낮음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데이터의 스케일</a:t>
            </a:r>
            <a:r>
              <a:rPr lang="en-US" altLang="ko-KR" dirty="0"/>
              <a:t>, </a:t>
            </a:r>
            <a:r>
              <a:rPr lang="ko-KR" altLang="en-US" dirty="0"/>
              <a:t>이상치에 민감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차원이 너무 많을 때 </a:t>
            </a:r>
            <a:r>
              <a:rPr lang="en-US" altLang="ko-KR" dirty="0"/>
              <a:t>overfitting(</a:t>
            </a:r>
            <a:r>
              <a:rPr lang="ko-KR" altLang="en-US" dirty="0" err="1"/>
              <a:t>과적합</a:t>
            </a:r>
            <a:r>
              <a:rPr lang="en-US" altLang="ko-KR" dirty="0"/>
              <a:t>) </a:t>
            </a:r>
            <a:r>
              <a:rPr lang="ko-KR" altLang="en-US" dirty="0"/>
              <a:t>문제 발생할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다중공선성</a:t>
            </a:r>
            <a:r>
              <a:rPr lang="ko-KR" altLang="en-US" dirty="0"/>
              <a:t> 문제 </a:t>
            </a:r>
            <a:r>
              <a:rPr lang="en-US" altLang="ko-KR" dirty="0"/>
              <a:t>(</a:t>
            </a:r>
            <a:r>
              <a:rPr lang="ko-KR" altLang="en-US" dirty="0"/>
              <a:t>변수들 간 높은 상관관계를 가질 때 모델의 안정성과 성능 저하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62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2772-F37E-16DD-35D1-3198BE0A7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-280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Low temp &amp; High temp </a:t>
            </a:r>
            <a:r>
              <a:rPr lang="ko-KR" altLang="en-US" sz="3600" dirty="0"/>
              <a:t>조사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D9A15E-1042-E91F-C550-6E675C53F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461" y="1784027"/>
            <a:ext cx="4663371" cy="39270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B02C72-7211-D03B-D21C-939B6939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09" y="1784027"/>
            <a:ext cx="4812792" cy="4052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B6103C-439A-A626-AD09-9CF34B53A60A}"/>
              </a:ext>
            </a:extLst>
          </p:cNvPr>
          <p:cNvSpPr txBox="1"/>
          <p:nvPr/>
        </p:nvSpPr>
        <p:spPr>
          <a:xfrm>
            <a:off x="530421" y="1048709"/>
            <a:ext cx="10268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방법</a:t>
            </a:r>
            <a:r>
              <a:rPr lang="en-US" altLang="ko-KR" sz="2000" dirty="0"/>
              <a:t>: low temp, high temp </a:t>
            </a:r>
            <a:r>
              <a:rPr lang="ko-KR" altLang="en-US" sz="2000" dirty="0"/>
              <a:t>각각 최솟값부터 최댓값까지 구간을 </a:t>
            </a:r>
            <a:r>
              <a:rPr lang="en-US" altLang="ko-KR" sz="2000" dirty="0"/>
              <a:t>5</a:t>
            </a:r>
            <a:r>
              <a:rPr lang="ko-KR" altLang="en-US" sz="2000" dirty="0" err="1"/>
              <a:t>도씩</a:t>
            </a:r>
            <a:r>
              <a:rPr lang="ko-KR" altLang="en-US" sz="2000" dirty="0"/>
              <a:t> 나눠서 시각화</a:t>
            </a:r>
            <a:endParaRPr lang="en-US" altLang="ko-KR" sz="2000" dirty="0"/>
          </a:p>
          <a:p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온도가 가장 높은 구간에서 대여 수가 가장 </a:t>
            </a:r>
            <a:r>
              <a:rPr lang="ko-KR" altLang="en-US" sz="2000" dirty="0" err="1"/>
              <a:t>많은지</a:t>
            </a:r>
            <a:r>
              <a:rPr lang="en-US" altLang="ko-KR" sz="2000" dirty="0"/>
              <a:t>,</a:t>
            </a:r>
            <a:r>
              <a:rPr lang="ko-KR" altLang="en-US" sz="2000" dirty="0"/>
              <a:t> 증가하는 추세를 띄는지 확인하기 위함</a:t>
            </a:r>
            <a:endParaRPr lang="en-US" altLang="ko-KR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0C399A-1754-FA69-BC4A-B7289F7DC2CC}"/>
              </a:ext>
            </a:extLst>
          </p:cNvPr>
          <p:cNvSpPr txBox="1"/>
          <p:nvPr/>
        </p:nvSpPr>
        <p:spPr>
          <a:xfrm>
            <a:off x="673261" y="5738508"/>
            <a:ext cx="9982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800" dirty="0"/>
              <a:t>결과</a:t>
            </a:r>
            <a:r>
              <a:rPr lang="en-US" altLang="ko-KR" sz="1800" dirty="0"/>
              <a:t>: low temp</a:t>
            </a:r>
            <a:r>
              <a:rPr lang="ko-KR" altLang="en-US" sz="1800" dirty="0"/>
              <a:t>에서는 유의미한 상관관계를 찾지 못하였지만</a:t>
            </a:r>
            <a:r>
              <a:rPr lang="en-US" altLang="ko-KR" sz="1800" dirty="0"/>
              <a:t>,</a:t>
            </a:r>
          </a:p>
          <a:p>
            <a:pPr marL="0" indent="0">
              <a:buNone/>
            </a:pPr>
            <a:r>
              <a:rPr lang="en-US" altLang="ko-KR" sz="1800" dirty="0"/>
              <a:t>High temp</a:t>
            </a:r>
            <a:r>
              <a:rPr lang="ko-KR" altLang="en-US" sz="1800" dirty="0"/>
              <a:t>에서는 온도가 가장 높은 구간에서 대여 수가 가장 많음을 확인할 수 있었음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또한 최고기온이 증가할수록 대여 수도 많은 경향이 있는 것을 확인함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D487FA-52E1-ECE9-C7F3-7684D11E686C}"/>
              </a:ext>
            </a:extLst>
          </p:cNvPr>
          <p:cNvCxnSpPr/>
          <p:nvPr/>
        </p:nvCxnSpPr>
        <p:spPr>
          <a:xfrm flipV="1">
            <a:off x="7242048" y="2340864"/>
            <a:ext cx="2907792" cy="1207008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19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4CF23-7751-012D-7503-84EC9A4EF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AE62A-91FE-43CB-431C-2B6CBA22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-280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평균 기온 </a:t>
            </a:r>
            <a:r>
              <a:rPr lang="en-US" altLang="ko-KR" sz="3600" dirty="0"/>
              <a:t>(avg temp) </a:t>
            </a:r>
            <a:r>
              <a:rPr lang="ko-KR" altLang="en-US" sz="3600" dirty="0"/>
              <a:t>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282ED-9712-EF13-6681-CF6DA05735D6}"/>
              </a:ext>
            </a:extLst>
          </p:cNvPr>
          <p:cNvSpPr txBox="1"/>
          <p:nvPr/>
        </p:nvSpPr>
        <p:spPr>
          <a:xfrm>
            <a:off x="530421" y="1048709"/>
            <a:ext cx="10268643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방법</a:t>
            </a:r>
            <a:r>
              <a:rPr lang="en-US" altLang="ko-KR" sz="2000" dirty="0"/>
              <a:t>: (low</a:t>
            </a:r>
            <a:r>
              <a:rPr lang="ko-KR" altLang="en-US" sz="2000" dirty="0"/>
              <a:t> </a:t>
            </a:r>
            <a:r>
              <a:rPr lang="en-US" altLang="ko-KR" sz="2000" dirty="0"/>
              <a:t>temp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/>
              <a:t>high</a:t>
            </a:r>
            <a:r>
              <a:rPr lang="ko-KR" altLang="en-US" sz="2000" dirty="0"/>
              <a:t> </a:t>
            </a:r>
            <a:r>
              <a:rPr lang="en-US" altLang="ko-KR" sz="2000" dirty="0"/>
              <a:t>temp)/2</a:t>
            </a:r>
            <a:r>
              <a:rPr lang="ko-KR" altLang="en-US" sz="2000" dirty="0"/>
              <a:t>로 새로운 칼럼 </a:t>
            </a:r>
            <a:r>
              <a:rPr lang="en-US" altLang="ko-KR" sz="2000" dirty="0"/>
              <a:t>avg temp</a:t>
            </a:r>
            <a:r>
              <a:rPr lang="ko-KR" altLang="en-US" sz="2000" dirty="0"/>
              <a:t>를 생성 후 동일한 방식으로 시각화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평균 기온이 상승할수록 대여 수가 증가하는 추세가 있는지 확인하기 위함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910A0E-4F00-D034-AE32-0C1466D9C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7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0421" y="2025900"/>
            <a:ext cx="5650923" cy="475867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65AF06-91C1-B8E9-98C0-B7A2024787E5}"/>
              </a:ext>
            </a:extLst>
          </p:cNvPr>
          <p:cNvCxnSpPr>
            <a:cxnSpLocks/>
          </p:cNvCxnSpPr>
          <p:nvPr/>
        </p:nvCxnSpPr>
        <p:spPr>
          <a:xfrm flipV="1">
            <a:off x="1897414" y="2647188"/>
            <a:ext cx="3218688" cy="105156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057096-B6BF-300C-1D5A-8D88F511D738}"/>
              </a:ext>
            </a:extLst>
          </p:cNvPr>
          <p:cNvSpPr txBox="1"/>
          <p:nvPr/>
        </p:nvSpPr>
        <p:spPr>
          <a:xfrm>
            <a:off x="6702552" y="3172968"/>
            <a:ext cx="5294376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✓결론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시각화 그래프에서 증가하는 추세를 확인 할 수 있으므로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주어진 데이터 내에서는 기온이 상승함에 따라 대여 수도 증가함을 확인</a:t>
            </a:r>
          </a:p>
        </p:txBody>
      </p:sp>
    </p:spTree>
    <p:extLst>
      <p:ext uri="{BB962C8B-B14F-4D97-AF65-F5344CB8AC3E}">
        <p14:creationId xmlns:p14="http://schemas.microsoft.com/office/powerpoint/2010/main" val="126651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83C7-CD7D-B2EE-FB1F-1DA96ED42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656D-57FC-79F8-E263-F0EC29B8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-280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일교차 조사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163A4-B180-EBCD-3AF6-EF2EFF841685}"/>
              </a:ext>
            </a:extLst>
          </p:cNvPr>
          <p:cNvSpPr txBox="1"/>
          <p:nvPr/>
        </p:nvSpPr>
        <p:spPr>
          <a:xfrm>
            <a:off x="347541" y="1048709"/>
            <a:ext cx="11466507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방법</a:t>
            </a:r>
            <a:r>
              <a:rPr lang="en-US" altLang="ko-KR" sz="2000" dirty="0"/>
              <a:t>: high temp – low temp</a:t>
            </a:r>
            <a:r>
              <a:rPr lang="ko-KR" altLang="en-US" sz="2000" dirty="0"/>
              <a:t>로 새로운 칼럼을 생성하고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      </a:t>
            </a:r>
            <a:r>
              <a:rPr lang="ko-KR" altLang="en-US" sz="2000" dirty="0"/>
              <a:t>해당 칼럼의 최솟값부터 최댓값까지 </a:t>
            </a:r>
            <a:r>
              <a:rPr lang="en-US" altLang="ko-KR" sz="2000" dirty="0"/>
              <a:t>1</a:t>
            </a:r>
            <a:r>
              <a:rPr lang="ko-KR" altLang="en-US" sz="2000" dirty="0"/>
              <a:t>도 간격으로 구간을 나눠 시각화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일교차와 대여 수의 관계를 알아보기 위함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E6461-B16A-1577-BE45-2E02CB01F454}"/>
              </a:ext>
            </a:extLst>
          </p:cNvPr>
          <p:cNvSpPr txBox="1"/>
          <p:nvPr/>
        </p:nvSpPr>
        <p:spPr>
          <a:xfrm>
            <a:off x="306900" y="2675128"/>
            <a:ext cx="6012619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✓결론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특별히 유의미한 상관관계는 찾지 못하였으나</a:t>
            </a:r>
            <a:r>
              <a:rPr lang="en-US" altLang="ko-KR" dirty="0"/>
              <a:t>, </a:t>
            </a:r>
            <a:r>
              <a:rPr lang="ko-KR" altLang="en-US" dirty="0"/>
              <a:t>일교차가 적을 때 대여 수가 확연히 적은 것을 확인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일교차와 다른 변수들 간의 추가 조사 진행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: </a:t>
            </a:r>
            <a:r>
              <a:rPr lang="ko-KR" altLang="en-US" dirty="0"/>
              <a:t>일교차와 강수 확률이 뚜렷한 음의 상관관계를 나타냄 </a:t>
            </a:r>
            <a:r>
              <a:rPr lang="en-US" altLang="ko-KR" dirty="0"/>
              <a:t>(-0.59)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∴ 일교차가 작을 때는 강수 확률이 높은 날이었을 것으로 예상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</a:t>
            </a:r>
            <a:r>
              <a:rPr lang="ko-KR" altLang="en-US" dirty="0"/>
              <a:t>→ 강수확률과 대여 수에 유의미한 상관관계가 있음을 조사할  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       </a:t>
            </a:r>
            <a:r>
              <a:rPr lang="ko-KR" altLang="en-US" dirty="0"/>
              <a:t>필요성이 있음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4735C-90EA-85AA-74B9-8C524C27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639" y="2051992"/>
            <a:ext cx="5707135" cy="480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53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042C0-E417-ED03-6EDC-3D133C31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85C92-D002-E551-8075-E75F282EC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-28067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월별 평균 </a:t>
            </a:r>
            <a:r>
              <a:rPr lang="ko-KR" altLang="en-US" sz="3600" dirty="0" err="1"/>
              <a:t>대여량</a:t>
            </a:r>
            <a:r>
              <a:rPr lang="ko-KR" altLang="en-US" sz="3600" dirty="0"/>
              <a:t> 조사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928E1-5529-9972-D280-3DCC2C92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6" y="1756044"/>
            <a:ext cx="5092065" cy="38903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BD732E-EA6C-CA77-A71A-E0579D60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613" y="1126919"/>
            <a:ext cx="5899983" cy="5119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7C1FA-BBAB-0BB9-1E38-CAF117370D61}"/>
              </a:ext>
            </a:extLst>
          </p:cNvPr>
          <p:cNvSpPr txBox="1"/>
          <p:nvPr/>
        </p:nvSpPr>
        <p:spPr>
          <a:xfrm>
            <a:off x="254000" y="5720241"/>
            <a:ext cx="8372805" cy="888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Heatmap</a:t>
            </a:r>
            <a:r>
              <a:rPr lang="ko-KR" altLang="en-US" dirty="0"/>
              <a:t>에서 기온 관련 데이터와 강한 양적 상관관계를 나타냄을 확인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→ </a:t>
            </a:r>
            <a:r>
              <a:rPr lang="en-US" altLang="ko-KR" dirty="0"/>
              <a:t>6</a:t>
            </a:r>
            <a:r>
              <a:rPr lang="ko-KR" altLang="en-US" dirty="0"/>
              <a:t>월로 갈수록 대여 수가 증가하는 이유는 기온이 상승하기 때문일 것으로 생각할 수 있음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94227-4D51-B87E-C69F-5ED80F09F021}"/>
              </a:ext>
            </a:extLst>
          </p:cNvPr>
          <p:cNvSpPr txBox="1"/>
          <p:nvPr/>
        </p:nvSpPr>
        <p:spPr>
          <a:xfrm>
            <a:off x="347541" y="1048709"/>
            <a:ext cx="1146650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방법</a:t>
            </a:r>
            <a:r>
              <a:rPr lang="en-US" altLang="ko-KR" sz="2000" dirty="0"/>
              <a:t>: </a:t>
            </a:r>
            <a:r>
              <a:rPr lang="ko-KR" altLang="en-US" sz="2000" dirty="0"/>
              <a:t>주어진 데이터를 월별로 그룹화하여 평균 대여 수를 시각화</a:t>
            </a:r>
            <a:endParaRPr lang="en-US" altLang="ko-KR" sz="2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DBB865-513A-0E8B-4D5F-57AB11821BE3}"/>
              </a:ext>
            </a:extLst>
          </p:cNvPr>
          <p:cNvCxnSpPr/>
          <p:nvPr/>
        </p:nvCxnSpPr>
        <p:spPr>
          <a:xfrm flipV="1">
            <a:off x="1757680" y="1927232"/>
            <a:ext cx="2997200" cy="894080"/>
          </a:xfrm>
          <a:prstGeom prst="straightConnector1">
            <a:avLst/>
          </a:prstGeom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C5F1B94-9D2A-4BF1-4787-E3BB1DAA04CE}"/>
              </a:ext>
            </a:extLst>
          </p:cNvPr>
          <p:cNvSpPr/>
          <p:nvPr/>
        </p:nvSpPr>
        <p:spPr>
          <a:xfrm>
            <a:off x="7010400" y="4343267"/>
            <a:ext cx="4718304" cy="81638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7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AD5FC-9279-A5D1-E1FA-F40DDE37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E1E6E-CEF1-D5F7-6EA0-3A59D6AD2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내용 요약용으로 만든 </a:t>
            </a:r>
            <a:r>
              <a:rPr lang="en-US" altLang="ko-KR" dirty="0"/>
              <a:t>ppt</a:t>
            </a:r>
            <a:r>
              <a:rPr lang="ko-KR" altLang="en-US" dirty="0"/>
              <a:t>이니 그대로 쓰셔도 되고 적당히 추려서 쓰셔도 돼요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일교차와 강수확률 관련 인사이트는 갑자기 생각나서 해 본거라 강수확률과 관련 지어서 하셔도 되고 그냥 빼셔도 될 것 같습니다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다음에 해야 할 것</a:t>
            </a:r>
            <a:r>
              <a:rPr lang="en-US" altLang="ko-KR" dirty="0"/>
              <a:t>: </a:t>
            </a:r>
            <a:r>
              <a:rPr lang="ko-KR" altLang="en-US" dirty="0"/>
              <a:t>그래서 전처리를 어떻게 하겠다</a:t>
            </a:r>
            <a:r>
              <a:rPr lang="en-US" altLang="ko-KR" dirty="0"/>
              <a:t>~ </a:t>
            </a:r>
            <a:r>
              <a:rPr lang="ko-KR" altLang="en-US" dirty="0"/>
              <a:t>어떤 모델을 선택해 보겠다</a:t>
            </a:r>
            <a:r>
              <a:rPr lang="en-US" altLang="ko-KR" dirty="0"/>
              <a:t>~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베이스라인에서는 선형회귀를 썼는데 우리는 다른 모델을 써서 성능을 다르게 해 보겠다</a:t>
            </a:r>
            <a:r>
              <a:rPr lang="en-US" altLang="ko-KR" dirty="0"/>
              <a:t>~</a:t>
            </a:r>
            <a:r>
              <a:rPr lang="ko-KR" altLang="en-US" dirty="0"/>
              <a:t>로 진행해도 좋겠네요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33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사용자 지정 1">
      <a:majorFont>
        <a:latin typeface="a타이틀고딕3"/>
        <a:ea typeface="a타이틀고딕3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508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a타이틀고딕3</vt:lpstr>
      <vt:lpstr>나눔바른고딕</vt:lpstr>
      <vt:lpstr>Arial</vt:lpstr>
      <vt:lpstr>Office 테마</vt:lpstr>
      <vt:lpstr>선형회귀 모델 설명, 기온 데이터 EDA</vt:lpstr>
      <vt:lpstr>선형회귀 모델</vt:lpstr>
      <vt:lpstr>선형회귀 모델 주요 장단점</vt:lpstr>
      <vt:lpstr>Low temp &amp; High temp 조사</vt:lpstr>
      <vt:lpstr>평균 기온 (avg temp) 조사</vt:lpstr>
      <vt:lpstr>일교차 조사</vt:lpstr>
      <vt:lpstr>월별 평균 대여량 조사</vt:lpstr>
      <vt:lpstr>메모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선형회귀 모델 설명, 기온 데이터 EDA</dc:title>
  <dc:creator>eungyo3@gmail.com</dc:creator>
  <cp:lastModifiedBy>eungyo3@gmail.com</cp:lastModifiedBy>
  <cp:revision>1</cp:revision>
  <dcterms:created xsi:type="dcterms:W3CDTF">2025-03-29T06:54:31Z</dcterms:created>
  <dcterms:modified xsi:type="dcterms:W3CDTF">2025-03-29T08:53:47Z</dcterms:modified>
</cp:coreProperties>
</file>