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44"/>
    <p:restoredTop sz="94710"/>
  </p:normalViewPr>
  <p:slideViewPr>
    <p:cSldViewPr snapToGrid="0">
      <p:cViewPr varScale="1">
        <p:scale>
          <a:sx n="128" d="100"/>
          <a:sy n="128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4A737-FA12-2A44-9F78-5E5B1CEEE1DA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0801E-E8D8-5541-B9C0-3ED9FA56059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09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0801E-E8D8-5541-B9C0-3ED9FA56059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83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0B8A-00AD-7B59-9F85-66B47B601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EA168D-5813-3E97-F5DF-5D94C79DE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6649A-2579-E8FF-BE07-4B5BD4D6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AA46F-A830-8102-2727-0B9B2BE5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60825-18ED-8CF1-94F5-BFDE8CC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79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D081E-2952-C244-8CD0-AFC2D277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690374-8076-8D42-2460-5E5A9E02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73F5B-45DC-D2F1-DDEF-AAF2405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711D6-D93F-FEE0-1EC3-A57A755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16E65-1EB9-3C22-9C79-287234EE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898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72D9FB-2C67-1F75-B61D-48F9B32FF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99167-6AE8-D5F4-64AE-0096182F3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D9B7A-DF56-A567-7249-DF0501D0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CAA56-684E-8E66-BACB-378A76EC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4CB25-E46F-6BE5-AFD3-79AA599D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562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0653-099D-3079-6015-E7538243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4B494-D730-755E-95D8-F3E42D89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60F9C-2AED-BE04-43EC-7D803B37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55298-00C0-2D4F-110D-06A860F1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640D1-5973-C5B8-66FB-A1146437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005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4A5C2-228E-B6AE-DB03-164CC1AD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2A781-7946-A08B-9C45-237B9D448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D848-25A1-C6B6-AA40-8EE8E7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14DB-90E2-F910-70DD-8D699D80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A4885-0BCC-85C1-15ED-4D0ABCA4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141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072BA-0DA4-4602-177F-4F9F2C6D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A0742-A58F-F578-C5F7-BA31D914F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8037E3-CE33-6022-635C-AD17A32A1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9FBD4-936F-93BA-1DDC-BA37556D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68548-7694-0A5A-2EDE-2ACCB924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F20E0-572E-845C-AC50-9A2F140E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960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8FB38-4B59-06F7-44A3-B42A4345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F66DC-186C-A4AD-2A78-FFC31EA9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600C4-785A-CD64-3513-E0551910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3EBC1-D7CA-7C46-C1C4-6A84F59C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908CB6-96AB-78BE-CF54-8A6F4324E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0108DF-806B-8AA8-64EC-E891D373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4CE9AA-E563-0A26-B37B-45B366A3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2EE5B-47F8-4215-6F4C-B8C9E535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703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70E7E-9E2C-D26F-FC0F-4AE43C77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32121A-9E6B-0C3A-76ED-F3E4B520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B31A4-8DAD-1CBD-B45A-3C3D4B1C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63368-92EC-495D-FC63-F80D83AD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38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009C6D-6FAE-3891-1EB1-7F6635DF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93124-4101-CC08-2883-EDFC645C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23DC7-37BB-84C2-0CCF-25AF565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4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3A116-4804-9A44-961E-46B69E3A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7BDA7-4EDC-11AB-227D-65DB6DC8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4B494-E6AB-195F-6347-04CA890F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A092C-8400-A2DB-2F8B-C7ACDE26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D28E2-D821-819F-2836-C6878077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2B1D9-48BE-BA91-7E65-2D848742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35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C9EF5-DB9D-9D8C-B786-D9CEADE5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ECF5-A258-FE89-EAC3-E2631A556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DAAC7-444A-9E9A-ECDE-E7E681E8D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62553-E5C3-C6B8-35F7-C69874B3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80DA0-5A24-605B-F213-7D9B88A7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471F8-3E99-31FB-930B-6816091E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222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4617C-45DF-05E3-C1F5-6FF76C3B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3E2CB-D4FC-D87E-007C-D157ACEF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E0D1D-A3F9-BD7E-BE9C-B1757194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D0C7F-E06E-0942-9399-8B7A6E6CB7C2}" type="datetimeFigureOut">
              <a:rPr kumimoji="1" lang="ko-Kore-KR" altLang="en-US" smtClean="0"/>
              <a:t>2023. 5. 7.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10607-CDA2-FC18-81B1-BE8FE7998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D0A6B-DC3B-45D4-BF55-143A6579E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712F-753A-7341-BF18-DD7EC9DC05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24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F10F7-55D9-F298-11C6-1A8696AE88A4}"/>
              </a:ext>
            </a:extLst>
          </p:cNvPr>
          <p:cNvSpPr txBox="1"/>
          <p:nvPr/>
        </p:nvSpPr>
        <p:spPr>
          <a:xfrm>
            <a:off x="822960" y="2273302"/>
            <a:ext cx="2281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 b="1" dirty="0"/>
              <a:t>카디널리티</a:t>
            </a:r>
            <a:r>
              <a:rPr kumimoji="1" lang="ko-KR" altLang="en-US" sz="3000" b="1" dirty="0"/>
              <a:t>  </a:t>
            </a:r>
            <a:endParaRPr kumimoji="1" lang="ko-Kore-KR" altLang="en-US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21DF0-3D14-1DC7-21F9-71794E563DE2}"/>
              </a:ext>
            </a:extLst>
          </p:cNvPr>
          <p:cNvSpPr txBox="1"/>
          <p:nvPr/>
        </p:nvSpPr>
        <p:spPr>
          <a:xfrm>
            <a:off x="822960" y="2900452"/>
            <a:ext cx="510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▸</a:t>
            </a:r>
            <a:r>
              <a:rPr kumimoji="1" lang="ko-Kore-KR" altLang="en-US" dirty="0"/>
              <a:t>릴레이션의</a:t>
            </a:r>
            <a:r>
              <a:rPr kumimoji="1" lang="ko-KR" altLang="en-US" dirty="0"/>
              <a:t> 두 속성 간의 관계를 나타내는 개념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136CD-6F61-7AB2-562A-F3C5F24C8074}"/>
              </a:ext>
            </a:extLst>
          </p:cNvPr>
          <p:cNvSpPr txBox="1"/>
          <p:nvPr/>
        </p:nvSpPr>
        <p:spPr>
          <a:xfrm>
            <a:off x="822960" y="3269784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▸하나의 </a:t>
            </a:r>
            <a:r>
              <a:rPr kumimoji="1" lang="ko-KR" altLang="en-US" dirty="0" err="1"/>
              <a:t>릴레이션에서</a:t>
            </a:r>
            <a:r>
              <a:rPr kumimoji="1" lang="ko-KR" altLang="en-US" dirty="0"/>
              <a:t> </a:t>
            </a:r>
            <a:r>
              <a:rPr kumimoji="1" lang="ko-KR" altLang="en-US" dirty="0" err="1">
                <a:solidFill>
                  <a:srgbClr val="FF0000"/>
                </a:solidFill>
              </a:rPr>
              <a:t>투플의</a:t>
            </a:r>
            <a:r>
              <a:rPr kumimoji="1" lang="ko-KR" altLang="en-US" dirty="0">
                <a:solidFill>
                  <a:srgbClr val="FF0000"/>
                </a:solidFill>
              </a:rPr>
              <a:t> 전체 개수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5CBBD-75FA-D14E-B2EF-59B44201FEA4}"/>
              </a:ext>
            </a:extLst>
          </p:cNvPr>
          <p:cNvSpPr txBox="1"/>
          <p:nvPr/>
        </p:nvSpPr>
        <p:spPr>
          <a:xfrm>
            <a:off x="822960" y="3935296"/>
            <a:ext cx="3522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 b="1" dirty="0"/>
              <a:t>카디널리티의</a:t>
            </a:r>
            <a:r>
              <a:rPr kumimoji="1" lang="ko-KR" altLang="en-US" sz="3000" b="1" dirty="0"/>
              <a:t> 유형  </a:t>
            </a:r>
            <a:endParaRPr kumimoji="1" lang="ko-Kore-KR" altLang="en-US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6CB93-A288-3D4F-292B-537E0728A5A3}"/>
              </a:ext>
            </a:extLst>
          </p:cNvPr>
          <p:cNvSpPr txBox="1"/>
          <p:nvPr/>
        </p:nvSpPr>
        <p:spPr>
          <a:xfrm>
            <a:off x="822960" y="4596808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▸일대일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두 릴레이션의 한 </a:t>
            </a:r>
            <a:r>
              <a:rPr kumimoji="1" lang="ko-KR" altLang="en-US" dirty="0" err="1"/>
              <a:t>투플이</a:t>
            </a:r>
            <a:r>
              <a:rPr kumimoji="1" lang="ko-KR" altLang="en-US" dirty="0"/>
              <a:t> 다른 릴레이션의 한 </a:t>
            </a:r>
            <a:r>
              <a:rPr kumimoji="1" lang="ko-KR" altLang="en-US" dirty="0" err="1"/>
              <a:t>투플과만</a:t>
            </a:r>
            <a:r>
              <a:rPr kumimoji="1" lang="ko-KR" altLang="en-US" dirty="0"/>
              <a:t> 매핑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7D485-E4DC-B990-0EEF-89EBF0E1D108}"/>
              </a:ext>
            </a:extLst>
          </p:cNvPr>
          <p:cNvSpPr txBox="1"/>
          <p:nvPr/>
        </p:nvSpPr>
        <p:spPr>
          <a:xfrm>
            <a:off x="822960" y="4966140"/>
            <a:ext cx="772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▸일대다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한 </a:t>
            </a:r>
            <a:r>
              <a:rPr kumimoji="1" lang="ko-KR" altLang="en-US" dirty="0" err="1"/>
              <a:t>릴레이션에서의</a:t>
            </a:r>
            <a:r>
              <a:rPr kumimoji="1" lang="ko-KR" altLang="en-US" dirty="0"/>
              <a:t> 한 </a:t>
            </a:r>
            <a:r>
              <a:rPr kumimoji="1" lang="ko-KR" altLang="en-US" dirty="0" err="1"/>
              <a:t>투플이</a:t>
            </a:r>
            <a:r>
              <a:rPr kumimoji="1" lang="ko-KR" altLang="en-US" dirty="0"/>
              <a:t> 다른 </a:t>
            </a:r>
            <a:r>
              <a:rPr kumimoji="1" lang="ko-KR" altLang="en-US" dirty="0" err="1"/>
              <a:t>리레이션의</a:t>
            </a:r>
            <a:r>
              <a:rPr kumimoji="1" lang="ko-KR" altLang="en-US" dirty="0"/>
              <a:t> 여러 </a:t>
            </a:r>
            <a:r>
              <a:rPr kumimoji="1" lang="ko-KR" altLang="en-US" dirty="0" err="1"/>
              <a:t>투플과</a:t>
            </a:r>
            <a:r>
              <a:rPr kumimoji="1" lang="ko-KR" altLang="en-US" dirty="0"/>
              <a:t> 매핑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53FCA-5BC5-D7CF-6067-25C5B7A8A22D}"/>
              </a:ext>
            </a:extLst>
          </p:cNvPr>
          <p:cNvSpPr txBox="1"/>
          <p:nvPr/>
        </p:nvSpPr>
        <p:spPr>
          <a:xfrm>
            <a:off x="822960" y="5335472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▸다대다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한 릴레이션의 여러 </a:t>
            </a:r>
            <a:r>
              <a:rPr kumimoji="1" lang="ko-KR" altLang="en-US" dirty="0" err="1"/>
              <a:t>투플이</a:t>
            </a:r>
            <a:r>
              <a:rPr kumimoji="1" lang="ko-KR" altLang="en-US" dirty="0"/>
              <a:t> 다른 릴레이션의 여러 </a:t>
            </a:r>
            <a:r>
              <a:rPr kumimoji="1" lang="ko-KR" altLang="en-US" dirty="0" err="1"/>
              <a:t>투플과</a:t>
            </a:r>
            <a:r>
              <a:rPr kumimoji="1" lang="ko-KR" altLang="en-US" dirty="0"/>
              <a:t> 매핑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0EBC0-EA8E-A838-57BF-F127B072792F}"/>
              </a:ext>
            </a:extLst>
          </p:cNvPr>
          <p:cNvSpPr txBox="1"/>
          <p:nvPr/>
        </p:nvSpPr>
        <p:spPr>
          <a:xfrm>
            <a:off x="822960" y="691140"/>
            <a:ext cx="1127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 b="1" dirty="0"/>
              <a:t>차수</a:t>
            </a:r>
            <a:r>
              <a:rPr kumimoji="1" lang="ko-KR" altLang="en-US" sz="3000" b="1" dirty="0"/>
              <a:t>  </a:t>
            </a:r>
            <a:endParaRPr kumimoji="1" lang="ko-Kore-KR" altLang="en-US" sz="3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C5985-6940-A63B-F038-D79A328DB965}"/>
              </a:ext>
            </a:extLst>
          </p:cNvPr>
          <p:cNvSpPr txBox="1"/>
          <p:nvPr/>
        </p:nvSpPr>
        <p:spPr>
          <a:xfrm>
            <a:off x="822960" y="1291304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▸하나의 </a:t>
            </a:r>
            <a:r>
              <a:rPr kumimoji="1" lang="ko-KR" altLang="en-US" dirty="0" err="1"/>
              <a:t>릴레이션에서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속성의 전체 개수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0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D40EBC0-EA8E-A838-57BF-F127B072792F}"/>
              </a:ext>
            </a:extLst>
          </p:cNvPr>
          <p:cNvSpPr txBox="1"/>
          <p:nvPr/>
        </p:nvSpPr>
        <p:spPr>
          <a:xfrm>
            <a:off x="822960" y="691140"/>
            <a:ext cx="4264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 b="1" dirty="0"/>
              <a:t>차수</a:t>
            </a:r>
            <a:r>
              <a:rPr kumimoji="1" lang="ko-KR" altLang="en-US" sz="3000" b="1" dirty="0"/>
              <a:t> </a:t>
            </a:r>
            <a:r>
              <a:rPr kumimoji="1" lang="en-US" altLang="ko-KR" sz="3000" b="1" dirty="0"/>
              <a:t>&amp;</a:t>
            </a:r>
            <a:r>
              <a:rPr kumimoji="1" lang="ko-KR" altLang="en-US" sz="3000" b="1" dirty="0"/>
              <a:t> </a:t>
            </a:r>
            <a:r>
              <a:rPr kumimoji="1" lang="ko-KR" altLang="en-US" sz="3000" b="1" dirty="0" err="1"/>
              <a:t>카디널리티</a:t>
            </a:r>
            <a:r>
              <a:rPr kumimoji="1" lang="ko-KR" altLang="en-US" sz="3000" b="1" dirty="0"/>
              <a:t> 분석 </a:t>
            </a:r>
            <a:endParaRPr kumimoji="1" lang="ko-Kore-KR" altLang="en-US" sz="3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C5985-6940-A63B-F038-D79A328DB965}"/>
              </a:ext>
            </a:extLst>
          </p:cNvPr>
          <p:cNvSpPr txBox="1"/>
          <p:nvPr/>
        </p:nvSpPr>
        <p:spPr>
          <a:xfrm>
            <a:off x="3733815" y="4636222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릴레이션의 차수는 </a:t>
            </a:r>
            <a:r>
              <a:rPr kumimoji="1" lang="en-US" altLang="ko-KR" dirty="0">
                <a:solidFill>
                  <a:srgbClr val="FF0000"/>
                </a:solidFill>
              </a:rPr>
              <a:t>35</a:t>
            </a:r>
            <a:r>
              <a:rPr kumimoji="1" lang="en-US" altLang="ko-KR" dirty="0"/>
              <a:t>,</a:t>
            </a:r>
            <a:r>
              <a:rPr kumimoji="1" lang="ko-KR" altLang="en-US" dirty="0"/>
              <a:t> 카디널리티는  </a:t>
            </a:r>
            <a:r>
              <a:rPr kumimoji="1" lang="en-US" altLang="ko-KR" dirty="0">
                <a:solidFill>
                  <a:srgbClr val="FF0000"/>
                </a:solidFill>
              </a:rPr>
              <a:t>1471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29258C1-5965-396B-2522-A747876BF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29622"/>
              </p:ext>
            </p:extLst>
          </p:nvPr>
        </p:nvGraphicFramePr>
        <p:xfrm>
          <a:off x="1533235" y="2221778"/>
          <a:ext cx="9374910" cy="2289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85">
                  <a:extLst>
                    <a:ext uri="{9D8B030D-6E8A-4147-A177-3AD203B41FA5}">
                      <a16:colId xmlns:a16="http://schemas.microsoft.com/office/drawing/2014/main" val="2418105732"/>
                    </a:ext>
                  </a:extLst>
                </a:gridCol>
                <a:gridCol w="1562485">
                  <a:extLst>
                    <a:ext uri="{9D8B030D-6E8A-4147-A177-3AD203B41FA5}">
                      <a16:colId xmlns:a16="http://schemas.microsoft.com/office/drawing/2014/main" val="1183110509"/>
                    </a:ext>
                  </a:extLst>
                </a:gridCol>
                <a:gridCol w="1562485">
                  <a:extLst>
                    <a:ext uri="{9D8B030D-6E8A-4147-A177-3AD203B41FA5}">
                      <a16:colId xmlns:a16="http://schemas.microsoft.com/office/drawing/2014/main" val="1595851003"/>
                    </a:ext>
                  </a:extLst>
                </a:gridCol>
                <a:gridCol w="1562485">
                  <a:extLst>
                    <a:ext uri="{9D8B030D-6E8A-4147-A177-3AD203B41FA5}">
                      <a16:colId xmlns:a16="http://schemas.microsoft.com/office/drawing/2014/main" val="1854683053"/>
                    </a:ext>
                  </a:extLst>
                </a:gridCol>
                <a:gridCol w="1562485">
                  <a:extLst>
                    <a:ext uri="{9D8B030D-6E8A-4147-A177-3AD203B41FA5}">
                      <a16:colId xmlns:a16="http://schemas.microsoft.com/office/drawing/2014/main" val="1701351279"/>
                    </a:ext>
                  </a:extLst>
                </a:gridCol>
                <a:gridCol w="1562485">
                  <a:extLst>
                    <a:ext uri="{9D8B030D-6E8A-4147-A177-3AD203B41FA5}">
                      <a16:colId xmlns:a16="http://schemas.microsoft.com/office/drawing/2014/main" val="3564722943"/>
                    </a:ext>
                  </a:extLst>
                </a:gridCol>
              </a:tblGrid>
              <a:tr h="367073"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Attrition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BusinessTravel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YearsSinceLastPromotion</a:t>
                      </a:r>
                      <a:endParaRPr lang="en" altLang="ko-Kore-KR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YearsWithCurrManager</a:t>
                      </a:r>
                      <a:endParaRPr lang="en" altLang="ko-Kore-KR" sz="1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00398"/>
                  </a:ext>
                </a:extLst>
              </a:tr>
              <a:tr h="367073"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Travel_Rarely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83549"/>
                  </a:ext>
                </a:extLst>
              </a:tr>
              <a:tr h="367073"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Travel_Frequently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13388"/>
                  </a:ext>
                </a:extLst>
              </a:tr>
              <a:tr h="367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069009"/>
                  </a:ext>
                </a:extLst>
              </a:tr>
              <a:tr h="367073"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Travel_Frequently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458281"/>
                  </a:ext>
                </a:extLst>
              </a:tr>
              <a:tr h="367073"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Travel_Rarely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ore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7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5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38BA02-2D0F-AE4A-2FE7-BA5A8530929D}"/>
              </a:ext>
            </a:extLst>
          </p:cNvPr>
          <p:cNvSpPr txBox="1"/>
          <p:nvPr/>
        </p:nvSpPr>
        <p:spPr>
          <a:xfrm>
            <a:off x="1188720" y="71323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속성</a:t>
            </a:r>
            <a:r>
              <a:rPr kumimoji="1" lang="ko-KR" altLang="en-US" b="1" dirty="0"/>
              <a:t> 분석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A098B-87FC-2910-5050-E5704327109F}"/>
              </a:ext>
            </a:extLst>
          </p:cNvPr>
          <p:cNvSpPr txBox="1"/>
          <p:nvPr/>
        </p:nvSpPr>
        <p:spPr>
          <a:xfrm>
            <a:off x="1188720" y="1527048"/>
            <a:ext cx="90068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Age : </a:t>
            </a:r>
            <a:r>
              <a:rPr kumimoji="1" lang="ko-Kore-KR" altLang="en-US" dirty="0"/>
              <a:t>직원들의</a:t>
            </a:r>
            <a:r>
              <a:rPr kumimoji="1" lang="ko-KR" altLang="en-US" dirty="0"/>
              <a:t> 나이를 의미</a:t>
            </a:r>
            <a:endParaRPr kumimoji="1" lang="en-US" altLang="ko-Kore-KR" dirty="0"/>
          </a:p>
          <a:p>
            <a:r>
              <a:rPr kumimoji="1" lang="en-US" altLang="ko-Kore-KR" dirty="0"/>
              <a:t>Attrition :</a:t>
            </a:r>
            <a:r>
              <a:rPr kumimoji="1" lang="ko-KR" altLang="en-US" dirty="0"/>
              <a:t> 직원들의 퇴직 유무를 의미</a:t>
            </a:r>
            <a:endParaRPr kumimoji="1" lang="en-US" altLang="ko-Kore-KR" dirty="0"/>
          </a:p>
          <a:p>
            <a:r>
              <a:rPr kumimoji="1" lang="en-US" altLang="ko-Kore-KR" dirty="0"/>
              <a:t>BusinessTravel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직장에서의 출장 빈도를 의미</a:t>
            </a:r>
            <a:endParaRPr kumimoji="1" lang="en-US" altLang="ko-Kore-KR" dirty="0"/>
          </a:p>
          <a:p>
            <a:r>
              <a:rPr kumimoji="1" lang="en-US" altLang="ko-Kore-KR" dirty="0" err="1"/>
              <a:t>DailyRate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하루 일당으로 일하는 동안 사원이 받는 일당을 의미</a:t>
            </a:r>
            <a:endParaRPr kumimoji="1" lang="en-US" altLang="ko-Kore-KR" dirty="0"/>
          </a:p>
          <a:p>
            <a:r>
              <a:rPr kumimoji="1" lang="en-US" altLang="ko-Kore-KR" dirty="0"/>
              <a:t>Department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직원이 속해 있는 부서를 의미</a:t>
            </a:r>
            <a:endParaRPr kumimoji="1" lang="en-US" altLang="ko-Kore-KR" dirty="0"/>
          </a:p>
          <a:p>
            <a:r>
              <a:rPr kumimoji="1" lang="en-US" altLang="ko-Kore-KR" dirty="0" err="1"/>
              <a:t>DistanceFromHome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직원의 집에서부터 직장까지의 거리를 의미</a:t>
            </a:r>
            <a:endParaRPr kumimoji="1" lang="en-US" altLang="ko-Kore-KR" dirty="0"/>
          </a:p>
          <a:p>
            <a:r>
              <a:rPr kumimoji="1" lang="en-US" altLang="ko-Kore-KR" dirty="0"/>
              <a:t>Education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해당 직원의 교육 수준을 의미</a:t>
            </a:r>
            <a:endParaRPr kumimoji="1" lang="en-US" altLang="ko-Kore-KR" dirty="0"/>
          </a:p>
          <a:p>
            <a:r>
              <a:rPr kumimoji="1" lang="en-US" altLang="ko-Kore-KR" dirty="0" err="1"/>
              <a:t>EducationField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직원의 교육 수준과 관련된 분야를 의미</a:t>
            </a:r>
            <a:endParaRPr kumimoji="1" lang="en-US" altLang="ko-Kore-KR" dirty="0"/>
          </a:p>
          <a:p>
            <a:r>
              <a:rPr kumimoji="1" lang="en-US" altLang="ko-Kore-KR" dirty="0" err="1"/>
              <a:t>EmployeeCount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해당 직원이 속해 있는 회사 내의 직원 수를 의미</a:t>
            </a:r>
            <a:endParaRPr kumimoji="1" lang="en-US" altLang="ko-Kore-KR" dirty="0"/>
          </a:p>
          <a:p>
            <a:r>
              <a:rPr kumimoji="1" lang="en-US" altLang="ko-Kore-KR" dirty="0" err="1"/>
              <a:t>EmployeeSatisfaction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직원의 만족도를 의미</a:t>
            </a:r>
            <a:endParaRPr kumimoji="1" lang="en-US" altLang="ko-Kore-KR" dirty="0"/>
          </a:p>
          <a:p>
            <a:r>
              <a:rPr kumimoji="1" lang="en-US" altLang="ko-Kore-KR" dirty="0"/>
              <a:t>Gender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직원의 성별을 의미</a:t>
            </a:r>
            <a:endParaRPr kumimoji="1" lang="en-US" altLang="ko-Kore-KR" dirty="0"/>
          </a:p>
          <a:p>
            <a:r>
              <a:rPr kumimoji="1" lang="en-US" altLang="ko-Kore-KR" dirty="0" err="1"/>
              <a:t>HourlyRate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하루 동안 일한 시간에 대한 급여를 의미</a:t>
            </a:r>
            <a:endParaRPr kumimoji="1" lang="en-US" altLang="ko-Kore-KR" dirty="0"/>
          </a:p>
          <a:p>
            <a:r>
              <a:rPr kumimoji="1" lang="en-US" altLang="ko-Kore-KR" dirty="0" err="1"/>
              <a:t>JobInvolvement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직원이 자신이 일에 대해 얼마나 참여하고 전념하는지에 대한 측정 항목</a:t>
            </a:r>
            <a:endParaRPr kumimoji="1" lang="en-US" altLang="ko-Kore-KR" dirty="0"/>
          </a:p>
          <a:p>
            <a:r>
              <a:rPr kumimoji="1" lang="en-US" altLang="ko-Kore-KR" dirty="0" err="1"/>
              <a:t>JobLevel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조직 내 직원의 직급을 의미</a:t>
            </a:r>
            <a:endParaRPr kumimoji="1" lang="en-US" altLang="ko-Kore-KR" dirty="0"/>
          </a:p>
          <a:p>
            <a:r>
              <a:rPr kumimoji="1" lang="en-US" altLang="ko-Kore-KR" dirty="0" err="1"/>
              <a:t>JobRole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조직 내에서 담당하는 직무의 역할을 의미</a:t>
            </a:r>
            <a:endParaRPr kumimoji="1" lang="en-US" altLang="ko-KR" dirty="0"/>
          </a:p>
          <a:p>
            <a:r>
              <a:rPr kumimoji="1" lang="en-US" altLang="ko-Kore-KR" dirty="0" err="1"/>
              <a:t>JobSatisfaction</a:t>
            </a:r>
            <a:r>
              <a:rPr kumimoji="1" lang="en-US" altLang="ko-Kore-KR" dirty="0"/>
              <a:t> : </a:t>
            </a:r>
            <a:r>
              <a:rPr kumimoji="1" lang="ko-KR" altLang="en-US" dirty="0"/>
              <a:t>직원이 가지는 직무 만족도를 나타내는 지표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74076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38BA02-2D0F-AE4A-2FE7-BA5A8530929D}"/>
              </a:ext>
            </a:extLst>
          </p:cNvPr>
          <p:cNvSpPr txBox="1"/>
          <p:nvPr/>
        </p:nvSpPr>
        <p:spPr>
          <a:xfrm>
            <a:off x="1188720" y="71323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속성</a:t>
            </a:r>
            <a:r>
              <a:rPr kumimoji="1" lang="ko-KR" altLang="en-US" b="1" dirty="0"/>
              <a:t> 분석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A098B-87FC-2910-5050-E5704327109F}"/>
              </a:ext>
            </a:extLst>
          </p:cNvPr>
          <p:cNvSpPr txBox="1"/>
          <p:nvPr/>
        </p:nvSpPr>
        <p:spPr>
          <a:xfrm>
            <a:off x="1188720" y="1527048"/>
            <a:ext cx="811427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MaritalStatus</a:t>
            </a:r>
            <a:r>
              <a:rPr kumimoji="1" lang="en-US" altLang="ko-Kore-KR" dirty="0"/>
              <a:t> :</a:t>
            </a:r>
            <a:r>
              <a:rPr kumimoji="1" lang="ko-KR" altLang="en-US" dirty="0"/>
              <a:t> 직원의 혼인 상태를 의미</a:t>
            </a:r>
            <a:endParaRPr kumimoji="1" lang="en-US" altLang="ko-KR" dirty="0"/>
          </a:p>
          <a:p>
            <a:r>
              <a:rPr kumimoji="1" lang="en-US" altLang="ko-Kore-KR" dirty="0"/>
              <a:t>MonthlyIncome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직원이 한 달 동안 받는 총 급여를 의미</a:t>
            </a:r>
            <a:endParaRPr kumimoji="1" lang="en-US" altLang="ko-Kore-KR" dirty="0"/>
          </a:p>
          <a:p>
            <a:r>
              <a:rPr kumimoji="1" lang="en-US" altLang="ko-Kore-KR" dirty="0" err="1"/>
              <a:t>MonthlyRate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직원이 근무한 달의 월급여를 의미</a:t>
            </a:r>
            <a:endParaRPr kumimoji="1" lang="en-US" altLang="ko-Kore-KR" dirty="0"/>
          </a:p>
          <a:p>
            <a:r>
              <a:rPr kumimoji="1" lang="en-US" altLang="ko-Kore-KR" dirty="0" err="1"/>
              <a:t>NumCompaniesWorked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해당 직원이 근무한 회사의 수를 의미</a:t>
            </a:r>
            <a:endParaRPr kumimoji="1" lang="en-US" altLang="ko-Kore-KR" dirty="0"/>
          </a:p>
          <a:p>
            <a:r>
              <a:rPr kumimoji="1" lang="en-US" altLang="ko-Kore-KR" dirty="0" err="1"/>
              <a:t>OverTime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직원이 초과 근무를 하는지 여부</a:t>
            </a:r>
            <a:endParaRPr kumimoji="1" lang="en-US" altLang="ko-Kore-KR" dirty="0"/>
          </a:p>
          <a:p>
            <a:r>
              <a:rPr kumimoji="1" lang="en-US" altLang="ko-Kore-KR" dirty="0" err="1"/>
              <a:t>PercentSalaryHike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직원의 연봉 인상 비율을 의미</a:t>
            </a:r>
            <a:endParaRPr kumimoji="1" lang="en-US" altLang="ko-Kore-KR" dirty="0"/>
          </a:p>
          <a:p>
            <a:r>
              <a:rPr kumimoji="1" lang="en-US" altLang="ko-Kore-KR" dirty="0" err="1"/>
              <a:t>PerformanceRating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직원의 성과 등급을 의미</a:t>
            </a:r>
            <a:endParaRPr kumimoji="1" lang="en-US" altLang="ko-Kore-KR" dirty="0"/>
          </a:p>
          <a:p>
            <a:r>
              <a:rPr kumimoji="1" lang="en-US" altLang="ko-Kore-KR" dirty="0" err="1"/>
              <a:t>RelationSatisfaction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직원들이 조직 내에서 유지하는 관계에 대한 만족도를 의미</a:t>
            </a:r>
            <a:endParaRPr kumimoji="1" lang="en-US" altLang="ko-Kore-KR" dirty="0"/>
          </a:p>
          <a:p>
            <a:r>
              <a:rPr kumimoji="1" lang="en-US" altLang="ko-KR" dirty="0" err="1"/>
              <a:t>StockOptionLevel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직원이 현재 가지고 있는 주식 옵션의 수준을 의미</a:t>
            </a:r>
            <a:endParaRPr kumimoji="1" lang="en-US" altLang="ko-Kore-KR" dirty="0"/>
          </a:p>
          <a:p>
            <a:r>
              <a:rPr kumimoji="1" lang="en-US" altLang="ko-Kore-KR" dirty="0" err="1"/>
              <a:t>TotalWorkingYears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직원이 근무한 총 기간을 의미</a:t>
            </a:r>
            <a:endParaRPr kumimoji="1" lang="en-US" altLang="ko-Kore-KR" dirty="0"/>
          </a:p>
          <a:p>
            <a:r>
              <a:rPr kumimoji="1" lang="en-US" altLang="ko-Kore-KR" dirty="0" err="1"/>
              <a:t>TrainingTimesLast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직원이 지난 해 동안 참석한 교육과정 수를 의미</a:t>
            </a:r>
            <a:endParaRPr kumimoji="1" lang="en-US" altLang="ko-Kore-KR" dirty="0"/>
          </a:p>
          <a:p>
            <a:r>
              <a:rPr kumimoji="1" lang="en-US" altLang="ko-Kore-KR" dirty="0" err="1"/>
              <a:t>WorkLifeBalance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직원이 일과 생활 간 균형을 유지하는 능력을 의미</a:t>
            </a:r>
            <a:endParaRPr kumimoji="1" lang="en-US" altLang="ko-Kore-KR" dirty="0"/>
          </a:p>
          <a:p>
            <a:r>
              <a:rPr kumimoji="1" lang="en-US" altLang="ko-KR" dirty="0"/>
              <a:t>YearsAtCompany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직원이 현재 근무하고 있는 회사에서 일한 연차를 의미</a:t>
            </a:r>
            <a:endParaRPr kumimoji="1" lang="en-US" altLang="ko-Kore-KR" dirty="0"/>
          </a:p>
          <a:p>
            <a:r>
              <a:rPr kumimoji="1" lang="en-US" altLang="ko-KR" dirty="0" err="1"/>
              <a:t>YearsInCurrentRole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직원이 현재 직무에서 근무한 기간을 의미</a:t>
            </a:r>
            <a:endParaRPr kumimoji="1" lang="en-US" altLang="ko-KR" dirty="0"/>
          </a:p>
          <a:p>
            <a:r>
              <a:rPr kumimoji="1" lang="en-US" altLang="ko-KR" dirty="0" err="1"/>
              <a:t>YearsSinceLastPromotion</a:t>
            </a:r>
            <a:r>
              <a:rPr kumimoji="1" lang="en-US" altLang="ko-KR" dirty="0"/>
              <a:t> :</a:t>
            </a:r>
            <a:r>
              <a:rPr kumimoji="1" lang="ko-KR" altLang="en-US" dirty="0"/>
              <a:t> 직원이 마지막으로 승진한 후 몇 년이 지났는지를 의미</a:t>
            </a:r>
            <a:endParaRPr kumimoji="1" lang="en-US" altLang="ko-KR" dirty="0"/>
          </a:p>
          <a:p>
            <a:r>
              <a:rPr kumimoji="1" lang="en-US" altLang="ko-Kore-KR" dirty="0" err="1"/>
              <a:t>YearsWithCurrManager</a:t>
            </a:r>
            <a:r>
              <a:rPr kumimoji="1" lang="en-US" altLang="ko-Kore-KR" dirty="0"/>
              <a:t> : </a:t>
            </a:r>
            <a:r>
              <a:rPr kumimoji="1" lang="ko-KR" altLang="en-US" dirty="0"/>
              <a:t>현재 매니저와 함께 일한 연도 수를 의미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648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F10F7-55D9-F298-11C6-1A8696AE88A4}"/>
              </a:ext>
            </a:extLst>
          </p:cNvPr>
          <p:cNvSpPr txBox="1"/>
          <p:nvPr/>
        </p:nvSpPr>
        <p:spPr>
          <a:xfrm>
            <a:off x="1170432" y="368146"/>
            <a:ext cx="23679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 b="1" dirty="0"/>
              <a:t>카디널리티</a:t>
            </a:r>
            <a:r>
              <a:rPr kumimoji="1" lang="ko-KR" altLang="en-US" sz="3000" b="1" dirty="0"/>
              <a:t>  </a:t>
            </a:r>
            <a:endParaRPr kumimoji="1" lang="ko-Kore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DD7C7-897C-F593-478D-09DCFEB78662}"/>
              </a:ext>
            </a:extLst>
          </p:cNvPr>
          <p:cNvSpPr txBox="1"/>
          <p:nvPr/>
        </p:nvSpPr>
        <p:spPr>
          <a:xfrm>
            <a:off x="1170432" y="1099666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중복도가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낮으면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카디널리티가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높다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고 표현한다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중복도가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높으면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카디널리티가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낮다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고 표현한다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BE086-5606-21B8-8153-CDBE7C7B41C8}"/>
              </a:ext>
            </a:extLst>
          </p:cNvPr>
          <p:cNvSpPr txBox="1"/>
          <p:nvPr/>
        </p:nvSpPr>
        <p:spPr>
          <a:xfrm>
            <a:off x="1442381" y="4887309"/>
            <a:ext cx="1815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&lt;</a:t>
            </a:r>
            <a:r>
              <a:rPr kumimoji="1" lang="en-US" altLang="ko-Kore-KR" sz="1000" dirty="0"/>
              <a:t>Age(</a:t>
            </a:r>
            <a:r>
              <a:rPr kumimoji="1" lang="ko-Kore-KR" altLang="en-US" sz="1000" dirty="0"/>
              <a:t>나이</a:t>
            </a:r>
            <a:r>
              <a:rPr kumimoji="1" lang="en-US" altLang="ko-Kore-KR" sz="1000" dirty="0"/>
              <a:t>)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distinct </a:t>
            </a:r>
            <a:r>
              <a:rPr kumimoji="1" lang="ko-KR" altLang="en-US" sz="1000" dirty="0"/>
              <a:t>값은 </a:t>
            </a:r>
            <a:r>
              <a:rPr kumimoji="1" lang="en-US" altLang="ko-KR" sz="1000" dirty="0"/>
              <a:t>43</a:t>
            </a:r>
            <a:r>
              <a:rPr kumimoji="1" lang="ko-KR" altLang="en-US" sz="1000" dirty="0"/>
              <a:t>개</a:t>
            </a:r>
            <a:r>
              <a:rPr kumimoji="1" lang="en-US" altLang="ko-KR" sz="1000" dirty="0"/>
              <a:t>&gt;</a:t>
            </a:r>
            <a:endParaRPr kumimoji="1" lang="ko-Kore-KR" altLang="en-US" sz="10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AA36F17-A7D9-6A66-6C7C-23E3C152F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117"/>
          <a:stretch/>
        </p:blipFill>
        <p:spPr>
          <a:xfrm>
            <a:off x="598932" y="2579502"/>
            <a:ext cx="3502152" cy="23078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4C88B0-AD86-7018-059C-27184ADE5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402" y="2579502"/>
            <a:ext cx="3075195" cy="23078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AFC3C2-64D8-9177-747D-ED3D9D8DF1BF}"/>
              </a:ext>
            </a:extLst>
          </p:cNvPr>
          <p:cNvSpPr txBox="1"/>
          <p:nvPr/>
        </p:nvSpPr>
        <p:spPr>
          <a:xfrm>
            <a:off x="4972950" y="4887309"/>
            <a:ext cx="2246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&lt;MonthlyIncome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distinct </a:t>
            </a:r>
            <a:r>
              <a:rPr kumimoji="1" lang="ko-KR" altLang="en-US" sz="1000" dirty="0"/>
              <a:t>값은 </a:t>
            </a:r>
            <a:r>
              <a:rPr kumimoji="1" lang="en-US" altLang="ko-KR" sz="1000" dirty="0"/>
              <a:t>1349</a:t>
            </a:r>
            <a:r>
              <a:rPr kumimoji="1" lang="ko-KR" altLang="en-US" sz="1000" dirty="0"/>
              <a:t>개</a:t>
            </a:r>
            <a:r>
              <a:rPr kumimoji="1" lang="en-US" altLang="ko-KR" sz="1000" dirty="0"/>
              <a:t>&gt;</a:t>
            </a:r>
            <a:endParaRPr kumimoji="1" lang="ko-Kore-KR" altLang="en-US" sz="1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075307-7FB9-70CC-11DA-CD87FBD11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914" y="2579501"/>
            <a:ext cx="3381579" cy="23078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AF5F67-3306-72DB-BDA0-02D00EA07295}"/>
              </a:ext>
            </a:extLst>
          </p:cNvPr>
          <p:cNvSpPr txBox="1"/>
          <p:nvPr/>
        </p:nvSpPr>
        <p:spPr>
          <a:xfrm>
            <a:off x="8658654" y="4887309"/>
            <a:ext cx="2246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&lt;YearsAtCompany distinct</a:t>
            </a:r>
            <a:r>
              <a:rPr kumimoji="1" lang="ko-KR" altLang="en-US" sz="1000" dirty="0"/>
              <a:t>값은 </a:t>
            </a:r>
            <a:r>
              <a:rPr kumimoji="1" lang="en-US" altLang="ko-KR" sz="1000" dirty="0"/>
              <a:t>37</a:t>
            </a:r>
            <a:r>
              <a:rPr kumimoji="1" lang="ko-KR" altLang="en-US" sz="1000" dirty="0"/>
              <a:t>개</a:t>
            </a:r>
            <a:r>
              <a:rPr kumimoji="1" lang="en-US" altLang="ko-KR" sz="1000" dirty="0"/>
              <a:t>&gt;</a:t>
            </a:r>
            <a:endParaRPr kumimoji="1" lang="ko-Kore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3E0AD-E90F-BCA9-45D1-2E92E639D484}"/>
              </a:ext>
            </a:extLst>
          </p:cNvPr>
          <p:cNvSpPr txBox="1"/>
          <p:nvPr/>
        </p:nvSpPr>
        <p:spPr>
          <a:xfrm>
            <a:off x="2738349" y="5649206"/>
            <a:ext cx="671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✓ </a:t>
            </a:r>
            <a:r>
              <a:rPr kumimoji="1" lang="ko-KR" altLang="en-US" dirty="0"/>
              <a:t>이를 통해 각 속성마다 적절한 중복도가 존재함을 알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26A6C-C8E9-5143-AE15-F1C1E97DC78E}"/>
              </a:ext>
            </a:extLst>
          </p:cNvPr>
          <p:cNvSpPr txBox="1"/>
          <p:nvPr/>
        </p:nvSpPr>
        <p:spPr>
          <a:xfrm>
            <a:off x="1170432" y="1740194"/>
            <a:ext cx="832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Sort</a:t>
            </a:r>
            <a:r>
              <a:rPr kumimoji="1" lang="ko-Kore-KR" altLang="en-US" dirty="0"/>
              <a:t>함수</a:t>
            </a:r>
            <a:r>
              <a:rPr kumimoji="1" lang="ko-KR" altLang="en-US" dirty="0"/>
              <a:t>를 사용하여 각 속성을 정렬해주었다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Unique</a:t>
            </a:r>
            <a:r>
              <a:rPr kumimoji="1" lang="ko-KR" altLang="en-US" dirty="0"/>
              <a:t>함수를 사용하여 각 속성의 중복된 값을 제거하고 </a:t>
            </a:r>
            <a:r>
              <a:rPr kumimoji="1" lang="en-US" altLang="ko-KR" dirty="0"/>
              <a:t>distinct </a:t>
            </a:r>
            <a:r>
              <a:rPr kumimoji="1" lang="ko-KR" altLang="en-US" dirty="0"/>
              <a:t>값을 확인하였다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80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462</Words>
  <Application>Microsoft Macintosh PowerPoint</Application>
  <PresentationFormat>와이드스크린</PresentationFormat>
  <Paragraphs>91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이용준</dc:creator>
  <cp:lastModifiedBy>이용준</cp:lastModifiedBy>
  <cp:revision>2</cp:revision>
  <dcterms:created xsi:type="dcterms:W3CDTF">2023-05-07T06:40:47Z</dcterms:created>
  <dcterms:modified xsi:type="dcterms:W3CDTF">2023-05-07T10:43:28Z</dcterms:modified>
</cp:coreProperties>
</file>