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69F7E-52AE-4479-B1E5-CDC7836F9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A91F53-7506-4EA8-94E2-E74B2CEBA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DCBF3-46C8-4A1C-8196-6CABFAA5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43F0-A2DE-4566-8FA3-3F5D14CA254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4D8A5-9473-4F10-8208-3509EB73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7A488-B0B1-4051-BE02-A0E1D12A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C5D5-B25B-4315-96F0-FD2728089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0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2257A-3E40-4EB5-8BDA-EE781DB2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1091BD-BEBD-40DF-98BA-52B98906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915DB-F7FC-485F-BFDC-BF4E72BF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43F0-A2DE-4566-8FA3-3F5D14CA254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2B9E7-8686-47F8-ABCB-DF0D39EC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3C16A-1C30-4182-AC3C-C9059C70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C5D5-B25B-4315-96F0-FD2728089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84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0EBFF4-36A2-42B0-9AD6-C73707CC8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5AADA1-0CDF-4E2E-9CA1-15A699CE1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2CE95-23CD-413B-A145-EE21B55A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43F0-A2DE-4566-8FA3-3F5D14CA254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0D363-A300-48BC-BCD8-7B7F41A8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08039-F1BB-4297-94BB-11A157E6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C5D5-B25B-4315-96F0-FD2728089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57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47E0B-1A13-4570-8663-5D92CA03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D2265-8191-4B5B-B746-DFD392E7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4EAE1-3F83-4C99-956F-5F1C7EA4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43F0-A2DE-4566-8FA3-3F5D14CA254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8A942-3E77-4BE8-8EC2-71952EE3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473FE-3B2B-4B04-A214-1D7CAB8E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C5D5-B25B-4315-96F0-FD2728089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4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D327B-AD1B-4EE7-ADE8-9FFD4AAB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48A6E-8A6E-40EF-90B0-5D5D19293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727A3-D2D8-4508-AD1D-C17FC776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43F0-A2DE-4566-8FA3-3F5D14CA254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CC8C6-24A4-4A80-BA66-5CEFF020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4877C-5516-49E1-934F-89673DFE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C5D5-B25B-4315-96F0-FD2728089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8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B0FC0-AA2E-4B32-8963-69A7C111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33D41-5B14-48DB-B75C-90BB4CBCB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BC19A0-BCD1-4E12-963F-2627ED096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84D1E-1743-4529-B561-76BB220A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43F0-A2DE-4566-8FA3-3F5D14CA254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9A897C-911C-4341-B101-70764EC1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89690B-6DD6-4EAE-AC88-538AF93D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C5D5-B25B-4315-96F0-FD2728089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6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8D38-8E1A-40E3-9A32-0BA0E205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C8CE7-4642-429C-B86B-26F1B27B2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F8CD61-D767-4070-90C9-73B5F57EE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204FB1-05D8-4F39-A81D-CF5953864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672C0A-0AE5-41C4-A033-79CE13813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61F3F9-4D8A-42E8-A745-3C47A94C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43F0-A2DE-4566-8FA3-3F5D14CA254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F220CA-AF6E-4D00-8A73-9E473C19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E37D35-51C4-409B-BC95-E48E3EFA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C5D5-B25B-4315-96F0-FD2728089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C48E6-6BB1-474E-89A7-CAA84A6E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A5A17E-4A92-4AA0-A037-6E915F0F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43F0-A2DE-4566-8FA3-3F5D14CA254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D83057-9D9A-48B2-9FAA-37BED56C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7C1F22-D688-4580-9DE0-842476FE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C5D5-B25B-4315-96F0-FD2728089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4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4A6FF-4D47-4890-A942-DC5BE909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43F0-A2DE-4566-8FA3-3F5D14CA254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349514-AC64-4691-84D7-9B6CD0CC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B3BE3-CB80-410B-8741-82780D12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C5D5-B25B-4315-96F0-FD2728089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2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D3C73-C92E-4A60-8EF2-A1B0AB08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05A74-1C07-4B68-A17B-D7141A70F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21D0A4-2F28-4B80-A4D2-04001630A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DBB425-1621-4AD6-A505-BCD7B1D5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43F0-A2DE-4566-8FA3-3F5D14CA254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F0A15-C860-4BC9-810F-12992A50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5EB9A-717B-42B8-BCE8-B98834CD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C5D5-B25B-4315-96F0-FD2728089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3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C1F02-854E-4C09-831E-DEA34405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12F451-B2ED-476E-BAC5-CCA515F23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F53270-023B-4063-BE58-5546DEDBA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8D720-F0C0-42BE-9B13-51E6825F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43F0-A2DE-4566-8FA3-3F5D14CA254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8C19C9-308B-4B4F-A46E-FCDC1179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DE17F2-9008-4CB1-82FD-DAAACE38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C5D5-B25B-4315-96F0-FD2728089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8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05A356-257E-42EF-AC24-9B49BDFC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EF010D-9FAC-499A-A661-431479D5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B691E-A312-4EF6-97EF-D3C51767D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543F0-A2DE-4566-8FA3-3F5D14CA2547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F9186-F423-4AB1-B2B8-F2952E236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F0D1F-AD11-4FF0-B46E-59EF64DEF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7C5D5-B25B-4315-96F0-FD2728089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1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erms.naver.com/entry.nhn?docId=914874&amp;ref=y" TargetMode="External"/><Relationship Id="rId13" Type="http://schemas.openxmlformats.org/officeDocument/2006/relationships/hyperlink" Target="https://terms.naver.com/entry.nhn?docId=912759&amp;ref=y" TargetMode="External"/><Relationship Id="rId3" Type="http://schemas.openxmlformats.org/officeDocument/2006/relationships/image" Target="../media/image3.svg"/><Relationship Id="rId7" Type="http://schemas.openxmlformats.org/officeDocument/2006/relationships/hyperlink" Target="https://terms.naver.com/entry.nhn?docId=1107235&amp;ref=y" TargetMode="External"/><Relationship Id="rId12" Type="http://schemas.openxmlformats.org/officeDocument/2006/relationships/hyperlink" Target="https://terms.naver.com/entry.nhn?docId=912774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rms.naver.com/entry.nhn?docId=1117199&amp;ref=y" TargetMode="External"/><Relationship Id="rId11" Type="http://schemas.openxmlformats.org/officeDocument/2006/relationships/hyperlink" Target="https://terms.naver.com/entry.nhn?docId=915909&amp;ref=y" TargetMode="External"/><Relationship Id="rId5" Type="http://schemas.openxmlformats.org/officeDocument/2006/relationships/hyperlink" Target="https://terms.naver.com/entry.nhn?docId=1128927&amp;ref=y" TargetMode="External"/><Relationship Id="rId10" Type="http://schemas.openxmlformats.org/officeDocument/2006/relationships/hyperlink" Target="https://terms.naver.com/entry.nhn?docId=914625&amp;ref=y" TargetMode="External"/><Relationship Id="rId4" Type="http://schemas.openxmlformats.org/officeDocument/2006/relationships/hyperlink" Target="https://terms.naver.com/entry.nhn?docId=1126768&amp;ref=y" TargetMode="External"/><Relationship Id="rId9" Type="http://schemas.openxmlformats.org/officeDocument/2006/relationships/hyperlink" Target="https://terms.naver.com/entry.nhn?docId=914727&amp;ref=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orldcat.org/issn/1027-5606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ko.wikipedia.org/wiki/%EA%B5%AD%EC%A0%9C_%ED%91%9C%EC%A4%80_%EC%9D%BC%EB%A0%A8_%EB%B2%88%ED%98%B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x.doi.org/10.5194%2Fhess-11-1633-2007" TargetMode="External"/><Relationship Id="rId5" Type="http://schemas.openxmlformats.org/officeDocument/2006/relationships/hyperlink" Target="https://ko.wikipedia.org/wiki/%EB%94%94%EC%A7%80%ED%84%B8_%EA%B0%9D%EC%B2%B4_%EC%8B%9D%EB%B3%84%EC%9E%90" TargetMode="External"/><Relationship Id="rId4" Type="http://schemas.openxmlformats.org/officeDocument/2006/relationships/hyperlink" Target="http://www.hydrol-earth-syst-sci.net/11/1633/2007/hess-11-1633-2007.html" TargetMode="External"/><Relationship Id="rId9" Type="http://schemas.openxmlformats.org/officeDocument/2006/relationships/hyperlink" Target="http://www.hydrol-earth-syst-sci.net/11/1633/2007/hess-11-1633-2007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9E0FCCEB-2B7F-494D-84E9-7C4CAE04A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899D6B2-98E5-4800-BF52-45CDB9591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ko-KR" altLang="en-US" sz="5100" dirty="0" err="1">
                <a:solidFill>
                  <a:srgbClr val="FFFFFF"/>
                </a:solidFill>
              </a:rPr>
              <a:t>쾨펜</a:t>
            </a:r>
            <a:r>
              <a:rPr lang="ko-KR" altLang="en-US" sz="5100" dirty="0">
                <a:solidFill>
                  <a:srgbClr val="FFFFFF"/>
                </a:solidFill>
              </a:rPr>
              <a:t> 기후구분으로 본 </a:t>
            </a:r>
            <a:r>
              <a:rPr lang="en-US" altLang="ko-KR" sz="5100" dirty="0">
                <a:solidFill>
                  <a:srgbClr val="FFFFFF"/>
                </a:solidFill>
              </a:rPr>
              <a:t>2019 </a:t>
            </a:r>
            <a:r>
              <a:rPr lang="ko-KR" altLang="en-US" sz="5100" dirty="0">
                <a:solidFill>
                  <a:srgbClr val="FFFFFF"/>
                </a:solidFill>
              </a:rPr>
              <a:t>대한민국은 아열대 기후인가와 대한민국의 도별 기후 분류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E346C7-6F5A-49D0-8B83-AF66753DD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20191466 </a:t>
            </a:r>
            <a:r>
              <a:rPr lang="ko-KR" altLang="en-US">
                <a:solidFill>
                  <a:srgbClr val="FFFFFF"/>
                </a:solidFill>
              </a:rPr>
              <a:t>장주호</a:t>
            </a:r>
          </a:p>
        </p:txBody>
      </p:sp>
    </p:spTree>
    <p:extLst>
      <p:ext uri="{BB962C8B-B14F-4D97-AF65-F5344CB8AC3E}">
        <p14:creationId xmlns:p14="http://schemas.microsoft.com/office/powerpoint/2010/main" val="1353783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07EC3-F1C6-453C-B35A-4700D715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근데 갑자기 왜 </a:t>
            </a:r>
            <a:r>
              <a:rPr lang="ko-KR" altLang="en-US" dirty="0" err="1"/>
              <a:t>쾨펜</a:t>
            </a:r>
            <a:r>
              <a:rPr lang="ko-KR" altLang="en-US" dirty="0"/>
              <a:t> 기후구분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10B94-6D8B-47EF-A200-59DA88C8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아열대 관련 뉴스 기사</a:t>
            </a:r>
          </a:p>
        </p:txBody>
      </p:sp>
    </p:spTree>
    <p:extLst>
      <p:ext uri="{BB962C8B-B14F-4D97-AF65-F5344CB8AC3E}">
        <p14:creationId xmlns:p14="http://schemas.microsoft.com/office/powerpoint/2010/main" val="364132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8868B-3A44-4ECB-B8CB-47453D65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ko-KR" altLang="en-US" sz="3700" dirty="0"/>
              <a:t>亞熱帶</a:t>
            </a:r>
            <a:r>
              <a:rPr lang="en-US" altLang="ko-KR" sz="3700" dirty="0"/>
              <a:t>(</a:t>
            </a:r>
            <a:r>
              <a:rPr lang="ko-KR" altLang="en-US" sz="3700" dirty="0"/>
              <a:t>아열대</a:t>
            </a:r>
            <a:r>
              <a:rPr lang="en-US" altLang="ko-KR" sz="3700" dirty="0"/>
              <a:t>)</a:t>
            </a:r>
            <a:r>
              <a:rPr lang="ko-KR" altLang="en-US" sz="3700" dirty="0"/>
              <a:t> 亞熱帶 하는데 亞熱帶 가 </a:t>
            </a:r>
            <a:r>
              <a:rPr lang="ko-KR" altLang="en-US" sz="3700" dirty="0" err="1"/>
              <a:t>뭔데</a:t>
            </a:r>
            <a:r>
              <a:rPr lang="en-US" altLang="ko-KR" sz="3700" dirty="0"/>
              <a:t>?</a:t>
            </a:r>
            <a:endParaRPr lang="ko-KR" altLang="en-US" sz="37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30C955B-1708-4297-93BB-35848E3E9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8E59F-AAF9-486E-A442-1D073D47A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ko-KR" altLang="en-US" sz="11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간단하게 말한다면 열대는 </a:t>
            </a:r>
            <a:r>
              <a:rPr lang="ko-KR" altLang="en-US" sz="1100" b="0" i="0" dirty="0" err="1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고온다우한</a:t>
            </a:r>
            <a:r>
              <a:rPr lang="ko-KR" altLang="en-US" sz="11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 지역이지만 아열대는 고온건조한 지역입니다</a:t>
            </a:r>
            <a:r>
              <a:rPr lang="en-US" altLang="ko-KR" sz="11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 </a:t>
            </a:r>
            <a:r>
              <a:rPr lang="ko-KR" altLang="en-US" sz="11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열대는 </a:t>
            </a:r>
            <a:r>
              <a:rPr lang="en-US" altLang="ko-KR" sz="11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4</a:t>
            </a:r>
            <a:r>
              <a:rPr lang="ko-KR" altLang="en-US" sz="11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계절이 없이 연중 고온 다습한 기후 우기와 건기는 존재하지만 강우량이 풍부하고 아열대는 열대 만큼 고온 다습하지 않고 옅은 의미의 </a:t>
            </a:r>
            <a:r>
              <a:rPr lang="en-US" altLang="ko-KR" sz="11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4</a:t>
            </a:r>
            <a:r>
              <a:rPr lang="ko-KR" altLang="en-US" sz="11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계절이 존재하고 겨울의 평균기온이 영하로 내려가지 않습니다</a:t>
            </a:r>
            <a:r>
              <a:rPr lang="en-US" altLang="ko-KR" sz="1100" b="0" i="0" dirty="0"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. </a:t>
            </a:r>
          </a:p>
          <a:p>
            <a:pPr lvl="0"/>
            <a:r>
              <a:rPr lang="ko-KR" altLang="ko-KR" sz="1100" dirty="0">
                <a:hlinkClick r:id="rId4"/>
              </a:rPr>
              <a:t>열대</a:t>
            </a:r>
            <a:r>
              <a:rPr lang="ko-KR" altLang="ko-KR" sz="1100" dirty="0"/>
              <a:t>와 </a:t>
            </a:r>
            <a:r>
              <a:rPr lang="ko-KR" altLang="ko-KR" sz="1100" dirty="0">
                <a:hlinkClick r:id="rId5"/>
              </a:rPr>
              <a:t>온대</a:t>
            </a:r>
            <a:r>
              <a:rPr lang="ko-KR" altLang="ko-KR" sz="1100" dirty="0"/>
              <a:t>의 중간지역</a:t>
            </a:r>
            <a:r>
              <a:rPr lang="en-US" altLang="ko-KR" sz="1100" dirty="0"/>
              <a:t>(</a:t>
            </a:r>
            <a:r>
              <a:rPr lang="ko-KR" altLang="ko-KR" sz="1100" dirty="0"/>
              <a:t>위도 </a:t>
            </a:r>
            <a:r>
              <a:rPr lang="en-US" altLang="ko-KR" sz="1100" dirty="0"/>
              <a:t>20∼40 °)</a:t>
            </a:r>
            <a:r>
              <a:rPr lang="ko-KR" altLang="ko-KR" sz="1100" dirty="0"/>
              <a:t>에는 기온은 높으나 비가 적은 곳이 많다</a:t>
            </a:r>
            <a:r>
              <a:rPr lang="en-US" altLang="ko-KR" sz="1100" dirty="0"/>
              <a:t>. </a:t>
            </a:r>
            <a:r>
              <a:rPr lang="ko-KR" altLang="ko-KR" sz="1100" dirty="0"/>
              <a:t>이 기후대 고유의 기후를 아열대기후라고 한다</a:t>
            </a:r>
            <a:r>
              <a:rPr lang="en-US" altLang="ko-KR" sz="1100" dirty="0"/>
              <a:t>. From </a:t>
            </a:r>
            <a:r>
              <a:rPr lang="ko-KR" altLang="ko-KR" sz="1100" dirty="0"/>
              <a:t>두산백과</a:t>
            </a:r>
            <a:r>
              <a:rPr lang="en-US" altLang="ko-KR" sz="1100" dirty="0"/>
              <a:t> </a:t>
            </a:r>
            <a:r>
              <a:rPr lang="ko-KR" altLang="en-US" sz="1100" dirty="0"/>
              <a:t>아열대</a:t>
            </a:r>
            <a:endParaRPr lang="en-US" altLang="ko-KR" sz="1100" dirty="0"/>
          </a:p>
          <a:p>
            <a:pPr lvl="0"/>
            <a:r>
              <a:rPr lang="ko-KR" altLang="ko-KR" sz="1100" dirty="0" err="1"/>
              <a:t>쾨펜의</a:t>
            </a:r>
            <a:r>
              <a:rPr lang="ko-KR" altLang="ko-KR" sz="1100" dirty="0"/>
              <a:t> 기후분류에는 없으나 대체적으로 지중해성기후와 건조기후</a:t>
            </a:r>
            <a:r>
              <a:rPr lang="en-US" altLang="ko-KR" sz="1100" dirty="0"/>
              <a:t>(</a:t>
            </a:r>
            <a:r>
              <a:rPr lang="ko-KR" altLang="ko-KR" sz="1100" dirty="0">
                <a:hlinkClick r:id="rId6"/>
              </a:rPr>
              <a:t>스텝기후</a:t>
            </a:r>
            <a:r>
              <a:rPr lang="ko-KR" altLang="ko-KR" sz="1100" dirty="0"/>
              <a:t>와 </a:t>
            </a:r>
            <a:r>
              <a:rPr lang="ko-KR" altLang="ko-KR" sz="1100" dirty="0">
                <a:hlinkClick r:id="rId7"/>
              </a:rPr>
              <a:t>사막</a:t>
            </a:r>
            <a:r>
              <a:rPr lang="ko-KR" altLang="ko-KR" sz="1100" dirty="0"/>
              <a:t>기후</a:t>
            </a:r>
            <a:r>
              <a:rPr lang="en-US" altLang="ko-KR" sz="1100" dirty="0"/>
              <a:t>)</a:t>
            </a:r>
            <a:r>
              <a:rPr lang="ko-KR" altLang="ko-KR" sz="1100" dirty="0"/>
              <a:t>가 속한다</a:t>
            </a:r>
            <a:r>
              <a:rPr lang="en-US" altLang="ko-KR" sz="1100" dirty="0"/>
              <a:t>. </a:t>
            </a:r>
            <a:r>
              <a:rPr lang="ko-KR" altLang="ko-KR" sz="1100" dirty="0"/>
              <a:t>지중해성기후는</a:t>
            </a:r>
            <a:r>
              <a:rPr lang="en-US" altLang="ko-KR" sz="1100" dirty="0"/>
              <a:t>, </a:t>
            </a:r>
            <a:r>
              <a:rPr lang="ko-KR" altLang="ko-KR" sz="1100" dirty="0"/>
              <a:t>여름에는 아열대고압대의 영향을 받아 </a:t>
            </a:r>
            <a:r>
              <a:rPr lang="ko-KR" altLang="ko-KR" sz="1100" dirty="0" err="1"/>
              <a:t>고온건조하며</a:t>
            </a:r>
            <a:r>
              <a:rPr lang="ko-KR" altLang="ko-KR" sz="1100" dirty="0"/>
              <a:t> 겨울에는 편서풍대에 속하여 우기</a:t>
            </a:r>
            <a:r>
              <a:rPr lang="en-US" altLang="ko-KR" sz="1100" dirty="0"/>
              <a:t>(</a:t>
            </a:r>
            <a:r>
              <a:rPr lang="ko-KR" altLang="ko-KR" sz="1100" dirty="0"/>
              <a:t>雨期</a:t>
            </a:r>
            <a:r>
              <a:rPr lang="en-US" altLang="ko-KR" sz="1100" dirty="0"/>
              <a:t>)</a:t>
            </a:r>
            <a:r>
              <a:rPr lang="ko-KR" altLang="ko-KR" sz="1100" dirty="0"/>
              <a:t>가 된다</a:t>
            </a:r>
            <a:r>
              <a:rPr lang="en-US" altLang="ko-KR" sz="1100" dirty="0"/>
              <a:t>.</a:t>
            </a:r>
            <a:r>
              <a:rPr lang="en-US" altLang="ko-KR" sz="1100" b="1" dirty="0"/>
              <a:t>  </a:t>
            </a:r>
            <a:r>
              <a:rPr lang="en-US" altLang="ko-KR" sz="1100" dirty="0"/>
              <a:t>From </a:t>
            </a:r>
            <a:r>
              <a:rPr lang="ko-KR" altLang="ko-KR" sz="1100" dirty="0"/>
              <a:t>두산백과</a:t>
            </a:r>
            <a:r>
              <a:rPr lang="en-US" altLang="ko-KR" sz="1100" dirty="0"/>
              <a:t> </a:t>
            </a:r>
            <a:r>
              <a:rPr lang="ko-KR" altLang="en-US" sz="1100" dirty="0"/>
              <a:t>아열대 기후</a:t>
            </a:r>
            <a:endParaRPr lang="en-US" altLang="ko-KR" sz="1100" dirty="0"/>
          </a:p>
          <a:p>
            <a:pPr lvl="0"/>
            <a:r>
              <a:rPr lang="ko-KR" altLang="ko-KR" sz="1100" dirty="0">
                <a:hlinkClick r:id="rId8"/>
              </a:rPr>
              <a:t>위도</a:t>
            </a:r>
            <a:r>
              <a:rPr lang="ko-KR" altLang="ko-KR" sz="1100" dirty="0"/>
              <a:t>상으로는 남</a:t>
            </a:r>
            <a:r>
              <a:rPr lang="en-US" altLang="ko-KR" sz="1100" dirty="0"/>
              <a:t>‧</a:t>
            </a:r>
            <a:r>
              <a:rPr lang="ko-KR" altLang="ko-KR" sz="1100" dirty="0"/>
              <a:t>북위 </a:t>
            </a:r>
            <a:r>
              <a:rPr lang="en-US" altLang="ko-KR" sz="1100" dirty="0"/>
              <a:t>25~35° </a:t>
            </a:r>
            <a:r>
              <a:rPr lang="ko-KR" altLang="ko-KR" sz="1100" dirty="0"/>
              <a:t>에 이르는 지역으로 </a:t>
            </a:r>
            <a:r>
              <a:rPr lang="ko-KR" altLang="ko-KR" sz="1100" dirty="0">
                <a:hlinkClick r:id="rId9"/>
              </a:rPr>
              <a:t>온대</a:t>
            </a:r>
            <a:r>
              <a:rPr lang="ko-KR" altLang="ko-KR" sz="1100" dirty="0"/>
              <a:t>와 </a:t>
            </a:r>
            <a:r>
              <a:rPr lang="ko-KR" altLang="ko-KR" sz="1100" dirty="0">
                <a:hlinkClick r:id="rId10"/>
              </a:rPr>
              <a:t>열대</a:t>
            </a:r>
            <a:r>
              <a:rPr lang="ko-KR" altLang="ko-KR" sz="1100" dirty="0"/>
              <a:t> 사이에 존재한다</a:t>
            </a:r>
            <a:r>
              <a:rPr lang="en-US" altLang="ko-KR" sz="1100" dirty="0"/>
              <a:t>. </a:t>
            </a:r>
            <a:r>
              <a:rPr lang="ko-KR" altLang="ko-KR" sz="1100" dirty="0"/>
              <a:t>여름에는 상당히 고온이며 겨울철은 상당한 저온지역으로 연교차는 무려 </a:t>
            </a:r>
            <a:r>
              <a:rPr lang="en-US" altLang="ko-KR" sz="1100" dirty="0"/>
              <a:t>70℃</a:t>
            </a:r>
            <a:r>
              <a:rPr lang="ko-KR" altLang="ko-KR" sz="1100" dirty="0"/>
              <a:t>에 달하는 곳도 있다</a:t>
            </a:r>
            <a:r>
              <a:rPr lang="en-US" altLang="ko-KR" sz="1100" dirty="0"/>
              <a:t>. </a:t>
            </a:r>
            <a:r>
              <a:rPr lang="ko-KR" altLang="ko-KR" sz="1100" dirty="0" err="1">
                <a:hlinkClick r:id="rId11"/>
              </a:rPr>
              <a:t>쾨펜</a:t>
            </a:r>
            <a:r>
              <a:rPr lang="en-US" altLang="ko-KR" sz="1100" dirty="0"/>
              <a:t>(W. </a:t>
            </a:r>
            <a:r>
              <a:rPr lang="en-US" altLang="ko-KR" sz="1100" dirty="0" err="1"/>
              <a:t>Köppen</a:t>
            </a:r>
            <a:r>
              <a:rPr lang="en-US" altLang="ko-KR" sz="1100" dirty="0"/>
              <a:t>)</a:t>
            </a:r>
            <a:r>
              <a:rPr lang="ko-KR" altLang="ko-KR" sz="1100" dirty="0"/>
              <a:t>의 옛 </a:t>
            </a:r>
            <a:r>
              <a:rPr lang="ko-KR" altLang="ko-KR" sz="1100" dirty="0">
                <a:hlinkClick r:id="rId12"/>
              </a:rPr>
              <a:t>기후구분</a:t>
            </a:r>
            <a:r>
              <a:rPr lang="ko-KR" altLang="ko-KR" sz="1100" dirty="0"/>
              <a:t>에 따르면 월평균 </a:t>
            </a:r>
            <a:r>
              <a:rPr lang="ko-KR" altLang="ko-KR" sz="1100" dirty="0">
                <a:hlinkClick r:id="rId13"/>
              </a:rPr>
              <a:t>기온</a:t>
            </a:r>
            <a:r>
              <a:rPr lang="ko-KR" altLang="ko-KR" sz="1100" dirty="0"/>
              <a:t>은 </a:t>
            </a:r>
            <a:r>
              <a:rPr lang="en-US" altLang="ko-KR" sz="1100" dirty="0"/>
              <a:t>20℃ </a:t>
            </a:r>
            <a:r>
              <a:rPr lang="ko-KR" altLang="ko-KR" sz="1100" dirty="0"/>
              <a:t>이상의 달이 </a:t>
            </a:r>
            <a:r>
              <a:rPr lang="en-US" altLang="ko-KR" sz="1100" dirty="0"/>
              <a:t>4~11</a:t>
            </a:r>
            <a:r>
              <a:rPr lang="ko-KR" altLang="ko-KR" sz="1100" dirty="0"/>
              <a:t>개월</a:t>
            </a:r>
            <a:r>
              <a:rPr lang="en-US" altLang="ko-KR" sz="1100" dirty="0"/>
              <a:t>, 20℃ </a:t>
            </a:r>
            <a:r>
              <a:rPr lang="ko-KR" altLang="ko-KR" sz="1100" dirty="0"/>
              <a:t>이하의 달이 </a:t>
            </a:r>
            <a:r>
              <a:rPr lang="en-US" altLang="ko-KR" sz="1100" dirty="0"/>
              <a:t>1~8</a:t>
            </a:r>
            <a:r>
              <a:rPr lang="ko-KR" altLang="ko-KR" sz="1100" dirty="0"/>
              <a:t>개월이다</a:t>
            </a:r>
            <a:r>
              <a:rPr lang="en-US" altLang="ko-KR" sz="1100" dirty="0"/>
              <a:t>. From </a:t>
            </a:r>
            <a:r>
              <a:rPr lang="ko-KR" altLang="ko-KR" sz="1100" dirty="0"/>
              <a:t>자연지리학사전</a:t>
            </a:r>
            <a:endParaRPr lang="en-US" altLang="ko-KR" sz="1100" dirty="0"/>
          </a:p>
          <a:p>
            <a:pPr lvl="0"/>
            <a:endParaRPr lang="en-US" altLang="ko-KR" sz="1100" dirty="0"/>
          </a:p>
          <a:p>
            <a:pPr lvl="0"/>
            <a:endParaRPr lang="en-US" altLang="ko-KR" sz="1100" dirty="0"/>
          </a:p>
          <a:p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96948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48569-60E4-4F3D-AE39-4D655A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800" dirty="0"/>
              <a:t>그래서 </a:t>
            </a:r>
            <a:r>
              <a:rPr lang="ko-KR" altLang="en-US" sz="2800"/>
              <a:t>쾨펜</a:t>
            </a:r>
            <a:r>
              <a:rPr lang="en-US" altLang="ko-KR" sz="2800" dirty="0"/>
              <a:t> </a:t>
            </a:r>
            <a:r>
              <a:rPr lang="ko-KR" altLang="en-US" sz="2800" dirty="0"/>
              <a:t>기후구분</a:t>
            </a:r>
            <a:r>
              <a:rPr lang="en-US" altLang="ko-KR" sz="2800" dirty="0"/>
              <a:t>[ </a:t>
            </a:r>
            <a:r>
              <a:rPr lang="en-US" altLang="ko-KR" sz="2800"/>
              <a:t>Köppen</a:t>
            </a:r>
            <a:r>
              <a:rPr lang="en-US" altLang="ko-KR" sz="2800" dirty="0"/>
              <a:t> Climatic Classification ]</a:t>
            </a:r>
            <a:r>
              <a:rPr lang="ko-KR" altLang="en-US" sz="2800" dirty="0"/>
              <a:t>이 </a:t>
            </a:r>
            <a:r>
              <a:rPr lang="ko-KR" altLang="en-US" sz="2800"/>
              <a:t>뭔데</a:t>
            </a:r>
            <a:r>
              <a:rPr lang="en-US" altLang="ko-KR" sz="2800" dirty="0"/>
              <a:t>?</a:t>
            </a:r>
          </a:p>
        </p:txBody>
      </p:sp>
      <p:pic>
        <p:nvPicPr>
          <p:cNvPr id="5" name="내용 개체 틀 4" descr="사람, 남자, 사진, 실외이(가) 표시된 사진&#10;&#10;자동 생성된 설명">
            <a:extLst>
              <a:ext uri="{FF2B5EF4-FFF2-40B4-BE49-F238E27FC236}">
                <a16:creationId xmlns:a16="http://schemas.microsoft.com/office/drawing/2014/main" id="{DD4C5E7C-7B02-47A2-A0C3-3E423A755E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555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15AF71-53E5-4B96-AF8C-C43507D21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1500" dirty="0"/>
              <a:t>요 옆에 계신 블라디미르 </a:t>
            </a:r>
            <a:r>
              <a:rPr lang="ko-KR" altLang="en-US" sz="1500" dirty="0" err="1"/>
              <a:t>쾨펜</a:t>
            </a:r>
            <a:r>
              <a:rPr lang="en-US" altLang="ko-KR" sz="1500" dirty="0"/>
              <a:t> (Wladimir Peter </a:t>
            </a:r>
            <a:r>
              <a:rPr lang="en-US" altLang="ko-KR" sz="1500" dirty="0" err="1"/>
              <a:t>Köppen</a:t>
            </a:r>
            <a:r>
              <a:rPr lang="en-US" altLang="ko-KR" sz="1500" dirty="0"/>
              <a:t>)</a:t>
            </a:r>
            <a:r>
              <a:rPr lang="ko-KR" altLang="en-US" sz="1500" dirty="0"/>
              <a:t>이란 분이 </a:t>
            </a:r>
            <a:r>
              <a:rPr lang="en-US" altLang="ko-KR" sz="1500" dirty="0"/>
              <a:t>“</a:t>
            </a:r>
            <a:r>
              <a:rPr lang="ko-KR" altLang="en-US" sz="1500" dirty="0"/>
              <a:t>세계 각지의 기후를 </a:t>
            </a:r>
            <a:r>
              <a:rPr lang="en-US" altLang="ko-KR" sz="1500" dirty="0"/>
              <a:t>11</a:t>
            </a:r>
            <a:r>
              <a:rPr lang="ko-KR" altLang="en-US" sz="1500" dirty="0"/>
              <a:t>지역으로 구분하여 그것을 </a:t>
            </a:r>
            <a:r>
              <a:rPr lang="en-US" altLang="ko-KR" sz="1500" dirty="0"/>
              <a:t>2</a:t>
            </a:r>
            <a:r>
              <a:rPr lang="ko-KR" altLang="en-US" sz="1500" dirty="0" err="1"/>
              <a:t>개내지</a:t>
            </a:r>
            <a:r>
              <a:rPr lang="en-US" altLang="ko-KR" sz="1500" dirty="0"/>
              <a:t> 3</a:t>
            </a:r>
            <a:r>
              <a:rPr lang="ko-KR" altLang="en-US" sz="1500" dirty="0"/>
              <a:t>개의 기호로 나타낸 것</a:t>
            </a:r>
            <a:r>
              <a:rPr lang="en-US" altLang="ko-KR" sz="1500" dirty="0"/>
              <a:t>”</a:t>
            </a:r>
            <a:r>
              <a:rPr lang="ko-KR" altLang="en-US" sz="1500" dirty="0"/>
              <a:t>이며</a:t>
            </a:r>
            <a:endParaRPr lang="en-US" altLang="ko-KR" sz="1500" dirty="0"/>
          </a:p>
          <a:p>
            <a:pPr latinLnBrk="0"/>
            <a:r>
              <a:rPr lang="ko-KR" altLang="en-US" sz="1500" dirty="0"/>
              <a:t>후에 독일 기후학자인 루돌프 </a:t>
            </a:r>
            <a:r>
              <a:rPr lang="ko-KR" altLang="en-US" sz="1500" dirty="0" err="1"/>
              <a:t>가이거</a:t>
            </a:r>
            <a:r>
              <a:rPr lang="en-US" altLang="ko-KR" sz="1500" dirty="0"/>
              <a:t>(Rudolf Geiger, 1894</a:t>
            </a:r>
            <a:r>
              <a:rPr lang="ko-KR" altLang="en-US" sz="1500" dirty="0"/>
              <a:t>～</a:t>
            </a:r>
            <a:r>
              <a:rPr lang="en-US" altLang="ko-KR" sz="1500" dirty="0"/>
              <a:t>1981)</a:t>
            </a:r>
            <a:r>
              <a:rPr lang="ko-KR" altLang="en-US" sz="1500" dirty="0"/>
              <a:t>는 계속 연구를 수행하여 </a:t>
            </a:r>
            <a:r>
              <a:rPr lang="ko-KR" altLang="en-US" sz="1500" dirty="0" err="1"/>
              <a:t>쾨펜</a:t>
            </a:r>
            <a:r>
              <a:rPr lang="en-US" altLang="ko-KR" sz="1500" dirty="0"/>
              <a:t> </a:t>
            </a:r>
            <a:r>
              <a:rPr lang="ko-KR" altLang="en-US" sz="1500" dirty="0"/>
              <a:t>기후구분 시스템에 수정을 가하여 현재 사용하는 모습이 됨</a:t>
            </a:r>
            <a:endParaRPr lang="en-US" altLang="ko-KR" sz="1500" dirty="0"/>
          </a:p>
          <a:p>
            <a:pPr latinLnBrk="0"/>
            <a:r>
              <a:rPr lang="ko-KR" altLang="en-US" sz="1500" dirty="0"/>
              <a:t>현재까지도 대한민국 고등학교 </a:t>
            </a:r>
            <a:r>
              <a:rPr lang="en-US" altLang="ko-KR" sz="1500" dirty="0"/>
              <a:t>“</a:t>
            </a:r>
            <a:r>
              <a:rPr lang="ko-KR" altLang="en-US" sz="1500" dirty="0"/>
              <a:t>한국지리</a:t>
            </a:r>
            <a:r>
              <a:rPr lang="en-US" altLang="ko-KR" sz="1500" dirty="0"/>
              <a:t>”(</a:t>
            </a:r>
            <a:r>
              <a:rPr lang="ko-KR" altLang="en-US" sz="1500" dirty="0"/>
              <a:t>많이 안 중요하게</a:t>
            </a:r>
            <a:r>
              <a:rPr lang="en-US" altLang="ko-KR" sz="1500" dirty="0"/>
              <a:t> </a:t>
            </a:r>
            <a:r>
              <a:rPr lang="ko-KR" altLang="en-US" sz="1500" dirty="0"/>
              <a:t>다룸</a:t>
            </a:r>
            <a:r>
              <a:rPr lang="en-US" altLang="ko-KR" sz="1500" dirty="0"/>
              <a:t>) </a:t>
            </a:r>
            <a:r>
              <a:rPr lang="ko-KR" altLang="en-US" sz="1500" dirty="0"/>
              <a:t>교과서와 </a:t>
            </a:r>
            <a:r>
              <a:rPr lang="en-US" altLang="ko-KR" sz="1500" dirty="0"/>
              <a:t>“</a:t>
            </a:r>
            <a:r>
              <a:rPr lang="ko-KR" altLang="en-US" sz="1500" dirty="0"/>
              <a:t>세계지리</a:t>
            </a:r>
            <a:r>
              <a:rPr lang="en-US" altLang="ko-KR" sz="1500" dirty="0"/>
              <a:t>”(</a:t>
            </a:r>
            <a:r>
              <a:rPr lang="ko-KR" altLang="en-US" sz="1500" dirty="0"/>
              <a:t>사람 욕 나오게 하는 문제로 많이들 출제</a:t>
            </a:r>
            <a:r>
              <a:rPr lang="en-US" altLang="ko-KR" sz="1500" dirty="0"/>
              <a:t>) </a:t>
            </a:r>
            <a:r>
              <a:rPr lang="ko-KR" altLang="en-US" sz="1500" dirty="0"/>
              <a:t>교과서에서 다루는 친구임</a:t>
            </a:r>
            <a:endParaRPr lang="en-US" altLang="ko-KR" sz="1500" dirty="0"/>
          </a:p>
          <a:p>
            <a:pPr latinLnBrk="0"/>
            <a:r>
              <a:rPr lang="ko-KR" altLang="en-US" sz="1500" dirty="0"/>
              <a:t>교과서에 </a:t>
            </a:r>
            <a:r>
              <a:rPr lang="ko-KR" altLang="en-US" sz="1500" dirty="0" err="1"/>
              <a:t>나올정도로</a:t>
            </a:r>
            <a:r>
              <a:rPr lang="en-US" altLang="ko-KR" sz="1500" dirty="0"/>
              <a:t> </a:t>
            </a:r>
            <a:r>
              <a:rPr lang="ko-KR" altLang="en-US" sz="1500" dirty="0"/>
              <a:t>기본적이며 현재까지도 굉장히 자주 쓰인다고 함</a:t>
            </a:r>
            <a:endParaRPr lang="en-US" altLang="ko-KR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07A781-4EA6-47AA-BDEC-348863F4A2AA}"/>
              </a:ext>
            </a:extLst>
          </p:cNvPr>
          <p:cNvSpPr/>
          <p:nvPr/>
        </p:nvSpPr>
        <p:spPr>
          <a:xfrm>
            <a:off x="6750141" y="5089444"/>
            <a:ext cx="5441859" cy="56549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400">
                <a:solidFill>
                  <a:srgbClr val="FFFFFF"/>
                </a:solidFill>
              </a:rPr>
              <a:t>출처</a:t>
            </a:r>
            <a:r>
              <a:rPr lang="en-US" altLang="ko-KR" sz="1400">
                <a:solidFill>
                  <a:srgbClr val="FFFFFF"/>
                </a:solidFill>
              </a:rPr>
              <a:t>: </a:t>
            </a:r>
            <a:r>
              <a:rPr lang="ko-KR" altLang="en-US" sz="1400">
                <a:solidFill>
                  <a:srgbClr val="FFFFFF"/>
                </a:solidFill>
              </a:rPr>
              <a:t>네이버 백과사전</a:t>
            </a:r>
          </a:p>
        </p:txBody>
      </p:sp>
    </p:spTree>
    <p:extLst>
      <p:ext uri="{BB962C8B-B14F-4D97-AF65-F5344CB8AC3E}">
        <p14:creationId xmlns:p14="http://schemas.microsoft.com/office/powerpoint/2010/main" val="1250421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4E38D-6A71-44DD-8B39-BBB6188D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그럼 이걸 어떻게 보며 어떤 기준으로 분류하는데</a:t>
            </a:r>
            <a:r>
              <a:rPr lang="en-US" altLang="ko-KR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6" name="내용 개체 틀 5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E0F3F823-9C02-4215-A36D-A76716BCAB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2283710"/>
            <a:ext cx="5510771" cy="1997654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1A874-9FC5-4D4E-AD55-D3AEF174E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1300"/>
              <a:t>A(</a:t>
            </a:r>
            <a:r>
              <a:rPr lang="ko-KR" altLang="en-US" sz="1300"/>
              <a:t>열대</a:t>
            </a:r>
            <a:r>
              <a:rPr lang="en-US" altLang="ko-KR" sz="1300"/>
              <a:t>) – </a:t>
            </a:r>
            <a:r>
              <a:rPr lang="ko-KR" altLang="en-US" sz="1300"/>
              <a:t>最暖月</a:t>
            </a:r>
            <a:r>
              <a:rPr lang="en-US" altLang="ko-KR" sz="1300"/>
              <a:t>(</a:t>
            </a:r>
            <a:r>
              <a:rPr lang="ko-KR" altLang="en-US" sz="1300"/>
              <a:t>최난월</a:t>
            </a:r>
            <a:r>
              <a:rPr lang="en-US" altLang="ko-KR" sz="1300"/>
              <a:t>)</a:t>
            </a:r>
            <a:r>
              <a:rPr lang="ko-KR" altLang="en-US" sz="1300"/>
              <a:t>이 </a:t>
            </a:r>
            <a:r>
              <a:rPr lang="en-US" altLang="ko-KR" sz="1300"/>
              <a:t>22℃</a:t>
            </a:r>
            <a:r>
              <a:rPr lang="ko-KR" altLang="en-US" sz="1300"/>
              <a:t>이상</a:t>
            </a:r>
          </a:p>
          <a:p>
            <a:pPr latinLnBrk="0"/>
            <a:r>
              <a:rPr lang="en-US" altLang="ko-KR" sz="1300"/>
              <a:t>B(</a:t>
            </a:r>
            <a:r>
              <a:rPr lang="ko-KR" altLang="en-US" sz="1300"/>
              <a:t>아열대</a:t>
            </a:r>
            <a:r>
              <a:rPr lang="en-US" altLang="ko-KR" sz="1300"/>
              <a:t>) - </a:t>
            </a:r>
            <a:r>
              <a:rPr lang="ko-KR" altLang="en-US" sz="1300"/>
              <a:t>最暖月이 </a:t>
            </a:r>
            <a:r>
              <a:rPr lang="en-US" altLang="ko-KR" sz="1300"/>
              <a:t>10℃</a:t>
            </a:r>
            <a:r>
              <a:rPr lang="ko-KR" altLang="en-US" sz="1300"/>
              <a:t>이상</a:t>
            </a:r>
            <a:r>
              <a:rPr lang="en-US" altLang="ko-KR" sz="1300"/>
              <a:t>, 22℃</a:t>
            </a:r>
            <a:r>
              <a:rPr lang="ko-KR" altLang="en-US" sz="1300"/>
              <a:t>미만이면서 월평균기온이 </a:t>
            </a:r>
            <a:r>
              <a:rPr lang="en-US" altLang="ko-KR" sz="1300"/>
              <a:t>10℃</a:t>
            </a:r>
            <a:r>
              <a:rPr lang="ko-KR" altLang="en-US" sz="1300"/>
              <a:t>이상이 </a:t>
            </a:r>
            <a:r>
              <a:rPr lang="en-US" altLang="ko-KR" sz="1300"/>
              <a:t>4</a:t>
            </a:r>
            <a:r>
              <a:rPr lang="ko-KR" altLang="en-US" sz="1300"/>
              <a:t>개월이상일 때</a:t>
            </a:r>
          </a:p>
          <a:p>
            <a:pPr latinLnBrk="0"/>
            <a:r>
              <a:rPr lang="en-US" altLang="ko-KR" sz="1300"/>
              <a:t>C(</a:t>
            </a:r>
            <a:r>
              <a:rPr lang="ko-KR" altLang="en-US" sz="1300"/>
              <a:t>온대</a:t>
            </a:r>
            <a:r>
              <a:rPr lang="en-US" altLang="ko-KR" sz="1300"/>
              <a:t>) - </a:t>
            </a:r>
            <a:r>
              <a:rPr lang="ko-KR" altLang="en-US" sz="1300"/>
              <a:t>最暖月이 </a:t>
            </a:r>
            <a:r>
              <a:rPr lang="en-US" altLang="ko-KR" sz="1300"/>
              <a:t>10℃</a:t>
            </a:r>
            <a:r>
              <a:rPr lang="ko-KR" altLang="en-US" sz="1300"/>
              <a:t>이상</a:t>
            </a:r>
            <a:r>
              <a:rPr lang="en-US" altLang="ko-KR" sz="1300"/>
              <a:t>, 22℃</a:t>
            </a:r>
            <a:r>
              <a:rPr lang="ko-KR" altLang="en-US" sz="1300"/>
              <a:t>미만이면서 월평균기온이 </a:t>
            </a:r>
            <a:r>
              <a:rPr lang="en-US" altLang="ko-KR" sz="1300"/>
              <a:t>10℃</a:t>
            </a:r>
            <a:r>
              <a:rPr lang="ko-KR" altLang="en-US" sz="1300"/>
              <a:t>이상이 </a:t>
            </a:r>
            <a:r>
              <a:rPr lang="en-US" altLang="ko-KR" sz="1300"/>
              <a:t>3</a:t>
            </a:r>
            <a:r>
              <a:rPr lang="ko-KR" altLang="en-US" sz="1300"/>
              <a:t>개월 이하일 때</a:t>
            </a:r>
          </a:p>
          <a:p>
            <a:pPr latinLnBrk="0"/>
            <a:r>
              <a:rPr lang="en-US" altLang="ko-KR" sz="1300"/>
              <a:t>D(</a:t>
            </a:r>
            <a:r>
              <a:rPr lang="ko-KR" altLang="en-US" sz="1300"/>
              <a:t>냉대</a:t>
            </a:r>
            <a:r>
              <a:rPr lang="en-US" altLang="ko-KR" sz="1300"/>
              <a:t>) - </a:t>
            </a:r>
            <a:r>
              <a:rPr lang="ko-KR" altLang="en-US" sz="1300"/>
              <a:t>最暖月이 </a:t>
            </a:r>
            <a:r>
              <a:rPr lang="en-US" altLang="ko-KR" sz="1300"/>
              <a:t>10℃</a:t>
            </a:r>
            <a:r>
              <a:rPr lang="ko-KR" altLang="en-US" sz="1300"/>
              <a:t>이상</a:t>
            </a:r>
            <a:r>
              <a:rPr lang="en-US" altLang="ko-KR" sz="1300"/>
              <a:t>, 22℃</a:t>
            </a:r>
            <a:r>
              <a:rPr lang="ko-KR" altLang="en-US" sz="1300"/>
              <a:t>미만이면서 월평균기온이 </a:t>
            </a:r>
            <a:r>
              <a:rPr lang="en-US" altLang="ko-KR" sz="1300"/>
              <a:t>10℃</a:t>
            </a:r>
            <a:r>
              <a:rPr lang="ko-KR" altLang="en-US" sz="1300"/>
              <a:t>이상이 </a:t>
            </a:r>
            <a:r>
              <a:rPr lang="en-US" altLang="ko-KR" sz="1300"/>
              <a:t>3</a:t>
            </a:r>
            <a:r>
              <a:rPr lang="ko-KR" altLang="en-US" sz="1300"/>
              <a:t>개월 이하일 때 그리고 最寒月</a:t>
            </a:r>
            <a:r>
              <a:rPr lang="en-US" altLang="ko-KR" sz="1300"/>
              <a:t>(</a:t>
            </a:r>
            <a:r>
              <a:rPr lang="ko-KR" altLang="en-US" sz="1300"/>
              <a:t>최한월</a:t>
            </a:r>
            <a:r>
              <a:rPr lang="en-US" altLang="ko-KR" sz="1300"/>
              <a:t>)</a:t>
            </a:r>
            <a:r>
              <a:rPr lang="ko-KR" altLang="en-US" sz="1300"/>
              <a:t>이 </a:t>
            </a:r>
            <a:r>
              <a:rPr lang="en-US" altLang="ko-KR" sz="1300"/>
              <a:t>-38℃</a:t>
            </a:r>
            <a:r>
              <a:rPr lang="ko-KR" altLang="en-US" sz="1300"/>
              <a:t>이상</a:t>
            </a:r>
            <a:r>
              <a:rPr lang="en-US" altLang="ko-KR" sz="1300"/>
              <a:t>, -3℃</a:t>
            </a:r>
            <a:r>
              <a:rPr lang="ko-KR" altLang="en-US" sz="1300"/>
              <a:t>미만이여야 함</a:t>
            </a:r>
          </a:p>
          <a:p>
            <a:pPr latinLnBrk="0"/>
            <a:r>
              <a:rPr lang="en-US" altLang="ko-KR" sz="1300"/>
              <a:t>E(</a:t>
            </a:r>
            <a:r>
              <a:rPr lang="ko-KR" altLang="en-US" sz="1300"/>
              <a:t>한대</a:t>
            </a:r>
            <a:r>
              <a:rPr lang="en-US" altLang="ko-KR" sz="1300"/>
              <a:t>) - </a:t>
            </a:r>
            <a:r>
              <a:rPr lang="ko-KR" altLang="en-US" sz="1300"/>
              <a:t>最暖月이 </a:t>
            </a:r>
            <a:r>
              <a:rPr lang="en-US" altLang="ko-KR" sz="1300"/>
              <a:t>10℃</a:t>
            </a:r>
            <a:r>
              <a:rPr lang="ko-KR" altLang="en-US" sz="1300"/>
              <a:t>이상</a:t>
            </a:r>
            <a:r>
              <a:rPr lang="en-US" altLang="ko-KR" sz="1300"/>
              <a:t>, 22℃</a:t>
            </a:r>
            <a:r>
              <a:rPr lang="ko-KR" altLang="en-US" sz="1300"/>
              <a:t>미만이면서 월평균기온이 </a:t>
            </a:r>
            <a:r>
              <a:rPr lang="en-US" altLang="ko-KR" sz="1300"/>
              <a:t>10℃</a:t>
            </a:r>
            <a:r>
              <a:rPr lang="ko-KR" altLang="en-US" sz="1300"/>
              <a:t>이상이 </a:t>
            </a:r>
            <a:r>
              <a:rPr lang="en-US" altLang="ko-KR" sz="1300"/>
              <a:t>3</a:t>
            </a:r>
            <a:r>
              <a:rPr lang="ko-KR" altLang="en-US" sz="1300"/>
              <a:t>개월 이하일 때 그리고 最寒月이 </a:t>
            </a:r>
            <a:r>
              <a:rPr lang="en-US" altLang="ko-KR" sz="1300"/>
              <a:t>-38℃</a:t>
            </a:r>
            <a:r>
              <a:rPr lang="ko-KR" altLang="en-US" sz="1300"/>
              <a:t>미만이여야 함</a:t>
            </a:r>
          </a:p>
          <a:p>
            <a:pPr latinLnBrk="0"/>
            <a:endParaRPr lang="en-US" altLang="ko-KR" sz="1300"/>
          </a:p>
        </p:txBody>
      </p:sp>
      <p:pic>
        <p:nvPicPr>
          <p:cNvPr id="8" name="그림 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008DFA62-9911-45B9-AF86-9522E4BF8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98" y="385480"/>
            <a:ext cx="9773940" cy="64725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B172F5B-1935-41BA-BA5E-42316B0E58B8}"/>
              </a:ext>
            </a:extLst>
          </p:cNvPr>
          <p:cNvSpPr/>
          <p:nvPr/>
        </p:nvSpPr>
        <p:spPr>
          <a:xfrm>
            <a:off x="1464001" y="3604461"/>
            <a:ext cx="30490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Peel, M. C. and Finlayson, B. L. and McMahon, T. A. (2007). </a:t>
            </a:r>
            <a:r>
              <a:rPr lang="en-US" altLang="ko-KR" sz="1000" b="0" i="1" u="none" strike="noStrike" dirty="0">
                <a:solidFill>
                  <a:srgbClr val="663366"/>
                </a:solidFill>
                <a:effectLst/>
                <a:latin typeface="Arial" panose="020B0604020202020204" pitchFamily="34" charset="0"/>
                <a:hlinkClick r:id="rId4"/>
              </a:rPr>
              <a:t>“Updated world map of the </a:t>
            </a:r>
            <a:r>
              <a:rPr lang="en-US" altLang="ko-KR" sz="1000" b="0" i="1" u="none" strike="noStrike" dirty="0" err="1">
                <a:solidFill>
                  <a:srgbClr val="663366"/>
                </a:solidFill>
                <a:effectLst/>
                <a:latin typeface="Arial" panose="020B0604020202020204" pitchFamily="34" charset="0"/>
                <a:hlinkClick r:id="rId4"/>
              </a:rPr>
              <a:t>Köppen</a:t>
            </a:r>
            <a:r>
              <a:rPr lang="en-US" altLang="ko-KR" sz="1000" b="0" i="1" u="none" strike="noStrike" dirty="0">
                <a:solidFill>
                  <a:srgbClr val="663366"/>
                </a:solidFill>
                <a:effectLst/>
                <a:latin typeface="Arial" panose="020B0604020202020204" pitchFamily="34" charset="0"/>
                <a:hlinkClick r:id="rId4"/>
              </a:rPr>
              <a:t>–Geiger climate classification”</a:t>
            </a:r>
            <a:r>
              <a:rPr lang="en-US" altLang="ko-KR" sz="1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《</a:t>
            </a:r>
            <a:r>
              <a:rPr lang="en-US" altLang="ko-KR" sz="10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Hydrol</a:t>
            </a:r>
            <a:r>
              <a:rPr lang="en-US" altLang="ko-KR" sz="1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Earth Syst. Sci.》 </a:t>
            </a:r>
            <a:r>
              <a:rPr lang="en-US" altLang="ko-KR" sz="10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en-US" altLang="ko-KR" sz="1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1633–1644. </a:t>
            </a:r>
            <a:r>
              <a:rPr lang="en-US" altLang="ko-KR" sz="1000" b="0" i="1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디지털 객체 식별자"/>
              </a:rPr>
              <a:t>doi</a:t>
            </a:r>
            <a:r>
              <a:rPr lang="en-US" altLang="ko-KR" sz="1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altLang="ko-KR" sz="1000" b="0" i="1" u="none" strike="noStrike" dirty="0">
                <a:solidFill>
                  <a:srgbClr val="663366"/>
                </a:solidFill>
                <a:effectLst/>
                <a:latin typeface="Arial" panose="020B0604020202020204" pitchFamily="34" charset="0"/>
                <a:hlinkClick r:id="rId6"/>
              </a:rPr>
              <a:t>10.5194/hess-11-1633-2007</a:t>
            </a:r>
            <a:r>
              <a:rPr lang="en-US" altLang="ko-KR" sz="1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altLang="ko-KR" sz="1000" b="0" i="1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국제 표준 일련 번호"/>
              </a:rPr>
              <a:t>ISSN</a:t>
            </a:r>
            <a:r>
              <a:rPr lang="en-US" altLang="ko-KR" sz="1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000" b="0" i="1" u="none" strike="noStrike" dirty="0">
                <a:solidFill>
                  <a:srgbClr val="663366"/>
                </a:solidFill>
                <a:effectLst/>
                <a:latin typeface="Arial" panose="020B0604020202020204" pitchFamily="34" charset="0"/>
                <a:hlinkClick r:id="rId8"/>
              </a:rPr>
              <a:t>1027-5606</a:t>
            </a:r>
            <a:r>
              <a:rPr lang="en-US" altLang="ko-KR" sz="1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(direct: </a:t>
            </a:r>
            <a:r>
              <a:rPr lang="en-US" altLang="ko-KR" sz="1000" b="0" i="1" u="none" strike="noStrike" dirty="0">
                <a:solidFill>
                  <a:srgbClr val="663366"/>
                </a:solidFill>
                <a:effectLst/>
                <a:latin typeface="Arial" panose="020B0604020202020204" pitchFamily="34" charset="0"/>
                <a:hlinkClick r:id="rId9"/>
              </a:rPr>
              <a:t>Final Revised Paper</a:t>
            </a:r>
            <a:r>
              <a:rPr lang="en-US" altLang="ko-KR" sz="1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1467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5D45A-9ADD-4E0F-8A78-DD0D7259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14EA1-B51B-4A0A-A72A-514FBF803C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E166A-2FF9-4DE8-9C4E-606B5DDC8C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1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27A4F-038B-4685-BAB2-64C13F04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7E97D7-3D14-4631-B297-B4B3CFE23E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FCF01-C0D3-4329-8ABD-37AED4C613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7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488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dotum</vt:lpstr>
      <vt:lpstr>맑은 고딕</vt:lpstr>
      <vt:lpstr>Arial</vt:lpstr>
      <vt:lpstr>Calibri</vt:lpstr>
      <vt:lpstr>Office 테마</vt:lpstr>
      <vt:lpstr>쾨펜 기후구분으로 본 2019 대한민국은 아열대 기후인가와 대한민국의 도별 기후 분류</vt:lpstr>
      <vt:lpstr>근데 갑자기 왜 쾨펜 기후구분</vt:lpstr>
      <vt:lpstr>亞熱帶(아열대) 亞熱帶 하는데 亞熱帶 가 뭔데?</vt:lpstr>
      <vt:lpstr>그래서 쾨펜 기후구분[ Köppen Climatic Classification ]이 뭔데?</vt:lpstr>
      <vt:lpstr>그럼 이걸 어떻게 보며 어떤 기준으로 분류하는데?</vt:lpstr>
      <vt:lpstr>데이터 수집방식</vt:lpstr>
      <vt:lpstr>분석 시작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쾨펜 기후구분으로 본 2019 대한민국은 아열대 기후인가와 대한민국의 도별 기후 분류</dc:title>
  <dc:creator>장 주호</dc:creator>
  <cp:lastModifiedBy>장 주호</cp:lastModifiedBy>
  <cp:revision>2</cp:revision>
  <dcterms:created xsi:type="dcterms:W3CDTF">2020-06-17T10:02:43Z</dcterms:created>
  <dcterms:modified xsi:type="dcterms:W3CDTF">2020-06-17T10:18:32Z</dcterms:modified>
</cp:coreProperties>
</file>