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7/27/2022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343B39-165A-4B68-AA5C-581F5336313C}"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42C8C57-33F9-4259-AC4F-0E3F5BEC9B94}"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fr-FR"/>
              <a:t>Modifiez le style du titre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48772B-8FA2-401F-A0A1-A59855EDBC3E}"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DD5BDE-5A90-4611-82E9-0FC5746D30C5}"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7/27/2022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9472EB-AC54-4713-BFC2-BEB621108C63}" type="datetimeFigureOut">
              <a:rPr lang="en-US" dirty="0"/>
              <a:t>7/27/2022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ED06B6-C816-4861-964D-15A98395707D}"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B1A8AB-EA7C-4B1B-9D73-E2551851FABE}"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7/27/2022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r.acervolima.com/comment-ajouter-une-fonction-api-a-une-simple-page-php/"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hyperlink" Target="https://fr.wikipedia.org/wiki/PHP" TargetMode="External"/><Relationship Id="rId3" Type="http://schemas.openxmlformats.org/officeDocument/2006/relationships/hyperlink" Target="https://fr.wikipedia.org/wiki/Extension_(logiciel)" TargetMode="External"/><Relationship Id="rId7" Type="http://schemas.openxmlformats.org/officeDocument/2006/relationships/hyperlink" Target="https://fr.wikipedia.org/wiki/Fermeture_(informatique)" TargetMode="External"/><Relationship Id="rId2" Type="http://schemas.openxmlformats.org/officeDocument/2006/relationships/hyperlink" Target="https://fr.wikipedia.org/wiki/Espace_de_noms_(programmation)" TargetMode="External"/><Relationship Id="rId1" Type="http://schemas.openxmlformats.org/officeDocument/2006/relationships/slideLayout" Target="../slideLayouts/slideLayout8.xml"/><Relationship Id="rId6" Type="http://schemas.openxmlformats.org/officeDocument/2006/relationships/hyperlink" Target="https://fr.wikipedia.org/wiki/Fonction_anonyme" TargetMode="External"/><Relationship Id="rId5" Type="http://schemas.openxmlformats.org/officeDocument/2006/relationships/hyperlink" Target="https://fr.wikipedia.org/wiki/Framework" TargetMode="External"/><Relationship Id="rId4" Type="http://schemas.openxmlformats.org/officeDocument/2006/relationships/hyperlink" Target="https://fr.wikipedia.org/wiki/Biblioth%C3%A8que_logiciel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hp.net/" TargetMode="External"/><Relationship Id="rId2" Type="http://schemas.openxmlformats.org/officeDocument/2006/relationships/hyperlink" Target="https://doit.software/blog/backend-technologies#screen6"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9FBA4-CEAE-4D27-02EE-91EA4ACF12EA}"/>
              </a:ext>
            </a:extLst>
          </p:cNvPr>
          <p:cNvSpPr>
            <a:spLocks noGrp="1"/>
          </p:cNvSpPr>
          <p:nvPr>
            <p:ph type="ctrTitle"/>
          </p:nvPr>
        </p:nvSpPr>
        <p:spPr>
          <a:xfrm>
            <a:off x="1154955" y="702365"/>
            <a:ext cx="8825658" cy="4075016"/>
          </a:xfrm>
        </p:spPr>
        <p:txBody>
          <a:bodyPr/>
          <a:lstStyle/>
          <a:p>
            <a:br>
              <a:rPr lang="fr-FR" sz="1600" u="sng" dirty="0"/>
            </a:br>
            <a:br>
              <a:rPr lang="fr-FR" sz="1600" u="sng" dirty="0"/>
            </a:br>
            <a:br>
              <a:rPr lang="fr-FR" sz="1600" u="sng" dirty="0"/>
            </a:br>
            <a:br>
              <a:rPr lang="fr-FR" sz="1600" u="sng" dirty="0"/>
            </a:br>
            <a:br>
              <a:rPr lang="fr-FR" sz="1600" u="sng" dirty="0"/>
            </a:br>
            <a:br>
              <a:rPr lang="fr-FR" sz="1600" u="sng" dirty="0"/>
            </a:br>
            <a:br>
              <a:rPr lang="fr-FR" sz="1600" u="sng" dirty="0"/>
            </a:br>
            <a:br>
              <a:rPr lang="fr-FR" sz="1600" u="sng" dirty="0"/>
            </a:br>
            <a:br>
              <a:rPr lang="fr-FR" sz="1600" u="sng" dirty="0"/>
            </a:br>
            <a:br>
              <a:rPr lang="fr-FR" sz="1600" u="sng" dirty="0"/>
            </a:br>
            <a:br>
              <a:rPr lang="fr-FR" sz="1600" u="sng" dirty="0"/>
            </a:br>
            <a:endParaRPr lang="fr-FR" sz="1600" u="sng" dirty="0"/>
          </a:p>
        </p:txBody>
      </p:sp>
      <p:sp>
        <p:nvSpPr>
          <p:cNvPr id="3" name="Sous-titre 2">
            <a:extLst>
              <a:ext uri="{FF2B5EF4-FFF2-40B4-BE49-F238E27FC236}">
                <a16:creationId xmlns:a16="http://schemas.microsoft.com/office/drawing/2014/main" id="{82EFDC9C-764E-0E45-2673-BA19B12669AC}"/>
              </a:ext>
            </a:extLst>
          </p:cNvPr>
          <p:cNvSpPr>
            <a:spLocks noGrp="1"/>
          </p:cNvSpPr>
          <p:nvPr>
            <p:ph type="subTitle" idx="1"/>
          </p:nvPr>
        </p:nvSpPr>
        <p:spPr>
          <a:xfrm>
            <a:off x="1154955" y="3154017"/>
            <a:ext cx="8825658" cy="2822713"/>
          </a:xfrm>
        </p:spPr>
        <p:txBody>
          <a:bodyPr>
            <a:normAutofit fontScale="92500" lnSpcReduction="20000"/>
          </a:bodyPr>
          <a:lstStyle/>
          <a:p>
            <a:r>
              <a:rPr lang="fr-FR" sz="1800" u="sng" dirty="0">
                <a:solidFill>
                  <a:schemeClr val="bg1">
                    <a:lumMod val="95000"/>
                  </a:schemeClr>
                </a:solidFill>
              </a:rPr>
              <a:t>SOMMAIRE:</a:t>
            </a:r>
            <a:br>
              <a:rPr lang="fr-FR" sz="1800" u="sng" dirty="0">
                <a:solidFill>
                  <a:schemeClr val="bg1">
                    <a:lumMod val="95000"/>
                  </a:schemeClr>
                </a:solidFill>
              </a:rPr>
            </a:br>
            <a:r>
              <a:rPr lang="fr-FR" sz="1800" dirty="0">
                <a:solidFill>
                  <a:schemeClr val="bg1">
                    <a:lumMod val="95000"/>
                  </a:schemeClr>
                </a:solidFill>
              </a:rPr>
              <a:t>			1_Définitions</a:t>
            </a:r>
            <a:br>
              <a:rPr lang="fr-FR" sz="1800" dirty="0">
                <a:solidFill>
                  <a:schemeClr val="bg1">
                    <a:lumMod val="95000"/>
                  </a:schemeClr>
                </a:solidFill>
              </a:rPr>
            </a:br>
            <a:br>
              <a:rPr lang="fr-FR" sz="1800" dirty="0">
                <a:solidFill>
                  <a:schemeClr val="bg1">
                    <a:lumMod val="95000"/>
                  </a:schemeClr>
                </a:solidFill>
              </a:rPr>
            </a:br>
            <a:r>
              <a:rPr lang="fr-FR" sz="1800" dirty="0">
                <a:solidFill>
                  <a:schemeClr val="bg1">
                    <a:lumMod val="95000"/>
                  </a:schemeClr>
                </a:solidFill>
              </a:rPr>
              <a:t>			2_Présentation de quelques langages </a:t>
            </a:r>
            <a:r>
              <a:rPr lang="fr-FR" sz="1800" dirty="0" err="1">
                <a:solidFill>
                  <a:schemeClr val="bg1">
                    <a:lumMod val="95000"/>
                  </a:schemeClr>
                </a:solidFill>
              </a:rPr>
              <a:t>Front-end</a:t>
            </a:r>
            <a:br>
              <a:rPr lang="fr-FR" sz="1800" dirty="0">
                <a:solidFill>
                  <a:schemeClr val="bg1">
                    <a:lumMod val="95000"/>
                  </a:schemeClr>
                </a:solidFill>
              </a:rPr>
            </a:br>
            <a:r>
              <a:rPr lang="fr-FR" sz="1800" dirty="0">
                <a:solidFill>
                  <a:schemeClr val="bg1">
                    <a:lumMod val="95000"/>
                  </a:schemeClr>
                </a:solidFill>
              </a:rPr>
              <a:t>			</a:t>
            </a:r>
            <a:br>
              <a:rPr lang="fr-FR" sz="1800" dirty="0">
                <a:solidFill>
                  <a:schemeClr val="bg1">
                    <a:lumMod val="95000"/>
                  </a:schemeClr>
                </a:solidFill>
              </a:rPr>
            </a:br>
            <a:r>
              <a:rPr lang="fr-FR" sz="1800" dirty="0">
                <a:solidFill>
                  <a:schemeClr val="bg1">
                    <a:lumMod val="95000"/>
                  </a:schemeClr>
                </a:solidFill>
              </a:rPr>
              <a:t>			3_ Présentation de quelques langages </a:t>
            </a:r>
            <a:r>
              <a:rPr lang="fr-FR" sz="1800" dirty="0" err="1">
                <a:solidFill>
                  <a:schemeClr val="bg1">
                    <a:lumMod val="95000"/>
                  </a:schemeClr>
                </a:solidFill>
              </a:rPr>
              <a:t>Back-end</a:t>
            </a:r>
            <a:br>
              <a:rPr lang="fr-FR" sz="1800" dirty="0">
                <a:solidFill>
                  <a:schemeClr val="bg1">
                    <a:lumMod val="95000"/>
                  </a:schemeClr>
                </a:solidFill>
              </a:rPr>
            </a:br>
            <a:br>
              <a:rPr lang="fr-FR" sz="1800" dirty="0">
                <a:solidFill>
                  <a:schemeClr val="bg1">
                    <a:lumMod val="95000"/>
                  </a:schemeClr>
                </a:solidFill>
              </a:rPr>
            </a:br>
            <a:r>
              <a:rPr lang="fr-FR" sz="1800" dirty="0">
                <a:solidFill>
                  <a:schemeClr val="bg1">
                    <a:lumMod val="95000"/>
                  </a:schemeClr>
                </a:solidFill>
              </a:rPr>
              <a:t>			3.1_Frameworks</a:t>
            </a:r>
            <a:br>
              <a:rPr lang="fr-FR" sz="1800" dirty="0">
                <a:solidFill>
                  <a:schemeClr val="bg1">
                    <a:lumMod val="95000"/>
                  </a:schemeClr>
                </a:solidFill>
              </a:rPr>
            </a:br>
            <a:br>
              <a:rPr lang="fr-FR" sz="1800" dirty="0">
                <a:solidFill>
                  <a:schemeClr val="bg1">
                    <a:lumMod val="95000"/>
                  </a:schemeClr>
                </a:solidFill>
              </a:rPr>
            </a:br>
            <a:r>
              <a:rPr lang="fr-FR" sz="1800" dirty="0">
                <a:solidFill>
                  <a:schemeClr val="bg1">
                    <a:lumMod val="95000"/>
                  </a:schemeClr>
                </a:solidFill>
              </a:rPr>
              <a:t>			3.2_API</a:t>
            </a:r>
            <a:br>
              <a:rPr lang="fr-FR" sz="1800" dirty="0">
                <a:solidFill>
                  <a:schemeClr val="bg1">
                    <a:lumMod val="95000"/>
                  </a:schemeClr>
                </a:solidFill>
              </a:rPr>
            </a:br>
            <a:br>
              <a:rPr lang="fr-FR" sz="1800" dirty="0">
                <a:solidFill>
                  <a:schemeClr val="bg1">
                    <a:lumMod val="95000"/>
                  </a:schemeClr>
                </a:solidFill>
              </a:rPr>
            </a:br>
            <a:r>
              <a:rPr lang="fr-FR" sz="1800" dirty="0">
                <a:solidFill>
                  <a:schemeClr val="bg1">
                    <a:lumMod val="95000"/>
                  </a:schemeClr>
                </a:solidFill>
              </a:rPr>
              <a:t>			4_Les </a:t>
            </a:r>
            <a:r>
              <a:rPr lang="fr-FR" sz="1800" dirty="0" err="1">
                <a:solidFill>
                  <a:schemeClr val="bg1">
                    <a:lumMod val="95000"/>
                  </a:schemeClr>
                </a:solidFill>
              </a:rPr>
              <a:t>Atualités</a:t>
            </a:r>
            <a:br>
              <a:rPr lang="fr-FR" sz="1800" u="sng" dirty="0"/>
            </a:br>
            <a:endParaRPr lang="fr-FR" dirty="0"/>
          </a:p>
        </p:txBody>
      </p:sp>
    </p:spTree>
    <p:extLst>
      <p:ext uri="{BB962C8B-B14F-4D97-AF65-F5344CB8AC3E}">
        <p14:creationId xmlns:p14="http://schemas.microsoft.com/office/powerpoint/2010/main" val="21131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DA5-1A19-8625-A277-C0DBE5032C0A}"/>
              </a:ext>
            </a:extLst>
          </p:cNvPr>
          <p:cNvSpPr>
            <a:spLocks noGrp="1"/>
          </p:cNvSpPr>
          <p:nvPr>
            <p:ph type="title"/>
          </p:nvPr>
        </p:nvSpPr>
        <p:spPr>
          <a:xfrm>
            <a:off x="1216995" y="649224"/>
            <a:ext cx="2793159" cy="1597152"/>
          </a:xfrm>
        </p:spPr>
        <p:txBody>
          <a:bodyPr/>
          <a:lstStyle/>
          <a:p>
            <a:r>
              <a:rPr lang="fr-FR" b="1" u="sng" dirty="0"/>
              <a:t>LES API:</a:t>
            </a:r>
            <a:br>
              <a:rPr lang="fr-FR" b="1" u="sng" dirty="0"/>
            </a:br>
            <a:br>
              <a:rPr lang="fr-FR" b="1" u="sng" dirty="0"/>
            </a:br>
            <a:endParaRPr lang="fr-FR" b="1" u="sng" dirty="0"/>
          </a:p>
        </p:txBody>
      </p:sp>
      <p:sp>
        <p:nvSpPr>
          <p:cNvPr id="3" name="Espace réservé du contenu 2">
            <a:extLst>
              <a:ext uri="{FF2B5EF4-FFF2-40B4-BE49-F238E27FC236}">
                <a16:creationId xmlns:a16="http://schemas.microsoft.com/office/drawing/2014/main" id="{DA24D989-D130-BB6E-CFD3-A953CEFCAE24}"/>
              </a:ext>
            </a:extLst>
          </p:cNvPr>
          <p:cNvSpPr>
            <a:spLocks noGrp="1"/>
          </p:cNvSpPr>
          <p:nvPr>
            <p:ph idx="1"/>
          </p:nvPr>
        </p:nvSpPr>
        <p:spPr/>
        <p:txBody>
          <a:bodyPr/>
          <a:lstStyle/>
          <a:p>
            <a:endParaRPr lang="fr-FR"/>
          </a:p>
        </p:txBody>
      </p:sp>
      <p:sp>
        <p:nvSpPr>
          <p:cNvPr id="4" name="Espace réservé du texte 3">
            <a:extLst>
              <a:ext uri="{FF2B5EF4-FFF2-40B4-BE49-F238E27FC236}">
                <a16:creationId xmlns:a16="http://schemas.microsoft.com/office/drawing/2014/main" id="{0CEAB61B-1ED7-5E85-03B4-1396B2BE3A52}"/>
              </a:ext>
            </a:extLst>
          </p:cNvPr>
          <p:cNvSpPr>
            <a:spLocks noGrp="1"/>
          </p:cNvSpPr>
          <p:nvPr>
            <p:ph type="body" sz="half" idx="2"/>
          </p:nvPr>
        </p:nvSpPr>
        <p:spPr>
          <a:xfrm>
            <a:off x="803824" y="2246377"/>
            <a:ext cx="3619500" cy="3862324"/>
          </a:xfrm>
        </p:spPr>
        <p:txBody>
          <a:bodyPr>
            <a:normAutofit fontScale="85000" lnSpcReduction="20000"/>
          </a:bodyPr>
          <a:lstStyle/>
          <a:p>
            <a:pPr algn="l" fontAlgn="base"/>
            <a:r>
              <a:rPr lang="fr-FR" sz="1800" b="1" i="0" dirty="0">
                <a:solidFill>
                  <a:schemeClr val="accent4">
                    <a:lumMod val="40000"/>
                    <a:lumOff val="60000"/>
                  </a:schemeClr>
                </a:solidFill>
                <a:effectLst/>
                <a:latin typeface="Lato" panose="020B0604020202020204" pitchFamily="34" charset="0"/>
              </a:rPr>
              <a:t>Types d’API Web :</a:t>
            </a:r>
            <a:r>
              <a:rPr lang="fr-FR" sz="1800" b="0" i="0" dirty="0">
                <a:solidFill>
                  <a:schemeClr val="accent4">
                    <a:lumMod val="40000"/>
                    <a:lumOff val="60000"/>
                  </a:schemeClr>
                </a:solidFill>
                <a:effectLst/>
                <a:latin typeface="Lato" panose="020B0604020202020204" pitchFamily="34" charset="0"/>
              </a:rPr>
              <a:t> les API Web sont celles qui sont accessibles sur Internet.</a:t>
            </a:r>
          </a:p>
          <a:p>
            <a:pPr algn="l" fontAlgn="base">
              <a:buFont typeface="+mj-lt"/>
              <a:buAutoNum type="arabicPeriod"/>
            </a:pPr>
            <a:r>
              <a:rPr lang="fr-FR" sz="1800" b="1" i="0" dirty="0">
                <a:solidFill>
                  <a:schemeClr val="accent4">
                    <a:lumMod val="40000"/>
                    <a:lumOff val="60000"/>
                  </a:schemeClr>
                </a:solidFill>
                <a:effectLst/>
                <a:latin typeface="Lato" panose="020B0604020202020204" pitchFamily="34" charset="0"/>
              </a:rPr>
              <a:t>API ouvertes :</a:t>
            </a:r>
            <a:r>
              <a:rPr lang="fr-FR" sz="1800" b="0" i="0" dirty="0">
                <a:solidFill>
                  <a:schemeClr val="accent4">
                    <a:lumMod val="40000"/>
                    <a:lumOff val="60000"/>
                  </a:schemeClr>
                </a:solidFill>
                <a:effectLst/>
                <a:latin typeface="Lato" panose="020B0604020202020204" pitchFamily="34" charset="0"/>
              </a:rPr>
              <a:t> ces API sont accessibles au public car il n’y a aucune restriction.</a:t>
            </a:r>
          </a:p>
          <a:p>
            <a:pPr algn="l" fontAlgn="base">
              <a:buFont typeface="+mj-lt"/>
              <a:buAutoNum type="arabicPeriod"/>
            </a:pPr>
            <a:r>
              <a:rPr lang="fr-FR" sz="1800" b="1" i="0" dirty="0">
                <a:solidFill>
                  <a:schemeClr val="accent4">
                    <a:lumMod val="40000"/>
                    <a:lumOff val="60000"/>
                  </a:schemeClr>
                </a:solidFill>
                <a:effectLst/>
                <a:latin typeface="Lato" panose="020B0604020202020204" pitchFamily="34" charset="0"/>
              </a:rPr>
              <a:t>API partenaires :</a:t>
            </a:r>
            <a:r>
              <a:rPr lang="fr-FR" sz="1800" b="0" i="0" dirty="0">
                <a:solidFill>
                  <a:schemeClr val="accent4">
                    <a:lumMod val="40000"/>
                    <a:lumOff val="60000"/>
                  </a:schemeClr>
                </a:solidFill>
                <a:effectLst/>
                <a:latin typeface="Lato" panose="020B0604020202020204" pitchFamily="34" charset="0"/>
              </a:rPr>
              <a:t> l’utilisateur a besoin d’une licence et de droits spéciaux pour accéder à ce type d’API.</a:t>
            </a:r>
          </a:p>
          <a:p>
            <a:pPr algn="l" fontAlgn="base">
              <a:buFont typeface="+mj-lt"/>
              <a:buAutoNum type="arabicPeriod"/>
            </a:pPr>
            <a:r>
              <a:rPr lang="fr-FR" sz="1800" b="1" i="0" dirty="0">
                <a:solidFill>
                  <a:schemeClr val="accent4">
                    <a:lumMod val="40000"/>
                    <a:lumOff val="60000"/>
                  </a:schemeClr>
                </a:solidFill>
                <a:effectLst/>
                <a:latin typeface="Lato" panose="020B0604020202020204" pitchFamily="34" charset="0"/>
              </a:rPr>
              <a:t>API privées :</a:t>
            </a:r>
            <a:r>
              <a:rPr lang="fr-FR" sz="1800" b="0" i="0" dirty="0">
                <a:solidFill>
                  <a:schemeClr val="accent4">
                    <a:lumMod val="40000"/>
                    <a:lumOff val="60000"/>
                  </a:schemeClr>
                </a:solidFill>
                <a:effectLst/>
                <a:latin typeface="Lato" panose="020B0604020202020204" pitchFamily="34" charset="0"/>
              </a:rPr>
              <a:t> détenues par des entreprises pour les systèmes internes.</a:t>
            </a:r>
          </a:p>
          <a:p>
            <a:pPr algn="l" fontAlgn="base">
              <a:buFont typeface="+mj-lt"/>
              <a:buAutoNum type="arabicPeriod"/>
            </a:pPr>
            <a:r>
              <a:rPr lang="fr-FR" sz="1800" b="1" i="0" dirty="0">
                <a:solidFill>
                  <a:schemeClr val="accent4">
                    <a:lumMod val="40000"/>
                    <a:lumOff val="60000"/>
                  </a:schemeClr>
                </a:solidFill>
                <a:effectLst/>
                <a:latin typeface="Lato" panose="020B0604020202020204" pitchFamily="34" charset="0"/>
              </a:rPr>
              <a:t>API composites : il s’agit d’</a:t>
            </a:r>
            <a:r>
              <a:rPr lang="fr-FR" sz="1800" b="0" i="0" dirty="0">
                <a:solidFill>
                  <a:schemeClr val="accent4">
                    <a:lumMod val="40000"/>
                    <a:lumOff val="60000"/>
                  </a:schemeClr>
                </a:solidFill>
                <a:effectLst/>
                <a:latin typeface="Lato" panose="020B0604020202020204" pitchFamily="34" charset="0"/>
              </a:rPr>
              <a:t> une combinaison d’API de données et de services pour accélérer le processus d’exécution.</a:t>
            </a:r>
          </a:p>
          <a:p>
            <a:pPr algn="l" fontAlgn="base"/>
            <a:r>
              <a:rPr lang="fr-FR" sz="1800" b="0" i="0" dirty="0">
                <a:solidFill>
                  <a:schemeClr val="accent4">
                    <a:lumMod val="40000"/>
                    <a:lumOff val="60000"/>
                  </a:schemeClr>
                </a:solidFill>
                <a:effectLst/>
                <a:latin typeface="Lato" panose="020B0604020202020204" pitchFamily="34" charset="0"/>
                <a:hlinkClick r:id="rId2"/>
              </a:rPr>
              <a:t>https://fr.acervolima.com/comment-ajouter-une-fonction-api-a-une-simple-page-php/</a:t>
            </a:r>
            <a:endParaRPr lang="fr-FR" sz="1800" b="0" i="0" dirty="0">
              <a:solidFill>
                <a:schemeClr val="accent4">
                  <a:lumMod val="40000"/>
                  <a:lumOff val="60000"/>
                </a:schemeClr>
              </a:solidFill>
              <a:effectLst/>
              <a:latin typeface="Lato" panose="020B0604020202020204" pitchFamily="34" charset="0"/>
            </a:endParaRPr>
          </a:p>
          <a:p>
            <a:pPr algn="l" fontAlgn="base"/>
            <a:endParaRPr lang="fr-FR" sz="1800" b="0" i="0" dirty="0">
              <a:solidFill>
                <a:schemeClr val="accent4">
                  <a:lumMod val="40000"/>
                  <a:lumOff val="60000"/>
                </a:schemeClr>
              </a:solidFill>
              <a:effectLst/>
              <a:latin typeface="Lato" panose="020B0604020202020204" pitchFamily="34" charset="0"/>
            </a:endParaRPr>
          </a:p>
          <a:p>
            <a:pPr algn="l" fontAlgn="base">
              <a:buFont typeface="+mj-lt"/>
              <a:buAutoNum type="arabicPeriod"/>
            </a:pPr>
            <a:endParaRPr lang="fr-FR" sz="1800" dirty="0">
              <a:solidFill>
                <a:schemeClr val="accent4">
                  <a:lumMod val="40000"/>
                  <a:lumOff val="60000"/>
                </a:schemeClr>
              </a:solidFill>
              <a:latin typeface="Lato" panose="020B0604020202020204" pitchFamily="34" charset="0"/>
            </a:endParaRPr>
          </a:p>
          <a:p>
            <a:pPr algn="l" fontAlgn="base">
              <a:buFont typeface="+mj-lt"/>
              <a:buAutoNum type="arabicPeriod"/>
            </a:pPr>
            <a:endParaRPr lang="fr-FR" sz="1800" b="0" i="0" dirty="0">
              <a:solidFill>
                <a:schemeClr val="accent4">
                  <a:lumMod val="40000"/>
                  <a:lumOff val="60000"/>
                </a:schemeClr>
              </a:solidFill>
              <a:effectLst/>
              <a:latin typeface="Lato" panose="020B0604020202020204" pitchFamily="34" charset="0"/>
            </a:endParaRPr>
          </a:p>
          <a:p>
            <a:endParaRPr lang="fr-FR" dirty="0"/>
          </a:p>
        </p:txBody>
      </p:sp>
    </p:spTree>
    <p:extLst>
      <p:ext uri="{BB962C8B-B14F-4D97-AF65-F5344CB8AC3E}">
        <p14:creationId xmlns:p14="http://schemas.microsoft.com/office/powerpoint/2010/main" val="423069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9DE40-6833-40C0-DC34-3601850B61C4}"/>
              </a:ext>
            </a:extLst>
          </p:cNvPr>
          <p:cNvSpPr>
            <a:spLocks noGrp="1"/>
          </p:cNvSpPr>
          <p:nvPr>
            <p:ph type="title"/>
          </p:nvPr>
        </p:nvSpPr>
        <p:spPr>
          <a:xfrm>
            <a:off x="1154953" y="1069848"/>
            <a:ext cx="2793159" cy="1597152"/>
          </a:xfrm>
        </p:spPr>
        <p:txBody>
          <a:bodyPr/>
          <a:lstStyle/>
          <a:p>
            <a:r>
              <a:rPr lang="fr-FR" b="1" u="sng" dirty="0"/>
              <a:t>Actualité PHP:</a:t>
            </a:r>
            <a:br>
              <a:rPr lang="fr-FR" dirty="0"/>
            </a:br>
            <a:endParaRPr lang="fr-FR" dirty="0"/>
          </a:p>
        </p:txBody>
      </p:sp>
      <p:sp>
        <p:nvSpPr>
          <p:cNvPr id="3" name="Espace réservé du contenu 2">
            <a:extLst>
              <a:ext uri="{FF2B5EF4-FFF2-40B4-BE49-F238E27FC236}">
                <a16:creationId xmlns:a16="http://schemas.microsoft.com/office/drawing/2014/main" id="{545BC6F6-D021-99D6-5CE9-F7E31BF624EF}"/>
              </a:ext>
            </a:extLst>
          </p:cNvPr>
          <p:cNvSpPr>
            <a:spLocks noGrp="1"/>
          </p:cNvSpPr>
          <p:nvPr>
            <p:ph idx="1"/>
          </p:nvPr>
        </p:nvSpPr>
        <p:spPr/>
        <p:txBody>
          <a:bodyPr/>
          <a:lstStyle/>
          <a:p>
            <a:endParaRPr lang="fr-FR"/>
          </a:p>
        </p:txBody>
      </p:sp>
      <p:sp>
        <p:nvSpPr>
          <p:cNvPr id="4" name="Espace réservé du texte 3">
            <a:extLst>
              <a:ext uri="{FF2B5EF4-FFF2-40B4-BE49-F238E27FC236}">
                <a16:creationId xmlns:a16="http://schemas.microsoft.com/office/drawing/2014/main" id="{9E02B706-1851-50A0-805C-95FAE23F954A}"/>
              </a:ext>
            </a:extLst>
          </p:cNvPr>
          <p:cNvSpPr>
            <a:spLocks noGrp="1"/>
          </p:cNvSpPr>
          <p:nvPr>
            <p:ph type="body" sz="half" idx="2"/>
          </p:nvPr>
        </p:nvSpPr>
        <p:spPr>
          <a:xfrm>
            <a:off x="1154952" y="2892553"/>
            <a:ext cx="2793159" cy="2895599"/>
          </a:xfrm>
        </p:spPr>
        <p:txBody>
          <a:bodyPr>
            <a:normAutofit fontScale="92500" lnSpcReduction="10000"/>
          </a:bodyPr>
          <a:lstStyle/>
          <a:p>
            <a:r>
              <a:rPr lang="fr-FR" sz="1600" b="0" i="0" dirty="0">
                <a:solidFill>
                  <a:schemeClr val="bg1">
                    <a:lumMod val="95000"/>
                  </a:schemeClr>
                </a:solidFill>
                <a:effectLst/>
                <a:latin typeface="Arial" panose="020B0604020202020204" pitchFamily="34" charset="0"/>
              </a:rPr>
              <a:t>La version 5.3 a introduit de nombreuses fonctions nouvelles : les </a:t>
            </a:r>
            <a:r>
              <a:rPr lang="fr-FR" sz="1600" b="0" i="0" u="none" strike="noStrike" dirty="0">
                <a:solidFill>
                  <a:schemeClr val="bg1">
                    <a:lumMod val="95000"/>
                  </a:schemeClr>
                </a:solidFill>
                <a:effectLst/>
                <a:latin typeface="Arial" panose="020B0604020202020204" pitchFamily="34" charset="0"/>
                <a:hlinkClick r:id="rId2" tooltip="Espace de noms (programmation)">
                  <a:extLst>
                    <a:ext uri="{A12FA001-AC4F-418D-AE19-62706E023703}">
                      <ahyp:hlinkClr xmlns:ahyp="http://schemas.microsoft.com/office/drawing/2018/hyperlinkcolor" val="tx"/>
                    </a:ext>
                  </a:extLst>
                </a:hlinkClick>
              </a:rPr>
              <a:t>espaces de noms</a:t>
            </a:r>
            <a:r>
              <a:rPr lang="fr-FR" sz="1600" b="0" i="0" dirty="0">
                <a:solidFill>
                  <a:schemeClr val="bg1">
                    <a:lumMod val="95000"/>
                  </a:schemeClr>
                </a:solidFill>
                <a:effectLst/>
                <a:latin typeface="Arial" panose="020B0604020202020204" pitchFamily="34" charset="0"/>
              </a:rPr>
              <a:t> (</a:t>
            </a:r>
            <a:r>
              <a:rPr lang="fr-FR" sz="1600" b="0" i="0" dirty="0" err="1">
                <a:solidFill>
                  <a:schemeClr val="bg1">
                    <a:lumMod val="95000"/>
                  </a:schemeClr>
                </a:solidFill>
                <a:effectLst/>
                <a:latin typeface="Arial" panose="020B0604020202020204" pitchFamily="34" charset="0"/>
              </a:rPr>
              <a:t>Namespace</a:t>
            </a:r>
            <a:r>
              <a:rPr lang="fr-FR" sz="1600" b="0" i="0" dirty="0">
                <a:solidFill>
                  <a:schemeClr val="bg1">
                    <a:lumMod val="95000"/>
                  </a:schemeClr>
                </a:solidFill>
                <a:effectLst/>
                <a:latin typeface="Arial" panose="020B0604020202020204" pitchFamily="34" charset="0"/>
              </a:rPr>
              <a:t>) — un élément fondamental de l'élaboration d'</a:t>
            </a:r>
            <a:r>
              <a:rPr lang="fr-FR" sz="1600" b="0" i="0" u="none" strike="noStrike" dirty="0">
                <a:solidFill>
                  <a:schemeClr val="bg1">
                    <a:lumMod val="95000"/>
                  </a:schemeClr>
                </a:solidFill>
                <a:effectLst/>
                <a:latin typeface="Arial" panose="020B0604020202020204" pitchFamily="34" charset="0"/>
                <a:hlinkClick r:id="rId3" tooltip="Extension (logiciel)">
                  <a:extLst>
                    <a:ext uri="{A12FA001-AC4F-418D-AE19-62706E023703}">
                      <ahyp:hlinkClr xmlns:ahyp="http://schemas.microsoft.com/office/drawing/2018/hyperlinkcolor" val="tx"/>
                    </a:ext>
                  </a:extLst>
                </a:hlinkClick>
              </a:rPr>
              <a:t>extensions</a:t>
            </a:r>
            <a:r>
              <a:rPr lang="fr-FR" sz="1600" b="0" i="0" dirty="0">
                <a:solidFill>
                  <a:schemeClr val="bg1">
                    <a:lumMod val="95000"/>
                  </a:schemeClr>
                </a:solidFill>
                <a:effectLst/>
                <a:latin typeface="Arial" panose="020B0604020202020204" pitchFamily="34" charset="0"/>
              </a:rPr>
              <a:t>, de </a:t>
            </a:r>
            <a:r>
              <a:rPr lang="fr-FR" sz="1600" b="0" i="0" u="none" strike="noStrike" dirty="0">
                <a:solidFill>
                  <a:schemeClr val="bg1">
                    <a:lumMod val="95000"/>
                  </a:schemeClr>
                </a:solidFill>
                <a:effectLst/>
                <a:latin typeface="Arial" panose="020B0604020202020204" pitchFamily="34" charset="0"/>
                <a:hlinkClick r:id="rId4" tooltip="Bibliothèque logicielle">
                  <a:extLst>
                    <a:ext uri="{A12FA001-AC4F-418D-AE19-62706E023703}">
                      <ahyp:hlinkClr xmlns:ahyp="http://schemas.microsoft.com/office/drawing/2018/hyperlinkcolor" val="tx"/>
                    </a:ext>
                  </a:extLst>
                </a:hlinkClick>
              </a:rPr>
              <a:t>bibliothèques</a:t>
            </a:r>
            <a:r>
              <a:rPr lang="fr-FR" sz="1600" b="0" i="0" dirty="0">
                <a:solidFill>
                  <a:schemeClr val="bg1">
                    <a:lumMod val="95000"/>
                  </a:schemeClr>
                </a:solidFill>
                <a:effectLst/>
                <a:latin typeface="Arial" panose="020B0604020202020204" pitchFamily="34" charset="0"/>
              </a:rPr>
              <a:t> et de </a:t>
            </a:r>
            <a:r>
              <a:rPr lang="fr-FR" sz="1600" b="0" i="0" u="none" strike="noStrike" dirty="0" err="1">
                <a:solidFill>
                  <a:schemeClr val="bg1">
                    <a:lumMod val="95000"/>
                  </a:schemeClr>
                </a:solidFill>
                <a:effectLst/>
                <a:latin typeface="Arial" panose="020B0604020202020204" pitchFamily="34" charset="0"/>
                <a:hlinkClick r:id="rId5" tooltip="Framework">
                  <a:extLst>
                    <a:ext uri="{A12FA001-AC4F-418D-AE19-62706E023703}">
                      <ahyp:hlinkClr xmlns:ahyp="http://schemas.microsoft.com/office/drawing/2018/hyperlinkcolor" val="tx"/>
                    </a:ext>
                  </a:extLst>
                </a:hlinkClick>
              </a:rPr>
              <a:t>frameworks</a:t>
            </a:r>
            <a:r>
              <a:rPr lang="fr-FR" sz="1600" b="0" i="0" dirty="0">
                <a:solidFill>
                  <a:schemeClr val="bg1">
                    <a:lumMod val="95000"/>
                  </a:schemeClr>
                </a:solidFill>
                <a:effectLst/>
                <a:latin typeface="Arial" panose="020B0604020202020204" pitchFamily="34" charset="0"/>
              </a:rPr>
              <a:t> structurés, les </a:t>
            </a:r>
            <a:r>
              <a:rPr lang="fr-FR" sz="1600" b="0" i="0" u="none" strike="noStrike" dirty="0">
                <a:solidFill>
                  <a:schemeClr val="bg1">
                    <a:lumMod val="95000"/>
                  </a:schemeClr>
                </a:solidFill>
                <a:effectLst/>
                <a:latin typeface="Arial" panose="020B0604020202020204" pitchFamily="34" charset="0"/>
                <a:hlinkClick r:id="rId6" tooltip="Fonction anonyme">
                  <a:extLst>
                    <a:ext uri="{A12FA001-AC4F-418D-AE19-62706E023703}">
                      <ahyp:hlinkClr xmlns:ahyp="http://schemas.microsoft.com/office/drawing/2018/hyperlinkcolor" val="tx"/>
                    </a:ext>
                  </a:extLst>
                </a:hlinkClick>
              </a:rPr>
              <a:t>fonctions anonymes</a:t>
            </a:r>
            <a:r>
              <a:rPr lang="fr-FR" sz="1600" b="0" i="0" dirty="0">
                <a:solidFill>
                  <a:schemeClr val="bg1">
                    <a:lumMod val="95000"/>
                  </a:schemeClr>
                </a:solidFill>
                <a:effectLst/>
                <a:latin typeface="Arial" panose="020B0604020202020204" pitchFamily="34" charset="0"/>
              </a:rPr>
              <a:t>, les </a:t>
            </a:r>
            <a:r>
              <a:rPr lang="fr-FR" sz="1600" b="0" i="0" u="none" strike="noStrike" dirty="0">
                <a:solidFill>
                  <a:schemeClr val="bg1">
                    <a:lumMod val="95000"/>
                  </a:schemeClr>
                </a:solidFill>
                <a:effectLst/>
                <a:latin typeface="Arial" panose="020B0604020202020204" pitchFamily="34" charset="0"/>
                <a:hlinkClick r:id="rId7" tooltip="Fermeture (informatique)">
                  <a:extLst>
                    <a:ext uri="{A12FA001-AC4F-418D-AE19-62706E023703}">
                      <ahyp:hlinkClr xmlns:ahyp="http://schemas.microsoft.com/office/drawing/2018/hyperlinkcolor" val="tx"/>
                    </a:ext>
                  </a:extLst>
                </a:hlinkClick>
              </a:rPr>
              <a:t>fermetures</a:t>
            </a:r>
            <a:r>
              <a:rPr lang="fr-FR" sz="1600" b="0" i="0" dirty="0">
                <a:solidFill>
                  <a:schemeClr val="bg1">
                    <a:lumMod val="95000"/>
                  </a:schemeClr>
                </a:solidFill>
                <a:effectLst/>
                <a:latin typeface="Arial" panose="020B0604020202020204" pitchFamily="34" charset="0"/>
              </a:rPr>
              <a:t>, etc.</a:t>
            </a:r>
          </a:p>
          <a:p>
            <a:r>
              <a:rPr lang="fr-FR" sz="2000" dirty="0">
                <a:hlinkClick r:id="rId8"/>
              </a:rPr>
              <a:t>PHP — Wikipédia (wikipedia.org)</a:t>
            </a:r>
            <a:endParaRPr lang="fr-FR" sz="1600" dirty="0">
              <a:solidFill>
                <a:schemeClr val="bg1">
                  <a:lumMod val="95000"/>
                </a:schemeClr>
              </a:solidFill>
            </a:endParaRPr>
          </a:p>
        </p:txBody>
      </p:sp>
    </p:spTree>
    <p:extLst>
      <p:ext uri="{BB962C8B-B14F-4D97-AF65-F5344CB8AC3E}">
        <p14:creationId xmlns:p14="http://schemas.microsoft.com/office/powerpoint/2010/main" val="36697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38FE54-B799-B966-97E9-34FB731BAA87}"/>
              </a:ext>
            </a:extLst>
          </p:cNvPr>
          <p:cNvSpPr>
            <a:spLocks noGrp="1"/>
          </p:cNvSpPr>
          <p:nvPr>
            <p:ph type="title"/>
          </p:nvPr>
        </p:nvSpPr>
        <p:spPr/>
        <p:txBody>
          <a:bodyPr/>
          <a:lstStyle/>
          <a:p>
            <a:r>
              <a:rPr lang="fr-FR" b="1" u="sng" dirty="0">
                <a:solidFill>
                  <a:schemeClr val="accent2">
                    <a:lumMod val="75000"/>
                  </a:schemeClr>
                </a:solidFill>
              </a:rPr>
              <a:t>D’autres actualités:</a:t>
            </a:r>
          </a:p>
        </p:txBody>
      </p:sp>
      <p:sp>
        <p:nvSpPr>
          <p:cNvPr id="3" name="Espace réservé du texte 2">
            <a:extLst>
              <a:ext uri="{FF2B5EF4-FFF2-40B4-BE49-F238E27FC236}">
                <a16:creationId xmlns:a16="http://schemas.microsoft.com/office/drawing/2014/main" id="{2120109E-582E-A983-A781-4A57456D2267}"/>
              </a:ext>
            </a:extLst>
          </p:cNvPr>
          <p:cNvSpPr>
            <a:spLocks noGrp="1"/>
          </p:cNvSpPr>
          <p:nvPr>
            <p:ph type="body" sz="half" idx="14"/>
          </p:nvPr>
        </p:nvSpPr>
        <p:spPr/>
        <p:txBody>
          <a:bodyPr/>
          <a:lstStyle/>
          <a:p>
            <a:endParaRPr lang="fr-FR"/>
          </a:p>
        </p:txBody>
      </p:sp>
      <p:sp>
        <p:nvSpPr>
          <p:cNvPr id="4" name="Espace réservé du texte 3">
            <a:extLst>
              <a:ext uri="{FF2B5EF4-FFF2-40B4-BE49-F238E27FC236}">
                <a16:creationId xmlns:a16="http://schemas.microsoft.com/office/drawing/2014/main" id="{34936D41-E6A1-8312-973E-C2CB09E37871}"/>
              </a:ext>
            </a:extLst>
          </p:cNvPr>
          <p:cNvSpPr>
            <a:spLocks noGrp="1"/>
          </p:cNvSpPr>
          <p:nvPr>
            <p:ph type="body" sz="half" idx="2"/>
          </p:nvPr>
        </p:nvSpPr>
        <p:spPr>
          <a:xfrm>
            <a:off x="1062188" y="4691270"/>
            <a:ext cx="8825659" cy="1335786"/>
          </a:xfrm>
        </p:spPr>
        <p:txBody>
          <a:bodyPr/>
          <a:lstStyle/>
          <a:p>
            <a:r>
              <a:rPr lang="fr-FR" dirty="0">
                <a:hlinkClick r:id="rId2"/>
              </a:rPr>
              <a:t>https://doit.software/blog/backend-technologies#screen6</a:t>
            </a:r>
            <a:endParaRPr lang="fr-FR" dirty="0"/>
          </a:p>
          <a:p>
            <a:r>
              <a:rPr lang="fr-FR" dirty="0">
                <a:hlinkClick r:id="rId3"/>
              </a:rPr>
              <a:t>https://www.php.net/</a:t>
            </a:r>
            <a:endParaRPr lang="fr-FR" dirty="0"/>
          </a:p>
          <a:p>
            <a:endParaRPr lang="fr-FR" dirty="0"/>
          </a:p>
          <a:p>
            <a:endParaRPr lang="fr-FR" dirty="0"/>
          </a:p>
        </p:txBody>
      </p:sp>
    </p:spTree>
    <p:extLst>
      <p:ext uri="{BB962C8B-B14F-4D97-AF65-F5344CB8AC3E}">
        <p14:creationId xmlns:p14="http://schemas.microsoft.com/office/powerpoint/2010/main" val="332424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8AC31-D558-E2FA-807A-B5D464B95D60}"/>
              </a:ext>
            </a:extLst>
          </p:cNvPr>
          <p:cNvSpPr>
            <a:spLocks noGrp="1"/>
          </p:cNvSpPr>
          <p:nvPr>
            <p:ph type="title"/>
          </p:nvPr>
        </p:nvSpPr>
        <p:spPr>
          <a:xfrm>
            <a:off x="1154955" y="496591"/>
            <a:ext cx="8825659" cy="1424974"/>
          </a:xfrm>
        </p:spPr>
        <p:txBody>
          <a:bodyPr/>
          <a:lstStyle/>
          <a:p>
            <a:r>
              <a:rPr lang="fr-FR" b="1" u="sng" dirty="0">
                <a:solidFill>
                  <a:schemeClr val="bg1">
                    <a:lumMod val="95000"/>
                  </a:schemeClr>
                </a:solidFill>
              </a:rPr>
              <a:t>1_Définition:</a:t>
            </a:r>
            <a:br>
              <a:rPr lang="fr-FR" dirty="0">
                <a:solidFill>
                  <a:schemeClr val="bg1">
                    <a:lumMod val="95000"/>
                  </a:schemeClr>
                </a:solidFill>
              </a:rPr>
            </a:br>
            <a:r>
              <a:rPr lang="fr-FR" dirty="0">
                <a:solidFill>
                  <a:schemeClr val="bg1">
                    <a:lumMod val="95000"/>
                  </a:schemeClr>
                </a:solidFill>
              </a:rPr>
              <a:t>				</a:t>
            </a:r>
            <a:r>
              <a:rPr lang="fr-FR" sz="1600" b="1" i="0" dirty="0">
                <a:solidFill>
                  <a:srgbClr val="202124"/>
                </a:solidFill>
                <a:effectLst/>
                <a:latin typeface="arial" panose="020B0604020202020204" pitchFamily="34" charset="0"/>
              </a:rPr>
              <a:t>Le </a:t>
            </a:r>
            <a:r>
              <a:rPr lang="fr-FR" sz="1600" b="1" i="0" dirty="0" err="1">
                <a:solidFill>
                  <a:srgbClr val="202124"/>
                </a:solidFill>
                <a:effectLst/>
                <a:latin typeface="arial" panose="020B0604020202020204" pitchFamily="34" charset="0"/>
              </a:rPr>
              <a:t>front-end</a:t>
            </a:r>
            <a:r>
              <a:rPr lang="fr-FR" sz="1600" b="1" i="0" dirty="0">
                <a:solidFill>
                  <a:srgbClr val="202124"/>
                </a:solidFill>
                <a:effectLst/>
                <a:latin typeface="arial" panose="020B0604020202020204" pitchFamily="34" charset="0"/>
              </a:rPr>
              <a:t> désigne ce que voient les utilisateurs, ce avec quoi ils 					interagissent.</a:t>
            </a:r>
            <a:r>
              <a:rPr lang="fr-FR" sz="1600" b="0" i="0" dirty="0">
                <a:solidFill>
                  <a:srgbClr val="202124"/>
                </a:solidFill>
                <a:effectLst/>
                <a:latin typeface="arial" panose="020B0604020202020204" pitchFamily="34" charset="0"/>
              </a:rPr>
              <a:t> </a:t>
            </a:r>
            <a:r>
              <a:rPr lang="fr-FR" sz="1600" b="1" i="0" dirty="0">
                <a:solidFill>
                  <a:srgbClr val="202124"/>
                </a:solidFill>
                <a:effectLst/>
                <a:latin typeface="arial" panose="020B0604020202020204" pitchFamily="34" charset="0"/>
              </a:rPr>
              <a:t>Le </a:t>
            </a:r>
            <a:r>
              <a:rPr lang="fr-FR" sz="1600" b="1" i="0" dirty="0" err="1">
                <a:solidFill>
                  <a:srgbClr val="202124"/>
                </a:solidFill>
                <a:effectLst/>
                <a:latin typeface="arial" panose="020B0604020202020204" pitchFamily="34" charset="0"/>
              </a:rPr>
              <a:t>back-end</a:t>
            </a:r>
            <a:r>
              <a:rPr lang="fr-FR" sz="1600" b="1" i="0" dirty="0">
                <a:solidFill>
                  <a:srgbClr val="202124"/>
                </a:solidFill>
                <a:effectLst/>
                <a:latin typeface="arial" panose="020B0604020202020204" pitchFamily="34" charset="0"/>
              </a:rPr>
              <a:t> est ce qui permet le fonctionnement</a:t>
            </a:r>
            <a:endParaRPr lang="fr-FR" sz="1600" b="1" u="sng" dirty="0">
              <a:solidFill>
                <a:schemeClr val="bg1">
                  <a:lumMod val="95000"/>
                </a:schemeClr>
              </a:solidFill>
            </a:endParaRPr>
          </a:p>
        </p:txBody>
      </p:sp>
      <p:pic>
        <p:nvPicPr>
          <p:cNvPr id="7" name="Espace réservé du contenu 6">
            <a:extLst>
              <a:ext uri="{FF2B5EF4-FFF2-40B4-BE49-F238E27FC236}">
                <a16:creationId xmlns:a16="http://schemas.microsoft.com/office/drawing/2014/main" id="{564DA84B-C75B-665D-C5E8-9C8739CECDAA}"/>
              </a:ext>
            </a:extLst>
          </p:cNvPr>
          <p:cNvPicPr>
            <a:picLocks noGrp="1" noChangeAspect="1"/>
          </p:cNvPicPr>
          <p:nvPr>
            <p:ph idx="1"/>
          </p:nvPr>
        </p:nvPicPr>
        <p:blipFill>
          <a:blip r:embed="rId2"/>
          <a:stretch>
            <a:fillRect/>
          </a:stretch>
        </p:blipFill>
        <p:spPr>
          <a:xfrm>
            <a:off x="1154955" y="2431222"/>
            <a:ext cx="8346854" cy="3802476"/>
          </a:xfrm>
        </p:spPr>
      </p:pic>
    </p:spTree>
    <p:extLst>
      <p:ext uri="{BB962C8B-B14F-4D97-AF65-F5344CB8AC3E}">
        <p14:creationId xmlns:p14="http://schemas.microsoft.com/office/powerpoint/2010/main" val="275707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FA42C-36FD-83CA-254A-54E65CFD47E9}"/>
              </a:ext>
            </a:extLst>
          </p:cNvPr>
          <p:cNvSpPr>
            <a:spLocks noGrp="1"/>
          </p:cNvSpPr>
          <p:nvPr>
            <p:ph type="title"/>
          </p:nvPr>
        </p:nvSpPr>
        <p:spPr/>
        <p:txBody>
          <a:bodyPr/>
          <a:lstStyle/>
          <a:p>
            <a:r>
              <a:rPr lang="fr-FR" dirty="0"/>
              <a:t>LANGAGE FRONT-END</a:t>
            </a:r>
          </a:p>
        </p:txBody>
      </p:sp>
      <p:sp>
        <p:nvSpPr>
          <p:cNvPr id="3" name="Espace réservé du texte 2">
            <a:extLst>
              <a:ext uri="{FF2B5EF4-FFF2-40B4-BE49-F238E27FC236}">
                <a16:creationId xmlns:a16="http://schemas.microsoft.com/office/drawing/2014/main" id="{5D088EF8-B01E-7DC6-C727-4CE8FCD2601D}"/>
              </a:ext>
            </a:extLst>
          </p:cNvPr>
          <p:cNvSpPr>
            <a:spLocks noGrp="1"/>
          </p:cNvSpPr>
          <p:nvPr>
            <p:ph type="body" idx="1"/>
          </p:nvPr>
        </p:nvSpPr>
        <p:spPr>
          <a:xfrm>
            <a:off x="6894576" y="1537252"/>
            <a:ext cx="3758184" cy="3427940"/>
          </a:xfrm>
        </p:spPr>
        <p:txBody>
          <a:bodyPr>
            <a:normAutofit/>
          </a:bodyPr>
          <a:lstStyle/>
          <a:p>
            <a:pPr algn="l"/>
            <a:r>
              <a:rPr lang="fr-FR" sz="1400" dirty="0">
                <a:solidFill>
                  <a:srgbClr val="202124"/>
                </a:solidFill>
                <a:latin typeface="arial" panose="020B0604020202020204" pitchFamily="34" charset="0"/>
              </a:rPr>
              <a:t>CSS</a:t>
            </a:r>
          </a:p>
          <a:p>
            <a:pPr algn="l"/>
            <a:r>
              <a:rPr lang="fr-FR" sz="1400" dirty="0">
                <a:solidFill>
                  <a:srgbClr val="202124"/>
                </a:solidFill>
                <a:latin typeface="arial" panose="020B0604020202020204" pitchFamily="34" charset="0"/>
              </a:rPr>
              <a:t>HTML</a:t>
            </a:r>
            <a:endParaRPr lang="fr-FR" sz="1400" b="0" i="0" dirty="0">
              <a:solidFill>
                <a:srgbClr val="202124"/>
              </a:solidFill>
              <a:effectLst/>
              <a:latin typeface="arial" panose="020B0604020202020204" pitchFamily="34" charset="0"/>
            </a:endParaRPr>
          </a:p>
          <a:p>
            <a:pPr algn="l"/>
            <a:r>
              <a:rPr lang="fr-FR" sz="1400" b="0" i="0" dirty="0">
                <a:solidFill>
                  <a:srgbClr val="202124"/>
                </a:solidFill>
                <a:effectLst/>
                <a:latin typeface="arial" panose="020B0604020202020204" pitchFamily="34" charset="0"/>
              </a:rPr>
              <a:t>JavaScript.</a:t>
            </a:r>
          </a:p>
          <a:p>
            <a:pPr algn="l"/>
            <a:r>
              <a:rPr lang="fr-FR" sz="1400" b="0" i="0" dirty="0">
                <a:solidFill>
                  <a:srgbClr val="202124"/>
                </a:solidFill>
                <a:effectLst/>
                <a:latin typeface="arial" panose="020B0604020202020204" pitchFamily="34" charset="0"/>
              </a:rPr>
              <a:t>Ruby.</a:t>
            </a:r>
          </a:p>
          <a:p>
            <a:pPr algn="l"/>
            <a:r>
              <a:rPr lang="fr-FR" sz="1400" b="0" i="0" dirty="0">
                <a:solidFill>
                  <a:srgbClr val="202124"/>
                </a:solidFill>
                <a:effectLst/>
                <a:latin typeface="arial" panose="020B0604020202020204" pitchFamily="34" charset="0"/>
              </a:rPr>
              <a:t>Java.</a:t>
            </a:r>
          </a:p>
          <a:p>
            <a:pPr algn="l"/>
            <a:r>
              <a:rPr lang="fr-FR" sz="1400" b="0" i="0" dirty="0">
                <a:solidFill>
                  <a:srgbClr val="202124"/>
                </a:solidFill>
                <a:effectLst/>
                <a:latin typeface="arial" panose="020B0604020202020204" pitchFamily="34" charset="0"/>
              </a:rPr>
              <a:t>Swift.</a:t>
            </a:r>
          </a:p>
          <a:p>
            <a:pPr algn="l"/>
            <a:r>
              <a:rPr lang="fr-FR" sz="1400" b="0" i="0" dirty="0">
                <a:solidFill>
                  <a:srgbClr val="202124"/>
                </a:solidFill>
                <a:effectLst/>
                <a:latin typeface="arial" panose="020B0604020202020204" pitchFamily="34" charset="0"/>
              </a:rPr>
              <a:t>C#, C ou C++.</a:t>
            </a:r>
          </a:p>
          <a:p>
            <a:pPr algn="l"/>
            <a:r>
              <a:rPr lang="fr-FR" sz="1400" b="0" i="0" dirty="0">
                <a:solidFill>
                  <a:srgbClr val="202124"/>
                </a:solidFill>
                <a:effectLst/>
                <a:latin typeface="arial" panose="020B0604020202020204" pitchFamily="34" charset="0"/>
              </a:rPr>
              <a:t>Python.</a:t>
            </a:r>
          </a:p>
          <a:p>
            <a:endParaRPr lang="fr-FR" dirty="0"/>
          </a:p>
        </p:txBody>
      </p:sp>
    </p:spTree>
    <p:extLst>
      <p:ext uri="{BB962C8B-B14F-4D97-AF65-F5344CB8AC3E}">
        <p14:creationId xmlns:p14="http://schemas.microsoft.com/office/powerpoint/2010/main" val="180361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D0562-6805-7310-AC52-BE01B4E7250A}"/>
              </a:ext>
            </a:extLst>
          </p:cNvPr>
          <p:cNvSpPr>
            <a:spLocks noGrp="1"/>
          </p:cNvSpPr>
          <p:nvPr>
            <p:ph type="title"/>
          </p:nvPr>
        </p:nvSpPr>
        <p:spPr>
          <a:xfrm>
            <a:off x="1154953" y="702365"/>
            <a:ext cx="9248004" cy="970987"/>
          </a:xfrm>
        </p:spPr>
        <p:txBody>
          <a:bodyPr/>
          <a:lstStyle/>
          <a:p>
            <a:r>
              <a:rPr lang="fr-FR" u="sng" dirty="0">
                <a:solidFill>
                  <a:schemeClr val="bg2">
                    <a:lumMod val="10000"/>
                  </a:schemeClr>
                </a:solidFill>
              </a:rPr>
              <a:t>HTML:</a:t>
            </a:r>
            <a:r>
              <a:rPr lang="fr-FR" dirty="0"/>
              <a:t>                          </a:t>
            </a:r>
            <a:r>
              <a:rPr lang="fr-FR" u="sng" dirty="0">
                <a:solidFill>
                  <a:schemeClr val="accent3">
                    <a:lumMod val="75000"/>
                  </a:schemeClr>
                </a:solidFill>
              </a:rPr>
              <a:t>CSS:</a:t>
            </a:r>
            <a:br>
              <a:rPr lang="fr-FR" dirty="0"/>
            </a:br>
            <a:r>
              <a:rPr lang="fr-FR" sz="1400" dirty="0"/>
              <a:t>		HTML est un langage de balisage.          </a:t>
            </a:r>
            <a:r>
              <a:rPr lang="fr-FR" sz="1400" dirty="0">
                <a:solidFill>
                  <a:schemeClr val="bg1"/>
                </a:solidFill>
                <a:latin typeface="Century Gothic (En-têtes)"/>
              </a:rPr>
              <a:t>appelées CSS de l'anglais </a:t>
            </a:r>
            <a:r>
              <a:rPr lang="fr-FR" sz="1400" dirty="0" err="1">
                <a:solidFill>
                  <a:schemeClr val="bg1"/>
                </a:solidFill>
                <a:latin typeface="Century Gothic (En-têtes)"/>
              </a:rPr>
              <a:t>Cascading</a:t>
            </a:r>
            <a:r>
              <a:rPr lang="fr-FR" sz="1400" dirty="0">
                <a:solidFill>
                  <a:schemeClr val="bg1"/>
                </a:solidFill>
                <a:latin typeface="Century Gothic (En-têtes)"/>
              </a:rPr>
              <a:t> Style Sheets, </a:t>
            </a:r>
            <a:r>
              <a:rPr lang="fr-FR" sz="1400" dirty="0"/>
              <a:t>Il est crée pour représenté le contenu d’une page</a:t>
            </a:r>
            <a:r>
              <a:rPr lang="fr-FR" sz="1400" dirty="0">
                <a:solidFill>
                  <a:schemeClr val="bg1"/>
                </a:solidFill>
                <a:latin typeface="Century Gothic (En-têtes)"/>
              </a:rPr>
              <a:t>			       un langage informatique  qui décrit la 												présentation des documents HTML</a:t>
            </a:r>
            <a:br>
              <a:rPr lang="fr-FR" sz="1400" dirty="0"/>
            </a:br>
            <a:r>
              <a:rPr lang="fr-FR" sz="1400" dirty="0"/>
              <a:t> </a:t>
            </a:r>
            <a:br>
              <a:rPr lang="fr-FR" u="sng" dirty="0"/>
            </a:br>
            <a:r>
              <a:rPr lang="fr-FR" dirty="0"/>
              <a:t>			</a:t>
            </a:r>
            <a:endParaRPr lang="fr-FR" u="sng" dirty="0"/>
          </a:p>
        </p:txBody>
      </p:sp>
      <p:pic>
        <p:nvPicPr>
          <p:cNvPr id="6" name="Espace réservé du contenu 5">
            <a:extLst>
              <a:ext uri="{FF2B5EF4-FFF2-40B4-BE49-F238E27FC236}">
                <a16:creationId xmlns:a16="http://schemas.microsoft.com/office/drawing/2014/main" id="{B6378578-EB3D-E05B-9D01-AF77E76E4421}"/>
              </a:ext>
            </a:extLst>
          </p:cNvPr>
          <p:cNvPicPr>
            <a:picLocks noGrp="1" noChangeAspect="1"/>
          </p:cNvPicPr>
          <p:nvPr>
            <p:ph sz="half" idx="1"/>
          </p:nvPr>
        </p:nvPicPr>
        <p:blipFill>
          <a:blip r:embed="rId2"/>
          <a:stretch>
            <a:fillRect/>
          </a:stretch>
        </p:blipFill>
        <p:spPr>
          <a:xfrm>
            <a:off x="740194" y="2377466"/>
            <a:ext cx="4827588" cy="3416300"/>
          </a:xfrm>
        </p:spPr>
      </p:pic>
      <p:pic>
        <p:nvPicPr>
          <p:cNvPr id="8" name="Espace réservé du contenu 7">
            <a:extLst>
              <a:ext uri="{FF2B5EF4-FFF2-40B4-BE49-F238E27FC236}">
                <a16:creationId xmlns:a16="http://schemas.microsoft.com/office/drawing/2014/main" id="{DE4E312E-FEB0-A233-7E6C-0D1053EF73E8}"/>
              </a:ext>
            </a:extLst>
          </p:cNvPr>
          <p:cNvPicPr>
            <a:picLocks noGrp="1" noChangeAspect="1"/>
          </p:cNvPicPr>
          <p:nvPr>
            <p:ph sz="half" idx="2"/>
          </p:nvPr>
        </p:nvPicPr>
        <p:blipFill>
          <a:blip r:embed="rId3"/>
          <a:stretch>
            <a:fillRect/>
          </a:stretch>
        </p:blipFill>
        <p:spPr>
          <a:xfrm>
            <a:off x="6480313" y="2557670"/>
            <a:ext cx="4827588" cy="3236095"/>
          </a:xfrm>
        </p:spPr>
      </p:pic>
    </p:spTree>
    <p:extLst>
      <p:ext uri="{BB962C8B-B14F-4D97-AF65-F5344CB8AC3E}">
        <p14:creationId xmlns:p14="http://schemas.microsoft.com/office/powerpoint/2010/main" val="369458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4BE150-2A51-DAB8-404B-471980AC23CE}"/>
              </a:ext>
            </a:extLst>
          </p:cNvPr>
          <p:cNvSpPr>
            <a:spLocks noGrp="1"/>
          </p:cNvSpPr>
          <p:nvPr>
            <p:ph type="title"/>
          </p:nvPr>
        </p:nvSpPr>
        <p:spPr>
          <a:xfrm>
            <a:off x="1141702" y="894155"/>
            <a:ext cx="8825659" cy="706964"/>
          </a:xfrm>
        </p:spPr>
        <p:txBody>
          <a:bodyPr/>
          <a:lstStyle/>
          <a:p>
            <a:r>
              <a:rPr lang="fr-FR" u="sng" dirty="0"/>
              <a:t>JavaScript</a:t>
            </a:r>
            <a:r>
              <a:rPr lang="fr-FR" dirty="0"/>
              <a:t>: 		</a:t>
            </a:r>
            <a:br>
              <a:rPr lang="fr-FR" dirty="0"/>
            </a:br>
            <a:r>
              <a:rPr lang="fr-FR" dirty="0"/>
              <a:t>					</a:t>
            </a:r>
            <a:r>
              <a:rPr lang="fr-FR" sz="2000" dirty="0"/>
              <a:t>c’est un langage de programmation orienté objet 					utilisé pour les sites et aussi pour les applis.</a:t>
            </a:r>
            <a:br>
              <a:rPr lang="fr-FR" sz="2000" dirty="0"/>
            </a:br>
            <a:r>
              <a:rPr lang="fr-FR" sz="2000" dirty="0"/>
              <a:t>					 Il  permet de rendre votre page web dynamique</a:t>
            </a:r>
          </a:p>
        </p:txBody>
      </p:sp>
      <p:pic>
        <p:nvPicPr>
          <p:cNvPr id="5" name="Espace réservé du contenu 4">
            <a:extLst>
              <a:ext uri="{FF2B5EF4-FFF2-40B4-BE49-F238E27FC236}">
                <a16:creationId xmlns:a16="http://schemas.microsoft.com/office/drawing/2014/main" id="{183336C8-11C2-258C-1468-910085B9C781}"/>
              </a:ext>
            </a:extLst>
          </p:cNvPr>
          <p:cNvPicPr>
            <a:picLocks noGrp="1" noChangeAspect="1"/>
          </p:cNvPicPr>
          <p:nvPr>
            <p:ph idx="1"/>
          </p:nvPr>
        </p:nvPicPr>
        <p:blipFill>
          <a:blip r:embed="rId2"/>
          <a:stretch>
            <a:fillRect/>
          </a:stretch>
        </p:blipFill>
        <p:spPr>
          <a:xfrm>
            <a:off x="3485321" y="2392432"/>
            <a:ext cx="6202017" cy="4201077"/>
          </a:xfrm>
        </p:spPr>
      </p:pic>
    </p:spTree>
    <p:extLst>
      <p:ext uri="{BB962C8B-B14F-4D97-AF65-F5344CB8AC3E}">
        <p14:creationId xmlns:p14="http://schemas.microsoft.com/office/powerpoint/2010/main" val="185253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39F1D6-7AEF-1C0C-D856-18FD09F3963F}"/>
              </a:ext>
            </a:extLst>
          </p:cNvPr>
          <p:cNvSpPr>
            <a:spLocks noGrp="1"/>
          </p:cNvSpPr>
          <p:nvPr>
            <p:ph type="title"/>
          </p:nvPr>
        </p:nvSpPr>
        <p:spPr>
          <a:xfrm>
            <a:off x="1154952" y="768360"/>
            <a:ext cx="2793159" cy="1597152"/>
          </a:xfrm>
        </p:spPr>
        <p:txBody>
          <a:bodyPr/>
          <a:lstStyle/>
          <a:p>
            <a:r>
              <a:rPr lang="fr-FR" b="1" u="sng" dirty="0"/>
              <a:t>Les Framework JS:</a:t>
            </a:r>
          </a:p>
        </p:txBody>
      </p:sp>
      <p:pic>
        <p:nvPicPr>
          <p:cNvPr id="6" name="Espace réservé du contenu 5">
            <a:extLst>
              <a:ext uri="{FF2B5EF4-FFF2-40B4-BE49-F238E27FC236}">
                <a16:creationId xmlns:a16="http://schemas.microsoft.com/office/drawing/2014/main" id="{A3560D7E-BE87-11E5-5E04-A7D0D7183708}"/>
              </a:ext>
            </a:extLst>
          </p:cNvPr>
          <p:cNvPicPr>
            <a:picLocks noGrp="1" noChangeAspect="1"/>
          </p:cNvPicPr>
          <p:nvPr>
            <p:ph idx="1"/>
          </p:nvPr>
        </p:nvPicPr>
        <p:blipFill>
          <a:blip r:embed="rId2"/>
          <a:stretch>
            <a:fillRect/>
          </a:stretch>
        </p:blipFill>
        <p:spPr>
          <a:xfrm>
            <a:off x="5125701" y="1152939"/>
            <a:ext cx="6047470" cy="4311555"/>
          </a:xfrm>
        </p:spPr>
      </p:pic>
      <p:sp>
        <p:nvSpPr>
          <p:cNvPr id="4" name="Espace réservé du texte 3">
            <a:extLst>
              <a:ext uri="{FF2B5EF4-FFF2-40B4-BE49-F238E27FC236}">
                <a16:creationId xmlns:a16="http://schemas.microsoft.com/office/drawing/2014/main" id="{ACB06B68-D01D-5A12-02F5-6B5C9D8CC9F4}"/>
              </a:ext>
            </a:extLst>
          </p:cNvPr>
          <p:cNvSpPr>
            <a:spLocks noGrp="1"/>
          </p:cNvSpPr>
          <p:nvPr>
            <p:ph type="body" sz="half" idx="2"/>
          </p:nvPr>
        </p:nvSpPr>
        <p:spPr>
          <a:xfrm>
            <a:off x="1154953" y="2859158"/>
            <a:ext cx="2793159" cy="2895599"/>
          </a:xfrm>
        </p:spPr>
        <p:txBody>
          <a:bodyPr>
            <a:normAutofit/>
          </a:bodyPr>
          <a:lstStyle/>
          <a:p>
            <a:r>
              <a:rPr lang="fr-FR" sz="1800" b="0" i="0" dirty="0">
                <a:solidFill>
                  <a:schemeClr val="bg1">
                    <a:lumMod val="95000"/>
                  </a:schemeClr>
                </a:solidFill>
                <a:effectLst/>
                <a:latin typeface="arial" panose="020B0604020202020204" pitchFamily="34" charset="0"/>
              </a:rPr>
              <a:t>Un </a:t>
            </a:r>
            <a:r>
              <a:rPr lang="fr-FR" sz="1800" b="0" i="0" dirty="0" err="1">
                <a:solidFill>
                  <a:schemeClr val="bg1">
                    <a:lumMod val="95000"/>
                  </a:schemeClr>
                </a:solidFill>
                <a:effectLst/>
                <a:latin typeface="arial" panose="020B0604020202020204" pitchFamily="34" charset="0"/>
              </a:rPr>
              <a:t>framework</a:t>
            </a:r>
            <a:r>
              <a:rPr lang="fr-FR" sz="1800" b="0" i="0" dirty="0">
                <a:solidFill>
                  <a:schemeClr val="bg1">
                    <a:lumMod val="95000"/>
                  </a:schemeClr>
                </a:solidFill>
                <a:effectLst/>
                <a:latin typeface="arial" panose="020B0604020202020204" pitchFamily="34" charset="0"/>
              </a:rPr>
              <a:t> JavaScript est une bibliothèque de fonctions pré-écrites en JavaScript facilitant le développement d'applications fondées sur JavaScript</a:t>
            </a:r>
            <a:endParaRPr lang="fr-FR" sz="1800" dirty="0">
              <a:solidFill>
                <a:schemeClr val="bg1">
                  <a:lumMod val="95000"/>
                </a:schemeClr>
              </a:solidFill>
            </a:endParaRPr>
          </a:p>
        </p:txBody>
      </p:sp>
    </p:spTree>
    <p:extLst>
      <p:ext uri="{BB962C8B-B14F-4D97-AF65-F5344CB8AC3E}">
        <p14:creationId xmlns:p14="http://schemas.microsoft.com/office/powerpoint/2010/main" val="191588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A2ACE-601D-FEBF-432A-92C7BCDE494D}"/>
              </a:ext>
            </a:extLst>
          </p:cNvPr>
          <p:cNvSpPr>
            <a:spLocks noGrp="1"/>
          </p:cNvSpPr>
          <p:nvPr>
            <p:ph type="title"/>
          </p:nvPr>
        </p:nvSpPr>
        <p:spPr>
          <a:xfrm>
            <a:off x="1154956" y="2400896"/>
            <a:ext cx="4343400" cy="2286000"/>
          </a:xfrm>
        </p:spPr>
        <p:txBody>
          <a:bodyPr/>
          <a:lstStyle/>
          <a:p>
            <a:r>
              <a:rPr lang="fr-FR" dirty="0"/>
              <a:t>LANGAGE </a:t>
            </a:r>
            <a:br>
              <a:rPr lang="fr-FR" dirty="0"/>
            </a:br>
            <a:r>
              <a:rPr lang="fr-FR" dirty="0"/>
              <a:t>BACK-END</a:t>
            </a:r>
          </a:p>
        </p:txBody>
      </p:sp>
      <p:sp>
        <p:nvSpPr>
          <p:cNvPr id="3" name="Espace réservé du texte 2">
            <a:extLst>
              <a:ext uri="{FF2B5EF4-FFF2-40B4-BE49-F238E27FC236}">
                <a16:creationId xmlns:a16="http://schemas.microsoft.com/office/drawing/2014/main" id="{C8B67E05-5654-7FF1-3F75-D40E8413F7BF}"/>
              </a:ext>
            </a:extLst>
          </p:cNvPr>
          <p:cNvSpPr>
            <a:spLocks noGrp="1"/>
          </p:cNvSpPr>
          <p:nvPr>
            <p:ph type="body" idx="1"/>
          </p:nvPr>
        </p:nvSpPr>
        <p:spPr>
          <a:xfrm>
            <a:off x="6907829" y="1417982"/>
            <a:ext cx="3758184" cy="4439479"/>
          </a:xfrm>
        </p:spPr>
        <p:txBody>
          <a:bodyPr>
            <a:normAutofit fontScale="85000" lnSpcReduction="20000"/>
          </a:bodyPr>
          <a:lstStyle/>
          <a:p>
            <a:pPr marL="342900" indent="-342900">
              <a:buFont typeface="Arial" panose="020B0604020202020204" pitchFamily="34" charset="0"/>
              <a:buChar char="•"/>
            </a:pPr>
            <a:r>
              <a:rPr lang="fr-FR" sz="2100" b="1" i="0" dirty="0">
                <a:solidFill>
                  <a:srgbClr val="000000"/>
                </a:solidFill>
                <a:effectLst/>
                <a:latin typeface="Open Sans" panose="020B0606030504020204" pitchFamily="34" charset="0"/>
              </a:rPr>
              <a:t>_ </a:t>
            </a:r>
            <a:r>
              <a:rPr lang="fr-FR" sz="2100" b="1" i="0" dirty="0" err="1">
                <a:solidFill>
                  <a:srgbClr val="000000"/>
                </a:solidFill>
                <a:effectLst/>
                <a:latin typeface="Open Sans" panose="020B0606030504020204" pitchFamily="34" charset="0"/>
              </a:rPr>
              <a:t>Laravel</a:t>
            </a:r>
            <a:endParaRPr lang="fr-FR" sz="2100" b="1" i="0" dirty="0">
              <a:solidFill>
                <a:srgbClr val="000000"/>
              </a:solidFill>
              <a:effectLst/>
              <a:latin typeface="Open Sans" panose="020B0606030504020204" pitchFamily="34" charset="0"/>
            </a:endParaRPr>
          </a:p>
          <a:p>
            <a:pPr marL="342900" indent="-342900">
              <a:buFont typeface="Arial" panose="020B0604020202020204" pitchFamily="34" charset="0"/>
              <a:buChar char="•"/>
            </a:pPr>
            <a:r>
              <a:rPr lang="fr-FR" sz="2100" b="1" dirty="0">
                <a:solidFill>
                  <a:srgbClr val="000000"/>
                </a:solidFill>
                <a:latin typeface="Open Sans" panose="020B0606030504020204" pitchFamily="34" charset="0"/>
              </a:rPr>
              <a:t>_</a:t>
            </a:r>
            <a:r>
              <a:rPr lang="fr-FR" sz="2100" b="1" i="0" dirty="0">
                <a:solidFill>
                  <a:srgbClr val="000000"/>
                </a:solidFill>
                <a:effectLst/>
                <a:latin typeface="Open Sans" panose="020B0606030504020204" pitchFamily="34" charset="0"/>
              </a:rPr>
              <a:t>Cake PHP </a:t>
            </a:r>
          </a:p>
          <a:p>
            <a:pPr marL="342900" indent="-342900">
              <a:buFont typeface="Arial" panose="020B0604020202020204" pitchFamily="34" charset="0"/>
              <a:buChar char="•"/>
            </a:pPr>
            <a:r>
              <a:rPr lang="fr-FR" sz="2100" b="1" dirty="0">
                <a:solidFill>
                  <a:srgbClr val="000000"/>
                </a:solidFill>
                <a:latin typeface="Open Sans" panose="020B0606030504020204" pitchFamily="34" charset="0"/>
              </a:rPr>
              <a:t>_ </a:t>
            </a:r>
            <a:r>
              <a:rPr lang="fr-FR" sz="2100" b="1" i="0" dirty="0">
                <a:solidFill>
                  <a:srgbClr val="000000"/>
                </a:solidFill>
                <a:effectLst/>
                <a:latin typeface="Open Sans" panose="020B0606030504020204" pitchFamily="34" charset="0"/>
              </a:rPr>
              <a:t>Symfony </a:t>
            </a:r>
          </a:p>
          <a:p>
            <a:pPr marL="342900" indent="-342900">
              <a:buFont typeface="Arial" panose="020B0604020202020204" pitchFamily="34" charset="0"/>
              <a:buChar char="•"/>
            </a:pPr>
            <a:r>
              <a:rPr lang="fr-FR" sz="2100" b="1" dirty="0">
                <a:solidFill>
                  <a:srgbClr val="000000"/>
                </a:solidFill>
                <a:latin typeface="Open Sans" panose="020B0606030504020204" pitchFamily="34" charset="0"/>
              </a:rPr>
              <a:t>_ </a:t>
            </a:r>
            <a:r>
              <a:rPr lang="fr-FR" sz="2100" b="1" i="0" dirty="0" err="1">
                <a:solidFill>
                  <a:srgbClr val="000000"/>
                </a:solidFill>
                <a:effectLst/>
                <a:latin typeface="Open Sans" panose="020B0606030504020204" pitchFamily="34" charset="0"/>
              </a:rPr>
              <a:t>CodeIgniter</a:t>
            </a:r>
            <a:endParaRPr lang="fr-FR" sz="2100" b="1" i="0" dirty="0">
              <a:solidFill>
                <a:srgbClr val="000000"/>
              </a:solidFill>
              <a:effectLst/>
              <a:latin typeface="Open Sans" panose="020B0606030504020204" pitchFamily="34" charset="0"/>
            </a:endParaRPr>
          </a:p>
          <a:p>
            <a:pPr marL="342900" indent="-342900" algn="l">
              <a:buFont typeface="Arial" panose="020B0604020202020204" pitchFamily="34" charset="0"/>
              <a:buChar char="•"/>
            </a:pPr>
            <a:r>
              <a:rPr lang="fr-FR" sz="2100" b="1" i="0" dirty="0">
                <a:solidFill>
                  <a:srgbClr val="000000"/>
                </a:solidFill>
                <a:effectLst/>
                <a:latin typeface="Open Sans" panose="020B0606030504020204" pitchFamily="34" charset="0"/>
              </a:rPr>
              <a:t>_Node.js</a:t>
            </a:r>
          </a:p>
          <a:p>
            <a:pPr marL="342900" indent="-342900" algn="l">
              <a:buFont typeface="Arial" panose="020B0604020202020204" pitchFamily="34" charset="0"/>
              <a:buChar char="•"/>
            </a:pPr>
            <a:r>
              <a:rPr lang="fr-FR" sz="2100" b="1" i="0" dirty="0">
                <a:solidFill>
                  <a:srgbClr val="000000"/>
                </a:solidFill>
                <a:effectLst/>
                <a:latin typeface="Open Sans" panose="020B0606030504020204" pitchFamily="34" charset="0"/>
              </a:rPr>
              <a:t>_ Express</a:t>
            </a:r>
          </a:p>
          <a:p>
            <a:pPr marL="342900" indent="-342900" algn="l">
              <a:buFont typeface="Arial" panose="020B0604020202020204" pitchFamily="34" charset="0"/>
              <a:buChar char="•"/>
            </a:pPr>
            <a:r>
              <a:rPr lang="fr-FR" sz="2100" b="1" i="0" dirty="0">
                <a:solidFill>
                  <a:srgbClr val="000000"/>
                </a:solidFill>
                <a:effectLst/>
                <a:latin typeface="Open Sans" panose="020B0606030504020204" pitchFamily="34" charset="0"/>
              </a:rPr>
              <a:t>_ </a:t>
            </a:r>
            <a:r>
              <a:rPr lang="fr-FR" sz="2100" b="1" i="0" dirty="0" err="1">
                <a:solidFill>
                  <a:srgbClr val="000000"/>
                </a:solidFill>
                <a:effectLst/>
                <a:latin typeface="Open Sans" panose="020B0606030504020204" pitchFamily="34" charset="0"/>
              </a:rPr>
              <a:t>MeteorJS</a:t>
            </a:r>
            <a:endParaRPr lang="fr-FR" sz="2100" b="1" i="0" dirty="0">
              <a:solidFill>
                <a:srgbClr val="000000"/>
              </a:solidFill>
              <a:effectLst/>
              <a:latin typeface="Open Sans" panose="020B0606030504020204" pitchFamily="34" charset="0"/>
            </a:endParaRPr>
          </a:p>
          <a:p>
            <a:pPr marL="342900" indent="-342900">
              <a:buFont typeface="Arial" panose="020B0604020202020204" pitchFamily="34" charset="0"/>
              <a:buChar char="•"/>
            </a:pPr>
            <a:r>
              <a:rPr lang="fr-FR" sz="2100" b="1" i="0" dirty="0">
                <a:solidFill>
                  <a:srgbClr val="000000"/>
                </a:solidFill>
                <a:effectLst/>
                <a:latin typeface="Open Sans" panose="020B0606030504020204" pitchFamily="34" charset="0"/>
              </a:rPr>
              <a:t>_Django</a:t>
            </a:r>
            <a:endParaRPr lang="fr-FR" sz="2100" b="1" dirty="0">
              <a:solidFill>
                <a:srgbClr val="000000"/>
              </a:solidFill>
              <a:latin typeface="Open Sans" panose="020B0606030504020204" pitchFamily="34" charset="0"/>
            </a:endParaRPr>
          </a:p>
          <a:p>
            <a:pPr marL="342900" indent="-342900">
              <a:buFont typeface="Arial" panose="020B0604020202020204" pitchFamily="34" charset="0"/>
              <a:buChar char="•"/>
            </a:pPr>
            <a:r>
              <a:rPr lang="fr-FR" sz="2100" b="1" i="0" dirty="0">
                <a:solidFill>
                  <a:srgbClr val="000000"/>
                </a:solidFill>
                <a:effectLst/>
                <a:latin typeface="Open Sans" panose="020B0606030504020204" pitchFamily="34" charset="0"/>
              </a:rPr>
              <a:t>_ Flask</a:t>
            </a:r>
          </a:p>
          <a:p>
            <a:pPr marL="342900" indent="-342900">
              <a:buFont typeface="Arial" panose="020B0604020202020204" pitchFamily="34" charset="0"/>
              <a:buChar char="•"/>
            </a:pPr>
            <a:r>
              <a:rPr lang="fr-FR" sz="2100" b="1" i="0" dirty="0">
                <a:solidFill>
                  <a:srgbClr val="000000"/>
                </a:solidFill>
                <a:effectLst/>
                <a:latin typeface="Open Sans" panose="020B0606030504020204" pitchFamily="34" charset="0"/>
              </a:rPr>
              <a:t>_ </a:t>
            </a:r>
            <a:r>
              <a:rPr lang="fr-FR" sz="2100" b="1" i="0" dirty="0" err="1">
                <a:solidFill>
                  <a:srgbClr val="000000"/>
                </a:solidFill>
                <a:effectLst/>
                <a:latin typeface="Open Sans" panose="020B0606030504020204" pitchFamily="34" charset="0"/>
              </a:rPr>
              <a:t>Pyramid</a:t>
            </a:r>
            <a:endParaRPr lang="fr-FR" sz="2100" b="1" dirty="0">
              <a:solidFill>
                <a:srgbClr val="000000"/>
              </a:solidFill>
              <a:latin typeface="Open Sans" panose="020B0606030504020204" pitchFamily="34" charset="0"/>
            </a:endParaRPr>
          </a:p>
          <a:p>
            <a:pPr marL="342900" indent="-342900">
              <a:buFont typeface="Arial" panose="020B0604020202020204" pitchFamily="34" charset="0"/>
              <a:buChar char="•"/>
            </a:pPr>
            <a:r>
              <a:rPr lang="fr-FR" sz="2100" b="1" i="0" dirty="0">
                <a:solidFill>
                  <a:srgbClr val="000000"/>
                </a:solidFill>
                <a:effectLst/>
                <a:latin typeface="Open Sans" panose="020B0606030504020204" pitchFamily="34" charset="0"/>
              </a:rPr>
              <a:t>_ </a:t>
            </a:r>
            <a:r>
              <a:rPr lang="fr-FR" sz="2100" b="1" i="0" dirty="0" err="1">
                <a:solidFill>
                  <a:srgbClr val="000000"/>
                </a:solidFill>
                <a:effectLst/>
                <a:latin typeface="Open Sans" panose="020B0606030504020204" pitchFamily="34" charset="0"/>
              </a:rPr>
              <a:t>CherryPy</a:t>
            </a:r>
            <a:endParaRPr lang="fr-FR" sz="2100" b="1" i="0" dirty="0">
              <a:solidFill>
                <a:srgbClr val="000000"/>
              </a:solidFill>
              <a:effectLst/>
              <a:latin typeface="Open Sans" panose="020B0606030504020204" pitchFamily="34" charset="0"/>
            </a:endParaRPr>
          </a:p>
          <a:p>
            <a:br>
              <a:rPr lang="fr-FR" dirty="0"/>
            </a:br>
            <a:endParaRPr lang="fr-FR" dirty="0"/>
          </a:p>
        </p:txBody>
      </p:sp>
    </p:spTree>
    <p:extLst>
      <p:ext uri="{BB962C8B-B14F-4D97-AF65-F5344CB8AC3E}">
        <p14:creationId xmlns:p14="http://schemas.microsoft.com/office/powerpoint/2010/main" val="325127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62F789-3554-41E1-A322-15F5B197C3D0}"/>
              </a:ext>
            </a:extLst>
          </p:cNvPr>
          <p:cNvSpPr>
            <a:spLocks noGrp="1"/>
          </p:cNvSpPr>
          <p:nvPr>
            <p:ph type="title"/>
          </p:nvPr>
        </p:nvSpPr>
        <p:spPr>
          <a:xfrm>
            <a:off x="1216995" y="833121"/>
            <a:ext cx="2793159" cy="1597152"/>
          </a:xfrm>
        </p:spPr>
        <p:txBody>
          <a:bodyPr/>
          <a:lstStyle/>
          <a:p>
            <a:r>
              <a:rPr lang="fr-FR" sz="2800" b="1" u="sng" dirty="0"/>
              <a:t>PHP:</a:t>
            </a:r>
          </a:p>
        </p:txBody>
      </p:sp>
      <p:pic>
        <p:nvPicPr>
          <p:cNvPr id="6" name="Espace réservé du contenu 5">
            <a:extLst>
              <a:ext uri="{FF2B5EF4-FFF2-40B4-BE49-F238E27FC236}">
                <a16:creationId xmlns:a16="http://schemas.microsoft.com/office/drawing/2014/main" id="{B4E34E60-BCA7-DA7D-FEF1-EA20F3DEC236}"/>
              </a:ext>
            </a:extLst>
          </p:cNvPr>
          <p:cNvPicPr>
            <a:picLocks noGrp="1" noChangeAspect="1"/>
          </p:cNvPicPr>
          <p:nvPr>
            <p:ph idx="1"/>
          </p:nvPr>
        </p:nvPicPr>
        <p:blipFill>
          <a:blip r:embed="rId2"/>
          <a:stretch>
            <a:fillRect/>
          </a:stretch>
        </p:blipFill>
        <p:spPr>
          <a:xfrm>
            <a:off x="5196316" y="1631697"/>
            <a:ext cx="5971064" cy="4034609"/>
          </a:xfrm>
        </p:spPr>
      </p:pic>
      <p:sp>
        <p:nvSpPr>
          <p:cNvPr id="4" name="Espace réservé du texte 3">
            <a:extLst>
              <a:ext uri="{FF2B5EF4-FFF2-40B4-BE49-F238E27FC236}">
                <a16:creationId xmlns:a16="http://schemas.microsoft.com/office/drawing/2014/main" id="{395BE9F9-C5FE-37D1-4E70-F9253288E364}"/>
              </a:ext>
            </a:extLst>
          </p:cNvPr>
          <p:cNvSpPr>
            <a:spLocks noGrp="1"/>
          </p:cNvSpPr>
          <p:nvPr>
            <p:ph type="body" sz="half" idx="2"/>
          </p:nvPr>
        </p:nvSpPr>
        <p:spPr>
          <a:xfrm>
            <a:off x="1091453" y="2837180"/>
            <a:ext cx="2793159" cy="2895599"/>
          </a:xfrm>
        </p:spPr>
        <p:txBody>
          <a:bodyPr>
            <a:normAutofit/>
          </a:bodyPr>
          <a:lstStyle/>
          <a:p>
            <a:r>
              <a:rPr lang="fr-FR" sz="1800" b="0" i="0" dirty="0">
                <a:solidFill>
                  <a:schemeClr val="bg1">
                    <a:lumMod val="95000"/>
                  </a:schemeClr>
                </a:solidFill>
                <a:effectLst/>
                <a:latin typeface="arial" panose="020B0604020202020204" pitchFamily="34" charset="0"/>
              </a:rPr>
              <a:t>PHP: </a:t>
            </a:r>
            <a:r>
              <a:rPr lang="fr-FR" sz="1800" b="0" i="0" dirty="0" err="1">
                <a:solidFill>
                  <a:schemeClr val="bg1">
                    <a:lumMod val="95000"/>
                  </a:schemeClr>
                </a:solidFill>
                <a:effectLst/>
                <a:latin typeface="arial" panose="020B0604020202020204" pitchFamily="34" charset="0"/>
              </a:rPr>
              <a:t>Hypertext</a:t>
            </a:r>
            <a:r>
              <a:rPr lang="fr-FR" sz="1800" b="0" i="0" dirty="0">
                <a:solidFill>
                  <a:schemeClr val="bg1">
                    <a:lumMod val="95000"/>
                  </a:schemeClr>
                </a:solidFill>
                <a:effectLst/>
                <a:latin typeface="arial" panose="020B0604020202020204" pitchFamily="34" charset="0"/>
              </a:rPr>
              <a:t> </a:t>
            </a:r>
            <a:r>
              <a:rPr lang="fr-FR" sz="1800" b="0" i="0" dirty="0" err="1">
                <a:solidFill>
                  <a:schemeClr val="bg1">
                    <a:lumMod val="95000"/>
                  </a:schemeClr>
                </a:solidFill>
                <a:effectLst/>
                <a:latin typeface="arial" panose="020B0604020202020204" pitchFamily="34" charset="0"/>
              </a:rPr>
              <a:t>Preprocessor</a:t>
            </a:r>
            <a:r>
              <a:rPr lang="fr-FR" sz="1800" b="0" i="0" dirty="0">
                <a:solidFill>
                  <a:schemeClr val="bg1">
                    <a:lumMod val="95000"/>
                  </a:schemeClr>
                </a:solidFill>
                <a:effectLst/>
                <a:latin typeface="arial" panose="020B0604020202020204" pitchFamily="34" charset="0"/>
              </a:rPr>
              <a:t>, plus connu sous son sigle PHP, est un langage de programmation libre, principalement utilisé pour produire des pages Web dynamiques via un serveur</a:t>
            </a:r>
            <a:endParaRPr lang="fr-FR" sz="1800" dirty="0">
              <a:solidFill>
                <a:schemeClr val="bg1">
                  <a:lumMod val="95000"/>
                </a:schemeClr>
              </a:solidFill>
            </a:endParaRPr>
          </a:p>
        </p:txBody>
      </p:sp>
    </p:spTree>
    <p:extLst>
      <p:ext uri="{BB962C8B-B14F-4D97-AF65-F5344CB8AC3E}">
        <p14:creationId xmlns:p14="http://schemas.microsoft.com/office/powerpoint/2010/main" val="386551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78C5C-1ED9-C9F7-C26D-22473681BF40}"/>
              </a:ext>
            </a:extLst>
          </p:cNvPr>
          <p:cNvSpPr>
            <a:spLocks noGrp="1"/>
          </p:cNvSpPr>
          <p:nvPr>
            <p:ph type="title"/>
          </p:nvPr>
        </p:nvSpPr>
        <p:spPr/>
        <p:txBody>
          <a:bodyPr/>
          <a:lstStyle/>
          <a:p>
            <a:r>
              <a:rPr lang="fr-FR" dirty="0"/>
              <a:t>Méthode CRUD</a:t>
            </a:r>
          </a:p>
        </p:txBody>
      </p:sp>
      <p:pic>
        <p:nvPicPr>
          <p:cNvPr id="6" name="Espace réservé du contenu 5">
            <a:extLst>
              <a:ext uri="{FF2B5EF4-FFF2-40B4-BE49-F238E27FC236}">
                <a16:creationId xmlns:a16="http://schemas.microsoft.com/office/drawing/2014/main" id="{CE03C898-250D-7FAA-BAB6-544E5DF1402B}"/>
              </a:ext>
            </a:extLst>
          </p:cNvPr>
          <p:cNvPicPr>
            <a:picLocks noGrp="1" noChangeAspect="1"/>
          </p:cNvPicPr>
          <p:nvPr>
            <p:ph idx="1"/>
          </p:nvPr>
        </p:nvPicPr>
        <p:blipFill>
          <a:blip r:embed="rId2"/>
          <a:stretch>
            <a:fillRect/>
          </a:stretch>
        </p:blipFill>
        <p:spPr>
          <a:xfrm>
            <a:off x="5384800" y="1298448"/>
            <a:ext cx="6235700" cy="3807163"/>
          </a:xfrm>
        </p:spPr>
      </p:pic>
      <p:sp>
        <p:nvSpPr>
          <p:cNvPr id="4" name="Espace réservé du texte 3">
            <a:extLst>
              <a:ext uri="{FF2B5EF4-FFF2-40B4-BE49-F238E27FC236}">
                <a16:creationId xmlns:a16="http://schemas.microsoft.com/office/drawing/2014/main" id="{B7D45FC3-A418-736F-6B54-3576B19B13EB}"/>
              </a:ext>
            </a:extLst>
          </p:cNvPr>
          <p:cNvSpPr>
            <a:spLocks noGrp="1"/>
          </p:cNvSpPr>
          <p:nvPr>
            <p:ph type="body" sz="half" idx="2"/>
          </p:nvPr>
        </p:nvSpPr>
        <p:spPr/>
        <p:txBody>
          <a:bodyPr/>
          <a:lstStyle/>
          <a:p>
            <a:r>
              <a:rPr lang="fr-FR" b="0" i="0" dirty="0">
                <a:solidFill>
                  <a:srgbClr val="202124"/>
                </a:solidFill>
                <a:effectLst/>
                <a:latin typeface="arial" panose="020B0604020202020204" pitchFamily="34" charset="0"/>
              </a:rPr>
              <a:t> </a:t>
            </a:r>
            <a:r>
              <a:rPr lang="fr-FR" sz="1800" dirty="0">
                <a:solidFill>
                  <a:schemeClr val="bg1">
                    <a:lumMod val="95000"/>
                  </a:schemeClr>
                </a:solidFill>
                <a:latin typeface="arial" panose="020B0604020202020204" pitchFamily="34" charset="0"/>
              </a:rPr>
              <a:t>C’est l</a:t>
            </a:r>
            <a:r>
              <a:rPr lang="fr-FR" sz="1800" b="0" i="0" dirty="0">
                <a:solidFill>
                  <a:schemeClr val="bg1">
                    <a:lumMod val="95000"/>
                  </a:schemeClr>
                </a:solidFill>
                <a:effectLst/>
                <a:latin typeface="arial" panose="020B0604020202020204" pitchFamily="34" charset="0"/>
              </a:rPr>
              <a:t>a possibilité de pouvoir : </a:t>
            </a:r>
            <a:r>
              <a:rPr lang="fr-FR" sz="1800" b="1" i="0" dirty="0">
                <a:solidFill>
                  <a:schemeClr val="bg1">
                    <a:lumMod val="95000"/>
                  </a:schemeClr>
                </a:solidFill>
                <a:effectLst/>
                <a:latin typeface="arial" panose="020B0604020202020204" pitchFamily="34" charset="0"/>
              </a:rPr>
              <a:t>Créer des données dans un formulaire HTML et les insérer en Base de données</a:t>
            </a:r>
            <a:r>
              <a:rPr lang="fr-FR" sz="1800" b="0" i="0" dirty="0">
                <a:solidFill>
                  <a:schemeClr val="bg1">
                    <a:lumMod val="95000"/>
                  </a:schemeClr>
                </a:solidFill>
                <a:effectLst/>
                <a:latin typeface="arial" panose="020B0604020202020204" pitchFamily="34" charset="0"/>
              </a:rPr>
              <a:t>.</a:t>
            </a:r>
            <a:endParaRPr lang="fr-FR" sz="1800" dirty="0">
              <a:solidFill>
                <a:schemeClr val="bg1">
                  <a:lumMod val="95000"/>
                </a:schemeClr>
              </a:solidFill>
            </a:endParaRPr>
          </a:p>
        </p:txBody>
      </p:sp>
    </p:spTree>
    <p:extLst>
      <p:ext uri="{BB962C8B-B14F-4D97-AF65-F5344CB8AC3E}">
        <p14:creationId xmlns:p14="http://schemas.microsoft.com/office/powerpoint/2010/main" val="1517608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TM02900722[[fn=Salle Ion]]</Template>
  <TotalTime>1376</TotalTime>
  <Words>520</Words>
  <Application>Microsoft Office PowerPoint</Application>
  <PresentationFormat>Grand écran</PresentationFormat>
  <Paragraphs>48</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arial</vt:lpstr>
      <vt:lpstr>Century Gothic</vt:lpstr>
      <vt:lpstr>Century Gothic (En-têtes)</vt:lpstr>
      <vt:lpstr>Lato</vt:lpstr>
      <vt:lpstr>Open Sans</vt:lpstr>
      <vt:lpstr>Wingdings 3</vt:lpstr>
      <vt:lpstr>Salle d’ions</vt:lpstr>
      <vt:lpstr>           </vt:lpstr>
      <vt:lpstr>1_Définition:     Le front-end désigne ce que voient les utilisateurs, ce avec quoi ils      interagissent. Le back-end est ce qui permet le fonctionnement</vt:lpstr>
      <vt:lpstr>LANGAGE FRONT-END</vt:lpstr>
      <vt:lpstr>HTML:                          CSS:   HTML est un langage de balisage.          appelées CSS de l'anglais Cascading Style Sheets, Il est crée pour représenté le contenu d’une page          un langage informatique  qui décrit la             présentation des documents HTML      </vt:lpstr>
      <vt:lpstr>JavaScript:         c’est un langage de programmation orienté objet      utilisé pour les sites et aussi pour les applis.       Il  permet de rendre votre page web dynamique</vt:lpstr>
      <vt:lpstr>Les Framework JS:</vt:lpstr>
      <vt:lpstr>LANGAGE  BACK-END</vt:lpstr>
      <vt:lpstr>PHP:</vt:lpstr>
      <vt:lpstr>Méthode CRUD</vt:lpstr>
      <vt:lpstr>LES API:  </vt:lpstr>
      <vt:lpstr>Actualité PHP: </vt:lpstr>
      <vt:lpstr>D’autres actualités: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simplon</dc:creator>
  <cp:lastModifiedBy>Adiey Eunice</cp:lastModifiedBy>
  <cp:revision>2</cp:revision>
  <dcterms:created xsi:type="dcterms:W3CDTF">2022-07-26T12:11:18Z</dcterms:created>
  <dcterms:modified xsi:type="dcterms:W3CDTF">2022-07-27T11:21:35Z</dcterms:modified>
</cp:coreProperties>
</file>