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 id="2147483667" r:id="rId2"/>
  </p:sldMasterIdLst>
  <p:notesMasterIdLst>
    <p:notesMasterId r:id="rId37"/>
  </p:notesMasterIdLst>
  <p:sldIdLst>
    <p:sldId id="256" r:id="rId3"/>
    <p:sldId id="260" r:id="rId4"/>
    <p:sldId id="259" r:id="rId5"/>
    <p:sldId id="292" r:id="rId6"/>
    <p:sldId id="258" r:id="rId7"/>
    <p:sldId id="263" r:id="rId8"/>
    <p:sldId id="270" r:id="rId9"/>
    <p:sldId id="277" r:id="rId10"/>
    <p:sldId id="291" r:id="rId11"/>
    <p:sldId id="278" r:id="rId12"/>
    <p:sldId id="279" r:id="rId13"/>
    <p:sldId id="280" r:id="rId14"/>
    <p:sldId id="257" r:id="rId15"/>
    <p:sldId id="265" r:id="rId16"/>
    <p:sldId id="266" r:id="rId17"/>
    <p:sldId id="267" r:id="rId18"/>
    <p:sldId id="286" r:id="rId19"/>
    <p:sldId id="281" r:id="rId20"/>
    <p:sldId id="282" r:id="rId21"/>
    <p:sldId id="283" r:id="rId22"/>
    <p:sldId id="285" r:id="rId23"/>
    <p:sldId id="284" r:id="rId24"/>
    <p:sldId id="268" r:id="rId25"/>
    <p:sldId id="287" r:id="rId26"/>
    <p:sldId id="293" r:id="rId27"/>
    <p:sldId id="288" r:id="rId28"/>
    <p:sldId id="290" r:id="rId29"/>
    <p:sldId id="289" r:id="rId30"/>
    <p:sldId id="272" r:id="rId31"/>
    <p:sldId id="294" r:id="rId32"/>
    <p:sldId id="271" r:id="rId33"/>
    <p:sldId id="273" r:id="rId34"/>
    <p:sldId id="275" r:id="rId35"/>
    <p:sldId id="276" r:id="rId3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9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25"/>
    <p:restoredTop sz="67075"/>
  </p:normalViewPr>
  <p:slideViewPr>
    <p:cSldViewPr snapToGrid="0" snapToObjects="1" showGuides="1">
      <p:cViewPr varScale="1">
        <p:scale>
          <a:sx n="89" d="100"/>
          <a:sy n="89" d="100"/>
        </p:scale>
        <p:origin x="184" y="5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1AB49-8E67-3348-B014-558536A7DA18}" type="datetimeFigureOut">
              <a:rPr lang="en-US" smtClean="0"/>
              <a:t>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F9ED7-64B3-2546-AA8E-AC5297E9774C}" type="slidenum">
              <a:rPr lang="en-US" smtClean="0"/>
              <a:t>‹#›</a:t>
            </a:fld>
            <a:endParaRPr lang="en-US"/>
          </a:p>
        </p:txBody>
      </p:sp>
    </p:spTree>
    <p:extLst>
      <p:ext uri="{BB962C8B-B14F-4D97-AF65-F5344CB8AC3E}">
        <p14:creationId xmlns:p14="http://schemas.microsoft.com/office/powerpoint/2010/main" val="11902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members of the thesis committee, I would like to express my sincere appreciation for your presence here today. My name is Eunice Olorunshola and I have been working on my master’s thesis under the guidance of Dr. Murray Patterson The title of my thesis is Classifying Different Cancer types based on transcriptomics data using machine learning  Algorithms.</a:t>
            </a:r>
          </a:p>
        </p:txBody>
      </p:sp>
      <p:sp>
        <p:nvSpPr>
          <p:cNvPr id="4" name="Slide Number Placeholder 3"/>
          <p:cNvSpPr>
            <a:spLocks noGrp="1"/>
          </p:cNvSpPr>
          <p:nvPr>
            <p:ph type="sldNum" sz="quarter" idx="5"/>
          </p:nvPr>
        </p:nvSpPr>
        <p:spPr/>
        <p:txBody>
          <a:bodyPr/>
          <a:lstStyle/>
          <a:p>
            <a:fld id="{F51F9ED7-64B3-2546-AA8E-AC5297E9774C}" type="slidenum">
              <a:rPr lang="en-US" smtClean="0"/>
              <a:t>1</a:t>
            </a:fld>
            <a:endParaRPr lang="en-US"/>
          </a:p>
        </p:txBody>
      </p:sp>
    </p:spTree>
    <p:extLst>
      <p:ext uri="{BB962C8B-B14F-4D97-AF65-F5344CB8AC3E}">
        <p14:creationId xmlns:p14="http://schemas.microsoft.com/office/powerpoint/2010/main" val="2545783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Differential Expression analysis step is important in identifying genes with significant expression changes across different conditions. </a:t>
            </a:r>
          </a:p>
          <a:p>
            <a:endParaRPr lang="en-US" dirty="0"/>
          </a:p>
          <a:p>
            <a:r>
              <a:rPr lang="en-US" dirty="0"/>
              <a:t>The tool of choice for this analysis is the DESeq2 package</a:t>
            </a:r>
          </a:p>
          <a:p>
            <a:endParaRPr lang="en-US" dirty="0"/>
          </a:p>
          <a:p>
            <a:r>
              <a:rPr lang="en-US" b="0" i="0" dirty="0">
                <a:solidFill>
                  <a:srgbClr val="374151"/>
                </a:solidFill>
                <a:effectLst/>
                <a:latin typeface="Söhne"/>
              </a:rPr>
              <a:t>DESeq2 is a package mainly designed for the effective normalization of RNA-Sequencing count data. Normalization is important to make sure that our comparisons reflect true biological differences rather than artifacts introduced during data processing</a:t>
            </a:r>
          </a:p>
          <a:p>
            <a:endParaRPr lang="en-US" b="0" i="0" dirty="0">
              <a:solidFill>
                <a:srgbClr val="374151"/>
              </a:solidFill>
              <a:effectLst/>
              <a:latin typeface="Söhne"/>
            </a:endParaRPr>
          </a:p>
          <a:p>
            <a:r>
              <a:rPr lang="en-US" b="0" i="0" dirty="0">
                <a:solidFill>
                  <a:srgbClr val="374151"/>
                </a:solidFill>
                <a:effectLst/>
                <a:latin typeface="Söhne"/>
              </a:rPr>
              <a:t>The effectiveness of DESeq2 lies in its ability to address variations in sequencing depth and other factors. This normalization step is essential for achieving reliable and accurate results in our differential expression analysis.</a:t>
            </a:r>
          </a:p>
          <a:p>
            <a:endParaRPr lang="en-US" b="0" i="0" dirty="0">
              <a:solidFill>
                <a:srgbClr val="374151"/>
              </a:solidFill>
              <a:effectLst/>
              <a:latin typeface="Söhne"/>
            </a:endParaRPr>
          </a:p>
          <a:p>
            <a:r>
              <a:rPr lang="en-US" b="0" i="0" dirty="0">
                <a:solidFill>
                  <a:srgbClr val="374151"/>
                </a:solidFill>
                <a:effectLst/>
                <a:latin typeface="Söhne"/>
              </a:rPr>
              <a:t>DESeq2 facilitates the identification of genes exhibiting significant expression changes. This step is critical for unraveling the molecular landscape of cancer subtypes and pinpointing key genes associated with these variations</a:t>
            </a:r>
          </a:p>
          <a:p>
            <a:endParaRPr lang="en-US" b="0" i="0" dirty="0">
              <a:solidFill>
                <a:srgbClr val="374151"/>
              </a:solidFill>
              <a:effectLst/>
              <a:latin typeface="Söhne"/>
            </a:endParaRPr>
          </a:p>
          <a:p>
            <a:r>
              <a:rPr lang="en-US" b="0" i="0" dirty="0">
                <a:solidFill>
                  <a:srgbClr val="374151"/>
                </a:solidFill>
                <a:effectLst/>
                <a:latin typeface="Söhne"/>
              </a:rPr>
              <a:t>In our analysis we focus on Log2 fold change as a key metric. This metric provides a clear and interpretable measure of the magnitude of gene expression differences between conditions, offering insights into the biological significance of these changes .</a:t>
            </a:r>
          </a:p>
          <a:p>
            <a:endParaRPr lang="en-US" b="0" i="0" dirty="0">
              <a:solidFill>
                <a:srgbClr val="374151"/>
              </a:solidFill>
              <a:effectLst/>
              <a:latin typeface="Söhne"/>
            </a:endParaRPr>
          </a:p>
          <a:p>
            <a:r>
              <a:rPr lang="en-US" b="0" i="0" dirty="0">
                <a:solidFill>
                  <a:srgbClr val="374151"/>
                </a:solidFill>
                <a:effectLst/>
                <a:latin typeface="Söhne"/>
              </a:rPr>
              <a:t>To make sure the reliability of our findings, DESeq2 incorporates adjusted p-values. These values account for multiple testing, helping us control the false discovery rate and identify genes with statistically significant expression changes.</a:t>
            </a:r>
          </a:p>
          <a:p>
            <a:endParaRPr lang="en-US" b="0" i="0" dirty="0">
              <a:solidFill>
                <a:srgbClr val="374151"/>
              </a:solidFill>
              <a:effectLst/>
              <a:latin typeface="Söhne"/>
            </a:endParaRPr>
          </a:p>
          <a:p>
            <a:r>
              <a:rPr lang="en-US" b="0" i="0" dirty="0">
                <a:solidFill>
                  <a:srgbClr val="374151"/>
                </a:solidFill>
                <a:effectLst/>
                <a:latin typeface="Söhne"/>
              </a:rPr>
              <a:t>DESeq2 seamlessly integrates with the earlier steps of our analysis, complementing the counts generated by FeatureCounts and building upon the precise alignment achieved with STAR.</a:t>
            </a:r>
            <a:endParaRPr lang="en-US" dirty="0"/>
          </a:p>
        </p:txBody>
      </p:sp>
      <p:sp>
        <p:nvSpPr>
          <p:cNvPr id="4" name="Slide Number Placeholder 3"/>
          <p:cNvSpPr>
            <a:spLocks noGrp="1"/>
          </p:cNvSpPr>
          <p:nvPr>
            <p:ph type="sldNum" sz="quarter" idx="5"/>
          </p:nvPr>
        </p:nvSpPr>
        <p:spPr/>
        <p:txBody>
          <a:bodyPr/>
          <a:lstStyle/>
          <a:p>
            <a:fld id="{F51F9ED7-64B3-2546-AA8E-AC5297E9774C}" type="slidenum">
              <a:rPr lang="en-US" smtClean="0"/>
              <a:t>11</a:t>
            </a:fld>
            <a:endParaRPr lang="en-US"/>
          </a:p>
        </p:txBody>
      </p:sp>
    </p:spTree>
    <p:extLst>
      <p:ext uri="{BB962C8B-B14F-4D97-AF65-F5344CB8AC3E}">
        <p14:creationId xmlns:p14="http://schemas.microsoft.com/office/powerpoint/2010/main" val="117132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explore the realm of machine learning and its application in our study. </a:t>
            </a:r>
          </a:p>
          <a:p>
            <a:endParaRPr lang="en-US" dirty="0"/>
          </a:p>
          <a:p>
            <a:r>
              <a:rPr lang="en-US" b="0" i="0" dirty="0">
                <a:solidFill>
                  <a:srgbClr val="374151"/>
                </a:solidFill>
                <a:effectLst/>
                <a:latin typeface="Söhne"/>
              </a:rPr>
              <a:t>Machine learning algorithms play a crucial role in leveraging the rich information within our dataset to classify cancer types and mutation subtypes.</a:t>
            </a:r>
          </a:p>
          <a:p>
            <a:endParaRPr lang="en-US" dirty="0"/>
          </a:p>
          <a:p>
            <a:r>
              <a:rPr lang="en-US" b="0" i="0" dirty="0">
                <a:solidFill>
                  <a:srgbClr val="374151"/>
                </a:solidFill>
                <a:effectLst/>
                <a:latin typeface="Söhne"/>
              </a:rPr>
              <a:t>Our dataset is robust, consisting of 16,383 features and 229 samples. This  information serves as the foundation for our machine learning models, allowing us to extract patterns that may not be apparent through traditional analyses</a:t>
            </a:r>
          </a:p>
          <a:p>
            <a:endParaRPr lang="en-US" b="0" i="0" dirty="0">
              <a:solidFill>
                <a:srgbClr val="374151"/>
              </a:solidFill>
              <a:effectLst/>
              <a:latin typeface="Söhne"/>
            </a:endParaRPr>
          </a:p>
          <a:p>
            <a:r>
              <a:rPr lang="en-US" b="0" i="0" dirty="0">
                <a:solidFill>
                  <a:srgbClr val="374151"/>
                </a:solidFill>
                <a:effectLst/>
                <a:latin typeface="Söhne"/>
              </a:rPr>
              <a:t>In our study, we undertake two key classification tasks: predicting cancer types and mutation subtypes. These tasks are inherently complex, and machine learning provides a powerful means of unraveling the intricate relationships within our data.</a:t>
            </a:r>
          </a:p>
          <a:p>
            <a:endParaRPr lang="en-US" b="0" i="0" dirty="0">
              <a:solidFill>
                <a:srgbClr val="374151"/>
              </a:solidFill>
              <a:effectLst/>
              <a:latin typeface="Söhne"/>
            </a:endParaRPr>
          </a:p>
          <a:p>
            <a:r>
              <a:rPr lang="en-US" b="0" i="0" dirty="0">
                <a:solidFill>
                  <a:srgbClr val="374151"/>
                </a:solidFill>
                <a:effectLst/>
                <a:latin typeface="Söhne"/>
              </a:rPr>
              <a:t>To accomplish our classification tasks, we employed a diverse set of seven classifiers, each bringing unique strengths to the analysis. The classifiers used include SVM, NB, MLP, KNN, RF, LR, and DT</a:t>
            </a:r>
          </a:p>
          <a:p>
            <a:r>
              <a:rPr lang="en-US" b="0" i="0" dirty="0">
                <a:solidFill>
                  <a:srgbClr val="374151"/>
                </a:solidFill>
                <a:effectLst/>
                <a:latin typeface="Söhne"/>
              </a:rPr>
              <a:t>SVM (Support Vector Machine), NB (Naive Bayes), MLP (Multi-Layer Perceptron), KNN (K-Nearest Neighbors), RF (Random Forest), LR (Logistic Regression), and DT (Decision Tree) constitute our ensemble of classifiers.</a:t>
            </a:r>
          </a:p>
          <a:p>
            <a:endParaRPr lang="en-US" b="0" i="0" dirty="0">
              <a:solidFill>
                <a:srgbClr val="374151"/>
              </a:solidFill>
              <a:effectLst/>
              <a:latin typeface="Söhne"/>
            </a:endParaRPr>
          </a:p>
          <a:p>
            <a:r>
              <a:rPr lang="en-US" b="0" i="0" dirty="0">
                <a:solidFill>
                  <a:srgbClr val="374151"/>
                </a:solidFill>
                <a:effectLst/>
                <a:latin typeface="Söhne"/>
              </a:rPr>
              <a:t>The classifiers underwent rigorous training on our dataset, learning the patterns and relationships inherent in the features. This phase is crucial in ensuring the models' ability to generalize and make accurate predictions on new, unseen data</a:t>
            </a:r>
          </a:p>
          <a:p>
            <a:endParaRPr lang="en-US" b="0" i="0" dirty="0">
              <a:solidFill>
                <a:srgbClr val="374151"/>
              </a:solidFill>
              <a:effectLst/>
              <a:latin typeface="Söhne"/>
            </a:endParaRPr>
          </a:p>
          <a:p>
            <a:r>
              <a:rPr lang="en-US" b="0" i="0" dirty="0">
                <a:solidFill>
                  <a:srgbClr val="374151"/>
                </a:solidFill>
                <a:effectLst/>
                <a:latin typeface="Söhne"/>
              </a:rPr>
              <a:t>Evaluation is equally crucial. We assess the performance of our models through various metrics, considering factors such as accuracy, precision, recall, and F1 score. This comprehensive evaluation ensures the reliability and generalizability of our machine learning models.</a:t>
            </a:r>
          </a:p>
          <a:p>
            <a:endParaRPr lang="en-US" b="0" i="0" dirty="0">
              <a:solidFill>
                <a:srgbClr val="374151"/>
              </a:solidFill>
              <a:effectLst/>
              <a:latin typeface="Söhne"/>
            </a:endParaRPr>
          </a:p>
          <a:p>
            <a:r>
              <a:rPr lang="en-US" b="0" i="0" dirty="0">
                <a:solidFill>
                  <a:srgbClr val="374151"/>
                </a:solidFill>
                <a:effectLst/>
                <a:latin typeface="Söhne"/>
              </a:rPr>
              <a:t>Now that we have explored the utilization of machine learning algorithms in our study, lets uncover the findings and insights gained from these </a:t>
            </a:r>
            <a:r>
              <a:rPr lang="en-US" b="0" i="0" dirty="0" err="1">
                <a:solidFill>
                  <a:srgbClr val="374151"/>
                </a:solidFill>
                <a:effectLst/>
                <a:latin typeface="Söhne"/>
              </a:rPr>
              <a:t>classifers</a:t>
            </a:r>
            <a:endParaRPr lang="en-US" dirty="0"/>
          </a:p>
        </p:txBody>
      </p:sp>
      <p:sp>
        <p:nvSpPr>
          <p:cNvPr id="4" name="Slide Number Placeholder 3"/>
          <p:cNvSpPr>
            <a:spLocks noGrp="1"/>
          </p:cNvSpPr>
          <p:nvPr>
            <p:ph type="sldNum" sz="quarter" idx="5"/>
          </p:nvPr>
        </p:nvSpPr>
        <p:spPr/>
        <p:txBody>
          <a:bodyPr/>
          <a:lstStyle/>
          <a:p>
            <a:fld id="{F51F9ED7-64B3-2546-AA8E-AC5297E9774C}" type="slidenum">
              <a:rPr lang="en-US" smtClean="0"/>
              <a:t>12</a:t>
            </a:fld>
            <a:endParaRPr lang="en-US"/>
          </a:p>
        </p:txBody>
      </p:sp>
    </p:spTree>
    <p:extLst>
      <p:ext uri="{BB962C8B-B14F-4D97-AF65-F5344CB8AC3E}">
        <p14:creationId xmlns:p14="http://schemas.microsoft.com/office/powerpoint/2010/main" val="1945905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High Alignment Rate:</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One key highlight is the consistently high alignment rate, averaging an impressive 96.1%.</a:t>
            </a:r>
          </a:p>
          <a:p>
            <a:pPr algn="l">
              <a:buFont typeface="Arial" panose="020B0604020202020204" pitchFamily="34" charset="0"/>
              <a:buChar char="•"/>
            </a:pPr>
            <a:r>
              <a:rPr lang="en-US" b="0" i="0" dirty="0">
                <a:solidFill>
                  <a:srgbClr val="374151"/>
                </a:solidFill>
                <a:effectLst/>
                <a:latin typeface="Söhne"/>
              </a:rPr>
              <a:t>This indicates the efficiency of the STAR Aligner in mapping our reads to the reference genome.</a:t>
            </a:r>
          </a:p>
          <a:p>
            <a:pPr algn="l">
              <a:buFont typeface="Arial" panose="020B0604020202020204" pitchFamily="34" charset="0"/>
              <a:buChar char="•"/>
            </a:pPr>
            <a:r>
              <a:rPr lang="en-US" b="0" i="0" dirty="0">
                <a:solidFill>
                  <a:srgbClr val="374151"/>
                </a:solidFill>
                <a:effectLst/>
                <a:latin typeface="Söhne"/>
              </a:rPr>
              <a:t>The success of our study is attributed to the effective mapping achieved by the STAR Aligner.</a:t>
            </a:r>
          </a:p>
          <a:p>
            <a:pPr algn="l">
              <a:buFont typeface="Arial" panose="020B0604020202020204" pitchFamily="34" charset="0"/>
              <a:buChar char="•"/>
            </a:pPr>
            <a:r>
              <a:rPr lang="en-US" b="0" i="0" dirty="0">
                <a:solidFill>
                  <a:srgbClr val="374151"/>
                </a:solidFill>
                <a:effectLst/>
                <a:latin typeface="Söhne"/>
              </a:rPr>
              <a:t>Discuss how effective mapping is crucial for downstream analyses, ensuring that each read finds its place in the reference genome.</a:t>
            </a:r>
          </a:p>
          <a:p>
            <a:r>
              <a:rPr lang="en-US" b="0" i="0" dirty="0">
                <a:solidFill>
                  <a:srgbClr val="374151"/>
                </a:solidFill>
                <a:effectLst/>
                <a:latin typeface="Söhne"/>
              </a:rPr>
              <a:t>he STAR Aligner has consistently delivered reliable results throughout our study.</a:t>
            </a:r>
            <a:endParaRPr lang="en-US" dirty="0"/>
          </a:p>
        </p:txBody>
      </p:sp>
      <p:sp>
        <p:nvSpPr>
          <p:cNvPr id="4" name="Slide Number Placeholder 3"/>
          <p:cNvSpPr>
            <a:spLocks noGrp="1"/>
          </p:cNvSpPr>
          <p:nvPr>
            <p:ph type="sldNum" sz="quarter" idx="5"/>
          </p:nvPr>
        </p:nvSpPr>
        <p:spPr/>
        <p:txBody>
          <a:bodyPr/>
          <a:lstStyle/>
          <a:p>
            <a:fld id="{F51F9ED7-64B3-2546-AA8E-AC5297E9774C}" type="slidenum">
              <a:rPr lang="en-US" smtClean="0"/>
              <a:t>14</a:t>
            </a:fld>
            <a:endParaRPr lang="en-US"/>
          </a:p>
        </p:txBody>
      </p:sp>
    </p:spTree>
    <p:extLst>
      <p:ext uri="{BB962C8B-B14F-4D97-AF65-F5344CB8AC3E}">
        <p14:creationId xmlns:p14="http://schemas.microsoft.com/office/powerpoint/2010/main" val="100977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Assigned Counts: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average assigned count is important, representing the number of reads successfully assigned to genomic features.</a:t>
            </a:r>
          </a:p>
          <a:p>
            <a:pPr marL="742950" lvl="1" indent="-285750" algn="l">
              <a:buFont typeface="+mj-lt"/>
              <a:buAutoNum type="arabicPeriod"/>
            </a:pPr>
            <a:r>
              <a:rPr lang="en-US" b="0" i="0" dirty="0">
                <a:solidFill>
                  <a:srgbClr val="374151"/>
                </a:solidFill>
                <a:effectLst/>
                <a:latin typeface="Söhne"/>
              </a:rPr>
              <a:t>A higher average (106,907,382) indicates a robust capture of relevant information in the genomic data, contributing to the overall success of our analysis.</a:t>
            </a:r>
          </a:p>
          <a:p>
            <a:pPr algn="l">
              <a:buFont typeface="+mj-lt"/>
              <a:buAutoNum type="arabicPeriod"/>
            </a:pPr>
            <a:r>
              <a:rPr lang="en-US" b="1" i="0" dirty="0">
                <a:solidFill>
                  <a:srgbClr val="374151"/>
                </a:solidFill>
                <a:effectLst/>
                <a:latin typeface="Söhne"/>
              </a:rPr>
              <a:t>Unassigned_Ambiguity: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average count for Unassigned_Ambiguity (2,871,389.84) suggests that there are reads with ambiguous mapping.</a:t>
            </a:r>
          </a:p>
          <a:p>
            <a:pPr marL="742950" lvl="1" indent="-285750" algn="l">
              <a:buFont typeface="+mj-lt"/>
              <a:buAutoNum type="arabicPeriod"/>
            </a:pPr>
            <a:r>
              <a:rPr lang="en-US" b="0" i="0" dirty="0">
                <a:solidFill>
                  <a:srgbClr val="374151"/>
                </a:solidFill>
                <a:effectLst/>
                <a:latin typeface="Söhne"/>
              </a:rPr>
              <a:t>Addressing ambiguity is essential for refining downstream analysis, ensuring accuracy, and enhancing the reliability of our results.</a:t>
            </a:r>
          </a:p>
          <a:p>
            <a:pPr algn="l">
              <a:buFont typeface="+mj-lt"/>
              <a:buAutoNum type="arabicPeriod"/>
            </a:pPr>
            <a:r>
              <a:rPr lang="en-US" b="1" i="0" dirty="0">
                <a:solidFill>
                  <a:srgbClr val="374151"/>
                </a:solidFill>
                <a:effectLst/>
                <a:latin typeface="Söhne"/>
              </a:rPr>
              <a:t>Unassigned_MultiMapping: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average count for Unassigned_MultiMapping (86,834,588.696) indicates a significant number of reads mapped to multiple genomic locations.</a:t>
            </a:r>
          </a:p>
          <a:p>
            <a:pPr marL="742950" lvl="1" indent="-285750" algn="l">
              <a:buFont typeface="+mj-lt"/>
              <a:buAutoNum type="arabicPeriod"/>
            </a:pPr>
            <a:r>
              <a:rPr lang="en-US" b="0" i="0" dirty="0">
                <a:solidFill>
                  <a:srgbClr val="374151"/>
                </a:solidFill>
                <a:effectLst/>
                <a:latin typeface="Söhne"/>
              </a:rPr>
              <a:t>Coping with multi-mapping is a common challenge, and our analysis pipeline likely includes strategies to handle such instances effectively.</a:t>
            </a:r>
          </a:p>
          <a:p>
            <a:pPr algn="l">
              <a:buFont typeface="+mj-lt"/>
              <a:buAutoNum type="arabicPeriod"/>
            </a:pPr>
            <a:r>
              <a:rPr lang="en-US" b="1" i="0" dirty="0">
                <a:solidFill>
                  <a:srgbClr val="374151"/>
                </a:solidFill>
                <a:effectLst/>
                <a:latin typeface="Söhne"/>
              </a:rPr>
              <a:t>Unassigned_NoFeatures: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average count for Unassigned_NoFeatures (1,531,655,370.87) highlights reads that couldn't be assigned to any genomic features.</a:t>
            </a:r>
          </a:p>
          <a:p>
            <a:pPr marL="742950" lvl="1" indent="-285750" algn="l">
              <a:buFont typeface="+mj-lt"/>
              <a:buAutoNum type="arabicPeriod"/>
            </a:pPr>
            <a:r>
              <a:rPr lang="en-US" b="0" i="0" dirty="0">
                <a:solidFill>
                  <a:srgbClr val="374151"/>
                </a:solidFill>
                <a:effectLst/>
                <a:latin typeface="Söhne"/>
              </a:rPr>
              <a:t>Managing unassigned reads is important, and strategies to handle such cases may include filtering, further investigation, or adjusting downstream analyses accordingly.</a:t>
            </a:r>
          </a:p>
        </p:txBody>
      </p:sp>
      <p:sp>
        <p:nvSpPr>
          <p:cNvPr id="4" name="Slide Number Placeholder 3"/>
          <p:cNvSpPr>
            <a:spLocks noGrp="1"/>
          </p:cNvSpPr>
          <p:nvPr>
            <p:ph type="sldNum" sz="quarter" idx="5"/>
          </p:nvPr>
        </p:nvSpPr>
        <p:spPr/>
        <p:txBody>
          <a:bodyPr/>
          <a:lstStyle/>
          <a:p>
            <a:fld id="{F51F9ED7-64B3-2546-AA8E-AC5297E9774C}" type="slidenum">
              <a:rPr lang="en-US" smtClean="0"/>
              <a:t>15</a:t>
            </a:fld>
            <a:endParaRPr lang="en-US"/>
          </a:p>
        </p:txBody>
      </p:sp>
    </p:spTree>
    <p:extLst>
      <p:ext uri="{BB962C8B-B14F-4D97-AF65-F5344CB8AC3E}">
        <p14:creationId xmlns:p14="http://schemas.microsoft.com/office/powerpoint/2010/main" val="3446356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explore the outcomes of our differential expression analysis and the visualizations that provide insights into gene expression changes.</a:t>
            </a:r>
            <a:endParaRPr lang="en-US" dirty="0"/>
          </a:p>
        </p:txBody>
      </p:sp>
      <p:sp>
        <p:nvSpPr>
          <p:cNvPr id="4" name="Slide Number Placeholder 3"/>
          <p:cNvSpPr>
            <a:spLocks noGrp="1"/>
          </p:cNvSpPr>
          <p:nvPr>
            <p:ph type="sldNum" sz="quarter" idx="5"/>
          </p:nvPr>
        </p:nvSpPr>
        <p:spPr/>
        <p:txBody>
          <a:bodyPr/>
          <a:lstStyle/>
          <a:p>
            <a:fld id="{F51F9ED7-64B3-2546-AA8E-AC5297E9774C}" type="slidenum">
              <a:rPr lang="en-US" smtClean="0"/>
              <a:t>16</a:t>
            </a:fld>
            <a:endParaRPr lang="en-US"/>
          </a:p>
        </p:txBody>
      </p:sp>
    </p:spTree>
    <p:extLst>
      <p:ext uri="{BB962C8B-B14F-4D97-AF65-F5344CB8AC3E}">
        <p14:creationId xmlns:p14="http://schemas.microsoft.com/office/powerpoint/2010/main" val="2563992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of the genes that exhibit significant upregulation and downregulation , allowing for a better insight on their potential roles in the studied conditions</a:t>
            </a:r>
          </a:p>
          <a:p>
            <a:endParaRPr lang="en-US" dirty="0"/>
          </a:p>
          <a:p>
            <a:r>
              <a:rPr lang="en-US" dirty="0"/>
              <a:t>Findings:</a:t>
            </a:r>
          </a:p>
          <a:p>
            <a:r>
              <a:rPr lang="en-US" dirty="0"/>
              <a:t>Gene KANSL1: had a remarkable upregulation of 56.72 log fold</a:t>
            </a:r>
          </a:p>
          <a:p>
            <a:endParaRPr lang="en-US" dirty="0"/>
          </a:p>
          <a:p>
            <a:r>
              <a:rPr lang="en-US" dirty="0"/>
              <a:t>Allows for a </a:t>
            </a:r>
            <a:r>
              <a:rPr lang="en-US" dirty="0" err="1"/>
              <a:t>signigicant</a:t>
            </a:r>
            <a:r>
              <a:rPr lang="en-US" dirty="0"/>
              <a:t> in the context of cancer subtypes</a:t>
            </a:r>
          </a:p>
          <a:p>
            <a:endParaRPr lang="en-US" dirty="0"/>
          </a:p>
          <a:p>
            <a:r>
              <a:rPr lang="en-US" dirty="0"/>
              <a:t>Gene ARL17A:</a:t>
            </a:r>
          </a:p>
          <a:p>
            <a:r>
              <a:rPr lang="en-US" dirty="0"/>
              <a:t>Had a significant downregulations </a:t>
            </a:r>
          </a:p>
          <a:p>
            <a:r>
              <a:rPr lang="en-US" dirty="0"/>
              <a:t>Implications for the biological context</a:t>
            </a:r>
          </a:p>
          <a:p>
            <a:endParaRPr lang="en-US" dirty="0"/>
          </a:p>
          <a:p>
            <a:r>
              <a:rPr lang="en-US" dirty="0"/>
              <a:t>Gene LRRC37A:</a:t>
            </a:r>
          </a:p>
          <a:p>
            <a:r>
              <a:rPr lang="en-US" dirty="0"/>
              <a:t>A huge upregulation of 3730.60 fold</a:t>
            </a:r>
          </a:p>
          <a:p>
            <a:endParaRPr lang="en-US" dirty="0"/>
          </a:p>
          <a:p>
            <a:r>
              <a:rPr lang="en-US" dirty="0"/>
              <a:t>Gene ARHGAP27 </a:t>
            </a:r>
          </a:p>
          <a:p>
            <a:r>
              <a:rPr lang="en-US" dirty="0"/>
              <a:t>Substantial downregulation </a:t>
            </a:r>
          </a:p>
          <a:p>
            <a:r>
              <a:rPr lang="en-US" dirty="0"/>
              <a:t>This can influence cancer progress</a:t>
            </a:r>
          </a:p>
          <a:p>
            <a:endParaRPr lang="en-US" dirty="0"/>
          </a:p>
          <a:p>
            <a:r>
              <a:rPr lang="en-US" dirty="0"/>
              <a:t>Gene NSFP1</a:t>
            </a:r>
          </a:p>
          <a:p>
            <a:r>
              <a:rPr lang="en-US" dirty="0"/>
              <a:t>Significant downregulation </a:t>
            </a:r>
          </a:p>
          <a:p>
            <a:endParaRPr lang="en-US" dirty="0"/>
          </a:p>
          <a:p>
            <a:r>
              <a:rPr lang="en-US" dirty="0"/>
              <a:t>UGT2B10</a:t>
            </a:r>
          </a:p>
          <a:p>
            <a:r>
              <a:rPr lang="en-US" dirty="0"/>
              <a:t>Significant downregulation</a:t>
            </a:r>
          </a:p>
          <a:p>
            <a:endParaRPr lang="en-US" dirty="0"/>
          </a:p>
          <a:p>
            <a:endParaRPr lang="en-US" dirty="0"/>
          </a:p>
          <a:p>
            <a:pPr algn="l">
              <a:buFont typeface="Arial" panose="020B0604020202020204" pitchFamily="34" charset="0"/>
              <a:buChar char="•"/>
            </a:pPr>
            <a:r>
              <a:rPr lang="en-US" b="0" i="0" dirty="0">
                <a:solidFill>
                  <a:srgbClr val="374151"/>
                </a:solidFill>
                <a:effectLst/>
                <a:latin typeface="Söhne"/>
              </a:rPr>
              <a:t>Not all genes show significant changes, a common observation in large-scale genomic studies.</a:t>
            </a:r>
          </a:p>
          <a:p>
            <a:endParaRPr lang="en-US" dirty="0"/>
          </a:p>
          <a:p>
            <a:endParaRPr lang="en-US" dirty="0"/>
          </a:p>
          <a:p>
            <a:r>
              <a:rPr lang="en-US" dirty="0"/>
              <a:t>Limitations and Considerations </a:t>
            </a:r>
          </a:p>
          <a:p>
            <a:r>
              <a:rPr lang="en-US" dirty="0"/>
              <a:t>Sample size and data variability</a:t>
            </a:r>
          </a:p>
        </p:txBody>
      </p:sp>
      <p:sp>
        <p:nvSpPr>
          <p:cNvPr id="4" name="Slide Number Placeholder 3"/>
          <p:cNvSpPr>
            <a:spLocks noGrp="1"/>
          </p:cNvSpPr>
          <p:nvPr>
            <p:ph type="sldNum" sz="quarter" idx="5"/>
          </p:nvPr>
        </p:nvSpPr>
        <p:spPr/>
        <p:txBody>
          <a:bodyPr/>
          <a:lstStyle/>
          <a:p>
            <a:fld id="{F51F9ED7-64B3-2546-AA8E-AC5297E9774C}" type="slidenum">
              <a:rPr lang="en-US" smtClean="0"/>
              <a:t>17</a:t>
            </a:fld>
            <a:endParaRPr lang="en-US"/>
          </a:p>
        </p:txBody>
      </p:sp>
    </p:spTree>
    <p:extLst>
      <p:ext uri="{BB962C8B-B14F-4D97-AF65-F5344CB8AC3E}">
        <p14:creationId xmlns:p14="http://schemas.microsoft.com/office/powerpoint/2010/main" val="1671068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 Plots are commonly used in genomics to visualize the differences between measurements taken in two conditions. The plots also shows the relationship between log fold changes and the average expression</a:t>
            </a:r>
          </a:p>
          <a:p>
            <a:endParaRPr lang="en-US" dirty="0"/>
          </a:p>
          <a:p>
            <a:r>
              <a:rPr lang="en-US" dirty="0"/>
              <a:t>Normal Plot (a)</a:t>
            </a:r>
          </a:p>
          <a:p>
            <a:endParaRPr lang="en-US" dirty="0"/>
          </a:p>
          <a:p>
            <a:pPr algn="l">
              <a:buFont typeface="Arial" panose="020B0604020202020204" pitchFamily="34" charset="0"/>
              <a:buChar char="•"/>
            </a:pPr>
            <a:r>
              <a:rPr lang="en-US" dirty="0"/>
              <a:t> </a:t>
            </a:r>
            <a:r>
              <a:rPr lang="en-US" b="0" i="0" dirty="0">
                <a:solidFill>
                  <a:srgbClr val="374151"/>
                </a:solidFill>
                <a:effectLst/>
                <a:latin typeface="Söhne"/>
              </a:rPr>
              <a:t>This plot visually represents the distribution of data points based on their abundance and average abundance.</a:t>
            </a:r>
          </a:p>
          <a:p>
            <a:pPr algn="l">
              <a:buFont typeface="Arial" panose="020B0604020202020204" pitchFamily="34" charset="0"/>
              <a:buChar char="•"/>
            </a:pPr>
            <a:r>
              <a:rPr lang="en-US" b="0" i="0" dirty="0">
                <a:solidFill>
                  <a:srgbClr val="374151"/>
                </a:solidFill>
                <a:effectLst/>
                <a:latin typeface="Söhne"/>
              </a:rPr>
              <a:t>Observations:</a:t>
            </a:r>
          </a:p>
          <a:p>
            <a:pPr marL="742950" lvl="1" indent="-285750" algn="l">
              <a:buFont typeface="Arial" panose="020B0604020202020204" pitchFamily="34" charset="0"/>
              <a:buChar char="•"/>
            </a:pPr>
            <a:r>
              <a:rPr lang="en-US" b="0" i="0" dirty="0">
                <a:solidFill>
                  <a:srgbClr val="374151"/>
                </a:solidFill>
                <a:effectLst/>
                <a:latin typeface="Söhne"/>
              </a:rPr>
              <a:t>Points are concentrated around the center line, indicating a balanced distribution of measurements.</a:t>
            </a:r>
          </a:p>
          <a:p>
            <a:endParaRPr lang="en-US" dirty="0"/>
          </a:p>
          <a:p>
            <a:endParaRPr lang="en-US" dirty="0"/>
          </a:p>
          <a:p>
            <a:r>
              <a:rPr lang="en-US" dirty="0"/>
              <a:t>Ashr Plot (b)</a:t>
            </a:r>
          </a:p>
          <a:p>
            <a:r>
              <a:rPr lang="en-US" dirty="0"/>
              <a:t>Ashr plot estimates the biological variation in high throughput genomics data particularly RNA-sequencing </a:t>
            </a:r>
          </a:p>
          <a:p>
            <a:endParaRPr lang="en-US" dirty="0"/>
          </a:p>
          <a:p>
            <a:r>
              <a:rPr lang="en-US" dirty="0"/>
              <a:t>Ashr applies a shrinkage approach which shrinks extreme estimates toward more plausible values</a:t>
            </a:r>
          </a:p>
          <a:p>
            <a:endParaRPr lang="en-US" dirty="0"/>
          </a:p>
          <a:p>
            <a:r>
              <a:rPr lang="en-US" dirty="0"/>
              <a:t>Observation : tighter clustering of points especially for genes with low counts</a:t>
            </a:r>
          </a:p>
          <a:p>
            <a:endParaRPr lang="en-US" dirty="0"/>
          </a:p>
          <a:p>
            <a:endParaRPr lang="en-US" dirty="0"/>
          </a:p>
          <a:p>
            <a:r>
              <a:rPr lang="en-US" dirty="0" err="1"/>
              <a:t>Apelgm</a:t>
            </a:r>
            <a:r>
              <a:rPr lang="en-US" dirty="0"/>
              <a:t> </a:t>
            </a:r>
          </a:p>
          <a:p>
            <a:endParaRPr lang="en-US" dirty="0"/>
          </a:p>
          <a:p>
            <a:r>
              <a:rPr lang="en-US" dirty="0" err="1"/>
              <a:t>Observatons</a:t>
            </a:r>
            <a:r>
              <a:rPr lang="en-US" dirty="0"/>
              <a:t> : improved handling of dispersion </a:t>
            </a:r>
          </a:p>
          <a:p>
            <a:r>
              <a:rPr lang="en-US" dirty="0"/>
              <a:t>Changes in the spread of points, mainly for genes with differential expression</a:t>
            </a:r>
          </a:p>
          <a:p>
            <a:endParaRPr lang="en-US" dirty="0"/>
          </a:p>
          <a:p>
            <a:r>
              <a:rPr lang="en-US" dirty="0"/>
              <a:t>X: axis (mean of normalized counts) :  </a:t>
            </a:r>
            <a:r>
              <a:rPr lang="en-US" b="0" i="0" dirty="0">
                <a:solidFill>
                  <a:srgbClr val="374151"/>
                </a:solidFill>
                <a:effectLst/>
                <a:latin typeface="Söhne"/>
              </a:rPr>
              <a:t>The X-axis typically represents the mean expression level of a gene across samples. It provides information about the average abundance of a gene in the dataset.</a:t>
            </a:r>
          </a:p>
          <a:p>
            <a:endParaRPr lang="en-US" dirty="0"/>
          </a:p>
          <a:p>
            <a:r>
              <a:rPr lang="en-US" dirty="0"/>
              <a:t>Helps identify genes with consistently high or low expression levels across conditions </a:t>
            </a:r>
          </a:p>
          <a:p>
            <a:endParaRPr lang="en-US" dirty="0"/>
          </a:p>
          <a:p>
            <a:r>
              <a:rPr lang="en-US" dirty="0"/>
              <a:t>Genes with higher mean expression may have more reliable estimates of fold change</a:t>
            </a:r>
          </a:p>
          <a:p>
            <a:endParaRPr lang="en-US" dirty="0"/>
          </a:p>
          <a:p>
            <a:r>
              <a:rPr lang="en-US" dirty="0"/>
              <a:t>Y – axis ( log fold change) </a:t>
            </a:r>
          </a:p>
          <a:p>
            <a:r>
              <a:rPr lang="en-US" b="0" i="0" dirty="0">
                <a:solidFill>
                  <a:srgbClr val="374151"/>
                </a:solidFill>
                <a:effectLst/>
                <a:latin typeface="Söhne"/>
              </a:rPr>
              <a:t>The Y-axis represents the logarithm of the fold change in gene expression between two conditions. It quantifies the magnitude and direction of expression changes</a:t>
            </a:r>
          </a:p>
          <a:p>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Indicates the direction of differential expression (upregulation or downregulation).</a:t>
            </a:r>
          </a:p>
          <a:p>
            <a:pPr algn="l">
              <a:buFont typeface="Arial" panose="020B0604020202020204" pitchFamily="34" charset="0"/>
              <a:buChar char="•"/>
            </a:pPr>
            <a:r>
              <a:rPr lang="en-US" b="0" i="0" dirty="0">
                <a:solidFill>
                  <a:srgbClr val="374151"/>
                </a:solidFill>
                <a:effectLst/>
                <a:latin typeface="Söhne"/>
              </a:rPr>
              <a:t>Log transformation helps emphasize both large and small fold changes, making them comparable.</a:t>
            </a:r>
          </a:p>
          <a:p>
            <a:endParaRPr lang="en-US" b="0" i="0" dirty="0">
              <a:solidFill>
                <a:srgbClr val="374151"/>
              </a:solidFill>
              <a:effectLst/>
              <a:latin typeface="Söhne"/>
            </a:endParaRPr>
          </a:p>
          <a:p>
            <a:endParaRPr lang="en-US" b="0" i="0" dirty="0">
              <a:solidFill>
                <a:srgbClr val="374151"/>
              </a:solidFill>
              <a:effectLst/>
              <a:latin typeface="Söhne"/>
            </a:endParaRPr>
          </a:p>
          <a:p>
            <a:endParaRPr lang="en-US" b="0" i="0" dirty="0">
              <a:solidFill>
                <a:srgbClr val="374151"/>
              </a:solidFill>
              <a:effectLst/>
              <a:latin typeface="Söhne"/>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51F9ED7-64B3-2546-AA8E-AC5297E9774C}" type="slidenum">
              <a:rPr lang="en-US" smtClean="0"/>
              <a:t>18</a:t>
            </a:fld>
            <a:endParaRPr lang="en-US"/>
          </a:p>
        </p:txBody>
      </p:sp>
    </p:spTree>
    <p:extLst>
      <p:ext uri="{BB962C8B-B14F-4D97-AF65-F5344CB8AC3E}">
        <p14:creationId xmlns:p14="http://schemas.microsoft.com/office/powerpoint/2010/main" val="3364211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Principal Component Analysis (PCA) is a dimensionality reduction technique commonly used in data analysis and statistics. It's particularly valuable in the context of high-dimensional data, such as gene expression data in transcriptomics. Here's an explanation of PCA and its importance in differential expression analysis:</a:t>
            </a:r>
            <a:endParaRPr lang="en-US" b="1" i="0" dirty="0">
              <a:solidFill>
                <a:srgbClr val="374151"/>
              </a:solidFill>
              <a:effectLst/>
              <a:latin typeface="Söhne"/>
            </a:endParaRPr>
          </a:p>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Visualization of Multidimensional Data:</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PCA provides a visual summary of the dataset, reducing it to key components.</a:t>
            </a:r>
          </a:p>
          <a:p>
            <a:pPr marL="742950" lvl="1" indent="-285750" algn="l">
              <a:buFont typeface="Arial" panose="020B0604020202020204" pitchFamily="34" charset="0"/>
              <a:buChar char="•"/>
            </a:pPr>
            <a:r>
              <a:rPr lang="en-US" b="0" i="0" dirty="0">
                <a:solidFill>
                  <a:srgbClr val="374151"/>
                </a:solidFill>
                <a:effectLst/>
                <a:latin typeface="Söhne"/>
              </a:rPr>
              <a:t>The scatter plot of samples in reduced dimensions aids in identifying inherent patterns.</a:t>
            </a:r>
          </a:p>
          <a:p>
            <a:pPr algn="l"/>
            <a:r>
              <a:rPr lang="en-US" b="1" i="0" dirty="0">
                <a:solidFill>
                  <a:srgbClr val="374151"/>
                </a:solidFill>
                <a:effectLst/>
                <a:latin typeface="Söhne"/>
              </a:rPr>
              <a:t>2. Key Observations from PCA:</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Sample Clustering:</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Notable clustering may indicate distinct expression profiles among cancer subtypes.</a:t>
            </a:r>
          </a:p>
          <a:p>
            <a:pPr marL="742950" lvl="1" indent="-285750" algn="l">
              <a:buFont typeface="Arial" panose="020B0604020202020204" pitchFamily="34" charset="0"/>
              <a:buChar char="•"/>
            </a:pPr>
            <a:r>
              <a:rPr lang="en-US" b="0" i="0" dirty="0">
                <a:solidFill>
                  <a:srgbClr val="374151"/>
                </a:solidFill>
                <a:effectLst/>
                <a:latin typeface="Söhne"/>
              </a:rPr>
              <a:t>Overlapping clusters might suggest similarities in gene expression across certain cancers.</a:t>
            </a:r>
          </a:p>
          <a:p>
            <a:endParaRPr lang="en-US" dirty="0"/>
          </a:p>
        </p:txBody>
      </p:sp>
      <p:sp>
        <p:nvSpPr>
          <p:cNvPr id="4" name="Slide Number Placeholder 3"/>
          <p:cNvSpPr>
            <a:spLocks noGrp="1"/>
          </p:cNvSpPr>
          <p:nvPr>
            <p:ph type="sldNum" sz="quarter" idx="5"/>
          </p:nvPr>
        </p:nvSpPr>
        <p:spPr/>
        <p:txBody>
          <a:bodyPr/>
          <a:lstStyle/>
          <a:p>
            <a:fld id="{F51F9ED7-64B3-2546-AA8E-AC5297E9774C}" type="slidenum">
              <a:rPr lang="en-US" smtClean="0"/>
              <a:t>19</a:t>
            </a:fld>
            <a:endParaRPr lang="en-US"/>
          </a:p>
        </p:txBody>
      </p:sp>
    </p:spTree>
    <p:extLst>
      <p:ext uri="{BB962C8B-B14F-4D97-AF65-F5344CB8AC3E}">
        <p14:creationId xmlns:p14="http://schemas.microsoft.com/office/powerpoint/2010/main" val="143380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A volcano plot is a graphical representation used in genomics to visualize the results of differential expression analysis.</a:t>
            </a:r>
          </a:p>
          <a:p>
            <a:pPr algn="l">
              <a:buFont typeface="Arial" panose="020B0604020202020204" pitchFamily="34" charset="0"/>
              <a:buChar char="•"/>
            </a:pPr>
            <a:r>
              <a:rPr lang="en-US" b="0" i="1" dirty="0">
                <a:solidFill>
                  <a:srgbClr val="374151"/>
                </a:solidFill>
                <a:effectLst/>
                <a:latin typeface="Söhne"/>
              </a:rPr>
              <a:t>X-axis:</a:t>
            </a:r>
            <a:r>
              <a:rPr lang="en-US" b="0" i="0" dirty="0">
                <a:solidFill>
                  <a:srgbClr val="374151"/>
                </a:solidFill>
                <a:effectLst/>
                <a:latin typeface="Söhne"/>
              </a:rPr>
              <a:t> Represents the fold change in gene expression between two conditions.</a:t>
            </a:r>
          </a:p>
          <a:p>
            <a:pPr algn="l">
              <a:buFont typeface="Arial" panose="020B0604020202020204" pitchFamily="34" charset="0"/>
              <a:buChar char="•"/>
            </a:pPr>
            <a:r>
              <a:rPr lang="en-US" b="0" i="1" dirty="0">
                <a:solidFill>
                  <a:srgbClr val="374151"/>
                </a:solidFill>
                <a:effectLst/>
                <a:latin typeface="Söhne"/>
              </a:rPr>
              <a:t>Y-axis:</a:t>
            </a:r>
            <a:r>
              <a:rPr lang="en-US" b="0" i="0" dirty="0">
                <a:solidFill>
                  <a:srgbClr val="374151"/>
                </a:solidFill>
                <a:effectLst/>
                <a:latin typeface="Söhne"/>
              </a:rPr>
              <a:t> Represents the statistical significance of the change, often expressed as -log10(p-value).</a:t>
            </a:r>
          </a:p>
          <a:p>
            <a:endParaRPr lang="en-US" dirty="0"/>
          </a:p>
          <a:p>
            <a:pPr algn="l">
              <a:buFont typeface="Arial" panose="020B0604020202020204" pitchFamily="34" charset="0"/>
              <a:buChar char="•"/>
            </a:pPr>
            <a:r>
              <a:rPr lang="en-US" b="1" i="0" dirty="0">
                <a:solidFill>
                  <a:srgbClr val="374151"/>
                </a:solidFill>
                <a:effectLst/>
                <a:latin typeface="Söhne"/>
              </a:rPr>
              <a:t>Significance Threshold:</a:t>
            </a:r>
            <a:r>
              <a:rPr lang="en-US" b="0" i="0" dirty="0">
                <a:solidFill>
                  <a:srgbClr val="374151"/>
                </a:solidFill>
                <a:effectLst/>
                <a:latin typeface="Söhne"/>
              </a:rPr>
              <a:t> Identify genes that surpass a significance threshold (e.g., adjusted p-value &lt; 0.05).</a:t>
            </a:r>
          </a:p>
          <a:p>
            <a:pPr algn="l">
              <a:buFont typeface="Arial" panose="020B0604020202020204" pitchFamily="34" charset="0"/>
              <a:buChar char="•"/>
            </a:pPr>
            <a:r>
              <a:rPr lang="en-US" b="1" i="0" dirty="0">
                <a:solidFill>
                  <a:srgbClr val="374151"/>
                </a:solidFill>
                <a:effectLst/>
                <a:latin typeface="Söhne"/>
              </a:rPr>
              <a:t>Fold Change Threshold:</a:t>
            </a:r>
            <a:r>
              <a:rPr lang="en-US" b="0" i="0" dirty="0">
                <a:solidFill>
                  <a:srgbClr val="374151"/>
                </a:solidFill>
                <a:effectLst/>
                <a:latin typeface="Söhne"/>
              </a:rPr>
              <a:t> Highlight genes with a considerable fold change (e.g., |log2(fold change)| &gt; 1).</a:t>
            </a:r>
          </a:p>
          <a:p>
            <a:pPr algn="l">
              <a:buFont typeface="Arial" panose="020B0604020202020204" pitchFamily="34" charset="0"/>
              <a:buChar char="•"/>
            </a:pPr>
            <a:r>
              <a:rPr lang="en-US" b="1" i="0" dirty="0">
                <a:solidFill>
                  <a:srgbClr val="374151"/>
                </a:solidFill>
                <a:effectLst/>
                <a:latin typeface="Söhne"/>
              </a:rPr>
              <a:t>Biological Relevance:</a:t>
            </a:r>
            <a:r>
              <a:rPr lang="en-US" b="0" i="0" dirty="0">
                <a:solidFill>
                  <a:srgbClr val="374151"/>
                </a:solidFill>
                <a:effectLst/>
                <a:latin typeface="Söhne"/>
              </a:rPr>
              <a:t> Discuss the biological relevance of genes located in the upper regions of the plot (highly significant and with substantial fold change)</a:t>
            </a:r>
          </a:p>
          <a:p>
            <a:endParaRPr lang="en-US" dirty="0"/>
          </a:p>
          <a:p>
            <a:endParaRPr lang="en-US" dirty="0"/>
          </a:p>
          <a:p>
            <a:pPr algn="l">
              <a:buFont typeface="Arial" panose="020B0604020202020204" pitchFamily="34" charset="0"/>
              <a:buChar char="•"/>
            </a:pPr>
            <a:r>
              <a:rPr lang="en-US" b="0" i="0" dirty="0">
                <a:solidFill>
                  <a:srgbClr val="374151"/>
                </a:solidFill>
                <a:effectLst/>
                <a:latin typeface="Söhne"/>
              </a:rPr>
              <a:t>A dispersion plot assesses the variability or dispersion of gene expression within conditions.</a:t>
            </a:r>
          </a:p>
          <a:p>
            <a:pPr algn="l">
              <a:buFont typeface="Arial" panose="020B0604020202020204" pitchFamily="34" charset="0"/>
              <a:buChar char="•"/>
            </a:pPr>
            <a:r>
              <a:rPr lang="en-US" b="0" i="1" dirty="0">
                <a:solidFill>
                  <a:srgbClr val="374151"/>
                </a:solidFill>
                <a:effectLst/>
                <a:latin typeface="Söhne"/>
              </a:rPr>
              <a:t>X-axis:</a:t>
            </a:r>
            <a:r>
              <a:rPr lang="en-US" b="0" i="0" dirty="0">
                <a:solidFill>
                  <a:srgbClr val="374151"/>
                </a:solidFill>
                <a:effectLst/>
                <a:latin typeface="Söhne"/>
              </a:rPr>
              <a:t> Typically represents the mean expression level of genes.</a:t>
            </a:r>
          </a:p>
          <a:p>
            <a:pPr algn="l">
              <a:buFont typeface="Arial" panose="020B0604020202020204" pitchFamily="34" charset="0"/>
              <a:buChar char="•"/>
            </a:pPr>
            <a:r>
              <a:rPr lang="en-US" b="0" i="1" dirty="0">
                <a:solidFill>
                  <a:srgbClr val="374151"/>
                </a:solidFill>
                <a:effectLst/>
                <a:latin typeface="Söhne"/>
              </a:rPr>
              <a:t>Y-axis:</a:t>
            </a:r>
            <a:r>
              <a:rPr lang="en-US" b="0" i="0" dirty="0">
                <a:solidFill>
                  <a:srgbClr val="374151"/>
                </a:solidFill>
                <a:effectLst/>
                <a:latin typeface="Söhne"/>
              </a:rPr>
              <a:t> Represents the measure of dispersion or variability (e.g., standard deviation or variance).</a:t>
            </a:r>
          </a:p>
          <a:p>
            <a:pPr algn="l">
              <a:buFont typeface="Arial" panose="020B0604020202020204" pitchFamily="34" charset="0"/>
              <a:buChar char="•"/>
            </a:pPr>
            <a:r>
              <a:rPr lang="en-US" b="0" i="1" dirty="0">
                <a:solidFill>
                  <a:srgbClr val="374151"/>
                </a:solidFill>
                <a:effectLst/>
                <a:latin typeface="Söhne"/>
              </a:rPr>
              <a:t>Discussion Points: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Homogeneity of Expression:</a:t>
            </a:r>
            <a:r>
              <a:rPr lang="en-US" b="0" i="0" dirty="0">
                <a:solidFill>
                  <a:srgbClr val="374151"/>
                </a:solidFill>
                <a:effectLst/>
                <a:latin typeface="Söhne"/>
              </a:rPr>
              <a:t> Evaluate whether genes with similar mean expression levels also exhibit similar levels of dispersion.</a:t>
            </a:r>
          </a:p>
          <a:p>
            <a:pPr marL="742950" lvl="1" indent="-285750" algn="l">
              <a:buFont typeface="Arial" panose="020B0604020202020204" pitchFamily="34" charset="0"/>
              <a:buChar char="•"/>
            </a:pPr>
            <a:r>
              <a:rPr lang="en-US" b="1" i="0" dirty="0">
                <a:solidFill>
                  <a:srgbClr val="374151"/>
                </a:solidFill>
                <a:effectLst/>
                <a:latin typeface="Söhne"/>
              </a:rPr>
              <a:t>Identification of Outliers:</a:t>
            </a:r>
            <a:r>
              <a:rPr lang="en-US" b="0" i="0" dirty="0">
                <a:solidFill>
                  <a:srgbClr val="374151"/>
                </a:solidFill>
                <a:effectLst/>
                <a:latin typeface="Söhne"/>
              </a:rPr>
              <a:t> Look for genes with unusually high dispersion, as these might indicate biological heterogeneity or technical artifacts.</a:t>
            </a:r>
          </a:p>
          <a:p>
            <a:endParaRPr lang="en-US" dirty="0"/>
          </a:p>
        </p:txBody>
      </p:sp>
      <p:sp>
        <p:nvSpPr>
          <p:cNvPr id="4" name="Slide Number Placeholder 3"/>
          <p:cNvSpPr>
            <a:spLocks noGrp="1"/>
          </p:cNvSpPr>
          <p:nvPr>
            <p:ph type="sldNum" sz="quarter" idx="5"/>
          </p:nvPr>
        </p:nvSpPr>
        <p:spPr/>
        <p:txBody>
          <a:bodyPr/>
          <a:lstStyle/>
          <a:p>
            <a:fld id="{F51F9ED7-64B3-2546-AA8E-AC5297E9774C}" type="slidenum">
              <a:rPr lang="en-US" smtClean="0"/>
              <a:t>20</a:t>
            </a:fld>
            <a:endParaRPr lang="en-US"/>
          </a:p>
        </p:txBody>
      </p:sp>
    </p:spTree>
    <p:extLst>
      <p:ext uri="{BB962C8B-B14F-4D97-AF65-F5344CB8AC3E}">
        <p14:creationId xmlns:p14="http://schemas.microsoft.com/office/powerpoint/2010/main" val="4098916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1" dirty="0">
                <a:solidFill>
                  <a:srgbClr val="374151"/>
                </a:solidFill>
                <a:effectLst/>
                <a:latin typeface="Söhne"/>
              </a:rPr>
              <a:t>Counts Plot:</a:t>
            </a:r>
            <a:r>
              <a:rPr lang="en-US" b="0" i="0" dirty="0">
                <a:solidFill>
                  <a:srgbClr val="374151"/>
                </a:solidFill>
                <a:effectLst/>
                <a:latin typeface="Söhne"/>
              </a:rPr>
              <a:t> A graphical representation displaying the normalized counts of a single gene across different mutation subtypes or groups.</a:t>
            </a:r>
          </a:p>
          <a:p>
            <a:pPr algn="l">
              <a:buFont typeface="Arial" panose="020B0604020202020204" pitchFamily="34" charset="0"/>
              <a:buChar char="•"/>
            </a:pPr>
            <a:r>
              <a:rPr lang="en-US" b="0" i="1" dirty="0">
                <a:solidFill>
                  <a:srgbClr val="374151"/>
                </a:solidFill>
                <a:effectLst/>
                <a:latin typeface="Söhne"/>
              </a:rPr>
              <a:t>Normalized Counts:</a:t>
            </a:r>
            <a:r>
              <a:rPr lang="en-US" b="0" i="0" dirty="0">
                <a:solidFill>
                  <a:srgbClr val="374151"/>
                </a:solidFill>
                <a:effectLst/>
                <a:latin typeface="Söhne"/>
              </a:rPr>
              <a:t> Expression levels of the gene are typically normalized to account for variations in library size and other technical factors.</a:t>
            </a:r>
          </a:p>
          <a:p>
            <a:pPr algn="l">
              <a:buFont typeface="Arial" panose="020B0604020202020204" pitchFamily="34" charset="0"/>
              <a:buChar char="•"/>
            </a:pPr>
            <a:r>
              <a:rPr lang="en-US" b="0" i="1" dirty="0">
                <a:solidFill>
                  <a:srgbClr val="374151"/>
                </a:solidFill>
                <a:effectLst/>
                <a:latin typeface="Söhne"/>
              </a:rPr>
              <a:t>X-axis:</a:t>
            </a:r>
            <a:r>
              <a:rPr lang="en-US" b="0" i="0" dirty="0">
                <a:solidFill>
                  <a:srgbClr val="374151"/>
                </a:solidFill>
                <a:effectLst/>
                <a:latin typeface="Söhne"/>
              </a:rPr>
              <a:t> Represents the mutation subtypes or groups.</a:t>
            </a:r>
          </a:p>
          <a:p>
            <a:pPr algn="l">
              <a:buFont typeface="Arial" panose="020B0604020202020204" pitchFamily="34" charset="0"/>
              <a:buChar char="•"/>
            </a:pPr>
            <a:r>
              <a:rPr lang="en-US" b="0" i="1" dirty="0">
                <a:solidFill>
                  <a:srgbClr val="374151"/>
                </a:solidFill>
                <a:effectLst/>
                <a:latin typeface="Söhne"/>
              </a:rPr>
              <a:t>Y-axis:</a:t>
            </a:r>
            <a:r>
              <a:rPr lang="en-US" b="0" i="0" dirty="0">
                <a:solidFill>
                  <a:srgbClr val="374151"/>
                </a:solidFill>
                <a:effectLst/>
                <a:latin typeface="Söhne"/>
              </a:rPr>
              <a:t> Depicts the normalized counts or expression levels of the gene.</a:t>
            </a:r>
          </a:p>
          <a:p>
            <a:endParaRPr lang="en-US" dirty="0"/>
          </a:p>
          <a:p>
            <a:pPr algn="l">
              <a:buFont typeface="Arial" panose="020B0604020202020204" pitchFamily="34" charset="0"/>
              <a:buChar char="•"/>
            </a:pPr>
            <a:r>
              <a:rPr lang="en-US" b="0" i="1" dirty="0">
                <a:solidFill>
                  <a:srgbClr val="374151"/>
                </a:solidFill>
                <a:effectLst/>
                <a:latin typeface="Söhne"/>
              </a:rPr>
              <a:t>Expression Patterns:</a:t>
            </a:r>
            <a:r>
              <a:rPr lang="en-US" b="0" i="0" dirty="0">
                <a:solidFill>
                  <a:srgbClr val="374151"/>
                </a:solidFill>
                <a:effectLst/>
                <a:latin typeface="Söhne"/>
              </a:rPr>
              <a:t> Observe the expression patterns of the gene across mutation subtypes.</a:t>
            </a:r>
          </a:p>
          <a:p>
            <a:pPr algn="l">
              <a:buFont typeface="Arial" panose="020B0604020202020204" pitchFamily="34" charset="0"/>
              <a:buChar char="•"/>
            </a:pPr>
            <a:r>
              <a:rPr lang="en-US" b="0" i="1" dirty="0">
                <a:solidFill>
                  <a:srgbClr val="374151"/>
                </a:solidFill>
                <a:effectLst/>
                <a:latin typeface="Söhne"/>
              </a:rPr>
              <a:t>Outliers:</a:t>
            </a:r>
            <a:r>
              <a:rPr lang="en-US" b="0" i="0" dirty="0">
                <a:solidFill>
                  <a:srgbClr val="374151"/>
                </a:solidFill>
                <a:effectLst/>
                <a:latin typeface="Söhne"/>
              </a:rPr>
              <a:t> Identify any samples with unusually high or low expression levels compared to the overall trend.</a:t>
            </a:r>
          </a:p>
          <a:p>
            <a:endParaRPr lang="en-US" dirty="0"/>
          </a:p>
        </p:txBody>
      </p:sp>
      <p:sp>
        <p:nvSpPr>
          <p:cNvPr id="4" name="Slide Number Placeholder 3"/>
          <p:cNvSpPr>
            <a:spLocks noGrp="1"/>
          </p:cNvSpPr>
          <p:nvPr>
            <p:ph type="sldNum" sz="quarter" idx="5"/>
          </p:nvPr>
        </p:nvSpPr>
        <p:spPr/>
        <p:txBody>
          <a:bodyPr/>
          <a:lstStyle/>
          <a:p>
            <a:fld id="{F51F9ED7-64B3-2546-AA8E-AC5297E9774C}" type="slidenum">
              <a:rPr lang="en-US" smtClean="0"/>
              <a:t>21</a:t>
            </a:fld>
            <a:endParaRPr lang="en-US"/>
          </a:p>
        </p:txBody>
      </p:sp>
    </p:spTree>
    <p:extLst>
      <p:ext uri="{BB962C8B-B14F-4D97-AF65-F5344CB8AC3E}">
        <p14:creationId xmlns:p14="http://schemas.microsoft.com/office/powerpoint/2010/main" val="3872805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Cancer, as we know, is a complex process marked by the disruption of cellular regulations, impacting cell growth and protein activities. Understanding these processes is crucial in devising effective treatment strategies.</a:t>
            </a:r>
            <a:r>
              <a:rPr lang="en-US" dirty="0"/>
              <a:t> </a:t>
            </a:r>
          </a:p>
          <a:p>
            <a:endParaRPr lang="en-US" dirty="0"/>
          </a:p>
          <a:p>
            <a:r>
              <a:rPr lang="en-US" b="0" i="0" dirty="0">
                <a:solidFill>
                  <a:srgbClr val="374151"/>
                </a:solidFill>
                <a:effectLst/>
                <a:latin typeface="Söhne"/>
              </a:rPr>
              <a:t>Genetic mutations play a pivotal role in cancer. We'll delve into the significance of genes experiencing upregulation or downregulation, exploring their impact on cancer initiation and progression</a:t>
            </a:r>
          </a:p>
          <a:p>
            <a:endParaRPr lang="en-US" b="0" i="0" dirty="0">
              <a:solidFill>
                <a:srgbClr val="374151"/>
              </a:solidFill>
              <a:effectLst/>
              <a:latin typeface="Söhne"/>
            </a:endParaRPr>
          </a:p>
          <a:p>
            <a:r>
              <a:rPr lang="en-US" b="0" i="0" dirty="0">
                <a:solidFill>
                  <a:srgbClr val="374151"/>
                </a:solidFill>
                <a:effectLst/>
                <a:latin typeface="Söhne"/>
              </a:rPr>
              <a:t>To unravel the difficulties within cancer development, my research applied advanced techniques such as RNA-Sequencing for gene expression analysis. This allows us to examine transcriptomic profiles with a high level of precision.</a:t>
            </a:r>
          </a:p>
          <a:p>
            <a:endParaRPr lang="en-US" b="0" i="0" dirty="0">
              <a:solidFill>
                <a:srgbClr val="374151"/>
              </a:solidFill>
              <a:effectLst/>
              <a:latin typeface="Söhne"/>
            </a:endParaRPr>
          </a:p>
          <a:p>
            <a:endParaRPr lang="en-US" b="0" i="0" dirty="0">
              <a:solidFill>
                <a:srgbClr val="374151"/>
              </a:solidFill>
              <a:effectLst/>
              <a:latin typeface="Söhne"/>
            </a:endParaRPr>
          </a:p>
          <a:p>
            <a:r>
              <a:rPr lang="en-US" b="0" i="0" dirty="0">
                <a:solidFill>
                  <a:srgbClr val="374151"/>
                </a:solidFill>
                <a:effectLst/>
                <a:latin typeface="Söhne"/>
              </a:rPr>
              <a:t>In addition to traditional methods, my study leverages machine learning algorithms. This integration enhances our ability to make sense of complex data, providing valuable insights into the intricate world of cancer at the molecular level.</a:t>
            </a:r>
          </a:p>
          <a:p>
            <a:endParaRPr lang="en-US" b="0" i="0" dirty="0">
              <a:solidFill>
                <a:srgbClr val="374151"/>
              </a:solidFill>
              <a:effectLst/>
              <a:latin typeface="Söhne"/>
            </a:endParaRPr>
          </a:p>
          <a:p>
            <a:r>
              <a:rPr lang="en-US" b="0" i="0" dirty="0">
                <a:solidFill>
                  <a:srgbClr val="374151"/>
                </a:solidFill>
                <a:effectLst/>
                <a:latin typeface="Söhne"/>
              </a:rPr>
              <a:t>The functional changes identified through this approach are not merely academic; they hold critical implications for disease prognosis, the development of personalized treatment strategies, and even early diagnosis.</a:t>
            </a:r>
          </a:p>
          <a:p>
            <a:endParaRPr lang="en-US" b="0" i="0" dirty="0">
              <a:solidFill>
                <a:srgbClr val="374151"/>
              </a:solidFill>
              <a:effectLst/>
              <a:latin typeface="Söhne"/>
            </a:endParaRPr>
          </a:p>
          <a:p>
            <a:r>
              <a:rPr lang="en-US" b="0" i="0" dirty="0">
                <a:solidFill>
                  <a:srgbClr val="374151"/>
                </a:solidFill>
                <a:effectLst/>
                <a:latin typeface="Söhne"/>
              </a:rPr>
              <a:t>Now that we have set the stage for the complexity of cancer development and the methodologies employed, let's move on to the specifics of my research approach, particularly the utilization of RNA-Sequencing and machine learning in analyzing transcriptomic profiles.</a:t>
            </a:r>
            <a:br>
              <a:rPr lang="en-US" dirty="0"/>
            </a:br>
            <a:endParaRPr 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F51F9ED7-64B3-2546-AA8E-AC5297E9774C}" type="slidenum">
              <a:rPr lang="en-US" smtClean="0"/>
              <a:t>3</a:t>
            </a:fld>
            <a:endParaRPr lang="en-US"/>
          </a:p>
        </p:txBody>
      </p:sp>
    </p:spTree>
    <p:extLst>
      <p:ext uri="{BB962C8B-B14F-4D97-AF65-F5344CB8AC3E}">
        <p14:creationId xmlns:p14="http://schemas.microsoft.com/office/powerpoint/2010/main" val="1918534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Heatmaps of 20 Genes with Highest Variance:</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Importance of Gene Variance:</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Genes with high variance are influential in discriminating between samples.</a:t>
            </a:r>
          </a:p>
          <a:p>
            <a:pPr marL="742950" lvl="1" indent="-285750" algn="l">
              <a:buFont typeface="Arial" panose="020B0604020202020204" pitchFamily="34" charset="0"/>
              <a:buChar char="•"/>
            </a:pPr>
            <a:r>
              <a:rPr lang="en-US" b="0" i="0" dirty="0">
                <a:solidFill>
                  <a:srgbClr val="374151"/>
                </a:solidFill>
                <a:effectLst/>
                <a:latin typeface="Söhne"/>
              </a:rPr>
              <a:t>The heatmap focuses on these genes, offering insights into their differential expression.</a:t>
            </a:r>
          </a:p>
          <a:p>
            <a:pPr algn="l"/>
            <a:r>
              <a:rPr lang="en-US" b="1" i="0" dirty="0">
                <a:solidFill>
                  <a:srgbClr val="374151"/>
                </a:solidFill>
                <a:effectLst/>
                <a:latin typeface="Söhne"/>
              </a:rPr>
              <a:t>4. Interpretation of Heatmap Patterns:</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Gene Expression Patterns: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Observe the heatmap for discernible patterns, like upregulation or downregulation.</a:t>
            </a:r>
          </a:p>
          <a:p>
            <a:pPr marL="742950" lvl="1" indent="-285750" algn="l">
              <a:buFont typeface="Arial" panose="020B0604020202020204" pitchFamily="34" charset="0"/>
              <a:buChar char="•"/>
            </a:pPr>
            <a:r>
              <a:rPr lang="en-US" b="0" i="0" dirty="0">
                <a:solidFill>
                  <a:srgbClr val="374151"/>
                </a:solidFill>
                <a:effectLst/>
                <a:latin typeface="Söhne"/>
              </a:rPr>
              <a:t>Evaluate if specific genes consistently exhibit altered expression across various sample</a:t>
            </a:r>
          </a:p>
          <a:p>
            <a:endParaRPr lang="en-US" dirty="0"/>
          </a:p>
          <a:p>
            <a:pPr algn="l"/>
            <a:r>
              <a:rPr lang="en-US" b="1" i="0" dirty="0">
                <a:solidFill>
                  <a:srgbClr val="374151"/>
                </a:solidFill>
                <a:effectLst/>
                <a:latin typeface="Söhne"/>
              </a:rPr>
              <a:t>Histograms Visualization of p Values:</a:t>
            </a:r>
            <a:endParaRPr lang="en-US" b="0" i="0" dirty="0">
              <a:solidFill>
                <a:srgbClr val="374151"/>
              </a:solidFill>
              <a:effectLst/>
              <a:latin typeface="Söhne"/>
            </a:endParaRPr>
          </a:p>
          <a:p>
            <a:pPr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P Values for Genes:</a:t>
            </a:r>
            <a:r>
              <a:rPr lang="en-US" b="0" i="0" dirty="0">
                <a:solidFill>
                  <a:srgbClr val="374151"/>
                </a:solidFill>
                <a:effectLst/>
                <a:latin typeface="Söhne"/>
              </a:rPr>
              <a:t> A histogram displaying the distribution of p values for genes with a mean normalized count larger than 1.</a:t>
            </a:r>
          </a:p>
          <a:p>
            <a:pPr marL="742950" lvl="1" indent="-285750" algn="l">
              <a:buFont typeface="+mj-lt"/>
              <a:buAutoNum type="arabicPeriod"/>
            </a:pPr>
            <a:r>
              <a:rPr lang="en-US" b="1" i="0" dirty="0">
                <a:solidFill>
                  <a:srgbClr val="374151"/>
                </a:solidFill>
                <a:effectLst/>
                <a:latin typeface="Söhne"/>
              </a:rPr>
              <a:t>Ratio of Small P Values:</a:t>
            </a:r>
            <a:r>
              <a:rPr lang="en-US" b="0" i="0" dirty="0">
                <a:solidFill>
                  <a:srgbClr val="374151"/>
                </a:solidFill>
                <a:effectLst/>
                <a:latin typeface="Söhne"/>
              </a:rPr>
              <a:t> Another histogram presenting the ratio of small p values, binned by mean normalized count.</a:t>
            </a:r>
          </a:p>
          <a:p>
            <a:pPr algn="l">
              <a:buFont typeface="+mj-lt"/>
              <a:buAutoNum type="arabicPeriod"/>
            </a:pPr>
            <a:r>
              <a:rPr lang="en-US" b="1" i="0" dirty="0">
                <a:solidFill>
                  <a:srgbClr val="374151"/>
                </a:solidFill>
                <a:effectLst/>
                <a:latin typeface="Söhne"/>
              </a:rPr>
              <a:t>P Values for Genes:</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Statistical Significance:</a:t>
            </a:r>
            <a:r>
              <a:rPr lang="en-US" b="0" i="0" dirty="0">
                <a:solidFill>
                  <a:srgbClr val="374151"/>
                </a:solidFill>
                <a:effectLst/>
                <a:latin typeface="Söhne"/>
              </a:rPr>
              <a:t> Interpret the histogram to identify patterns in the statistical significance of genes.</a:t>
            </a:r>
          </a:p>
          <a:p>
            <a:pPr marL="742950" lvl="1" indent="-285750" algn="l">
              <a:buFont typeface="+mj-lt"/>
              <a:buAutoNum type="arabicPeriod"/>
            </a:pPr>
            <a:r>
              <a:rPr lang="en-US" b="1" i="0" dirty="0">
                <a:solidFill>
                  <a:srgbClr val="374151"/>
                </a:solidFill>
                <a:effectLst/>
                <a:latin typeface="Söhne"/>
              </a:rPr>
              <a:t>Enrichment of Small P Values:</a:t>
            </a:r>
            <a:r>
              <a:rPr lang="en-US" b="0" i="0" dirty="0">
                <a:solidFill>
                  <a:srgbClr val="374151"/>
                </a:solidFill>
                <a:effectLst/>
                <a:latin typeface="Söhne"/>
              </a:rPr>
              <a:t> Examine whether there is an enrichment of small p values, suggesting potentially significant genes.</a:t>
            </a:r>
          </a:p>
          <a:p>
            <a:pPr marL="742950" lvl="1" indent="-285750" algn="l">
              <a:buFont typeface="+mj-lt"/>
              <a:buAutoNum type="arabicPeriod"/>
            </a:pPr>
            <a:r>
              <a:rPr lang="en-US" b="1" i="0" dirty="0">
                <a:solidFill>
                  <a:srgbClr val="374151"/>
                </a:solidFill>
                <a:effectLst/>
                <a:latin typeface="Söhne"/>
              </a:rPr>
              <a:t>Biological Interpretation:</a:t>
            </a:r>
            <a:r>
              <a:rPr lang="en-US" b="0" i="0" dirty="0">
                <a:solidFill>
                  <a:srgbClr val="374151"/>
                </a:solidFill>
                <a:effectLst/>
                <a:latin typeface="Söhne"/>
              </a:rPr>
              <a:t> Relate significant p values to the biological relevance of the corresponding genes.</a:t>
            </a:r>
          </a:p>
          <a:p>
            <a:pPr algn="l">
              <a:buFont typeface="+mj-lt"/>
              <a:buAutoNum type="arabicPeriod"/>
            </a:pPr>
            <a:r>
              <a:rPr lang="en-US" b="1" i="0" dirty="0">
                <a:solidFill>
                  <a:srgbClr val="374151"/>
                </a:solidFill>
                <a:effectLst/>
                <a:latin typeface="Söhne"/>
              </a:rPr>
              <a:t>Ratio of Small P Values Binned by Mean Normalized Count:</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Mean Normalized Count as a Factor:</a:t>
            </a:r>
            <a:r>
              <a:rPr lang="en-US" b="0" i="0" dirty="0">
                <a:solidFill>
                  <a:srgbClr val="374151"/>
                </a:solidFill>
                <a:effectLst/>
                <a:latin typeface="Söhne"/>
              </a:rPr>
              <a:t> Explore how the ratio of small p values varies across bins of mean normalized count.</a:t>
            </a:r>
          </a:p>
          <a:p>
            <a:pPr marL="742950" lvl="1" indent="-285750" algn="l">
              <a:buFont typeface="+mj-lt"/>
              <a:buAutoNum type="arabicPeriod"/>
            </a:pPr>
            <a:r>
              <a:rPr lang="en-US" b="1" i="0" dirty="0">
                <a:solidFill>
                  <a:srgbClr val="374151"/>
                </a:solidFill>
                <a:effectLst/>
                <a:latin typeface="Söhne"/>
              </a:rPr>
              <a:t>Biological Implications:</a:t>
            </a:r>
            <a:r>
              <a:rPr lang="en-US" b="0" i="0" dirty="0">
                <a:solidFill>
                  <a:srgbClr val="374151"/>
                </a:solidFill>
                <a:effectLst/>
                <a:latin typeface="Söhne"/>
              </a:rPr>
              <a:t> Discuss whether genes with higher mean normalized counts tend to have more significant p values and the biological implications of such trends.</a:t>
            </a:r>
          </a:p>
          <a:p>
            <a:pPr algn="l">
              <a:buFont typeface="+mj-lt"/>
              <a:buAutoNum type="arabicPeriod"/>
            </a:pPr>
            <a:r>
              <a:rPr lang="en-US" b="1" i="0" dirty="0">
                <a:solidFill>
                  <a:srgbClr val="374151"/>
                </a:solidFill>
                <a:effectLst/>
                <a:latin typeface="Söhne"/>
              </a:rPr>
              <a:t>Threshold Selection:</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Threshold for Significance:</a:t>
            </a:r>
            <a:r>
              <a:rPr lang="en-US" b="0" i="0" dirty="0">
                <a:solidFill>
                  <a:srgbClr val="374151"/>
                </a:solidFill>
                <a:effectLst/>
                <a:latin typeface="Söhne"/>
              </a:rPr>
              <a:t> If applicable, discuss the chosen threshold for considering p values as significant.</a:t>
            </a:r>
          </a:p>
          <a:p>
            <a:pPr marL="742950" lvl="1" indent="-285750" algn="l">
              <a:buFont typeface="+mj-lt"/>
              <a:buAutoNum type="arabicPeriod"/>
            </a:pPr>
            <a:r>
              <a:rPr lang="en-US" b="1" i="0" dirty="0">
                <a:solidFill>
                  <a:srgbClr val="374151"/>
                </a:solidFill>
                <a:effectLst/>
                <a:latin typeface="Söhne"/>
              </a:rPr>
              <a:t>Biological Context:</a:t>
            </a:r>
            <a:r>
              <a:rPr lang="en-US" b="0" i="0" dirty="0">
                <a:solidFill>
                  <a:srgbClr val="374151"/>
                </a:solidFill>
                <a:effectLst/>
                <a:latin typeface="Söhne"/>
              </a:rPr>
              <a:t> Relate the threshold to the biological context and the study's objectives.</a:t>
            </a:r>
          </a:p>
          <a:p>
            <a:pPr algn="l">
              <a:buFont typeface="+mj-lt"/>
              <a:buAutoNum type="arabicPeriod"/>
            </a:pPr>
            <a:r>
              <a:rPr lang="en-US" b="1" i="0" dirty="0">
                <a:solidFill>
                  <a:srgbClr val="374151"/>
                </a:solidFill>
                <a:effectLst/>
                <a:latin typeface="Söhne"/>
              </a:rPr>
              <a:t>Biological Interpretation:</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Functional Categories:</a:t>
            </a:r>
            <a:r>
              <a:rPr lang="en-US" b="0" i="0" dirty="0">
                <a:solidFill>
                  <a:srgbClr val="374151"/>
                </a:solidFill>
                <a:effectLst/>
                <a:latin typeface="Söhne"/>
              </a:rPr>
              <a:t> Explore whether genes with small p values are enriched in specific functional categories or pathways.</a:t>
            </a:r>
          </a:p>
          <a:p>
            <a:pPr marL="742950" lvl="1" indent="-285750" algn="l">
              <a:buFont typeface="+mj-lt"/>
              <a:buAutoNum type="arabicPeriod"/>
            </a:pPr>
            <a:r>
              <a:rPr lang="en-US" b="1" i="0" dirty="0">
                <a:solidFill>
                  <a:srgbClr val="374151"/>
                </a:solidFill>
                <a:effectLst/>
                <a:latin typeface="Söhne"/>
              </a:rPr>
              <a:t>Biological Processes:</a:t>
            </a:r>
            <a:r>
              <a:rPr lang="en-US" b="0" i="0" dirty="0">
                <a:solidFill>
                  <a:srgbClr val="374151"/>
                </a:solidFill>
                <a:effectLst/>
                <a:latin typeface="Söhne"/>
              </a:rPr>
              <a:t> Discuss how the observed p value distribution aligns with known biological processes or functions.</a:t>
            </a:r>
          </a:p>
          <a:p>
            <a:endParaRPr lang="en-US" dirty="0"/>
          </a:p>
        </p:txBody>
      </p:sp>
      <p:sp>
        <p:nvSpPr>
          <p:cNvPr id="4" name="Slide Number Placeholder 3"/>
          <p:cNvSpPr>
            <a:spLocks noGrp="1"/>
          </p:cNvSpPr>
          <p:nvPr>
            <p:ph type="sldNum" sz="quarter" idx="5"/>
          </p:nvPr>
        </p:nvSpPr>
        <p:spPr/>
        <p:txBody>
          <a:bodyPr/>
          <a:lstStyle/>
          <a:p>
            <a:fld id="{F51F9ED7-64B3-2546-AA8E-AC5297E9774C}" type="slidenum">
              <a:rPr lang="en-US" smtClean="0"/>
              <a:t>22</a:t>
            </a:fld>
            <a:endParaRPr lang="en-US"/>
          </a:p>
        </p:txBody>
      </p:sp>
    </p:spTree>
    <p:extLst>
      <p:ext uri="{BB962C8B-B14F-4D97-AF65-F5344CB8AC3E}">
        <p14:creationId xmlns:p14="http://schemas.microsoft.com/office/powerpoint/2010/main" val="1368788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going into the results, it is important to note our approach to dataset splitting. We applied </a:t>
            </a:r>
            <a:r>
              <a:rPr lang="en-US" dirty="0" err="1"/>
              <a:t>ShuffleSplit</a:t>
            </a:r>
            <a:r>
              <a:rPr lang="en-US" dirty="0"/>
              <a:t> dividing the datasets into 5 folds. Each </a:t>
            </a:r>
            <a:r>
              <a:rPr lang="en-US" dirty="0" err="1"/>
              <a:t>classifer</a:t>
            </a:r>
            <a:r>
              <a:rPr lang="en-US" dirty="0"/>
              <a:t> went through rigorous </a:t>
            </a:r>
            <a:r>
              <a:rPr lang="en-US" dirty="0" err="1"/>
              <a:t>traing</a:t>
            </a:r>
            <a:r>
              <a:rPr lang="en-US" dirty="0"/>
              <a:t> and </a:t>
            </a:r>
            <a:r>
              <a:rPr lang="en-US" dirty="0" err="1"/>
              <a:t>evualtion</a:t>
            </a:r>
            <a:r>
              <a:rPr lang="en-US" dirty="0"/>
              <a:t> for every fold. The test size for each fold was set at 30%</a:t>
            </a:r>
          </a:p>
          <a:p>
            <a:endParaRPr lang="en-US" dirty="0"/>
          </a:p>
          <a:p>
            <a:pPr algn="l"/>
            <a:r>
              <a:rPr lang="en-US" b="1" i="0" dirty="0">
                <a:solidFill>
                  <a:srgbClr val="374151"/>
                </a:solidFill>
                <a:effectLst/>
                <a:latin typeface="Söhne"/>
              </a:rPr>
              <a:t>Dataset 1: 229 Samples, 16,383 Features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SVM:</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Cancer Type: Accuracy 70.4%, F1 (Macro) 58.6%</a:t>
            </a:r>
          </a:p>
          <a:p>
            <a:pPr marL="742950" lvl="1" indent="-285750" algn="l">
              <a:buFont typeface="+mj-lt"/>
              <a:buAutoNum type="arabicPeriod"/>
            </a:pPr>
            <a:r>
              <a:rPr lang="en-US" b="0" i="0" dirty="0">
                <a:solidFill>
                  <a:srgbClr val="374151"/>
                </a:solidFill>
                <a:effectLst/>
                <a:latin typeface="Söhne"/>
              </a:rPr>
              <a:t>Mutation Type: Accuracy 64.3%, F1 (Macro) 26.7%</a:t>
            </a:r>
          </a:p>
          <a:p>
            <a:pPr marL="742950" lvl="1" indent="-285750" algn="l">
              <a:buFont typeface="+mj-lt"/>
              <a:buAutoNum type="arabicPeriod"/>
            </a:pPr>
            <a:r>
              <a:rPr lang="en-US" b="0" i="1" dirty="0">
                <a:solidFill>
                  <a:srgbClr val="374151"/>
                </a:solidFill>
                <a:effectLst/>
                <a:latin typeface="Söhne"/>
              </a:rPr>
              <a:t>Observation:</a:t>
            </a:r>
            <a:r>
              <a:rPr lang="en-US" b="0" i="0" dirty="0">
                <a:solidFill>
                  <a:srgbClr val="374151"/>
                </a:solidFill>
                <a:effectLst/>
                <a:latin typeface="Söhne"/>
              </a:rPr>
              <a:t> SVM performs better in cancer type classification.</a:t>
            </a:r>
          </a:p>
          <a:p>
            <a:pPr algn="l">
              <a:buFont typeface="+mj-lt"/>
              <a:buAutoNum type="arabicPeriod"/>
            </a:pPr>
            <a:r>
              <a:rPr lang="en-US" b="1" i="0" dirty="0">
                <a:solidFill>
                  <a:srgbClr val="374151"/>
                </a:solidFill>
                <a:effectLst/>
                <a:latin typeface="Söhne"/>
              </a:rPr>
              <a:t>NB:</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Cancer Type: Accuracy 40.3%, F1 (Macro) 28.3%</a:t>
            </a:r>
          </a:p>
          <a:p>
            <a:pPr marL="742950" lvl="1" indent="-285750" algn="l">
              <a:buFont typeface="+mj-lt"/>
              <a:buAutoNum type="arabicPeriod"/>
            </a:pPr>
            <a:r>
              <a:rPr lang="en-US" b="0" i="0" dirty="0">
                <a:solidFill>
                  <a:srgbClr val="374151"/>
                </a:solidFill>
                <a:effectLst/>
                <a:latin typeface="Söhne"/>
              </a:rPr>
              <a:t>Mutation Type: Accuracy 46.4%, F1 (Macro) 29.3%</a:t>
            </a:r>
          </a:p>
          <a:p>
            <a:pPr marL="742950" lvl="1" indent="-285750" algn="l">
              <a:buFont typeface="+mj-lt"/>
              <a:buAutoNum type="arabicPeriod"/>
            </a:pPr>
            <a:r>
              <a:rPr lang="en-US" b="0" i="1" dirty="0">
                <a:solidFill>
                  <a:srgbClr val="374151"/>
                </a:solidFill>
                <a:effectLst/>
                <a:latin typeface="Söhne"/>
              </a:rPr>
              <a:t>Observation:</a:t>
            </a:r>
            <a:r>
              <a:rPr lang="en-US" b="0" i="0" dirty="0">
                <a:solidFill>
                  <a:srgbClr val="374151"/>
                </a:solidFill>
                <a:effectLst/>
                <a:latin typeface="Söhne"/>
              </a:rPr>
              <a:t> NB shows limited improvement in mutation type classification.</a:t>
            </a:r>
          </a:p>
          <a:p>
            <a:pPr algn="l">
              <a:buFont typeface="+mj-lt"/>
              <a:buAutoNum type="arabicPeriod"/>
            </a:pPr>
            <a:r>
              <a:rPr lang="en-US" b="1" i="0" dirty="0">
                <a:solidFill>
                  <a:srgbClr val="374151"/>
                </a:solidFill>
                <a:effectLst/>
                <a:latin typeface="Söhne"/>
              </a:rPr>
              <a:t>MLP:</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Cancer Type: Accuracy 62.9%, F1 (Macro) 51.4%</a:t>
            </a:r>
          </a:p>
          <a:p>
            <a:pPr marL="742950" lvl="1" indent="-285750" algn="l">
              <a:buFont typeface="+mj-lt"/>
              <a:buAutoNum type="arabicPeriod"/>
            </a:pPr>
            <a:r>
              <a:rPr lang="en-US" b="0" i="0" dirty="0">
                <a:solidFill>
                  <a:srgbClr val="374151"/>
                </a:solidFill>
                <a:effectLst/>
                <a:latin typeface="Söhne"/>
              </a:rPr>
              <a:t>Mutation Type: Accuracy 59.4%, F1 (Macro) 30.5%</a:t>
            </a:r>
          </a:p>
          <a:p>
            <a:pPr marL="742950" lvl="1" indent="-285750" algn="l">
              <a:buFont typeface="+mj-lt"/>
              <a:buAutoNum type="arabicPeriod"/>
            </a:pPr>
            <a:r>
              <a:rPr lang="en-US" b="0" i="1" dirty="0">
                <a:solidFill>
                  <a:srgbClr val="374151"/>
                </a:solidFill>
                <a:effectLst/>
                <a:latin typeface="Söhne"/>
              </a:rPr>
              <a:t>Observation:</a:t>
            </a:r>
            <a:r>
              <a:rPr lang="en-US" b="0" i="0" dirty="0">
                <a:solidFill>
                  <a:srgbClr val="374151"/>
                </a:solidFill>
                <a:effectLst/>
                <a:latin typeface="Söhne"/>
              </a:rPr>
              <a:t> MLP exhibits better performance in cancer type classification.</a:t>
            </a:r>
          </a:p>
          <a:p>
            <a:pPr algn="l">
              <a:buFont typeface="+mj-lt"/>
              <a:buAutoNum type="arabicPeriod"/>
            </a:pPr>
            <a:r>
              <a:rPr lang="en-US" b="1" i="0" dirty="0">
                <a:solidFill>
                  <a:srgbClr val="374151"/>
                </a:solidFill>
                <a:effectLst/>
                <a:latin typeface="Söhne"/>
              </a:rPr>
              <a:t>KNN: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Cancer Type: Accuracy 50.7%, F1 (Macro) 41.0%</a:t>
            </a:r>
          </a:p>
          <a:p>
            <a:pPr marL="742950" lvl="1" indent="-285750" algn="l">
              <a:buFont typeface="+mj-lt"/>
              <a:buAutoNum type="arabicPeriod"/>
            </a:pPr>
            <a:r>
              <a:rPr lang="en-US" b="0" i="0" dirty="0">
                <a:solidFill>
                  <a:srgbClr val="374151"/>
                </a:solidFill>
                <a:effectLst/>
                <a:latin typeface="Söhne"/>
              </a:rPr>
              <a:t>Mutation Type: Accuracy 61.2%, F1 (Macro) 36.7%</a:t>
            </a:r>
          </a:p>
          <a:p>
            <a:pPr marL="742950" lvl="1" indent="-285750" algn="l">
              <a:buFont typeface="+mj-lt"/>
              <a:buAutoNum type="arabicPeriod"/>
            </a:pPr>
            <a:r>
              <a:rPr lang="en-US" b="0" i="1" dirty="0">
                <a:solidFill>
                  <a:srgbClr val="374151"/>
                </a:solidFill>
                <a:effectLst/>
                <a:latin typeface="Söhne"/>
              </a:rPr>
              <a:t>Observation:</a:t>
            </a:r>
            <a:r>
              <a:rPr lang="en-US" b="0" i="0" dirty="0">
                <a:solidFill>
                  <a:srgbClr val="374151"/>
                </a:solidFill>
                <a:effectLst/>
                <a:latin typeface="Söhne"/>
              </a:rPr>
              <a:t> KNN performs unexpectedly better in mutation type classification.     </a:t>
            </a:r>
          </a:p>
          <a:p>
            <a:endParaRPr lang="en-US" dirty="0"/>
          </a:p>
        </p:txBody>
      </p:sp>
      <p:sp>
        <p:nvSpPr>
          <p:cNvPr id="4" name="Slide Number Placeholder 3"/>
          <p:cNvSpPr>
            <a:spLocks noGrp="1"/>
          </p:cNvSpPr>
          <p:nvPr>
            <p:ph type="sldNum" sz="quarter" idx="5"/>
          </p:nvPr>
        </p:nvSpPr>
        <p:spPr/>
        <p:txBody>
          <a:bodyPr/>
          <a:lstStyle/>
          <a:p>
            <a:fld id="{F51F9ED7-64B3-2546-AA8E-AC5297E9774C}" type="slidenum">
              <a:rPr lang="en-US" smtClean="0"/>
              <a:t>24</a:t>
            </a:fld>
            <a:endParaRPr lang="en-US"/>
          </a:p>
        </p:txBody>
      </p:sp>
    </p:spTree>
    <p:extLst>
      <p:ext uri="{BB962C8B-B14F-4D97-AF65-F5344CB8AC3E}">
        <p14:creationId xmlns:p14="http://schemas.microsoft.com/office/powerpoint/2010/main" val="2370635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lgn="l">
              <a:buFont typeface="+mj-lt"/>
              <a:buAutoNum type="arabicPeriod"/>
            </a:pPr>
            <a:endParaRPr lang="en-US" b="0" i="0" dirty="0">
              <a:solidFill>
                <a:srgbClr val="374151"/>
              </a:solidFill>
              <a:effectLst/>
              <a:latin typeface="Söhne"/>
            </a:endParaRPr>
          </a:p>
          <a:p>
            <a:pPr algn="l"/>
            <a:r>
              <a:rPr lang="en-US" b="1" i="0" dirty="0">
                <a:solidFill>
                  <a:srgbClr val="374151"/>
                </a:solidFill>
                <a:effectLst/>
                <a:latin typeface="Söhne"/>
              </a:rPr>
              <a:t>Dataset 2: 229 Samples, 43,682 Features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SVM:</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Cancer Type: Accuracy 64.3%, F1 (Macro) 52.8%</a:t>
            </a:r>
          </a:p>
          <a:p>
            <a:pPr marL="742950" lvl="1" indent="-285750" algn="l">
              <a:buFont typeface="+mj-lt"/>
              <a:buAutoNum type="arabicPeriod"/>
            </a:pPr>
            <a:r>
              <a:rPr lang="en-US" b="0" i="0" dirty="0">
                <a:solidFill>
                  <a:srgbClr val="374151"/>
                </a:solidFill>
                <a:effectLst/>
                <a:latin typeface="Söhne"/>
              </a:rPr>
              <a:t>Mutation Type: Accuracy 64.3%, F1 (Macro) 26.7%</a:t>
            </a:r>
          </a:p>
          <a:p>
            <a:pPr marL="742950" lvl="1" indent="-285750" algn="l">
              <a:buFont typeface="+mj-lt"/>
              <a:buAutoNum type="arabicPeriod"/>
            </a:pPr>
            <a:r>
              <a:rPr lang="en-US" b="0" i="1" dirty="0">
                <a:solidFill>
                  <a:srgbClr val="374151"/>
                </a:solidFill>
                <a:effectLst/>
                <a:latin typeface="Söhne"/>
              </a:rPr>
              <a:t>Observation:</a:t>
            </a:r>
            <a:r>
              <a:rPr lang="en-US" b="0" i="0" dirty="0">
                <a:solidFill>
                  <a:srgbClr val="374151"/>
                </a:solidFill>
                <a:effectLst/>
                <a:latin typeface="Söhne"/>
              </a:rPr>
              <a:t> SVM's performance is consistent across datasets.</a:t>
            </a:r>
          </a:p>
          <a:p>
            <a:pPr algn="l">
              <a:buFont typeface="+mj-lt"/>
              <a:buAutoNum type="arabicPeriod"/>
            </a:pPr>
            <a:r>
              <a:rPr lang="en-US" b="1" i="0" dirty="0">
                <a:solidFill>
                  <a:srgbClr val="374151"/>
                </a:solidFill>
                <a:effectLst/>
                <a:latin typeface="Söhne"/>
              </a:rPr>
              <a:t>NB:</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Cancer Type: Accuracy 42.0%, F1 (Macro) 33.7%</a:t>
            </a:r>
          </a:p>
          <a:p>
            <a:pPr marL="742950" lvl="1" indent="-285750" algn="l">
              <a:buFont typeface="+mj-lt"/>
              <a:buAutoNum type="arabicPeriod"/>
            </a:pPr>
            <a:r>
              <a:rPr lang="en-US" b="0" i="0" dirty="0">
                <a:solidFill>
                  <a:srgbClr val="374151"/>
                </a:solidFill>
                <a:effectLst/>
                <a:latin typeface="Söhne"/>
              </a:rPr>
              <a:t>Mutation Type: Accuracy 46.4%, F1 (Macro) 29.3%</a:t>
            </a:r>
          </a:p>
          <a:p>
            <a:pPr marL="742950" lvl="1" indent="-285750" algn="l">
              <a:buFont typeface="+mj-lt"/>
              <a:buAutoNum type="arabicPeriod"/>
            </a:pPr>
            <a:r>
              <a:rPr lang="en-US" b="0" i="1" dirty="0">
                <a:solidFill>
                  <a:srgbClr val="374151"/>
                </a:solidFill>
                <a:effectLst/>
                <a:latin typeface="Söhne"/>
              </a:rPr>
              <a:t>Observation:</a:t>
            </a:r>
            <a:r>
              <a:rPr lang="en-US" b="0" i="0" dirty="0">
                <a:solidFill>
                  <a:srgbClr val="374151"/>
                </a:solidFill>
                <a:effectLst/>
                <a:latin typeface="Söhne"/>
              </a:rPr>
              <a:t> NB shows consistent performance but limited improvement.</a:t>
            </a:r>
          </a:p>
          <a:p>
            <a:pPr algn="l">
              <a:buFont typeface="+mj-lt"/>
              <a:buAutoNum type="arabicPeriod"/>
            </a:pPr>
            <a:r>
              <a:rPr lang="en-US" b="1" i="0" dirty="0">
                <a:solidFill>
                  <a:srgbClr val="374151"/>
                </a:solidFill>
                <a:effectLst/>
                <a:latin typeface="Söhne"/>
              </a:rPr>
              <a:t>MLP:</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Cancer Type: Accuracy 53.3%, F1 (Macro) 43.5%</a:t>
            </a:r>
          </a:p>
          <a:p>
            <a:pPr marL="742950" lvl="1" indent="-285750" algn="l">
              <a:buFont typeface="+mj-lt"/>
              <a:buAutoNum type="arabicPeriod"/>
            </a:pPr>
            <a:r>
              <a:rPr lang="en-US" b="0" i="0" dirty="0">
                <a:solidFill>
                  <a:srgbClr val="374151"/>
                </a:solidFill>
                <a:effectLst/>
                <a:latin typeface="Söhne"/>
              </a:rPr>
              <a:t>Mutation Type: Accuracy 59.4%, F1 (Macro) 30.5%</a:t>
            </a:r>
          </a:p>
          <a:p>
            <a:pPr marL="742950" lvl="1" indent="-285750" algn="l">
              <a:buFont typeface="+mj-lt"/>
              <a:buAutoNum type="arabicPeriod"/>
            </a:pPr>
            <a:r>
              <a:rPr lang="en-US" b="0" i="1" dirty="0">
                <a:solidFill>
                  <a:srgbClr val="374151"/>
                </a:solidFill>
                <a:effectLst/>
                <a:latin typeface="Söhne"/>
              </a:rPr>
              <a:t>Observation:</a:t>
            </a:r>
            <a:r>
              <a:rPr lang="en-US" b="0" i="0" dirty="0">
                <a:solidFill>
                  <a:srgbClr val="374151"/>
                </a:solidFill>
                <a:effectLst/>
                <a:latin typeface="Söhne"/>
              </a:rPr>
              <a:t> MLP's performance is consistent, with increased runtime.</a:t>
            </a:r>
          </a:p>
          <a:p>
            <a:pPr algn="l">
              <a:buFont typeface="+mj-lt"/>
              <a:buAutoNum type="arabicPeriod"/>
            </a:pPr>
            <a:r>
              <a:rPr lang="en-US" b="1" i="0" dirty="0">
                <a:solidFill>
                  <a:srgbClr val="374151"/>
                </a:solidFill>
                <a:effectLst/>
                <a:latin typeface="Söhne"/>
              </a:rPr>
              <a:t>KNN: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Cancer Type: Accuracy 39.1%, F1 (Macro) 30.7%</a:t>
            </a:r>
          </a:p>
          <a:p>
            <a:pPr marL="742950" lvl="1" indent="-285750" algn="l">
              <a:buFont typeface="+mj-lt"/>
              <a:buAutoNum type="arabicPeriod"/>
            </a:pPr>
            <a:r>
              <a:rPr lang="en-US" b="0" i="0" dirty="0">
                <a:solidFill>
                  <a:srgbClr val="374151"/>
                </a:solidFill>
                <a:effectLst/>
                <a:latin typeface="Söhne"/>
              </a:rPr>
              <a:t>Mutation Type: Accuracy 61.2%, F1 (Macro) 36.7%</a:t>
            </a:r>
          </a:p>
          <a:p>
            <a:pPr marL="742950" lvl="1" indent="-285750" algn="l">
              <a:buFont typeface="+mj-lt"/>
              <a:buAutoNum type="arabicPeriod"/>
            </a:pPr>
            <a:r>
              <a:rPr lang="en-US" b="0" i="1" dirty="0">
                <a:solidFill>
                  <a:srgbClr val="374151"/>
                </a:solidFill>
                <a:effectLst/>
                <a:latin typeface="Söhne"/>
              </a:rPr>
              <a:t>Observation:</a:t>
            </a:r>
            <a:r>
              <a:rPr lang="en-US" b="0" i="0" dirty="0">
                <a:solidFill>
                  <a:srgbClr val="374151"/>
                </a:solidFill>
                <a:effectLst/>
                <a:latin typeface="Söhne"/>
              </a:rPr>
              <a:t> KNN's performance is notably better in mutation type classification.</a:t>
            </a:r>
          </a:p>
          <a:p>
            <a:endParaRPr lang="en-US" dirty="0"/>
          </a:p>
        </p:txBody>
      </p:sp>
      <p:sp>
        <p:nvSpPr>
          <p:cNvPr id="4" name="Slide Number Placeholder 3"/>
          <p:cNvSpPr>
            <a:spLocks noGrp="1"/>
          </p:cNvSpPr>
          <p:nvPr>
            <p:ph type="sldNum" sz="quarter" idx="5"/>
          </p:nvPr>
        </p:nvSpPr>
        <p:spPr/>
        <p:txBody>
          <a:bodyPr/>
          <a:lstStyle/>
          <a:p>
            <a:fld id="{F51F9ED7-64B3-2546-AA8E-AC5297E9774C}" type="slidenum">
              <a:rPr lang="en-US" smtClean="0"/>
              <a:t>25</a:t>
            </a:fld>
            <a:endParaRPr lang="en-US"/>
          </a:p>
        </p:txBody>
      </p:sp>
    </p:spTree>
    <p:extLst>
      <p:ext uri="{BB962C8B-B14F-4D97-AF65-F5344CB8AC3E}">
        <p14:creationId xmlns:p14="http://schemas.microsoft.com/office/powerpoint/2010/main" val="2447954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Overall Observations: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SVM maintains consistent performance across cancer type and mutation type classifications.</a:t>
            </a:r>
          </a:p>
          <a:p>
            <a:pPr algn="l">
              <a:buFont typeface="Arial" panose="020B0604020202020204" pitchFamily="34" charset="0"/>
              <a:buChar char="•"/>
            </a:pPr>
            <a:r>
              <a:rPr lang="en-US" b="0" i="0" dirty="0">
                <a:solidFill>
                  <a:srgbClr val="374151"/>
                </a:solidFill>
                <a:effectLst/>
                <a:latin typeface="Söhne"/>
              </a:rPr>
              <a:t>MLP exhibits improved performance in cancer type classification, but with a longer runtime.</a:t>
            </a:r>
          </a:p>
          <a:p>
            <a:pPr algn="l">
              <a:buFont typeface="Arial" panose="020B0604020202020204" pitchFamily="34" charset="0"/>
              <a:buChar char="•"/>
            </a:pPr>
            <a:r>
              <a:rPr lang="en-US" b="0" i="0" dirty="0">
                <a:solidFill>
                  <a:srgbClr val="374151"/>
                </a:solidFill>
                <a:effectLst/>
                <a:latin typeface="Söhne"/>
              </a:rPr>
              <a:t>KNN surprisingly performs better in mutation type classification in both datasets.</a:t>
            </a:r>
          </a:p>
          <a:p>
            <a:endParaRPr lang="en-US" dirty="0"/>
          </a:p>
        </p:txBody>
      </p:sp>
      <p:sp>
        <p:nvSpPr>
          <p:cNvPr id="4" name="Slide Number Placeholder 3"/>
          <p:cNvSpPr>
            <a:spLocks noGrp="1"/>
          </p:cNvSpPr>
          <p:nvPr>
            <p:ph type="sldNum" sz="quarter" idx="5"/>
          </p:nvPr>
        </p:nvSpPr>
        <p:spPr/>
        <p:txBody>
          <a:bodyPr/>
          <a:lstStyle/>
          <a:p>
            <a:fld id="{F51F9ED7-64B3-2546-AA8E-AC5297E9774C}" type="slidenum">
              <a:rPr lang="en-US" smtClean="0"/>
              <a:t>26</a:t>
            </a:fld>
            <a:endParaRPr lang="en-US"/>
          </a:p>
        </p:txBody>
      </p:sp>
    </p:spTree>
    <p:extLst>
      <p:ext uri="{BB962C8B-B14F-4D97-AF65-F5344CB8AC3E}">
        <p14:creationId xmlns:p14="http://schemas.microsoft.com/office/powerpoint/2010/main" val="4008508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4151"/>
                </a:solidFill>
                <a:effectLst/>
                <a:latin typeface="Söhne"/>
              </a:rPr>
              <a:t>Normalization adjusts for these differences, ensuring that the expression values are comparable across samples.</a:t>
            </a:r>
          </a:p>
          <a:p>
            <a:pPr algn="l">
              <a:buFont typeface="+mj-lt"/>
              <a:buAutoNum type="arabicPeriod"/>
            </a:pPr>
            <a:r>
              <a:rPr lang="en-US" b="1" i="0" dirty="0">
                <a:solidFill>
                  <a:srgbClr val="374151"/>
                </a:solidFill>
                <a:effectLst/>
                <a:latin typeface="Söhne"/>
              </a:rPr>
              <a:t>Gene Length and Composition:</a:t>
            </a:r>
            <a:r>
              <a:rPr lang="en-US" b="0" i="0" dirty="0">
                <a:solidFill>
                  <a:srgbClr val="374151"/>
                </a:solidFill>
                <a:effectLst/>
                <a:latin typeface="Söhne"/>
              </a:rPr>
              <a:t> Longer genes tend to have more counts. Normalization corrects for this bias, allowing fair comparisons between genes of different lengths and compositions.</a:t>
            </a:r>
          </a:p>
          <a:p>
            <a:pPr algn="l">
              <a:buFont typeface="+mj-lt"/>
              <a:buAutoNum type="arabicPeriod"/>
            </a:pPr>
            <a:r>
              <a:rPr lang="en-US" b="1" i="0" dirty="0">
                <a:solidFill>
                  <a:srgbClr val="374151"/>
                </a:solidFill>
                <a:effectLst/>
                <a:latin typeface="Söhne"/>
              </a:rPr>
              <a:t>Statistical Assumptions:</a:t>
            </a:r>
            <a:r>
              <a:rPr lang="en-US" b="0" i="0" dirty="0">
                <a:solidFill>
                  <a:srgbClr val="374151"/>
                </a:solidFill>
                <a:effectLst/>
                <a:latin typeface="Söhne"/>
              </a:rPr>
              <a:t> Many statistical methods used in differential expression analysis assume that the data follow a particular distribution. Normalization helps in meeting these assumptions and improves the reliability of downstream analyses.</a:t>
            </a:r>
          </a:p>
          <a:p>
            <a:pPr algn="l">
              <a:buFont typeface="+mj-lt"/>
              <a:buAutoNum type="arabicPeriod"/>
            </a:pPr>
            <a:r>
              <a:rPr lang="en-US" b="1" i="0" dirty="0">
                <a:solidFill>
                  <a:srgbClr val="374151"/>
                </a:solidFill>
                <a:effectLst/>
                <a:latin typeface="Söhne"/>
              </a:rPr>
              <a:t>Comparability Between Samples:</a:t>
            </a:r>
            <a:r>
              <a:rPr lang="en-US" b="0" i="0" dirty="0">
                <a:solidFill>
                  <a:srgbClr val="374151"/>
                </a:solidFill>
                <a:effectLst/>
                <a:latin typeface="Söhne"/>
              </a:rPr>
              <a:t> Normalization ensures that expression values are on a common scale, enabling valid comparisons between samples. This is particularly important when dealing with samples from different conditions or experimental batches.</a:t>
            </a:r>
          </a:p>
          <a:p>
            <a:pPr algn="l">
              <a:buFont typeface="+mj-lt"/>
              <a:buAutoNum type="arabicPeriod"/>
            </a:pPr>
            <a:r>
              <a:rPr lang="en-US" b="1" i="0" dirty="0">
                <a:solidFill>
                  <a:srgbClr val="374151"/>
                </a:solidFill>
                <a:effectLst/>
                <a:latin typeface="Söhne"/>
              </a:rPr>
              <a:t>Better Detection of True Biological Variation:</a:t>
            </a:r>
            <a:r>
              <a:rPr lang="en-US" b="0" i="0" dirty="0">
                <a:solidFill>
                  <a:srgbClr val="374151"/>
                </a:solidFill>
                <a:effectLst/>
                <a:latin typeface="Söhne"/>
              </a:rPr>
              <a:t> Normalization helps in revealing true biological differences between conditions by removing technical biases, allowing for more accurate identification of differentially expressed genes.</a:t>
            </a:r>
          </a:p>
          <a:p>
            <a:endParaRPr lang="en-US" dirty="0"/>
          </a:p>
        </p:txBody>
      </p:sp>
      <p:sp>
        <p:nvSpPr>
          <p:cNvPr id="4" name="Slide Number Placeholder 3"/>
          <p:cNvSpPr>
            <a:spLocks noGrp="1"/>
          </p:cNvSpPr>
          <p:nvPr>
            <p:ph type="sldNum" sz="quarter" idx="5"/>
          </p:nvPr>
        </p:nvSpPr>
        <p:spPr/>
        <p:txBody>
          <a:bodyPr/>
          <a:lstStyle/>
          <a:p>
            <a:fld id="{F51F9ED7-64B3-2546-AA8E-AC5297E9774C}" type="slidenum">
              <a:rPr lang="en-US" smtClean="0"/>
              <a:t>27</a:t>
            </a:fld>
            <a:endParaRPr lang="en-US"/>
          </a:p>
        </p:txBody>
      </p:sp>
    </p:spTree>
    <p:extLst>
      <p:ext uri="{BB962C8B-B14F-4D97-AF65-F5344CB8AC3E}">
        <p14:creationId xmlns:p14="http://schemas.microsoft.com/office/powerpoint/2010/main" val="496268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Performance Variability:</a:t>
            </a:r>
            <a:endParaRPr lang="en-US" b="0" i="0" dirty="0">
              <a:solidFill>
                <a:srgbClr val="374151"/>
              </a:solidFill>
              <a:effectLst/>
              <a:latin typeface="Söhne"/>
            </a:endParaRPr>
          </a:p>
          <a:p>
            <a:pPr marL="742950" lvl="1" indent="-285750" algn="l">
              <a:buFont typeface="+mj-lt"/>
              <a:buAutoNum type="arabicPeriod"/>
            </a:pPr>
            <a:r>
              <a:rPr lang="en-US" b="0" i="1" dirty="0">
                <a:solidFill>
                  <a:srgbClr val="374151"/>
                </a:solidFill>
                <a:effectLst/>
                <a:latin typeface="Söhne"/>
              </a:rPr>
              <a:t>NB and Decision Tree (DT):</a:t>
            </a:r>
            <a:r>
              <a:rPr lang="en-US" b="0" i="0" dirty="0">
                <a:solidFill>
                  <a:srgbClr val="374151"/>
                </a:solidFill>
                <a:effectLst/>
                <a:latin typeface="Söhne"/>
              </a:rPr>
              <a:t> Showed relatively low performance.</a:t>
            </a:r>
          </a:p>
          <a:p>
            <a:pPr marL="742950" lvl="1" indent="-285750" algn="l">
              <a:buFont typeface="+mj-lt"/>
              <a:buAutoNum type="arabicPeriod"/>
            </a:pPr>
            <a:r>
              <a:rPr lang="en-US" b="0" i="1" dirty="0">
                <a:solidFill>
                  <a:srgbClr val="374151"/>
                </a:solidFill>
                <a:effectLst/>
                <a:latin typeface="Söhne"/>
              </a:rPr>
              <a:t>Observation:</a:t>
            </a:r>
            <a:r>
              <a:rPr lang="en-US" b="0" i="0" dirty="0">
                <a:solidFill>
                  <a:srgbClr val="374151"/>
                </a:solidFill>
                <a:effectLst/>
                <a:latin typeface="Söhne"/>
              </a:rPr>
              <a:t> Investigate specific factors impacting these classifiers, consider alternative algorithms.</a:t>
            </a:r>
          </a:p>
          <a:p>
            <a:pPr algn="l">
              <a:buFont typeface="+mj-lt"/>
              <a:buAutoNum type="arabicPeriod"/>
            </a:pPr>
            <a:r>
              <a:rPr lang="en-US" b="1" i="0" dirty="0">
                <a:solidFill>
                  <a:srgbClr val="374151"/>
                </a:solidFill>
                <a:effectLst/>
                <a:latin typeface="Söhne"/>
              </a:rPr>
              <a:t>Dataset Complexity:</a:t>
            </a:r>
            <a:endParaRPr lang="en-US" b="0" i="0" dirty="0">
              <a:solidFill>
                <a:srgbClr val="374151"/>
              </a:solidFill>
              <a:effectLst/>
              <a:latin typeface="Söhne"/>
            </a:endParaRPr>
          </a:p>
          <a:p>
            <a:pPr marL="742950" lvl="1" indent="-285750" algn="l">
              <a:buFont typeface="+mj-lt"/>
              <a:buAutoNum type="arabicPeriod"/>
            </a:pPr>
            <a:r>
              <a:rPr lang="en-US" b="0" i="1" dirty="0">
                <a:solidFill>
                  <a:srgbClr val="374151"/>
                </a:solidFill>
                <a:effectLst/>
                <a:latin typeface="Söhne"/>
              </a:rPr>
              <a:t>Observation:</a:t>
            </a:r>
            <a:r>
              <a:rPr lang="en-US" b="0" i="0" dirty="0">
                <a:solidFill>
                  <a:srgbClr val="374151"/>
                </a:solidFill>
                <a:effectLst/>
                <a:latin typeface="Söhne"/>
              </a:rPr>
              <a:t> Acknowledge the inherent complexity in the dataset, requiring robust models capable of capturing intricate patterns.</a:t>
            </a:r>
          </a:p>
          <a:p>
            <a:pPr algn="l">
              <a:buFont typeface="+mj-lt"/>
              <a:buAutoNum type="arabicPeriod"/>
            </a:pPr>
            <a:r>
              <a:rPr lang="en-US" b="1" i="0" dirty="0">
                <a:solidFill>
                  <a:srgbClr val="374151"/>
                </a:solidFill>
                <a:effectLst/>
                <a:latin typeface="Söhne"/>
              </a:rPr>
              <a:t>Limited Sample Size:</a:t>
            </a:r>
            <a:endParaRPr lang="en-US" b="0" i="0" dirty="0">
              <a:solidFill>
                <a:srgbClr val="374151"/>
              </a:solidFill>
              <a:effectLst/>
              <a:latin typeface="Söhne"/>
            </a:endParaRPr>
          </a:p>
          <a:p>
            <a:pPr marL="742950" lvl="1" indent="-285750" algn="l">
              <a:buFont typeface="+mj-lt"/>
              <a:buAutoNum type="arabicPeriod"/>
            </a:pPr>
            <a:r>
              <a:rPr lang="en-US" b="0" i="1" dirty="0">
                <a:solidFill>
                  <a:srgbClr val="374151"/>
                </a:solidFill>
                <a:effectLst/>
                <a:latin typeface="Söhne"/>
              </a:rPr>
              <a:t>Observation:</a:t>
            </a:r>
            <a:r>
              <a:rPr lang="en-US" b="0" i="0" dirty="0">
                <a:solidFill>
                  <a:srgbClr val="374151"/>
                </a:solidFill>
                <a:effectLst/>
                <a:latin typeface="Söhne"/>
              </a:rPr>
              <a:t> Recognize the challenge posed by a limited number of samples, impacting the models' ability to generalize effectively.</a:t>
            </a:r>
          </a:p>
          <a:p>
            <a:pPr algn="l">
              <a:buFont typeface="+mj-lt"/>
              <a:buAutoNum type="arabicPeriod"/>
            </a:pPr>
            <a:r>
              <a:rPr lang="en-US" b="1" i="0" dirty="0">
                <a:solidFill>
                  <a:srgbClr val="374151"/>
                </a:solidFill>
                <a:effectLst/>
                <a:latin typeface="Söhne"/>
              </a:rPr>
              <a:t>Model Complexity:</a:t>
            </a:r>
            <a:endParaRPr lang="en-US" b="0" i="0" dirty="0">
              <a:solidFill>
                <a:srgbClr val="374151"/>
              </a:solidFill>
              <a:effectLst/>
              <a:latin typeface="Söhne"/>
            </a:endParaRPr>
          </a:p>
          <a:p>
            <a:pPr marL="742950" lvl="1" indent="-285750" algn="l">
              <a:buFont typeface="+mj-lt"/>
              <a:buAutoNum type="arabicPeriod"/>
            </a:pPr>
            <a:r>
              <a:rPr lang="en-US" b="0" i="1" dirty="0">
                <a:solidFill>
                  <a:srgbClr val="374151"/>
                </a:solidFill>
                <a:effectLst/>
                <a:latin typeface="Söhne"/>
              </a:rPr>
              <a:t>Observation:</a:t>
            </a:r>
            <a:r>
              <a:rPr lang="en-US" b="0" i="0" dirty="0">
                <a:solidFill>
                  <a:srgbClr val="374151"/>
                </a:solidFill>
                <a:effectLst/>
                <a:latin typeface="Söhne"/>
              </a:rPr>
              <a:t> Reflect on potential overfitting or underfitting issues, explore model simplification or enhancement strategies.</a:t>
            </a:r>
          </a:p>
          <a:p>
            <a:pPr algn="l">
              <a:buFont typeface="+mj-lt"/>
              <a:buAutoNum type="arabicPeriod"/>
            </a:pPr>
            <a:r>
              <a:rPr lang="en-US" b="1" i="0" dirty="0">
                <a:solidFill>
                  <a:srgbClr val="374151"/>
                </a:solidFill>
                <a:effectLst/>
                <a:latin typeface="Söhne"/>
              </a:rPr>
              <a:t>SVM Accuracy Decrease:</a:t>
            </a:r>
            <a:endParaRPr lang="en-US" b="0" i="0" dirty="0">
              <a:solidFill>
                <a:srgbClr val="374151"/>
              </a:solidFill>
              <a:effectLst/>
              <a:latin typeface="Söhne"/>
            </a:endParaRPr>
          </a:p>
          <a:p>
            <a:pPr marL="742950" lvl="1" indent="-285750" algn="l">
              <a:buFont typeface="+mj-lt"/>
              <a:buAutoNum type="arabicPeriod"/>
            </a:pPr>
            <a:r>
              <a:rPr lang="en-US" b="0" i="1" dirty="0">
                <a:solidFill>
                  <a:srgbClr val="374151"/>
                </a:solidFill>
                <a:effectLst/>
                <a:latin typeface="Söhne"/>
              </a:rPr>
              <a:t>Observation:</a:t>
            </a:r>
            <a:r>
              <a:rPr lang="en-US" b="0" i="0" dirty="0">
                <a:solidFill>
                  <a:srgbClr val="374151"/>
                </a:solidFill>
                <a:effectLst/>
                <a:latin typeface="Söhne"/>
              </a:rPr>
              <a:t> Note the decrease in SVM accuracy with an increased number of features in cancer type classification, investigate reasons behind this trend.</a:t>
            </a:r>
          </a:p>
          <a:p>
            <a:br>
              <a:rPr lang="en-US" dirty="0"/>
            </a:br>
            <a:endParaRPr lang="en-US" dirty="0"/>
          </a:p>
          <a:p>
            <a:endParaRPr lang="en-US" dirty="0"/>
          </a:p>
          <a:p>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Performance Evaluation Strategy:</a:t>
            </a:r>
            <a:endParaRPr lang="en-US" b="0" i="0" dirty="0">
              <a:solidFill>
                <a:srgbClr val="374151"/>
              </a:solidFill>
              <a:effectLst/>
              <a:latin typeface="Söhne"/>
            </a:endParaRPr>
          </a:p>
          <a:p>
            <a:pPr marL="742950" lvl="1" indent="-285750" algn="l">
              <a:buFont typeface="+mj-lt"/>
              <a:buAutoNum type="arabicPeriod"/>
            </a:pPr>
            <a:r>
              <a:rPr lang="en-US" b="0" i="1" dirty="0">
                <a:solidFill>
                  <a:srgbClr val="374151"/>
                </a:solidFill>
                <a:effectLst/>
                <a:latin typeface="Söhne"/>
              </a:rPr>
              <a:t>Consideration:</a:t>
            </a:r>
            <a:r>
              <a:rPr lang="en-US" b="0" i="0" dirty="0">
                <a:solidFill>
                  <a:srgbClr val="374151"/>
                </a:solidFill>
                <a:effectLst/>
                <a:latin typeface="Söhne"/>
              </a:rPr>
              <a:t> Reassess the evaluation strategy for NB and DT to identify areas for improvement.</a:t>
            </a:r>
          </a:p>
          <a:p>
            <a:pPr algn="l">
              <a:buFont typeface="+mj-lt"/>
              <a:buAutoNum type="arabicPeriod"/>
            </a:pPr>
            <a:r>
              <a:rPr lang="en-US" b="1" i="0" dirty="0">
                <a:solidFill>
                  <a:srgbClr val="374151"/>
                </a:solidFill>
                <a:effectLst/>
                <a:latin typeface="Söhne"/>
              </a:rPr>
              <a:t>Dataset Management:</a:t>
            </a:r>
            <a:endParaRPr lang="en-US" b="0" i="0" dirty="0">
              <a:solidFill>
                <a:srgbClr val="374151"/>
              </a:solidFill>
              <a:effectLst/>
              <a:latin typeface="Söhne"/>
            </a:endParaRPr>
          </a:p>
          <a:p>
            <a:pPr marL="742950" lvl="1" indent="-285750" algn="l">
              <a:buFont typeface="+mj-lt"/>
              <a:buAutoNum type="arabicPeriod"/>
            </a:pPr>
            <a:r>
              <a:rPr lang="en-US" b="0" i="1" dirty="0">
                <a:solidFill>
                  <a:srgbClr val="374151"/>
                </a:solidFill>
                <a:effectLst/>
                <a:latin typeface="Söhne"/>
              </a:rPr>
              <a:t>Consideration:</a:t>
            </a:r>
            <a:r>
              <a:rPr lang="en-US" b="0" i="0" dirty="0">
                <a:solidFill>
                  <a:srgbClr val="374151"/>
                </a:solidFill>
                <a:effectLst/>
                <a:latin typeface="Söhne"/>
              </a:rPr>
              <a:t> Evaluate the possibility of acquiring additional samples or employing data augmentation techniques to address the challenge of a limited sample size.</a:t>
            </a:r>
          </a:p>
          <a:p>
            <a:pPr algn="l">
              <a:buFont typeface="+mj-lt"/>
              <a:buAutoNum type="arabicPeriod"/>
            </a:pPr>
            <a:r>
              <a:rPr lang="en-US" b="1" i="0" dirty="0">
                <a:solidFill>
                  <a:srgbClr val="374151"/>
                </a:solidFill>
                <a:effectLst/>
                <a:latin typeface="Söhne"/>
              </a:rPr>
              <a:t>Algorithm Exploration:</a:t>
            </a:r>
            <a:endParaRPr lang="en-US" b="0" i="0" dirty="0">
              <a:solidFill>
                <a:srgbClr val="374151"/>
              </a:solidFill>
              <a:effectLst/>
              <a:latin typeface="Söhne"/>
            </a:endParaRPr>
          </a:p>
          <a:p>
            <a:pPr marL="742950" lvl="1" indent="-285750" algn="l">
              <a:buFont typeface="+mj-lt"/>
              <a:buAutoNum type="arabicPeriod"/>
            </a:pPr>
            <a:r>
              <a:rPr lang="en-US" b="0" i="1" dirty="0">
                <a:solidFill>
                  <a:srgbClr val="374151"/>
                </a:solidFill>
                <a:effectLst/>
                <a:latin typeface="Söhne"/>
              </a:rPr>
              <a:t>Consideration:</a:t>
            </a:r>
            <a:r>
              <a:rPr lang="en-US" b="0" i="0" dirty="0">
                <a:solidFill>
                  <a:srgbClr val="374151"/>
                </a:solidFill>
                <a:effectLst/>
                <a:latin typeface="Söhne"/>
              </a:rPr>
              <a:t> Explore alternative algorithms or ensemble methods that may provide better performance in the context of dataset complexity.</a:t>
            </a:r>
          </a:p>
          <a:p>
            <a:pPr algn="l">
              <a:buFont typeface="+mj-lt"/>
              <a:buAutoNum type="arabicPeriod"/>
            </a:pPr>
            <a:r>
              <a:rPr lang="en-US" b="1" i="0" dirty="0">
                <a:solidFill>
                  <a:srgbClr val="374151"/>
                </a:solidFill>
                <a:effectLst/>
                <a:latin typeface="Söhne"/>
              </a:rPr>
              <a:t>SVM Accuracy Drop:</a:t>
            </a:r>
            <a:endParaRPr lang="en-US" b="0" i="0" dirty="0">
              <a:solidFill>
                <a:srgbClr val="374151"/>
              </a:solidFill>
              <a:effectLst/>
              <a:latin typeface="Söhne"/>
            </a:endParaRPr>
          </a:p>
          <a:p>
            <a:pPr marL="742950" lvl="1" indent="-285750" algn="l">
              <a:buFont typeface="+mj-lt"/>
              <a:buAutoNum type="arabicPeriod"/>
            </a:pPr>
            <a:r>
              <a:rPr lang="en-US" b="0" i="1" dirty="0">
                <a:solidFill>
                  <a:srgbClr val="374151"/>
                </a:solidFill>
                <a:effectLst/>
                <a:latin typeface="Söhne"/>
              </a:rPr>
              <a:t>Consideration:</a:t>
            </a:r>
            <a:r>
              <a:rPr lang="en-US" b="0" i="0" dirty="0">
                <a:solidFill>
                  <a:srgbClr val="374151"/>
                </a:solidFill>
                <a:effectLst/>
                <a:latin typeface="Söhne"/>
              </a:rPr>
              <a:t> Investigate the SVM accuracy decrease with increased features—determine if this is a feature-specific issue or a broader challenge.</a:t>
            </a:r>
          </a:p>
          <a:p>
            <a:pPr algn="l">
              <a:buFont typeface="+mj-lt"/>
              <a:buAutoNum type="arabicPeriod"/>
            </a:pPr>
            <a:r>
              <a:rPr lang="en-US" b="1" i="0" dirty="0">
                <a:solidFill>
                  <a:srgbClr val="374151"/>
                </a:solidFill>
                <a:effectLst/>
                <a:latin typeface="Söhne"/>
              </a:rPr>
              <a:t>Feature Selection Techniques:</a:t>
            </a:r>
            <a:endParaRPr lang="en-US" b="0" i="0" dirty="0">
              <a:solidFill>
                <a:srgbClr val="374151"/>
              </a:solidFill>
              <a:effectLst/>
              <a:latin typeface="Söhne"/>
            </a:endParaRPr>
          </a:p>
          <a:p>
            <a:pPr marL="742950" lvl="1" indent="-285750" algn="l">
              <a:buFont typeface="+mj-lt"/>
              <a:buAutoNum type="arabicPeriod"/>
            </a:pPr>
            <a:r>
              <a:rPr lang="en-US" b="0" i="1" dirty="0">
                <a:solidFill>
                  <a:srgbClr val="374151"/>
                </a:solidFill>
                <a:effectLst/>
                <a:latin typeface="Söhne"/>
              </a:rPr>
              <a:t>Implementation:</a:t>
            </a:r>
            <a:r>
              <a:rPr lang="en-US" b="0" i="0" dirty="0">
                <a:solidFill>
                  <a:srgbClr val="374151"/>
                </a:solidFill>
                <a:effectLst/>
                <a:latin typeface="Söhne"/>
              </a:rPr>
              <a:t> Implement and experiment with various feature selection techniques to enhance model performance and interpretability.</a:t>
            </a:r>
          </a:p>
          <a:p>
            <a:endParaRPr 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F51F9ED7-64B3-2546-AA8E-AC5297E9774C}" type="slidenum">
              <a:rPr lang="en-US" smtClean="0"/>
              <a:t>28</a:t>
            </a:fld>
            <a:endParaRPr lang="en-US"/>
          </a:p>
        </p:txBody>
      </p:sp>
    </p:spTree>
    <p:extLst>
      <p:ext uri="{BB962C8B-B14F-4D97-AF65-F5344CB8AC3E}">
        <p14:creationId xmlns:p14="http://schemas.microsoft.com/office/powerpoint/2010/main" val="3494804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Cancer Type Classification Insights:</a:t>
            </a:r>
            <a:endParaRPr lang="en-US" b="0" i="0" dirty="0">
              <a:solidFill>
                <a:srgbClr val="374151"/>
              </a:solidFill>
              <a:effectLst/>
              <a:latin typeface="Söhne"/>
            </a:endParaRPr>
          </a:p>
          <a:p>
            <a:pPr algn="l"/>
            <a:br>
              <a:rPr lang="en-US" b="0" i="0" dirty="0">
                <a:solidFill>
                  <a:srgbClr val="374151"/>
                </a:solidFill>
                <a:effectLst/>
                <a:latin typeface="Söhne"/>
              </a:rPr>
            </a:b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we explored six cancer subtypes: breast, colorectal, glioblastoma, hepatobiliary, lung, pancreatic cancer, alongside a healthy control group.</a:t>
            </a:r>
          </a:p>
          <a:p>
            <a:pPr algn="l">
              <a:buFont typeface="Arial" panose="020B0604020202020204" pitchFamily="34" charset="0"/>
              <a:buChar char="•"/>
            </a:pPr>
            <a:r>
              <a:rPr lang="en-US" b="0" i="0" dirty="0">
                <a:solidFill>
                  <a:srgbClr val="374151"/>
                </a:solidFill>
                <a:effectLst/>
                <a:latin typeface="Söhne"/>
              </a:rPr>
              <a:t>Our focus was on leveraging transcriptomic data obtained through RNA sequencing for accurate cancer classification.</a:t>
            </a:r>
          </a:p>
          <a:p>
            <a:pPr algn="l">
              <a:buFont typeface="Arial" panose="020B0604020202020204" pitchFamily="34" charset="0"/>
              <a:buChar char="•"/>
            </a:pPr>
            <a:r>
              <a:rPr lang="en-US" b="0" i="0" dirty="0">
                <a:solidFill>
                  <a:srgbClr val="374151"/>
                </a:solidFill>
                <a:effectLst/>
                <a:latin typeface="Söhne"/>
              </a:rPr>
              <a:t>The potential implications of our findings could significantly impact personalized treatment strategies.</a:t>
            </a:r>
          </a:p>
          <a:p>
            <a:endParaRPr lang="en-US" dirty="0"/>
          </a:p>
          <a:p>
            <a:endParaRPr lang="en-US" dirty="0"/>
          </a:p>
          <a:p>
            <a:pPr algn="l"/>
            <a:r>
              <a:rPr lang="en-US" b="1" i="0" dirty="0">
                <a:solidFill>
                  <a:srgbClr val="374151"/>
                </a:solidFill>
                <a:effectLst/>
                <a:latin typeface="Söhne"/>
              </a:rPr>
              <a:t>Classifier Performance:</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We observed varying levels of performance across classifiers.</a:t>
            </a:r>
          </a:p>
          <a:p>
            <a:pPr algn="l">
              <a:buFont typeface="Arial" panose="020B0604020202020204" pitchFamily="34" charset="0"/>
              <a:buChar char="•"/>
            </a:pPr>
            <a:r>
              <a:rPr lang="en-US" b="0" i="0" dirty="0">
                <a:solidFill>
                  <a:srgbClr val="374151"/>
                </a:solidFill>
                <a:effectLst/>
                <a:latin typeface="Söhne"/>
              </a:rPr>
              <a:t>Notably, SVM and LR exhibited relatively higher accuracy, emphasizing the importance of choosing suitable classifiers in different clinical contexts.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algn="l">
              <a:buFont typeface="+mj-lt"/>
              <a:buAutoNum type="arabicPeriod" startAt="4"/>
            </a:pPr>
            <a:r>
              <a:rPr lang="en-US" b="1" i="0" dirty="0">
                <a:solidFill>
                  <a:srgbClr val="374151"/>
                </a:solidFill>
                <a:effectLst/>
                <a:latin typeface="Söhne"/>
              </a:rPr>
              <a:t>Challenges Faced:</a:t>
            </a:r>
            <a:endParaRPr lang="en-US" b="0" i="0" dirty="0">
              <a:solidFill>
                <a:srgbClr val="374151"/>
              </a:solidFill>
              <a:effectLst/>
              <a:latin typeface="Söhne"/>
            </a:endParaRPr>
          </a:p>
          <a:p>
            <a:pPr marL="742950" lvl="1" indent="-285750" algn="l">
              <a:buFont typeface="+mj-lt"/>
              <a:buAutoNum type="arabicPeriod" startAt="4"/>
            </a:pPr>
            <a:r>
              <a:rPr lang="en-US" b="0" i="0" dirty="0">
                <a:solidFill>
                  <a:srgbClr val="374151"/>
                </a:solidFill>
                <a:effectLst/>
                <a:latin typeface="Söhne"/>
              </a:rPr>
              <a:t>We faced challenges, particularly with NB and DT in both cancer and mutation type classifications.</a:t>
            </a:r>
          </a:p>
          <a:p>
            <a:pPr marL="742950" lvl="1" indent="-285750" algn="l">
              <a:buFont typeface="+mj-lt"/>
              <a:buAutoNum type="arabicPeriod" startAt="4"/>
            </a:pPr>
            <a:r>
              <a:rPr lang="en-US" b="0" i="0" dirty="0">
                <a:solidFill>
                  <a:srgbClr val="374151"/>
                </a:solidFill>
                <a:effectLst/>
                <a:latin typeface="Söhne"/>
              </a:rPr>
              <a:t>The complexity of our dataset played a role in influencing the performance of certain classifiers, raising important considerations for real-world applications.</a:t>
            </a:r>
          </a:p>
          <a:p>
            <a:pPr algn="l">
              <a:buFont typeface="+mj-lt"/>
              <a:buAutoNum type="arabicPeriod" startAt="4"/>
            </a:pPr>
            <a:r>
              <a:rPr lang="en-US" b="1" i="0" dirty="0">
                <a:solidFill>
                  <a:srgbClr val="374151"/>
                </a:solidFill>
                <a:effectLst/>
                <a:latin typeface="Söhne"/>
              </a:rPr>
              <a:t>Reflecting on Results:</a:t>
            </a:r>
            <a:endParaRPr lang="en-US" b="0" i="0" dirty="0">
              <a:solidFill>
                <a:srgbClr val="374151"/>
              </a:solidFill>
              <a:effectLst/>
              <a:latin typeface="Söhne"/>
            </a:endParaRPr>
          </a:p>
          <a:p>
            <a:pPr marL="742950" lvl="1" indent="-285750" algn="l">
              <a:buFont typeface="+mj-lt"/>
              <a:buAutoNum type="arabicPeriod" startAt="4"/>
            </a:pPr>
            <a:r>
              <a:rPr lang="en-US" b="0" i="0" dirty="0">
                <a:solidFill>
                  <a:srgbClr val="374151"/>
                </a:solidFill>
                <a:effectLst/>
                <a:latin typeface="Söhne"/>
              </a:rPr>
              <a:t>Our findings contribute to advancing our understanding of cancer classification through machine learning.</a:t>
            </a:r>
          </a:p>
          <a:p>
            <a:pPr marL="742950" lvl="1" indent="-285750" algn="l">
              <a:buFont typeface="+mj-lt"/>
              <a:buAutoNum type="arabicPeriod" startAt="4"/>
            </a:pPr>
            <a:r>
              <a:rPr lang="en-US" b="0" i="0" dirty="0">
                <a:solidFill>
                  <a:srgbClr val="374151"/>
                </a:solidFill>
                <a:effectLst/>
                <a:latin typeface="Söhne"/>
              </a:rPr>
              <a:t>Unexpected outcomes prompt us to consider their practical implications in healthcare and suggest potential areas for further investigation.</a:t>
            </a:r>
          </a:p>
          <a:p>
            <a:pPr marL="742950" lvl="1" indent="-285750" algn="l">
              <a:buFont typeface="+mj-lt"/>
              <a:buAutoNum type="arabicPeriod" startAt="4"/>
            </a:pPr>
            <a:endParaRPr lang="en-US" b="0" i="0" dirty="0">
              <a:solidFill>
                <a:srgbClr val="374151"/>
              </a:solidFill>
              <a:effectLst/>
              <a:latin typeface="Söhne"/>
            </a:endParaRPr>
          </a:p>
          <a:p>
            <a:pPr algn="l"/>
            <a:r>
              <a:rPr lang="en-US" b="1" i="0" dirty="0">
                <a:solidFill>
                  <a:srgbClr val="374151"/>
                </a:solidFill>
                <a:effectLst/>
                <a:latin typeface="Söhne"/>
              </a:rPr>
              <a:t>Improvements and Future Directions (8 minutes):</a:t>
            </a:r>
            <a:endParaRPr lang="en-US" b="0" i="0" dirty="0">
              <a:solidFill>
                <a:srgbClr val="374151"/>
              </a:solidFill>
              <a:effectLst/>
              <a:latin typeface="Söhne"/>
            </a:endParaRPr>
          </a:p>
          <a:p>
            <a:pPr algn="l">
              <a:buFont typeface="+mj-lt"/>
              <a:buAutoNum type="arabicPeriod" startAt="6"/>
            </a:pPr>
            <a:r>
              <a:rPr lang="en-US" b="1" i="0" dirty="0">
                <a:solidFill>
                  <a:srgbClr val="374151"/>
                </a:solidFill>
                <a:effectLst/>
                <a:latin typeface="Söhne"/>
              </a:rPr>
              <a:t>Feature Selection and Model Improvements:</a:t>
            </a:r>
            <a:endParaRPr lang="en-US" b="0" i="0" dirty="0">
              <a:solidFill>
                <a:srgbClr val="374151"/>
              </a:solidFill>
              <a:effectLst/>
              <a:latin typeface="Söhne"/>
            </a:endParaRPr>
          </a:p>
          <a:p>
            <a:pPr marL="742950" lvl="1" indent="-285750" algn="l">
              <a:buFont typeface="+mj-lt"/>
              <a:buAutoNum type="arabicPeriod" startAt="6"/>
            </a:pPr>
            <a:r>
              <a:rPr lang="en-US" b="0" i="0" dirty="0">
                <a:solidFill>
                  <a:srgbClr val="374151"/>
                </a:solidFill>
                <a:effectLst/>
                <a:latin typeface="Söhne"/>
              </a:rPr>
              <a:t>We introduced feature selection techniques to enhance model efficiency.</a:t>
            </a:r>
          </a:p>
          <a:p>
            <a:pPr marL="742950" lvl="1" indent="-285750" algn="l">
              <a:buFont typeface="+mj-lt"/>
              <a:buAutoNum type="arabicPeriod" startAt="6"/>
            </a:pPr>
            <a:r>
              <a:rPr lang="en-US" b="0" i="0" dirty="0">
                <a:solidFill>
                  <a:srgbClr val="374151"/>
                </a:solidFill>
                <a:effectLst/>
                <a:latin typeface="Söhne"/>
              </a:rPr>
              <a:t>The potential impact of feature selection on interpretability and performance is crucial, contributing to more practical applications in healthcare settings.</a:t>
            </a:r>
          </a:p>
          <a:p>
            <a:pPr algn="l">
              <a:buFont typeface="+mj-lt"/>
              <a:buAutoNum type="arabicPeriod" startAt="6"/>
            </a:pPr>
            <a:r>
              <a:rPr lang="en-US" b="1" i="0" dirty="0">
                <a:solidFill>
                  <a:srgbClr val="374151"/>
                </a:solidFill>
                <a:effectLst/>
                <a:latin typeface="Söhne"/>
              </a:rPr>
              <a:t>Addressing Challenges and Next Steps:</a:t>
            </a:r>
            <a:endParaRPr lang="en-US" b="0" i="0" dirty="0">
              <a:solidFill>
                <a:srgbClr val="374151"/>
              </a:solidFill>
              <a:effectLst/>
              <a:latin typeface="Söhne"/>
            </a:endParaRPr>
          </a:p>
          <a:p>
            <a:pPr marL="742950" lvl="1" indent="-285750" algn="l">
              <a:buFont typeface="+mj-lt"/>
              <a:buAutoNum type="arabicPeriod" startAt="6"/>
            </a:pPr>
            <a:r>
              <a:rPr lang="en-US" b="0" i="0" dirty="0">
                <a:solidFill>
                  <a:srgbClr val="374151"/>
                </a:solidFill>
                <a:effectLst/>
                <a:latin typeface="Söhne"/>
              </a:rPr>
              <a:t>Future directions include strategies for enhanced data collection to address sample size limitations.</a:t>
            </a:r>
          </a:p>
          <a:p>
            <a:pPr marL="742950" lvl="1" indent="-285750" algn="l">
              <a:buFont typeface="+mj-lt"/>
              <a:buAutoNum type="arabicPeriod" startAt="6"/>
            </a:pPr>
            <a:r>
              <a:rPr lang="en-US" b="0" i="0" dirty="0">
                <a:solidFill>
                  <a:srgbClr val="374151"/>
                </a:solidFill>
                <a:effectLst/>
                <a:latin typeface="Söhne"/>
              </a:rPr>
              <a:t>Continued exploration of alternative algorithms and advanced feature engineering techniques is paramount.</a:t>
            </a:r>
          </a:p>
          <a:p>
            <a:pPr marL="742950" lvl="1" indent="-285750" algn="l">
              <a:buFont typeface="+mj-lt"/>
              <a:buAutoNum type="arabicPeriod" startAt="6"/>
            </a:pPr>
            <a:r>
              <a:rPr lang="en-US" b="0" i="0" dirty="0">
                <a:solidFill>
                  <a:srgbClr val="374151"/>
                </a:solidFill>
                <a:effectLst/>
                <a:latin typeface="Söhne"/>
              </a:rPr>
              <a:t>Interdisciplinary collaboration with experts in oncology and genomics will refine our models and align them with real-world insights.</a:t>
            </a:r>
          </a:p>
          <a:p>
            <a:br>
              <a:rPr lang="en-US" dirty="0"/>
            </a:b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F51F9ED7-64B3-2546-AA8E-AC5297E9774C}" type="slidenum">
              <a:rPr lang="en-US" smtClean="0"/>
              <a:t>29</a:t>
            </a:fld>
            <a:endParaRPr lang="en-US"/>
          </a:p>
        </p:txBody>
      </p:sp>
    </p:spTree>
    <p:extLst>
      <p:ext uri="{BB962C8B-B14F-4D97-AF65-F5344CB8AC3E}">
        <p14:creationId xmlns:p14="http://schemas.microsoft.com/office/powerpoint/2010/main" val="2285546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Applying reads2vec for Feature Selection: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Applying reads2vec offers distinct advantages for our study:</a:t>
            </a:r>
          </a:p>
          <a:p>
            <a:pPr marL="1143000" lvl="2" indent="-228600" algn="l">
              <a:buFont typeface="+mj-lt"/>
              <a:buAutoNum type="arabicPeriod"/>
            </a:pPr>
            <a:r>
              <a:rPr lang="en-US" b="0" i="0" dirty="0">
                <a:solidFill>
                  <a:srgbClr val="374151"/>
                </a:solidFill>
                <a:effectLst/>
                <a:latin typeface="Söhne"/>
              </a:rPr>
              <a:t>It enhances our model's ability to recognize crucial patterns within high-dimensional genomic datasets.</a:t>
            </a:r>
          </a:p>
          <a:p>
            <a:pPr marL="1143000" lvl="2" indent="-228600" algn="l">
              <a:buFont typeface="+mj-lt"/>
              <a:buAutoNum type="arabicPeriod"/>
            </a:pPr>
            <a:r>
              <a:rPr lang="en-US" b="0" i="0" dirty="0">
                <a:solidFill>
                  <a:srgbClr val="374151"/>
                </a:solidFill>
                <a:effectLst/>
                <a:latin typeface="Söhne"/>
              </a:rPr>
              <a:t>A key benefit is the reduction of overfitting, coupled with improved interpretability through the selection of relevant features.</a:t>
            </a:r>
          </a:p>
          <a:p>
            <a:pPr algn="l">
              <a:buFont typeface="+mj-lt"/>
              <a:buAutoNum type="arabicPeriod"/>
            </a:pPr>
            <a:r>
              <a:rPr lang="en-US" b="1" i="0" dirty="0">
                <a:solidFill>
                  <a:srgbClr val="374151"/>
                </a:solidFill>
                <a:effectLst/>
                <a:latin typeface="Söhne"/>
              </a:rPr>
              <a:t>Enhancing Model Performance: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By incorporating reads2vec, we aim to elevate our model's overall performance.</a:t>
            </a:r>
          </a:p>
          <a:p>
            <a:pPr marL="742950" lvl="1" indent="-285750" algn="l">
              <a:buFont typeface="+mj-lt"/>
              <a:buAutoNum type="arabicPeriod"/>
            </a:pPr>
            <a:r>
              <a:rPr lang="en-US" b="0" i="0" dirty="0">
                <a:solidFill>
                  <a:srgbClr val="374151"/>
                </a:solidFill>
                <a:effectLst/>
                <a:latin typeface="Söhne"/>
              </a:rPr>
              <a:t>The focus is on selecting features that genuinely contribute to the model's predictive power, leading to enhanced accuracy and generalization.</a:t>
            </a:r>
          </a:p>
          <a:p>
            <a:pPr algn="l">
              <a:buFont typeface="+mj-lt"/>
              <a:buAutoNum type="arabicPeriod"/>
            </a:pPr>
            <a:r>
              <a:rPr lang="en-US" b="1" i="0" dirty="0">
                <a:solidFill>
                  <a:srgbClr val="374151"/>
                </a:solidFill>
                <a:effectLst/>
                <a:latin typeface="Söhne"/>
              </a:rPr>
              <a:t>Reducing Overfitting and Improving Interpretability: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Overfitting is a common concern in machine learning; reads2vec can help mitigate this issue.</a:t>
            </a:r>
          </a:p>
          <a:p>
            <a:pPr marL="742950" lvl="1" indent="-285750" algn="l">
              <a:buFont typeface="+mj-lt"/>
              <a:buAutoNum type="arabicPeriod"/>
            </a:pPr>
            <a:r>
              <a:rPr lang="en-US" b="0" i="0" dirty="0">
                <a:solidFill>
                  <a:srgbClr val="374151"/>
                </a:solidFill>
                <a:effectLst/>
                <a:latin typeface="Söhne"/>
              </a:rPr>
              <a:t>Improved interpretability is crucial, making the model's decision-making process more transparent and actionable for clinicians.</a:t>
            </a:r>
          </a:p>
          <a:p>
            <a:pPr algn="l">
              <a:buFont typeface="+mj-lt"/>
              <a:buAutoNum type="arabicPeriod"/>
            </a:pPr>
            <a:r>
              <a:rPr lang="en-US" b="1" i="0" dirty="0">
                <a:solidFill>
                  <a:srgbClr val="374151"/>
                </a:solidFill>
                <a:effectLst/>
                <a:latin typeface="Söhne"/>
              </a:rPr>
              <a:t>Aligning with Practical Applications: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use of reads2vec aligns seamlessly with practical applications in healthcare and genomics.</a:t>
            </a:r>
          </a:p>
          <a:p>
            <a:pPr marL="742950" lvl="1" indent="-285750" algn="l">
              <a:buFont typeface="+mj-lt"/>
              <a:buAutoNum type="arabicPeriod"/>
            </a:pPr>
            <a:r>
              <a:rPr lang="en-US" b="0" i="0" dirty="0">
                <a:solidFill>
                  <a:srgbClr val="374151"/>
                </a:solidFill>
                <a:effectLst/>
                <a:latin typeface="Söhne"/>
              </a:rPr>
              <a:t>Its potential impact extends to personalized treatment strategies, early diagnosis, and disease prognosis.</a:t>
            </a:r>
          </a:p>
          <a:p>
            <a:pPr algn="l">
              <a:buFont typeface="+mj-lt"/>
              <a:buAutoNum type="arabicPeriod"/>
            </a:pPr>
            <a:r>
              <a:rPr lang="en-US" b="1" i="0" dirty="0">
                <a:solidFill>
                  <a:srgbClr val="374151"/>
                </a:solidFill>
                <a:effectLst/>
                <a:latin typeface="Söhne"/>
              </a:rPr>
              <a:t>Considerations for Implementation: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We acknowledge the need for careful implementation and validation when integrating reads2vec.</a:t>
            </a:r>
          </a:p>
          <a:p>
            <a:pPr marL="742950" lvl="1" indent="-285750" algn="l">
              <a:buFont typeface="+mj-lt"/>
              <a:buAutoNum type="arabicPeriod"/>
            </a:pPr>
            <a:r>
              <a:rPr lang="en-US" b="0" i="0" dirty="0">
                <a:solidFill>
                  <a:srgbClr val="374151"/>
                </a:solidFill>
                <a:effectLst/>
                <a:latin typeface="Söhne"/>
              </a:rPr>
              <a:t>Discuss potential challenges, such as model training time or resource requirements, and emphasize the importance of thorough consideration.</a:t>
            </a:r>
          </a:p>
          <a:p>
            <a:endParaRPr lang="en-US" dirty="0"/>
          </a:p>
        </p:txBody>
      </p:sp>
      <p:sp>
        <p:nvSpPr>
          <p:cNvPr id="4" name="Slide Number Placeholder 3"/>
          <p:cNvSpPr>
            <a:spLocks noGrp="1"/>
          </p:cNvSpPr>
          <p:nvPr>
            <p:ph type="sldNum" sz="quarter" idx="5"/>
          </p:nvPr>
        </p:nvSpPr>
        <p:spPr/>
        <p:txBody>
          <a:bodyPr/>
          <a:lstStyle/>
          <a:p>
            <a:fld id="{F51F9ED7-64B3-2546-AA8E-AC5297E9774C}" type="slidenum">
              <a:rPr lang="en-US" smtClean="0"/>
              <a:t>30</a:t>
            </a:fld>
            <a:endParaRPr lang="en-US"/>
          </a:p>
        </p:txBody>
      </p:sp>
    </p:spTree>
    <p:extLst>
      <p:ext uri="{BB962C8B-B14F-4D97-AF65-F5344CB8AC3E}">
        <p14:creationId xmlns:p14="http://schemas.microsoft.com/office/powerpoint/2010/main" val="4128825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Now, let's delve into the motivation behind my research. The increasing challenge of cancer has propelled me to explore genomic insights as a means to unravel its complexities and devise more effective strategies</a:t>
            </a:r>
          </a:p>
          <a:p>
            <a:endParaRPr lang="en-US" b="0" i="0" dirty="0">
              <a:solidFill>
                <a:srgbClr val="374151"/>
              </a:solidFill>
              <a:effectLst/>
              <a:latin typeface="Söhne"/>
            </a:endParaRPr>
          </a:p>
          <a:p>
            <a:r>
              <a:rPr lang="en-US" b="0" i="0" dirty="0">
                <a:solidFill>
                  <a:srgbClr val="374151"/>
                </a:solidFill>
                <a:effectLst/>
                <a:latin typeface="Söhne"/>
              </a:rPr>
              <a:t>Understanding cancer at the genomic level is crucial. It allows us to identify specific alterations that drive cancer development, paving the way for targeted interventions. My research aims to contribute to this understanding</a:t>
            </a:r>
          </a:p>
          <a:p>
            <a:endParaRPr lang="en-US" b="0" i="0" dirty="0">
              <a:solidFill>
                <a:srgbClr val="374151"/>
              </a:solidFill>
              <a:effectLst/>
              <a:latin typeface="Söhne"/>
            </a:endParaRPr>
          </a:p>
          <a:p>
            <a:endParaRPr lang="en-US" b="0" i="0" dirty="0">
              <a:solidFill>
                <a:srgbClr val="374151"/>
              </a:solidFill>
              <a:effectLst/>
              <a:latin typeface="Söhne"/>
            </a:endParaRPr>
          </a:p>
          <a:p>
            <a:r>
              <a:rPr lang="en-US" b="0" i="0" dirty="0">
                <a:solidFill>
                  <a:srgbClr val="374151"/>
                </a:solidFill>
                <a:effectLst/>
                <a:latin typeface="Söhne"/>
              </a:rPr>
              <a:t>To achieve this, I’ve applied RNA-Sequencing, a tool that provides a comprehensive view of the transcriptomic landscape. This technology allows us to analyze gene expression patterns with unprecedented detail</a:t>
            </a:r>
          </a:p>
          <a:p>
            <a:endParaRPr lang="en-US" b="0" i="0" dirty="0">
              <a:solidFill>
                <a:srgbClr val="374151"/>
              </a:solidFill>
              <a:effectLst/>
              <a:latin typeface="Söhne"/>
            </a:endParaRPr>
          </a:p>
          <a:p>
            <a:r>
              <a:rPr lang="en-US" b="0" i="0" dirty="0">
                <a:solidFill>
                  <a:srgbClr val="374151"/>
                </a:solidFill>
                <a:effectLst/>
                <a:latin typeface="Söhne"/>
              </a:rPr>
              <a:t>I've chosen to use RNA-Sequencing data derived from blood tissue cancer samples. This choice is significant as it offers insights into systemic changes and enables a more  understanding of cancer progression</a:t>
            </a:r>
          </a:p>
          <a:p>
            <a:endParaRPr lang="en-US" b="0" i="0" dirty="0">
              <a:solidFill>
                <a:srgbClr val="374151"/>
              </a:solidFill>
              <a:effectLst/>
              <a:latin typeface="Söhne"/>
            </a:endParaRPr>
          </a:p>
          <a:p>
            <a:r>
              <a:rPr lang="en-US" b="0" i="0" dirty="0">
                <a:solidFill>
                  <a:srgbClr val="374151"/>
                </a:solidFill>
                <a:effectLst/>
                <a:latin typeface="Söhne"/>
              </a:rPr>
              <a:t>Within this dataset, my research focuses on identifying differentially expressed genes. These genes play a pivotal role in understanding the variations in gene expression associated with cancer development.</a:t>
            </a:r>
          </a:p>
          <a:p>
            <a:endParaRPr lang="en-US" b="0" i="0" dirty="0">
              <a:solidFill>
                <a:srgbClr val="374151"/>
              </a:solidFill>
              <a:effectLst/>
              <a:latin typeface="Söhne"/>
            </a:endParaRPr>
          </a:p>
          <a:p>
            <a:r>
              <a:rPr lang="en-US" b="0" i="0" dirty="0">
                <a:solidFill>
                  <a:srgbClr val="374151"/>
                </a:solidFill>
                <a:effectLst/>
                <a:latin typeface="Söhne"/>
              </a:rPr>
              <a:t>Recognizing the vast scale of genomic data, I've incorporated machine learning algorithms. These algorithms efficiently sift through large datasets, allowing us to recognize patterns and glean valuable insights from the complex genomic landscape</a:t>
            </a:r>
          </a:p>
          <a:p>
            <a:endParaRPr lang="en-US" b="0" i="0" dirty="0">
              <a:solidFill>
                <a:srgbClr val="374151"/>
              </a:solidFill>
              <a:effectLst/>
              <a:latin typeface="Söhne"/>
            </a:endParaRPr>
          </a:p>
          <a:p>
            <a:r>
              <a:rPr lang="en-US" b="0" i="0" dirty="0">
                <a:solidFill>
                  <a:srgbClr val="374151"/>
                </a:solidFill>
                <a:effectLst/>
                <a:latin typeface="Söhne"/>
              </a:rPr>
              <a:t>By combining genomic insights, RNA-Sequencing, and machine learning, my research aims to contribute to our understanding of cancer development, with the ultimate goal of improving diagnostic accuracy, prognosis, and the development of personalized treatment strategies</a:t>
            </a:r>
          </a:p>
          <a:p>
            <a:endParaRPr 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F51F9ED7-64B3-2546-AA8E-AC5297E9774C}" type="slidenum">
              <a:rPr lang="en-US" smtClean="0"/>
              <a:t>4</a:t>
            </a:fld>
            <a:endParaRPr lang="en-US"/>
          </a:p>
        </p:txBody>
      </p:sp>
    </p:spTree>
    <p:extLst>
      <p:ext uri="{BB962C8B-B14F-4D97-AF65-F5344CB8AC3E}">
        <p14:creationId xmlns:p14="http://schemas.microsoft.com/office/powerpoint/2010/main" val="3005316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This paper focuses on using RNA-seq data from blood platelets to identify and analyze various cancer subtypes.</a:t>
            </a:r>
          </a:p>
          <a:p>
            <a:pPr algn="l"/>
            <a:r>
              <a:rPr lang="en-US" b="1" i="0" dirty="0">
                <a:solidFill>
                  <a:srgbClr val="374151"/>
                </a:solidFill>
                <a:effectLst/>
                <a:latin typeface="Söhne"/>
              </a:rPr>
              <a:t>2. Significance of the Study:</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Liquid Biopsy Advantages: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Liquid biopsy offers a noninvasive approach, enhancing accuracy and reducing costs in cancer detection.</a:t>
            </a:r>
          </a:p>
          <a:p>
            <a:pPr algn="l">
              <a:buFont typeface="Arial" panose="020B0604020202020204" pitchFamily="34" charset="0"/>
              <a:buChar char="•"/>
            </a:pPr>
            <a:r>
              <a:rPr lang="en-US" b="1" i="0" dirty="0">
                <a:solidFill>
                  <a:srgbClr val="374151"/>
                </a:solidFill>
                <a:effectLst/>
                <a:latin typeface="Söhne"/>
              </a:rPr>
              <a:t>Machine Learning in Cancer Detection: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Applying machine learning to liquid biopsy data presents potential for personalized expression profiling and accurate cancer detection.</a:t>
            </a:r>
          </a:p>
          <a:p>
            <a:pPr algn="l"/>
            <a:r>
              <a:rPr lang="en-US" b="1" i="0" dirty="0">
                <a:solidFill>
                  <a:srgbClr val="374151"/>
                </a:solidFill>
                <a:effectLst/>
                <a:latin typeface="Söhne"/>
              </a:rPr>
              <a:t>3. Overview of Relevant Literature:</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Previous Studies: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Several studies explore machine learning in cancer detection; however, limited focus on blood platelet RNA-seq data.</a:t>
            </a:r>
          </a:p>
          <a:p>
            <a:pPr algn="l">
              <a:buFont typeface="Arial" panose="020B0604020202020204" pitchFamily="34" charset="0"/>
              <a:buChar char="•"/>
            </a:pPr>
            <a:r>
              <a:rPr lang="en-US" b="1" i="0" dirty="0">
                <a:solidFill>
                  <a:srgbClr val="374151"/>
                </a:solidFill>
                <a:effectLst/>
                <a:latin typeface="Söhne"/>
              </a:rPr>
              <a:t>Quantitative Gene Expression Profiles: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Quantitative gene expression profiles serve as a basis for analysis and feature selection in cancer subtype detection.</a:t>
            </a:r>
          </a:p>
          <a:p>
            <a:pPr algn="l"/>
            <a:r>
              <a:rPr lang="en-US" b="1" i="0" dirty="0">
                <a:solidFill>
                  <a:srgbClr val="374151"/>
                </a:solidFill>
                <a:effectLst/>
                <a:latin typeface="Söhne"/>
              </a:rPr>
              <a:t>4. Context Establishment:</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Role of RNA-seq in Cancer Research:</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RNA-seq data from blood platelets is crucial for understanding diverse cancer subtypes.</a:t>
            </a:r>
          </a:p>
          <a:p>
            <a:pPr algn="l">
              <a:buFont typeface="Arial" panose="020B0604020202020204" pitchFamily="34" charset="0"/>
              <a:buChar char="•"/>
            </a:pPr>
            <a:r>
              <a:rPr lang="en-US" b="1" i="0" dirty="0" err="1">
                <a:solidFill>
                  <a:srgbClr val="374151"/>
                </a:solidFill>
                <a:effectLst/>
                <a:latin typeface="Söhne"/>
              </a:rPr>
              <a:t>mRMR</a:t>
            </a:r>
            <a:r>
              <a:rPr lang="en-US" b="1" i="0" dirty="0">
                <a:solidFill>
                  <a:srgbClr val="374151"/>
                </a:solidFill>
                <a:effectLst/>
                <a:latin typeface="Söhne"/>
              </a:rPr>
              <a:t> Feature Selection Method:</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The </a:t>
            </a:r>
            <a:r>
              <a:rPr lang="en-US" b="0" i="0" dirty="0" err="1">
                <a:solidFill>
                  <a:srgbClr val="374151"/>
                </a:solidFill>
                <a:effectLst/>
                <a:latin typeface="Söhne"/>
              </a:rPr>
              <a:t>mRMR</a:t>
            </a:r>
            <a:r>
              <a:rPr lang="en-US" b="0" i="0" dirty="0">
                <a:solidFill>
                  <a:srgbClr val="374151"/>
                </a:solidFill>
                <a:effectLst/>
                <a:latin typeface="Söhne"/>
              </a:rPr>
              <a:t> method is reliable for feature selection, crucial for solving complex biological problems.</a:t>
            </a:r>
          </a:p>
          <a:p>
            <a:pPr algn="l"/>
            <a:r>
              <a:rPr lang="en-US" b="1" i="0" dirty="0">
                <a:solidFill>
                  <a:srgbClr val="374151"/>
                </a:solidFill>
                <a:effectLst/>
                <a:latin typeface="Söhne"/>
              </a:rPr>
              <a:t>5. Identify Knowledge Gaps:</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Limited Studies on Blood Platelets: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There's a gap in research focusing on RNA-seq data from blood platelets for cancer subtype identification.</a:t>
            </a:r>
          </a:p>
          <a:p>
            <a:pPr algn="l">
              <a:buFont typeface="Arial" panose="020B0604020202020204" pitchFamily="34" charset="0"/>
              <a:buChar char="•"/>
            </a:pPr>
            <a:r>
              <a:rPr lang="en-US" b="1" i="0" dirty="0">
                <a:solidFill>
                  <a:srgbClr val="374151"/>
                </a:solidFill>
                <a:effectLst/>
                <a:latin typeface="Söhne"/>
              </a:rPr>
              <a:t>Need for Biomarkers: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Identifying optimal blood biomarkers is necessary for improving the detection of various cancer subtypes.</a:t>
            </a:r>
          </a:p>
          <a:p>
            <a:pPr algn="l"/>
            <a:r>
              <a:rPr lang="en-US" b="1" i="0" dirty="0">
                <a:solidFill>
                  <a:srgbClr val="374151"/>
                </a:solidFill>
                <a:effectLst/>
                <a:latin typeface="Söhne"/>
              </a:rPr>
              <a:t>6. Advancement of Knowledge:</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Novelty in Biomarker Identification: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The paper contributes by proposing a method to identify optimal blood biomarkers, enhancing the distinction between cancer subtypes.</a:t>
            </a:r>
          </a:p>
          <a:p>
            <a:pPr algn="l">
              <a:buFont typeface="Arial" panose="020B0604020202020204" pitchFamily="34" charset="0"/>
              <a:buChar char="•"/>
            </a:pPr>
            <a:r>
              <a:rPr lang="en-US" b="1" i="0" dirty="0">
                <a:solidFill>
                  <a:srgbClr val="374151"/>
                </a:solidFill>
                <a:effectLst/>
                <a:latin typeface="Söhne"/>
              </a:rPr>
              <a:t>Performance Evaluation: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The use of machine learning and feature selection methods improves accuracy in cancer subtype detection, potentially surpassing traditional methods.</a:t>
            </a:r>
          </a:p>
          <a:p>
            <a:pPr marL="742950" lvl="1" indent="-285750" algn="l">
              <a:buFont typeface="Arial" panose="020B0604020202020204" pitchFamily="34" charset="0"/>
              <a:buChar char="•"/>
            </a:pPr>
            <a:endParaRPr lang="en-US" b="0" i="0" dirty="0">
              <a:solidFill>
                <a:srgbClr val="374151"/>
              </a:solidFill>
              <a:effectLst/>
              <a:latin typeface="Söhne"/>
            </a:endParaRPr>
          </a:p>
          <a:p>
            <a:pPr algn="l"/>
            <a:r>
              <a:rPr lang="en-US" b="1" i="0" dirty="0">
                <a:solidFill>
                  <a:srgbClr val="374151"/>
                </a:solidFill>
                <a:effectLst/>
                <a:latin typeface="Söhne"/>
              </a:rPr>
              <a:t>1. Introduction:</a:t>
            </a:r>
            <a:endParaRPr lang="en-US" b="0" i="0" dirty="0">
              <a:solidFill>
                <a:srgbClr val="374151"/>
              </a:solidFill>
              <a:effectLst/>
              <a:latin typeface="Söhne"/>
            </a:endParaRPr>
          </a:p>
          <a:p>
            <a:pPr algn="l">
              <a:buFont typeface="Arial" panose="020B0604020202020204" pitchFamily="34" charset="0"/>
              <a:buChar char="•"/>
            </a:pPr>
            <a:r>
              <a:rPr lang="en-US" b="0" i="1" dirty="0">
                <a:solidFill>
                  <a:srgbClr val="374151"/>
                </a:solidFill>
                <a:effectLst/>
                <a:latin typeface="Söhne"/>
              </a:rPr>
              <a:t>Opening Statement:</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Both studies address the challenge in cancer detection, emphasizing innovative approaches.</a:t>
            </a:r>
          </a:p>
          <a:p>
            <a:pPr algn="l">
              <a:buFont typeface="Arial" panose="020B0604020202020204" pitchFamily="34" charset="0"/>
              <a:buChar char="•"/>
            </a:pPr>
            <a:r>
              <a:rPr lang="en-US" b="0" i="1" dirty="0">
                <a:solidFill>
                  <a:srgbClr val="374151"/>
                </a:solidFill>
                <a:effectLst/>
                <a:latin typeface="Söhne"/>
              </a:rPr>
              <a:t>Study Focus: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Your study explores RNA-seq data for classification, while the referenced paper focuses on cancer subtype identification.</a:t>
            </a:r>
          </a:p>
          <a:p>
            <a:pPr algn="l"/>
            <a:r>
              <a:rPr lang="en-US" b="1" i="0" dirty="0">
                <a:solidFill>
                  <a:srgbClr val="374151"/>
                </a:solidFill>
                <a:effectLst/>
                <a:latin typeface="Söhne"/>
              </a:rPr>
              <a:t>2. Significance of the Study:</a:t>
            </a:r>
            <a:endParaRPr lang="en-US" b="0" i="0" dirty="0">
              <a:solidFill>
                <a:srgbClr val="374151"/>
              </a:solidFill>
              <a:effectLst/>
              <a:latin typeface="Söhne"/>
            </a:endParaRPr>
          </a:p>
          <a:p>
            <a:pPr algn="l">
              <a:buFont typeface="Arial" panose="020B0604020202020204" pitchFamily="34" charset="0"/>
              <a:buChar char="•"/>
            </a:pPr>
            <a:r>
              <a:rPr lang="en-US" b="0" i="1" dirty="0">
                <a:solidFill>
                  <a:srgbClr val="374151"/>
                </a:solidFill>
                <a:effectLst/>
                <a:latin typeface="Söhne"/>
              </a:rPr>
              <a:t>Liquid Biopsy Advantages: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Shared recognition of the significance of liquid biopsy for accuracy and cost reduction.</a:t>
            </a:r>
          </a:p>
          <a:p>
            <a:pPr algn="l">
              <a:buFont typeface="Arial" panose="020B0604020202020204" pitchFamily="34" charset="0"/>
              <a:buChar char="•"/>
            </a:pPr>
            <a:r>
              <a:rPr lang="en-US" b="0" i="1" dirty="0">
                <a:solidFill>
                  <a:srgbClr val="374151"/>
                </a:solidFill>
                <a:effectLst/>
                <a:latin typeface="Söhne"/>
              </a:rPr>
              <a:t>Machine Learning in Cancer Detection: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Both studies leverage machine learning to enhance cancer detection accuracy.</a:t>
            </a:r>
          </a:p>
          <a:p>
            <a:pPr algn="l"/>
            <a:r>
              <a:rPr lang="en-US" b="1" i="0" dirty="0">
                <a:solidFill>
                  <a:srgbClr val="374151"/>
                </a:solidFill>
                <a:effectLst/>
                <a:latin typeface="Söhne"/>
              </a:rPr>
              <a:t>3. Overview of Relevant Literature:</a:t>
            </a:r>
            <a:endParaRPr lang="en-US" b="0" i="0" dirty="0">
              <a:solidFill>
                <a:srgbClr val="374151"/>
              </a:solidFill>
              <a:effectLst/>
              <a:latin typeface="Söhne"/>
            </a:endParaRPr>
          </a:p>
          <a:p>
            <a:pPr algn="l">
              <a:buFont typeface="Arial" panose="020B0604020202020204" pitchFamily="34" charset="0"/>
              <a:buChar char="•"/>
            </a:pPr>
            <a:r>
              <a:rPr lang="en-US" b="0" i="1" dirty="0">
                <a:solidFill>
                  <a:srgbClr val="374151"/>
                </a:solidFill>
                <a:effectLst/>
                <a:latin typeface="Söhne"/>
              </a:rPr>
              <a:t>Previous Studies: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Both studies build upon existing research, offering unique contributions.</a:t>
            </a:r>
          </a:p>
          <a:p>
            <a:pPr algn="l">
              <a:buFont typeface="Arial" panose="020B0604020202020204" pitchFamily="34" charset="0"/>
              <a:buChar char="•"/>
            </a:pPr>
            <a:r>
              <a:rPr lang="en-US" b="0" i="1" dirty="0">
                <a:solidFill>
                  <a:srgbClr val="374151"/>
                </a:solidFill>
                <a:effectLst/>
                <a:latin typeface="Söhne"/>
              </a:rPr>
              <a:t>Quantitative Gene Expression Profiles: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Reliance on quantitative gene expression profiles is a common foundation in both studies.</a:t>
            </a:r>
          </a:p>
          <a:p>
            <a:pPr algn="l"/>
            <a:r>
              <a:rPr lang="en-US" b="1" i="0" dirty="0">
                <a:solidFill>
                  <a:srgbClr val="374151"/>
                </a:solidFill>
                <a:effectLst/>
                <a:latin typeface="Söhne"/>
              </a:rPr>
              <a:t>4. Context Establishment:</a:t>
            </a:r>
            <a:endParaRPr lang="en-US" b="0" i="0" dirty="0">
              <a:solidFill>
                <a:srgbClr val="374151"/>
              </a:solidFill>
              <a:effectLst/>
              <a:latin typeface="Söhne"/>
            </a:endParaRPr>
          </a:p>
          <a:p>
            <a:pPr algn="l">
              <a:buFont typeface="Arial" panose="020B0604020202020204" pitchFamily="34" charset="0"/>
              <a:buChar char="•"/>
            </a:pPr>
            <a:r>
              <a:rPr lang="en-US" b="0" i="1" dirty="0">
                <a:solidFill>
                  <a:srgbClr val="374151"/>
                </a:solidFill>
                <a:effectLst/>
                <a:latin typeface="Söhne"/>
              </a:rPr>
              <a:t>Role of RNA-seq in Cancer Research:</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Mutual recognition of the crucial role of RNA-seq data in cancer research.</a:t>
            </a:r>
          </a:p>
          <a:p>
            <a:pPr algn="l">
              <a:buFont typeface="Arial" panose="020B0604020202020204" pitchFamily="34" charset="0"/>
              <a:buChar char="•"/>
            </a:pPr>
            <a:r>
              <a:rPr lang="en-US" b="0" i="1" dirty="0" err="1">
                <a:solidFill>
                  <a:srgbClr val="374151"/>
                </a:solidFill>
                <a:effectLst/>
                <a:latin typeface="Söhne"/>
              </a:rPr>
              <a:t>mRMR</a:t>
            </a:r>
            <a:r>
              <a:rPr lang="en-US" b="0" i="1" dirty="0">
                <a:solidFill>
                  <a:srgbClr val="374151"/>
                </a:solidFill>
                <a:effectLst/>
                <a:latin typeface="Söhne"/>
              </a:rPr>
              <a:t> Feature Selection Method:</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Application of the </a:t>
            </a:r>
            <a:r>
              <a:rPr lang="en-US" b="0" i="0" dirty="0" err="1">
                <a:solidFill>
                  <a:srgbClr val="374151"/>
                </a:solidFill>
                <a:effectLst/>
                <a:latin typeface="Söhne"/>
              </a:rPr>
              <a:t>mRMR</a:t>
            </a:r>
            <a:r>
              <a:rPr lang="en-US" b="0" i="0" dirty="0">
                <a:solidFill>
                  <a:srgbClr val="374151"/>
                </a:solidFill>
                <a:effectLst/>
                <a:latin typeface="Söhne"/>
              </a:rPr>
              <a:t> method underscores its importance in solving biological problems in both studies.</a:t>
            </a:r>
          </a:p>
          <a:p>
            <a:pPr algn="l"/>
            <a:r>
              <a:rPr lang="en-US" b="1" i="0" dirty="0">
                <a:solidFill>
                  <a:srgbClr val="374151"/>
                </a:solidFill>
                <a:effectLst/>
                <a:latin typeface="Söhne"/>
              </a:rPr>
              <a:t>5. Identify Knowledge Gaps:</a:t>
            </a:r>
            <a:endParaRPr lang="en-US" b="0" i="0" dirty="0">
              <a:solidFill>
                <a:srgbClr val="374151"/>
              </a:solidFill>
              <a:effectLst/>
              <a:latin typeface="Söhne"/>
            </a:endParaRPr>
          </a:p>
          <a:p>
            <a:pPr algn="l">
              <a:buFont typeface="Arial" panose="020B0604020202020204" pitchFamily="34" charset="0"/>
              <a:buChar char="•"/>
            </a:pPr>
            <a:r>
              <a:rPr lang="en-US" b="0" i="1" dirty="0">
                <a:solidFill>
                  <a:srgbClr val="374151"/>
                </a:solidFill>
                <a:effectLst/>
                <a:latin typeface="Söhne"/>
              </a:rPr>
              <a:t>Limited Studies on Blood Platelets: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Shared observation of a research gap related to blood platelets.</a:t>
            </a:r>
          </a:p>
          <a:p>
            <a:pPr algn="l">
              <a:buFont typeface="Arial" panose="020B0604020202020204" pitchFamily="34" charset="0"/>
              <a:buChar char="•"/>
            </a:pPr>
            <a:r>
              <a:rPr lang="en-US" b="0" i="1" dirty="0">
                <a:solidFill>
                  <a:srgbClr val="374151"/>
                </a:solidFill>
                <a:effectLst/>
                <a:latin typeface="Söhne"/>
              </a:rPr>
              <a:t>Need for Biomarkers: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Recognition of the need for optimal blood biomarkers is a common theme.</a:t>
            </a:r>
          </a:p>
          <a:p>
            <a:pPr algn="l"/>
            <a:r>
              <a:rPr lang="en-US" b="1" i="0" dirty="0">
                <a:solidFill>
                  <a:srgbClr val="374151"/>
                </a:solidFill>
                <a:effectLst/>
                <a:latin typeface="Söhne"/>
              </a:rPr>
              <a:t>6. Advancement of Knowledge:</a:t>
            </a:r>
            <a:endParaRPr lang="en-US" b="0" i="0" dirty="0">
              <a:solidFill>
                <a:srgbClr val="374151"/>
              </a:solidFill>
              <a:effectLst/>
              <a:latin typeface="Söhne"/>
            </a:endParaRPr>
          </a:p>
          <a:p>
            <a:pPr algn="l">
              <a:buFont typeface="Arial" panose="020B0604020202020204" pitchFamily="34" charset="0"/>
              <a:buChar char="•"/>
            </a:pPr>
            <a:r>
              <a:rPr lang="en-US" b="0" i="1" dirty="0">
                <a:solidFill>
                  <a:srgbClr val="374151"/>
                </a:solidFill>
                <a:effectLst/>
                <a:latin typeface="Söhne"/>
              </a:rPr>
              <a:t>Novelty in Biomarker Identification: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Both studies contribute by proposing novel approaches for biomarker identification.</a:t>
            </a:r>
          </a:p>
          <a:p>
            <a:pPr algn="l">
              <a:buFont typeface="Arial" panose="020B0604020202020204" pitchFamily="34" charset="0"/>
              <a:buChar char="•"/>
            </a:pPr>
            <a:r>
              <a:rPr lang="en-US" b="0" i="1" dirty="0">
                <a:solidFill>
                  <a:srgbClr val="374151"/>
                </a:solidFill>
                <a:effectLst/>
                <a:latin typeface="Söhne"/>
              </a:rPr>
              <a:t>Performance Evaluation: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Shared interest in improving accuracy through machine learning, with a focus on classification performance.</a:t>
            </a:r>
          </a:p>
          <a:p>
            <a:pPr marL="742950" lvl="1" indent="-285750" algn="l">
              <a:buFont typeface="Arial" panose="020B0604020202020204" pitchFamily="34" charset="0"/>
              <a:buChar char="•"/>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Introduction and Importance of Cancer Detection: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introduction of the paper highlights the importance of cancer detection for early prevention and effective treatment. Discuss how the paper aligns with this goal and the relevance of early cancer detection in your study.</a:t>
            </a:r>
          </a:p>
          <a:p>
            <a:pPr algn="l">
              <a:buFont typeface="+mj-lt"/>
              <a:buAutoNum type="arabicPeriod"/>
            </a:pPr>
            <a:r>
              <a:rPr lang="en-US" b="1" i="0" dirty="0">
                <a:solidFill>
                  <a:srgbClr val="374151"/>
                </a:solidFill>
                <a:effectLst/>
                <a:latin typeface="Söhne"/>
              </a:rPr>
              <a:t>Liquid Biopsy as a Noninvasive Detection Approach:</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paper proposes liquid biopsy as a noninvasive detection approach. Discuss the significance of liquid biopsy in cancer research and its potential impact on the accuracy and cost-effectiveness of detection.</a:t>
            </a:r>
          </a:p>
          <a:p>
            <a:pPr algn="l">
              <a:buFont typeface="+mj-lt"/>
              <a:buAutoNum type="arabicPeriod"/>
            </a:pPr>
            <a:r>
              <a:rPr lang="en-US" b="1" i="0" dirty="0">
                <a:solidFill>
                  <a:srgbClr val="374151"/>
                </a:solidFill>
                <a:effectLst/>
                <a:latin typeface="Söhne"/>
              </a:rPr>
              <a:t>Scope of Cancer Subtypes: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paper analyzes data from six different cancer subtypes, including breast cancer, colorectal cancer, glioblastoma, hepatobiliary cancer, lung cancer, and pancreatic cancer. Discuss how the inclusion of these specific cancer subtypes aligns with or differs from the scope of your study.</a:t>
            </a:r>
          </a:p>
          <a:p>
            <a:pPr algn="l">
              <a:buFont typeface="+mj-lt"/>
              <a:buAutoNum type="arabicPeriod"/>
            </a:pPr>
            <a:r>
              <a:rPr lang="en-US" b="1" i="0" dirty="0">
                <a:solidFill>
                  <a:srgbClr val="374151"/>
                </a:solidFill>
                <a:effectLst/>
                <a:latin typeface="Söhne"/>
              </a:rPr>
              <a:t>Application of Machine Learning Algorithms: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paper applies reliable machine learning algorithms to analyze gene expression profiles. Discuss the choice of machine learning algorithms and how they contribute to the understanding of cancer subtypes. Compare this with the algorithms used in your study.</a:t>
            </a:r>
          </a:p>
          <a:p>
            <a:pPr algn="l">
              <a:buFont typeface="+mj-lt"/>
              <a:buAutoNum type="arabicPeriod"/>
            </a:pPr>
            <a:r>
              <a:rPr lang="en-US" b="1" i="0" dirty="0">
                <a:solidFill>
                  <a:srgbClr val="374151"/>
                </a:solidFill>
                <a:effectLst/>
                <a:latin typeface="Söhne"/>
              </a:rPr>
              <a:t>Feature Selection Using </a:t>
            </a:r>
            <a:r>
              <a:rPr lang="en-US" b="1" i="0" dirty="0" err="1">
                <a:solidFill>
                  <a:srgbClr val="374151"/>
                </a:solidFill>
                <a:effectLst/>
                <a:latin typeface="Söhne"/>
              </a:rPr>
              <a:t>mRMR</a:t>
            </a:r>
            <a:r>
              <a:rPr lang="en-US" b="1" i="0" dirty="0">
                <a:solidFill>
                  <a:srgbClr val="374151"/>
                </a:solidFill>
                <a:effectLst/>
                <a:latin typeface="Söhne"/>
              </a:rPr>
              <a:t> Method:</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paper employs the </a:t>
            </a:r>
            <a:r>
              <a:rPr lang="en-US" b="0" i="0" dirty="0" err="1">
                <a:solidFill>
                  <a:srgbClr val="374151"/>
                </a:solidFill>
                <a:effectLst/>
                <a:latin typeface="Söhne"/>
              </a:rPr>
              <a:t>mRMR</a:t>
            </a:r>
            <a:r>
              <a:rPr lang="en-US" b="0" i="0" dirty="0">
                <a:solidFill>
                  <a:srgbClr val="374151"/>
                </a:solidFill>
                <a:effectLst/>
                <a:latin typeface="Söhne"/>
              </a:rPr>
              <a:t> method for feature selection. Discuss the importance of feature selection in genomics research and how this method contributes to the identification of important biomarkers.</a:t>
            </a:r>
          </a:p>
          <a:p>
            <a:pPr algn="l">
              <a:buFont typeface="+mj-lt"/>
              <a:buAutoNum type="arabicPeriod"/>
            </a:pPr>
            <a:r>
              <a:rPr lang="en-US" b="1" i="0" dirty="0">
                <a:solidFill>
                  <a:srgbClr val="374151"/>
                </a:solidFill>
                <a:effectLst/>
                <a:latin typeface="Söhne"/>
              </a:rPr>
              <a:t>Utilization of Support Vector Machine (SVM):</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Discuss the paper's choice of SVM as the classification algorithm. How does the utilization of SVM contribute to the accuracy and reliability of cancer subtype detection? Compare this with your study's choice of classification algorithms.</a:t>
            </a:r>
          </a:p>
          <a:p>
            <a:pPr algn="l">
              <a:buFont typeface="+mj-lt"/>
              <a:buAutoNum type="arabicPeriod"/>
            </a:pPr>
            <a:r>
              <a:rPr lang="en-US" b="1" i="0" dirty="0">
                <a:solidFill>
                  <a:srgbClr val="374151"/>
                </a:solidFill>
                <a:effectLst/>
                <a:latin typeface="Söhne"/>
              </a:rPr>
              <a:t>Cross-validation for Model Evaluation: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Both studies use ten-fold cross-validation for evaluating the performance of the classification model. Discuss the significance of this cross-validation method in ensuring robust and reliable results in genomics research.</a:t>
            </a:r>
          </a:p>
          <a:p>
            <a:pPr algn="l">
              <a:buFont typeface="+mj-lt"/>
              <a:buAutoNum type="arabicPeriod"/>
            </a:pPr>
            <a:r>
              <a:rPr lang="en-US" b="1" i="0" dirty="0">
                <a:solidFill>
                  <a:srgbClr val="374151"/>
                </a:solidFill>
                <a:effectLst/>
                <a:latin typeface="Söhne"/>
              </a:rPr>
              <a:t>Performance Metrics - Accuracy, Sensitivity, and Specificity: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paper employs accuracy, sensitivity, and specificity as performance metrics. Discuss how these metrics provide a comprehensive assessment of the model's performance in detecting cancer subtypes.</a:t>
            </a:r>
          </a:p>
          <a:p>
            <a:pPr algn="l">
              <a:buFont typeface="+mj-lt"/>
              <a:buAutoNum type="arabicPeriod"/>
            </a:pPr>
            <a:r>
              <a:rPr lang="en-US" b="1" i="0" dirty="0">
                <a:solidFill>
                  <a:srgbClr val="374151"/>
                </a:solidFill>
                <a:effectLst/>
                <a:latin typeface="Söhne"/>
              </a:rPr>
              <a:t>Computational Considerations and Limitations: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paper mentions computational limitations and the use of ten-fold cross-validation over jackknife test. Discuss the computational considerations in genomics research and any trade-offs made in terms of computation time and accuracy in your study.</a:t>
            </a:r>
          </a:p>
          <a:p>
            <a:pPr algn="l">
              <a:buFont typeface="+mj-lt"/>
              <a:buAutoNum type="arabicPeriod"/>
            </a:pPr>
            <a:r>
              <a:rPr lang="en-US" b="1" i="0" dirty="0">
                <a:solidFill>
                  <a:srgbClr val="374151"/>
                </a:solidFill>
                <a:effectLst/>
                <a:latin typeface="Söhne"/>
              </a:rPr>
              <a:t>Relevance and Contribution to Your Study: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Summarize how the insights from this paper influenced your choice and approach in your study. Highlight the specific aspects of the paper that are directly relevant to your research objectives.</a:t>
            </a:r>
          </a:p>
          <a:p>
            <a:pPr marL="742950" lvl="1" indent="-285750" algn="l">
              <a:buFont typeface="Arial" panose="020B0604020202020204" pitchFamily="34" charset="0"/>
              <a:buChar char="•"/>
            </a:pPr>
            <a:endParaRPr lang="en-US" b="0" i="0" dirty="0">
              <a:solidFill>
                <a:srgbClr val="374151"/>
              </a:solidFill>
              <a:effectLst/>
              <a:latin typeface="Söhne"/>
            </a:endParaRPr>
          </a:p>
          <a:p>
            <a:pPr marL="742950" lvl="1" indent="-285750" algn="l">
              <a:buFont typeface="Arial" panose="020B0604020202020204" pitchFamily="34" charset="0"/>
              <a:buChar char="•"/>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F51F9ED7-64B3-2546-AA8E-AC5297E9774C}" type="slidenum">
              <a:rPr lang="en-US" smtClean="0"/>
              <a:t>5</a:t>
            </a:fld>
            <a:endParaRPr lang="en-US"/>
          </a:p>
        </p:txBody>
      </p:sp>
    </p:spTree>
    <p:extLst>
      <p:ext uri="{BB962C8B-B14F-4D97-AF65-F5344CB8AC3E}">
        <p14:creationId xmlns:p14="http://schemas.microsoft.com/office/powerpoint/2010/main" val="2878192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go into details of my research the datasets. The </a:t>
            </a:r>
            <a:r>
              <a:rPr lang="en-US" b="0" i="0" dirty="0">
                <a:solidFill>
                  <a:srgbClr val="374151"/>
                </a:solidFill>
                <a:effectLst/>
                <a:latin typeface="Söhne"/>
              </a:rPr>
              <a:t>he primary dataset for my study originates from a notable source: Zhang YH et al.'s work published in '</a:t>
            </a:r>
            <a:r>
              <a:rPr lang="en-US" b="0" i="0" dirty="0" err="1">
                <a:solidFill>
                  <a:srgbClr val="374151"/>
                </a:solidFill>
                <a:effectLst/>
                <a:latin typeface="Söhne"/>
              </a:rPr>
              <a:t>Oncotarget</a:t>
            </a:r>
            <a:r>
              <a:rPr lang="en-US" b="0" i="0" dirty="0">
                <a:solidFill>
                  <a:srgbClr val="374151"/>
                </a:solidFill>
                <a:effectLst/>
                <a:latin typeface="Söhne"/>
              </a:rPr>
              <a:t>' in 2017.</a:t>
            </a:r>
          </a:p>
          <a:p>
            <a:endParaRPr lang="en-US" b="0" i="0" dirty="0">
              <a:solidFill>
                <a:srgbClr val="374151"/>
              </a:solidFill>
              <a:effectLst/>
              <a:latin typeface="Söhne"/>
            </a:endParaRPr>
          </a:p>
          <a:p>
            <a:r>
              <a:rPr lang="en-US" b="0" i="0" dirty="0">
                <a:solidFill>
                  <a:srgbClr val="374151"/>
                </a:solidFill>
                <a:effectLst/>
                <a:latin typeface="Söhne"/>
              </a:rPr>
              <a:t>The dataset, with Gene Expression Omnibus accession number GSE68086, is particularly unique. It comprises RNA-sequencing data of blood platelets, focusing on a variety of cancer subtypes.</a:t>
            </a:r>
          </a:p>
          <a:p>
            <a:endParaRPr lang="en-US" b="0" i="0" dirty="0">
              <a:solidFill>
                <a:srgbClr val="374151"/>
              </a:solidFill>
              <a:effectLst/>
              <a:latin typeface="Söhne"/>
            </a:endParaRPr>
          </a:p>
          <a:p>
            <a:r>
              <a:rPr lang="en-US" b="0" i="0" dirty="0">
                <a:solidFill>
                  <a:srgbClr val="374151"/>
                </a:solidFill>
                <a:effectLst/>
                <a:latin typeface="Söhne"/>
              </a:rPr>
              <a:t>all samples are derived from liquid biopsy blood tissue. This approach provides a unique perspective, allowing us to capture systemic changes associated with these cancer subtypes.</a:t>
            </a:r>
          </a:p>
          <a:p>
            <a:endParaRPr lang="en-US" b="0" i="0" dirty="0">
              <a:solidFill>
                <a:srgbClr val="374151"/>
              </a:solidFill>
              <a:effectLst/>
              <a:latin typeface="Söhne"/>
            </a:endParaRPr>
          </a:p>
          <a:p>
            <a:r>
              <a:rPr lang="en-US" b="0" i="0" dirty="0">
                <a:solidFill>
                  <a:srgbClr val="374151"/>
                </a:solidFill>
                <a:effectLst/>
                <a:latin typeface="Söhne"/>
              </a:rPr>
              <a:t>The RNA-sequencing data we analyze specifically focuses on a aspect—Tumor Educated Platelets. These platelets carry information reflective of the tumor environment, offering a dynamic snapshot of cancer-related changes</a:t>
            </a:r>
          </a:p>
          <a:p>
            <a:endParaRPr lang="en-US" b="0" i="0" dirty="0">
              <a:solidFill>
                <a:srgbClr val="374151"/>
              </a:solidFill>
              <a:effectLst/>
              <a:latin typeface="Söhne"/>
            </a:endParaRPr>
          </a:p>
          <a:p>
            <a:r>
              <a:rPr lang="en-US" b="0" i="0" dirty="0">
                <a:solidFill>
                  <a:srgbClr val="374151"/>
                </a:solidFill>
                <a:effectLst/>
                <a:latin typeface="Söhne"/>
              </a:rPr>
              <a:t>The significance of this dataset lies in its diversity and the unique nature of the samples. Analyzing the RNA-sequencing data from Tumor Educated Platelets provides a window into the molecular intricacies of various cancer subtypes</a:t>
            </a:r>
          </a:p>
          <a:p>
            <a:endParaRPr 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F51F9ED7-64B3-2546-AA8E-AC5297E9774C}" type="slidenum">
              <a:rPr lang="en-US" smtClean="0"/>
              <a:t>6</a:t>
            </a:fld>
            <a:endParaRPr lang="en-US"/>
          </a:p>
        </p:txBody>
      </p:sp>
    </p:spTree>
    <p:extLst>
      <p:ext uri="{BB962C8B-B14F-4D97-AF65-F5344CB8AC3E}">
        <p14:creationId xmlns:p14="http://schemas.microsoft.com/office/powerpoint/2010/main" val="3171408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preparation</a:t>
            </a:r>
          </a:p>
          <a:p>
            <a:endParaRPr lang="en-US" dirty="0"/>
          </a:p>
          <a:p>
            <a:r>
              <a:rPr lang="en-US" dirty="0"/>
              <a:t>Initially we started with a dataset </a:t>
            </a:r>
            <a:r>
              <a:rPr lang="en-US" b="0" i="0" dirty="0">
                <a:solidFill>
                  <a:srgbClr val="374151"/>
                </a:solidFill>
                <a:effectLst/>
                <a:latin typeface="Söhne"/>
              </a:rPr>
              <a:t>comprising 285 samples—each representing a unique perspective on the molecular landscape of cancer.”</a:t>
            </a:r>
          </a:p>
          <a:p>
            <a:endParaRPr lang="en-US" b="0" i="0" dirty="0">
              <a:solidFill>
                <a:srgbClr val="374151"/>
              </a:solidFill>
              <a:effectLst/>
              <a:latin typeface="Söhne"/>
            </a:endParaRPr>
          </a:p>
          <a:p>
            <a:r>
              <a:rPr lang="en-US" b="0" i="0" dirty="0">
                <a:solidFill>
                  <a:srgbClr val="374151"/>
                </a:solidFill>
                <a:effectLst/>
                <a:latin typeface="Söhne"/>
              </a:rPr>
              <a:t>we identified 229 high-quality successful samples.</a:t>
            </a:r>
          </a:p>
          <a:p>
            <a:endParaRPr lang="en-US" b="0" i="0" dirty="0">
              <a:solidFill>
                <a:srgbClr val="374151"/>
              </a:solidFill>
              <a:effectLst/>
              <a:latin typeface="Söhne"/>
            </a:endParaRPr>
          </a:p>
          <a:p>
            <a:r>
              <a:rPr lang="en-US" b="0" i="0" dirty="0">
                <a:solidFill>
                  <a:srgbClr val="374151"/>
                </a:solidFill>
                <a:effectLst/>
                <a:latin typeface="Söhne"/>
              </a:rPr>
              <a:t>The data we work with is in the form of single-end reads. This format is particularly suited to our study, allowing us to capture valuable information efficiently</a:t>
            </a:r>
          </a:p>
          <a:p>
            <a:endParaRPr lang="en-US" b="0" i="0" dirty="0">
              <a:solidFill>
                <a:srgbClr val="374151"/>
              </a:solidFill>
              <a:effectLst/>
              <a:latin typeface="Söhne"/>
            </a:endParaRPr>
          </a:p>
          <a:p>
            <a:r>
              <a:rPr lang="en-US" b="0" i="0" dirty="0">
                <a:solidFill>
                  <a:srgbClr val="374151"/>
                </a:solidFill>
                <a:effectLst/>
                <a:latin typeface="Söhne"/>
              </a:rPr>
              <a:t>However 56 samples encountered difficulties during the retrieval process from the Gene Expression Omnibus (GEO) database. Despite this challenge, 229 samples allowed us to move forward.</a:t>
            </a:r>
          </a:p>
          <a:p>
            <a:endParaRPr lang="en-US" b="0" i="0" dirty="0">
              <a:solidFill>
                <a:srgbClr val="374151"/>
              </a:solidFill>
              <a:effectLst/>
              <a:latin typeface="Söhne"/>
            </a:endParaRPr>
          </a:p>
          <a:p>
            <a:r>
              <a:rPr lang="en-US" b="0" i="0" dirty="0">
                <a:solidFill>
                  <a:srgbClr val="374151"/>
                </a:solidFill>
                <a:effectLst/>
                <a:latin typeface="Söhne"/>
              </a:rPr>
              <a:t>Having successfully navigated the challenges in data retrieval and ensuring the quality of our dataset. Lets move on to the next </a:t>
            </a:r>
            <a:r>
              <a:rPr lang="en-US" b="0" i="0" dirty="0" err="1">
                <a:solidFill>
                  <a:srgbClr val="374151"/>
                </a:solidFill>
                <a:effectLst/>
                <a:latin typeface="Söhne"/>
              </a:rPr>
              <a:t>phas</a:t>
            </a:r>
            <a:endParaRPr lang="en-US" dirty="0"/>
          </a:p>
        </p:txBody>
      </p:sp>
      <p:sp>
        <p:nvSpPr>
          <p:cNvPr id="4" name="Slide Number Placeholder 3"/>
          <p:cNvSpPr>
            <a:spLocks noGrp="1"/>
          </p:cNvSpPr>
          <p:nvPr>
            <p:ph type="sldNum" sz="quarter" idx="5"/>
          </p:nvPr>
        </p:nvSpPr>
        <p:spPr/>
        <p:txBody>
          <a:bodyPr/>
          <a:lstStyle/>
          <a:p>
            <a:fld id="{F51F9ED7-64B3-2546-AA8E-AC5297E9774C}" type="slidenum">
              <a:rPr lang="en-US" smtClean="0"/>
              <a:t>7</a:t>
            </a:fld>
            <a:endParaRPr lang="en-US"/>
          </a:p>
        </p:txBody>
      </p:sp>
    </p:spTree>
    <p:extLst>
      <p:ext uri="{BB962C8B-B14F-4D97-AF65-F5344CB8AC3E}">
        <p14:creationId xmlns:p14="http://schemas.microsoft.com/office/powerpoint/2010/main" val="2335006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into the flow of the methodology, I would like to highlight </a:t>
            </a:r>
            <a:r>
              <a:rPr lang="en-US" b="0" i="0" dirty="0">
                <a:solidFill>
                  <a:srgbClr val="374151"/>
                </a:solidFill>
                <a:effectLst/>
                <a:latin typeface="Söhne"/>
              </a:rPr>
              <a:t>the pivotal role of the STAR Aligner in our RNA-</a:t>
            </a:r>
            <a:r>
              <a:rPr lang="en-US" b="0" i="0" dirty="0" err="1">
                <a:solidFill>
                  <a:srgbClr val="374151"/>
                </a:solidFill>
                <a:effectLst/>
                <a:latin typeface="Söhne"/>
              </a:rPr>
              <a:t>seqencing</a:t>
            </a:r>
            <a:r>
              <a:rPr lang="en-US" b="0" i="0" dirty="0">
                <a:solidFill>
                  <a:srgbClr val="374151"/>
                </a:solidFill>
                <a:effectLst/>
                <a:latin typeface="Söhne"/>
              </a:rPr>
              <a:t> analysis. STAR stands for 'Spliced Transcripts Alignment to a Reference.</a:t>
            </a:r>
          </a:p>
          <a:p>
            <a:endParaRPr lang="en-US" b="0" i="0" dirty="0">
              <a:solidFill>
                <a:srgbClr val="374151"/>
              </a:solidFill>
              <a:effectLst/>
              <a:latin typeface="Söhne"/>
            </a:endParaRPr>
          </a:p>
          <a:p>
            <a:r>
              <a:rPr lang="en-US" b="0" i="0" dirty="0">
                <a:solidFill>
                  <a:srgbClr val="374151"/>
                </a:solidFill>
                <a:effectLst/>
                <a:latin typeface="Söhne"/>
              </a:rPr>
              <a:t>The STAR Aligner is a specialized tool designed for mapping RNA-seq reads to a reference genome. This step is crucial in our analysis as it forms the foundation for understanding the transcriptomic landscape within our curated samples</a:t>
            </a:r>
          </a:p>
          <a:p>
            <a:endParaRPr lang="en-US" b="0" i="0" dirty="0">
              <a:solidFill>
                <a:srgbClr val="374151"/>
              </a:solidFill>
              <a:effectLst/>
              <a:latin typeface="Söhne"/>
            </a:endParaRPr>
          </a:p>
          <a:p>
            <a:r>
              <a:rPr lang="en-US" b="0" i="0" dirty="0">
                <a:solidFill>
                  <a:srgbClr val="374151"/>
                </a:solidFill>
                <a:effectLst/>
                <a:latin typeface="Söhne"/>
              </a:rPr>
              <a:t>Why did we choose STAR? </a:t>
            </a:r>
          </a:p>
          <a:p>
            <a:r>
              <a:rPr lang="en-US" b="0" i="0" dirty="0">
                <a:solidFill>
                  <a:srgbClr val="374151"/>
                </a:solidFill>
                <a:effectLst/>
                <a:latin typeface="Söhne"/>
              </a:rPr>
              <a:t>This aligner offers several advantages, making it a robust choice for our study. These advantages include speed, sensitivity, memory efficiency, and the ability for parallelization. </a:t>
            </a:r>
          </a:p>
          <a:p>
            <a:endParaRPr lang="en-US" b="0" i="0" dirty="0">
              <a:solidFill>
                <a:srgbClr val="374151"/>
              </a:solidFill>
              <a:effectLst/>
              <a:latin typeface="Söhne"/>
            </a:endParaRPr>
          </a:p>
          <a:p>
            <a:r>
              <a:rPr lang="en-US" b="0" i="0" dirty="0">
                <a:solidFill>
                  <a:srgbClr val="374151"/>
                </a:solidFill>
                <a:effectLst/>
                <a:latin typeface="Söhne"/>
              </a:rPr>
              <a:t>Speed matters especially when working with large-scale genomic </a:t>
            </a:r>
            <a:r>
              <a:rPr lang="en-US" b="0" i="0" dirty="0" err="1">
                <a:solidFill>
                  <a:srgbClr val="374151"/>
                </a:solidFill>
                <a:effectLst/>
                <a:latin typeface="Söhne"/>
              </a:rPr>
              <a:t>datasts</a:t>
            </a:r>
            <a:r>
              <a:rPr lang="en-US" b="0" i="0" dirty="0">
                <a:solidFill>
                  <a:srgbClr val="374151"/>
                </a:solidFill>
                <a:effectLst/>
                <a:latin typeface="Söhne"/>
              </a:rPr>
              <a:t>. STAR efficiency allow for a timely analysis allowing us to process a significant amount of data with precision.</a:t>
            </a:r>
          </a:p>
          <a:p>
            <a:endParaRPr lang="en-US" b="0" i="0" dirty="0">
              <a:solidFill>
                <a:srgbClr val="374151"/>
              </a:solidFill>
              <a:effectLst/>
              <a:latin typeface="Söhne"/>
            </a:endParaRPr>
          </a:p>
          <a:p>
            <a:r>
              <a:rPr lang="en-US" b="0" i="0" dirty="0">
                <a:solidFill>
                  <a:srgbClr val="374151"/>
                </a:solidFill>
                <a:effectLst/>
                <a:latin typeface="Söhne"/>
              </a:rPr>
              <a:t>One of the notable features of STAR is its high accuracy in identifying both known and novel splice junctions. This aligner plays a crucial role in identifying complex patterns in the data.</a:t>
            </a:r>
          </a:p>
          <a:p>
            <a:endParaRPr lang="en-US"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F51F9ED7-64B3-2546-AA8E-AC5297E9774C}" type="slidenum">
              <a:rPr lang="en-US" smtClean="0"/>
              <a:t>8</a:t>
            </a:fld>
            <a:endParaRPr lang="en-US"/>
          </a:p>
        </p:txBody>
      </p:sp>
    </p:spTree>
    <p:extLst>
      <p:ext uri="{BB962C8B-B14F-4D97-AF65-F5344CB8AC3E}">
        <p14:creationId xmlns:p14="http://schemas.microsoft.com/office/powerpoint/2010/main" val="2257240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context of our study, MMP plays a crucial role in unraveling the difficulties of gene expression in our RNA sequencing data</a:t>
            </a:r>
          </a:p>
          <a:p>
            <a:endParaRPr lang="en-US" dirty="0"/>
          </a:p>
          <a:p>
            <a:endParaRPr lang="en-US" dirty="0"/>
          </a:p>
        </p:txBody>
      </p:sp>
      <p:sp>
        <p:nvSpPr>
          <p:cNvPr id="4" name="Slide Number Placeholder 3"/>
          <p:cNvSpPr>
            <a:spLocks noGrp="1"/>
          </p:cNvSpPr>
          <p:nvPr>
            <p:ph type="sldNum" sz="quarter" idx="5"/>
          </p:nvPr>
        </p:nvSpPr>
        <p:spPr/>
        <p:txBody>
          <a:bodyPr/>
          <a:lstStyle/>
          <a:p>
            <a:fld id="{F51F9ED7-64B3-2546-AA8E-AC5297E9774C}" type="slidenum">
              <a:rPr lang="en-US" smtClean="0"/>
              <a:t>9</a:t>
            </a:fld>
            <a:endParaRPr lang="en-US"/>
          </a:p>
        </p:txBody>
      </p:sp>
    </p:spTree>
    <p:extLst>
      <p:ext uri="{BB962C8B-B14F-4D97-AF65-F5344CB8AC3E}">
        <p14:creationId xmlns:p14="http://schemas.microsoft.com/office/powerpoint/2010/main" val="1455037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FeatureCounts, a critical tool in our gene expression analysis. FeatureCounts, part of the Subread package, serves as our means of quantifying mapped reads and extracting valuable insights from our RNA-sequencing data.</a:t>
            </a:r>
          </a:p>
          <a:p>
            <a:endParaRPr lang="en-US" b="0" i="0" dirty="0">
              <a:solidFill>
                <a:srgbClr val="374151"/>
              </a:solidFill>
              <a:effectLst/>
              <a:latin typeface="Söhne"/>
            </a:endParaRPr>
          </a:p>
          <a:p>
            <a:r>
              <a:rPr lang="en-US" b="0" i="0" dirty="0">
                <a:solidFill>
                  <a:srgbClr val="374151"/>
                </a:solidFill>
                <a:effectLst/>
                <a:latin typeface="Söhne"/>
              </a:rPr>
              <a:t>This package provides us with a robust set of tools, allowing for accurate and efficient analysis of mapped reads.</a:t>
            </a:r>
          </a:p>
          <a:p>
            <a:endParaRPr lang="en-US" b="0" i="0" dirty="0">
              <a:solidFill>
                <a:srgbClr val="374151"/>
              </a:solidFill>
              <a:effectLst/>
              <a:latin typeface="Söhne"/>
            </a:endParaRPr>
          </a:p>
          <a:p>
            <a:r>
              <a:rPr lang="en-US" b="0" i="0" dirty="0">
                <a:solidFill>
                  <a:srgbClr val="374151"/>
                </a:solidFill>
                <a:effectLst/>
                <a:latin typeface="Söhne"/>
              </a:rPr>
              <a:t>FeatureCounts is a tool specifically crafted for counting mapped reads. This step is essential in our analysis as it enables us to quantify the expression levels of genes and exons within the dataset.</a:t>
            </a:r>
          </a:p>
          <a:p>
            <a:endParaRPr lang="en-US" b="0" i="0" dirty="0">
              <a:solidFill>
                <a:srgbClr val="374151"/>
              </a:solidFill>
              <a:effectLst/>
              <a:latin typeface="Söhne"/>
            </a:endParaRPr>
          </a:p>
          <a:p>
            <a:r>
              <a:rPr lang="en-US" b="0" i="0" dirty="0">
                <a:solidFill>
                  <a:srgbClr val="374151"/>
                </a:solidFill>
                <a:effectLst/>
                <a:latin typeface="Söhne"/>
              </a:rPr>
              <a:t>It seamlessly handles both paired-end and single-end reads, accommodating the diversity in our RNA-sequencing data and making sure of accurate counts across different read types</a:t>
            </a:r>
          </a:p>
          <a:p>
            <a:endParaRPr lang="en-US" b="0" i="0" dirty="0">
              <a:solidFill>
                <a:srgbClr val="374151"/>
              </a:solidFill>
              <a:effectLst/>
              <a:latin typeface="Söhne"/>
            </a:endParaRPr>
          </a:p>
          <a:p>
            <a:r>
              <a:rPr lang="en-US" b="0" i="0" dirty="0">
                <a:solidFill>
                  <a:srgbClr val="374151"/>
                </a:solidFill>
                <a:effectLst/>
                <a:latin typeface="Söhne"/>
              </a:rPr>
              <a:t>It also generates counts at both the gene and exon levels. This feature allows us to dissect gene expression patterns with precision, capturing nuances in expression across different genomic regions</a:t>
            </a:r>
          </a:p>
          <a:p>
            <a:endParaRPr lang="en-US" b="0" i="0" dirty="0">
              <a:solidFill>
                <a:srgbClr val="374151"/>
              </a:solidFill>
              <a:effectLst/>
              <a:latin typeface="Söhne"/>
            </a:endParaRPr>
          </a:p>
          <a:p>
            <a:r>
              <a:rPr lang="en-US" b="0" i="0" dirty="0">
                <a:solidFill>
                  <a:srgbClr val="374151"/>
                </a:solidFill>
                <a:effectLst/>
                <a:latin typeface="Söhne"/>
              </a:rPr>
              <a:t>Its ability to assign reads to multiple features. In the complex dataset, this capability becomes invaluable, especially in scenarios where reads align to overlapping genomic features.</a:t>
            </a:r>
            <a:endParaRPr lang="en-US" dirty="0"/>
          </a:p>
        </p:txBody>
      </p:sp>
      <p:sp>
        <p:nvSpPr>
          <p:cNvPr id="4" name="Slide Number Placeholder 3"/>
          <p:cNvSpPr>
            <a:spLocks noGrp="1"/>
          </p:cNvSpPr>
          <p:nvPr>
            <p:ph type="sldNum" sz="quarter" idx="5"/>
          </p:nvPr>
        </p:nvSpPr>
        <p:spPr/>
        <p:txBody>
          <a:bodyPr/>
          <a:lstStyle/>
          <a:p>
            <a:fld id="{F51F9ED7-64B3-2546-AA8E-AC5297E9774C}" type="slidenum">
              <a:rPr lang="en-US" smtClean="0"/>
              <a:t>10</a:t>
            </a:fld>
            <a:endParaRPr lang="en-US"/>
          </a:p>
        </p:txBody>
      </p:sp>
    </p:spTree>
    <p:extLst>
      <p:ext uri="{BB962C8B-B14F-4D97-AF65-F5344CB8AC3E}">
        <p14:creationId xmlns:p14="http://schemas.microsoft.com/office/powerpoint/2010/main" val="3842143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9176-2682-0940-B0BE-49D2749D66BB}"/>
              </a:ext>
            </a:extLst>
          </p:cNvPr>
          <p:cNvSpPr>
            <a:spLocks noGrp="1"/>
          </p:cNvSpPr>
          <p:nvPr>
            <p:ph type="ctrTitle" hasCustomPrompt="1"/>
          </p:nvPr>
        </p:nvSpPr>
        <p:spPr>
          <a:xfrm>
            <a:off x="136634" y="599642"/>
            <a:ext cx="8891752" cy="1790700"/>
          </a:xfrm>
          <a:prstGeom prst="rect">
            <a:avLst/>
          </a:prstGeom>
        </p:spPr>
        <p:txBody>
          <a:bodyPr anchor="b"/>
          <a:lstStyle>
            <a:lvl1pPr algn="ctr">
              <a:defRPr sz="4200" b="0" i="0">
                <a:solidFill>
                  <a:schemeClr val="bg1"/>
                </a:solidFill>
                <a:latin typeface="Century Gothic" panose="020B0502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BFF0553A-3E04-A740-9649-D08840C6C469}"/>
              </a:ext>
            </a:extLst>
          </p:cNvPr>
          <p:cNvSpPr>
            <a:spLocks noGrp="1"/>
          </p:cNvSpPr>
          <p:nvPr>
            <p:ph type="subTitle" idx="1"/>
          </p:nvPr>
        </p:nvSpPr>
        <p:spPr>
          <a:xfrm>
            <a:off x="136634" y="2533762"/>
            <a:ext cx="8891752" cy="1241425"/>
          </a:xfrm>
          <a:prstGeom prst="rect">
            <a:avLst/>
          </a:prstGeom>
        </p:spPr>
        <p:txBody>
          <a:bodyPr/>
          <a:lstStyle>
            <a:lvl1pPr marL="0" indent="0" algn="ctr">
              <a:buNone/>
              <a:defRPr sz="3600" b="0" i="0">
                <a:solidFill>
                  <a:schemeClr val="bg1"/>
                </a:solidFill>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186679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2C6C-9E7C-424F-AD8D-B4EE4302B510}"/>
              </a:ext>
            </a:extLst>
          </p:cNvPr>
          <p:cNvSpPr>
            <a:spLocks noGrp="1"/>
          </p:cNvSpPr>
          <p:nvPr>
            <p:ph type="title" hasCustomPrompt="1"/>
          </p:nvPr>
        </p:nvSpPr>
        <p:spPr>
          <a:xfrm>
            <a:off x="565589" y="704961"/>
            <a:ext cx="8378714" cy="871592"/>
          </a:xfrm>
          <a:prstGeom prst="rect">
            <a:avLst/>
          </a:prstGeom>
        </p:spPr>
        <p:txBody>
          <a:bodyPr/>
          <a:lstStyle>
            <a:lvl1pPr>
              <a:defRPr sz="3600" b="0" i="0">
                <a:solidFill>
                  <a:srgbClr val="0039A6"/>
                </a:solidFill>
                <a:latin typeface="Century Gothic" panose="020B0502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E7D4433-E831-2946-BCD6-DEBBCF50E0FF}"/>
              </a:ext>
            </a:extLst>
          </p:cNvPr>
          <p:cNvSpPr>
            <a:spLocks noGrp="1"/>
          </p:cNvSpPr>
          <p:nvPr>
            <p:ph idx="1"/>
          </p:nvPr>
        </p:nvSpPr>
        <p:spPr>
          <a:xfrm>
            <a:off x="1112125" y="1611589"/>
            <a:ext cx="6171543" cy="3262312"/>
          </a:xfrm>
          <a:prstGeom prst="rect">
            <a:avLst/>
          </a:prstGeom>
        </p:spPr>
        <p:txBody>
          <a:bodyPr/>
          <a:lstStyle>
            <a:lvl1pPr>
              <a:defRPr b="0" i="0">
                <a:solidFill>
                  <a:srgbClr val="0039A6"/>
                </a:solidFill>
                <a:latin typeface="Century Gothic" panose="020B0502020202020204" pitchFamily="34" charset="0"/>
              </a:defRPr>
            </a:lvl1pPr>
            <a:lvl2pPr>
              <a:defRPr b="0" i="0">
                <a:solidFill>
                  <a:srgbClr val="0039A6"/>
                </a:solidFill>
                <a:latin typeface="Century Gothic" panose="020B0502020202020204" pitchFamily="34" charset="0"/>
              </a:defRPr>
            </a:lvl2pPr>
            <a:lvl3pPr>
              <a:defRPr b="0" i="0">
                <a:solidFill>
                  <a:srgbClr val="0039A6"/>
                </a:solidFill>
                <a:latin typeface="Century Gothic" panose="020B0502020202020204" pitchFamily="34" charset="0"/>
              </a:defRPr>
            </a:lvl3pPr>
            <a:lvl4pPr>
              <a:defRPr b="0" i="0">
                <a:solidFill>
                  <a:srgbClr val="0039A6"/>
                </a:solidFill>
                <a:latin typeface="Century Gothic" panose="020B0502020202020204" pitchFamily="34" charset="0"/>
              </a:defRPr>
            </a:lvl4pPr>
            <a:lvl5pPr>
              <a:defRPr b="0" i="0">
                <a:solidFill>
                  <a:srgbClr val="0039A6"/>
                </a:solidFill>
                <a:latin typeface="Century Gothic" panose="020B0502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86498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18030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6455205"/>
      </p:ext>
    </p:extLst>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1549F-45FE-C645-B181-201FFED9C847}"/>
              </a:ext>
            </a:extLst>
          </p:cNvPr>
          <p:cNvSpPr>
            <a:spLocks noGrp="1"/>
          </p:cNvSpPr>
          <p:nvPr>
            <p:ph type="ctrTitle"/>
          </p:nvPr>
        </p:nvSpPr>
        <p:spPr>
          <a:xfrm>
            <a:off x="884663" y="403512"/>
            <a:ext cx="8143723" cy="1490810"/>
          </a:xfrm>
        </p:spPr>
        <p:txBody>
          <a:bodyPr/>
          <a:lstStyle/>
          <a:p>
            <a:r>
              <a:rPr lang="en-US" sz="2800" dirty="0"/>
              <a:t>Classifying Different Cancer Types Based on Transcriptomics Data Using Machine Learning Algorithms</a:t>
            </a:r>
          </a:p>
        </p:txBody>
      </p:sp>
      <p:sp>
        <p:nvSpPr>
          <p:cNvPr id="3" name="Subtitle 2">
            <a:extLst>
              <a:ext uri="{FF2B5EF4-FFF2-40B4-BE49-F238E27FC236}">
                <a16:creationId xmlns:a16="http://schemas.microsoft.com/office/drawing/2014/main" id="{8A26DB65-CA23-4D4D-B842-E53774BF3FBA}"/>
              </a:ext>
            </a:extLst>
          </p:cNvPr>
          <p:cNvSpPr>
            <a:spLocks noGrp="1"/>
          </p:cNvSpPr>
          <p:nvPr>
            <p:ph type="subTitle" idx="1"/>
          </p:nvPr>
        </p:nvSpPr>
        <p:spPr>
          <a:xfrm>
            <a:off x="136634" y="2108140"/>
            <a:ext cx="8891752" cy="2852480"/>
          </a:xfrm>
        </p:spPr>
        <p:txBody>
          <a:bodyPr/>
          <a:lstStyle/>
          <a:p>
            <a:r>
              <a:rPr lang="en-US" sz="2000" dirty="0"/>
              <a:t>By</a:t>
            </a:r>
          </a:p>
          <a:p>
            <a:r>
              <a:rPr lang="en-US" sz="2000" dirty="0"/>
              <a:t>Eunice Olorunshola</a:t>
            </a:r>
          </a:p>
          <a:p>
            <a:r>
              <a:rPr lang="en-US" sz="2000" dirty="0"/>
              <a:t>Presented to the Committee</a:t>
            </a:r>
          </a:p>
          <a:p>
            <a:r>
              <a:rPr lang="en-US" sz="2000" dirty="0"/>
              <a:t>Committee Chair: Murray Patterson, PhD</a:t>
            </a:r>
          </a:p>
          <a:p>
            <a:r>
              <a:rPr lang="en-US" sz="2000" dirty="0"/>
              <a:t>Committee Member: Alex Zelikovsky, PhD</a:t>
            </a:r>
          </a:p>
          <a:p>
            <a:r>
              <a:rPr lang="en-US" sz="2000" dirty="0"/>
              <a:t>Committee Member: Jonathan Shihao Ji, PhD</a:t>
            </a:r>
          </a:p>
          <a:p>
            <a:r>
              <a:rPr lang="en-US" sz="2000" dirty="0"/>
              <a:t>Georgia State University</a:t>
            </a:r>
          </a:p>
          <a:p>
            <a:endParaRPr lang="en-US" sz="2000" dirty="0"/>
          </a:p>
          <a:p>
            <a:endParaRPr lang="en-US" sz="2000" dirty="0"/>
          </a:p>
          <a:p>
            <a:endParaRPr lang="en-US" sz="2000" dirty="0"/>
          </a:p>
          <a:p>
            <a:endParaRPr lang="en-US" dirty="0"/>
          </a:p>
        </p:txBody>
      </p:sp>
    </p:spTree>
    <p:extLst>
      <p:ext uri="{BB962C8B-B14F-4D97-AF65-F5344CB8AC3E}">
        <p14:creationId xmlns:p14="http://schemas.microsoft.com/office/powerpoint/2010/main" val="3155806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85E4-57D8-0E8F-8A4D-F85ABAFB23CC}"/>
              </a:ext>
            </a:extLst>
          </p:cNvPr>
          <p:cNvSpPr>
            <a:spLocks noGrp="1"/>
          </p:cNvSpPr>
          <p:nvPr>
            <p:ph type="title"/>
          </p:nvPr>
        </p:nvSpPr>
        <p:spPr>
          <a:xfrm>
            <a:off x="533505" y="480371"/>
            <a:ext cx="8378714" cy="642576"/>
          </a:xfrm>
        </p:spPr>
        <p:txBody>
          <a:bodyPr/>
          <a:lstStyle/>
          <a:p>
            <a:r>
              <a:rPr lang="en-US" sz="2400" dirty="0" err="1"/>
              <a:t>featureCounts</a:t>
            </a:r>
            <a:r>
              <a:rPr lang="en-US" sz="2400" dirty="0"/>
              <a:t> for Gene Expression</a:t>
            </a:r>
          </a:p>
        </p:txBody>
      </p:sp>
      <p:sp>
        <p:nvSpPr>
          <p:cNvPr id="3" name="Content Placeholder 2">
            <a:extLst>
              <a:ext uri="{FF2B5EF4-FFF2-40B4-BE49-F238E27FC236}">
                <a16:creationId xmlns:a16="http://schemas.microsoft.com/office/drawing/2014/main" id="{9BC8B0BF-332F-D8EB-679D-5D43DDEEBC92}"/>
              </a:ext>
            </a:extLst>
          </p:cNvPr>
          <p:cNvSpPr>
            <a:spLocks noGrp="1"/>
          </p:cNvSpPr>
          <p:nvPr>
            <p:ph idx="1"/>
          </p:nvPr>
        </p:nvSpPr>
        <p:spPr>
          <a:xfrm>
            <a:off x="999831" y="1122947"/>
            <a:ext cx="7610664" cy="3160296"/>
          </a:xfrm>
        </p:spPr>
        <p:txBody>
          <a:bodyPr/>
          <a:lstStyle/>
          <a:p>
            <a:r>
              <a:rPr lang="en-US" dirty="0"/>
              <a:t>Subread package </a:t>
            </a:r>
          </a:p>
          <a:p>
            <a:r>
              <a:rPr lang="en-US" dirty="0"/>
              <a:t>Tool for counting mapped reads</a:t>
            </a:r>
          </a:p>
          <a:p>
            <a:r>
              <a:rPr lang="en-US" dirty="0"/>
              <a:t>Handles paired-end and single-end reads</a:t>
            </a:r>
          </a:p>
          <a:p>
            <a:r>
              <a:rPr lang="en-US" dirty="0"/>
              <a:t>Counts at gene and exon levels</a:t>
            </a:r>
          </a:p>
          <a:p>
            <a:r>
              <a:rPr lang="en-US" dirty="0"/>
              <a:t>Assigns reads to multiple features.</a:t>
            </a:r>
          </a:p>
        </p:txBody>
      </p:sp>
    </p:spTree>
    <p:extLst>
      <p:ext uri="{BB962C8B-B14F-4D97-AF65-F5344CB8AC3E}">
        <p14:creationId xmlns:p14="http://schemas.microsoft.com/office/powerpoint/2010/main" val="333268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9D31-8721-9141-DF7D-28CDF5D89066}"/>
              </a:ext>
            </a:extLst>
          </p:cNvPr>
          <p:cNvSpPr>
            <a:spLocks noGrp="1"/>
          </p:cNvSpPr>
          <p:nvPr>
            <p:ph type="title"/>
          </p:nvPr>
        </p:nvSpPr>
        <p:spPr>
          <a:xfrm>
            <a:off x="565589" y="133461"/>
            <a:ext cx="8378714" cy="547475"/>
          </a:xfrm>
        </p:spPr>
        <p:txBody>
          <a:bodyPr/>
          <a:lstStyle/>
          <a:p>
            <a:r>
              <a:rPr lang="en-US" dirty="0"/>
              <a:t>Differential Expression Analysis</a:t>
            </a:r>
          </a:p>
        </p:txBody>
      </p:sp>
      <p:sp>
        <p:nvSpPr>
          <p:cNvPr id="3" name="Content Placeholder 2">
            <a:extLst>
              <a:ext uri="{FF2B5EF4-FFF2-40B4-BE49-F238E27FC236}">
                <a16:creationId xmlns:a16="http://schemas.microsoft.com/office/drawing/2014/main" id="{049BF37F-FF70-CDE1-6AA1-5DFA5222EF9A}"/>
              </a:ext>
            </a:extLst>
          </p:cNvPr>
          <p:cNvSpPr>
            <a:spLocks noGrp="1"/>
          </p:cNvSpPr>
          <p:nvPr>
            <p:ph idx="1"/>
          </p:nvPr>
        </p:nvSpPr>
        <p:spPr>
          <a:xfrm>
            <a:off x="273489" y="937067"/>
            <a:ext cx="5555811" cy="2974533"/>
          </a:xfrm>
        </p:spPr>
        <p:txBody>
          <a:bodyPr/>
          <a:lstStyle/>
          <a:p>
            <a:r>
              <a:rPr lang="en-US" sz="2400" dirty="0"/>
              <a:t>DESEq2 package</a:t>
            </a:r>
          </a:p>
          <a:p>
            <a:pPr marL="0" indent="0">
              <a:buNone/>
            </a:pPr>
            <a:r>
              <a:rPr lang="en-US" sz="2400" dirty="0"/>
              <a:t>- Effective normalization of RNA-Sequencing count data</a:t>
            </a:r>
          </a:p>
          <a:p>
            <a:r>
              <a:rPr lang="en-US" sz="2400" dirty="0"/>
              <a:t>Identify genes with significant expression changes</a:t>
            </a:r>
          </a:p>
          <a:p>
            <a:r>
              <a:rPr lang="en-US" sz="2400" dirty="0"/>
              <a:t>Focused on Log2 fold change and adjusted p-values</a:t>
            </a:r>
          </a:p>
        </p:txBody>
      </p:sp>
    </p:spTree>
    <p:extLst>
      <p:ext uri="{BB962C8B-B14F-4D97-AF65-F5344CB8AC3E}">
        <p14:creationId xmlns:p14="http://schemas.microsoft.com/office/powerpoint/2010/main" val="3004534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BE88-6BFC-53CE-3A56-09DF7FA57EF2}"/>
              </a:ext>
            </a:extLst>
          </p:cNvPr>
          <p:cNvSpPr>
            <a:spLocks noGrp="1"/>
          </p:cNvSpPr>
          <p:nvPr>
            <p:ph type="title"/>
          </p:nvPr>
        </p:nvSpPr>
        <p:spPr>
          <a:xfrm>
            <a:off x="422386" y="304634"/>
            <a:ext cx="8378714" cy="622466"/>
          </a:xfrm>
        </p:spPr>
        <p:txBody>
          <a:bodyPr/>
          <a:lstStyle/>
          <a:p>
            <a:r>
              <a:rPr lang="en-US" sz="3200" dirty="0"/>
              <a:t>Machine Learning Algorithms</a:t>
            </a:r>
          </a:p>
        </p:txBody>
      </p:sp>
      <p:sp>
        <p:nvSpPr>
          <p:cNvPr id="3" name="Content Placeholder 2">
            <a:extLst>
              <a:ext uri="{FF2B5EF4-FFF2-40B4-BE49-F238E27FC236}">
                <a16:creationId xmlns:a16="http://schemas.microsoft.com/office/drawing/2014/main" id="{C26CF852-2EE2-9302-54D2-489071DE4C7A}"/>
              </a:ext>
            </a:extLst>
          </p:cNvPr>
          <p:cNvSpPr>
            <a:spLocks noGrp="1"/>
          </p:cNvSpPr>
          <p:nvPr>
            <p:ph idx="1"/>
          </p:nvPr>
        </p:nvSpPr>
        <p:spPr>
          <a:xfrm>
            <a:off x="708462" y="927100"/>
            <a:ext cx="7727075" cy="3700573"/>
          </a:xfrm>
        </p:spPr>
        <p:txBody>
          <a:bodyPr/>
          <a:lstStyle/>
          <a:p>
            <a:r>
              <a:rPr lang="en-US" dirty="0"/>
              <a:t>Dataset : 16,383 features and 229 samples</a:t>
            </a:r>
          </a:p>
          <a:p>
            <a:r>
              <a:rPr lang="en-US" dirty="0"/>
              <a:t>Classification tasks : Cancer type and Mutation Subtype.</a:t>
            </a:r>
          </a:p>
          <a:p>
            <a:r>
              <a:rPr lang="en-US" dirty="0"/>
              <a:t>Model training and Evaluation: </a:t>
            </a:r>
          </a:p>
          <a:p>
            <a:pPr marL="0" indent="0">
              <a:buNone/>
            </a:pPr>
            <a:r>
              <a:rPr lang="en-US" dirty="0"/>
              <a:t>- Seven Classifiers used : SVM, NB, MLP. KNN, RF, LR, and DT.</a:t>
            </a:r>
          </a:p>
          <a:p>
            <a:endParaRPr lang="en-US" dirty="0"/>
          </a:p>
          <a:p>
            <a:endParaRPr lang="en-US" dirty="0"/>
          </a:p>
        </p:txBody>
      </p:sp>
    </p:spTree>
    <p:extLst>
      <p:ext uri="{BB962C8B-B14F-4D97-AF65-F5344CB8AC3E}">
        <p14:creationId xmlns:p14="http://schemas.microsoft.com/office/powerpoint/2010/main" val="2542168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28993-F402-4F42-AFB7-DC921C5F3D50}"/>
              </a:ext>
            </a:extLst>
          </p:cNvPr>
          <p:cNvSpPr>
            <a:spLocks noGrp="1"/>
          </p:cNvSpPr>
          <p:nvPr>
            <p:ph type="ctrTitle"/>
          </p:nvPr>
        </p:nvSpPr>
        <p:spPr>
          <a:xfrm>
            <a:off x="0" y="1575002"/>
            <a:ext cx="8891752" cy="1114858"/>
          </a:xfrm>
        </p:spPr>
        <p:txBody>
          <a:bodyPr/>
          <a:lstStyle/>
          <a:p>
            <a:r>
              <a:rPr lang="en-US" dirty="0"/>
              <a:t>Results &amp; Visualizations</a:t>
            </a:r>
          </a:p>
        </p:txBody>
      </p:sp>
    </p:spTree>
    <p:extLst>
      <p:ext uri="{BB962C8B-B14F-4D97-AF65-F5344CB8AC3E}">
        <p14:creationId xmlns:p14="http://schemas.microsoft.com/office/powerpoint/2010/main" val="3856240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47CFB-C3BD-28C8-970A-87881A276266}"/>
              </a:ext>
            </a:extLst>
          </p:cNvPr>
          <p:cNvSpPr>
            <a:spLocks noGrp="1"/>
          </p:cNvSpPr>
          <p:nvPr>
            <p:ph type="title"/>
          </p:nvPr>
        </p:nvSpPr>
        <p:spPr>
          <a:xfrm>
            <a:off x="565524" y="177268"/>
            <a:ext cx="4779560" cy="871592"/>
          </a:xfrm>
        </p:spPr>
        <p:txBody>
          <a:bodyPr/>
          <a:lstStyle/>
          <a:p>
            <a:r>
              <a:rPr lang="en-US" sz="3200" dirty="0"/>
              <a:t>STAR Aligner Results</a:t>
            </a:r>
          </a:p>
        </p:txBody>
      </p:sp>
      <p:sp>
        <p:nvSpPr>
          <p:cNvPr id="3" name="Content Placeholder 2">
            <a:extLst>
              <a:ext uri="{FF2B5EF4-FFF2-40B4-BE49-F238E27FC236}">
                <a16:creationId xmlns:a16="http://schemas.microsoft.com/office/drawing/2014/main" id="{47ADD56B-F6C5-5BA9-D843-E18297511C51}"/>
              </a:ext>
            </a:extLst>
          </p:cNvPr>
          <p:cNvSpPr>
            <a:spLocks noGrp="1"/>
          </p:cNvSpPr>
          <p:nvPr>
            <p:ph idx="1"/>
          </p:nvPr>
        </p:nvSpPr>
        <p:spPr>
          <a:xfrm>
            <a:off x="455422" y="1420396"/>
            <a:ext cx="2936172" cy="2137451"/>
          </a:xfrm>
        </p:spPr>
        <p:txBody>
          <a:bodyPr/>
          <a:lstStyle/>
          <a:p>
            <a:r>
              <a:rPr lang="en-US" sz="2000" dirty="0"/>
              <a:t>High Alignment Rate : Average alignment rate of 96.1%</a:t>
            </a:r>
          </a:p>
          <a:p>
            <a:r>
              <a:rPr lang="en-US" sz="2000" dirty="0"/>
              <a:t>Effective Mapping</a:t>
            </a:r>
          </a:p>
          <a:p>
            <a:r>
              <a:rPr lang="en-US" sz="2000" dirty="0"/>
              <a:t>Reliable Results</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88713F23-3235-C54D-B8B9-336217329E4A}"/>
              </a:ext>
            </a:extLst>
          </p:cNvPr>
          <p:cNvPicPr>
            <a:picLocks noChangeAspect="1"/>
          </p:cNvPicPr>
          <p:nvPr/>
        </p:nvPicPr>
        <p:blipFill>
          <a:blip r:embed="rId3"/>
          <a:stretch>
            <a:fillRect/>
          </a:stretch>
        </p:blipFill>
        <p:spPr>
          <a:xfrm>
            <a:off x="3798916" y="613064"/>
            <a:ext cx="4031673" cy="4222865"/>
          </a:xfrm>
          <a:prstGeom prst="rect">
            <a:avLst/>
          </a:prstGeom>
        </p:spPr>
      </p:pic>
    </p:spTree>
    <p:extLst>
      <p:ext uri="{BB962C8B-B14F-4D97-AF65-F5344CB8AC3E}">
        <p14:creationId xmlns:p14="http://schemas.microsoft.com/office/powerpoint/2010/main" val="2810352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19D8C-29C4-AFEC-F1B9-ADD2B592C29B}"/>
              </a:ext>
            </a:extLst>
          </p:cNvPr>
          <p:cNvSpPr>
            <a:spLocks noGrp="1"/>
          </p:cNvSpPr>
          <p:nvPr>
            <p:ph type="title"/>
          </p:nvPr>
        </p:nvSpPr>
        <p:spPr>
          <a:xfrm>
            <a:off x="682321" y="0"/>
            <a:ext cx="8378714" cy="518809"/>
          </a:xfrm>
        </p:spPr>
        <p:txBody>
          <a:bodyPr/>
          <a:lstStyle/>
          <a:p>
            <a:r>
              <a:rPr lang="en-US" sz="2400" dirty="0" err="1"/>
              <a:t>featureCounts</a:t>
            </a:r>
            <a:r>
              <a:rPr lang="en-US" sz="2400" dirty="0"/>
              <a:t> Results </a:t>
            </a:r>
          </a:p>
        </p:txBody>
      </p:sp>
      <p:sp>
        <p:nvSpPr>
          <p:cNvPr id="3" name="Content Placeholder 2">
            <a:extLst>
              <a:ext uri="{FF2B5EF4-FFF2-40B4-BE49-F238E27FC236}">
                <a16:creationId xmlns:a16="http://schemas.microsoft.com/office/drawing/2014/main" id="{94056482-FCC3-6661-3266-B8B627183319}"/>
              </a:ext>
            </a:extLst>
          </p:cNvPr>
          <p:cNvSpPr>
            <a:spLocks noGrp="1"/>
          </p:cNvSpPr>
          <p:nvPr>
            <p:ph idx="1"/>
          </p:nvPr>
        </p:nvSpPr>
        <p:spPr>
          <a:xfrm>
            <a:off x="421531" y="518809"/>
            <a:ext cx="3806758" cy="3080425"/>
          </a:xfrm>
        </p:spPr>
        <p:txBody>
          <a:bodyPr/>
          <a:lstStyle/>
          <a:p>
            <a:r>
              <a:rPr lang="en-US" sz="1800" dirty="0"/>
              <a:t>Assigned Counts</a:t>
            </a:r>
          </a:p>
          <a:p>
            <a:pPr marL="0" indent="0">
              <a:buNone/>
            </a:pPr>
            <a:r>
              <a:rPr lang="en-US" sz="1800" dirty="0"/>
              <a:t>Average : 106,907,382</a:t>
            </a:r>
          </a:p>
          <a:p>
            <a:r>
              <a:rPr lang="en-US" sz="1800" dirty="0"/>
              <a:t>Unassigned_Ambiguity</a:t>
            </a:r>
          </a:p>
          <a:p>
            <a:pPr marL="0" indent="0">
              <a:buNone/>
            </a:pPr>
            <a:r>
              <a:rPr lang="en-US" sz="1800" dirty="0"/>
              <a:t>Average : 2,871,389.84</a:t>
            </a:r>
          </a:p>
          <a:p>
            <a:r>
              <a:rPr lang="en-US" sz="1800" dirty="0"/>
              <a:t>Unassigned_MultiMapping</a:t>
            </a:r>
          </a:p>
          <a:p>
            <a:pPr marL="0" indent="0">
              <a:buNone/>
            </a:pPr>
            <a:r>
              <a:rPr lang="en-US" sz="1800" dirty="0"/>
              <a:t>Average : 86,834,588.696</a:t>
            </a:r>
          </a:p>
          <a:p>
            <a:r>
              <a:rPr lang="en-US" sz="1800" dirty="0" err="1"/>
              <a:t>Unassigned_NoFeatures</a:t>
            </a:r>
            <a:endParaRPr lang="en-US" sz="1800" dirty="0"/>
          </a:p>
          <a:p>
            <a:r>
              <a:rPr lang="en-US" sz="1800" dirty="0"/>
              <a:t>Average : 1531655370.87</a:t>
            </a:r>
          </a:p>
        </p:txBody>
      </p:sp>
      <p:pic>
        <p:nvPicPr>
          <p:cNvPr id="5" name="Picture 4" descr="A table of numbers with a number on it&#10;&#10;Description automatically generated">
            <a:extLst>
              <a:ext uri="{FF2B5EF4-FFF2-40B4-BE49-F238E27FC236}">
                <a16:creationId xmlns:a16="http://schemas.microsoft.com/office/drawing/2014/main" id="{CA189A35-BA1C-A2CA-95B5-491550B016DE}"/>
              </a:ext>
            </a:extLst>
          </p:cNvPr>
          <p:cNvPicPr>
            <a:picLocks noChangeAspect="1"/>
          </p:cNvPicPr>
          <p:nvPr/>
        </p:nvPicPr>
        <p:blipFill>
          <a:blip r:embed="rId3"/>
          <a:stretch>
            <a:fillRect/>
          </a:stretch>
        </p:blipFill>
        <p:spPr>
          <a:xfrm>
            <a:off x="4318655" y="376136"/>
            <a:ext cx="4527030" cy="4396902"/>
          </a:xfrm>
          <a:prstGeom prst="rect">
            <a:avLst/>
          </a:prstGeom>
        </p:spPr>
      </p:pic>
    </p:spTree>
    <p:extLst>
      <p:ext uri="{BB962C8B-B14F-4D97-AF65-F5344CB8AC3E}">
        <p14:creationId xmlns:p14="http://schemas.microsoft.com/office/powerpoint/2010/main" val="3949933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BAF2-BE69-80A5-E5F1-6643DE216FE7}"/>
              </a:ext>
            </a:extLst>
          </p:cNvPr>
          <p:cNvSpPr>
            <a:spLocks noGrp="1"/>
          </p:cNvSpPr>
          <p:nvPr>
            <p:ph type="title"/>
          </p:nvPr>
        </p:nvSpPr>
        <p:spPr>
          <a:xfrm>
            <a:off x="565589" y="156321"/>
            <a:ext cx="8378714" cy="483759"/>
          </a:xfrm>
        </p:spPr>
        <p:txBody>
          <a:bodyPr/>
          <a:lstStyle/>
          <a:p>
            <a:r>
              <a:rPr lang="en-US" sz="2400" dirty="0"/>
              <a:t>Differential Expression Analysis Results &amp; Visualization</a:t>
            </a:r>
          </a:p>
        </p:txBody>
      </p:sp>
      <p:sp>
        <p:nvSpPr>
          <p:cNvPr id="3" name="Content Placeholder 2">
            <a:extLst>
              <a:ext uri="{FF2B5EF4-FFF2-40B4-BE49-F238E27FC236}">
                <a16:creationId xmlns:a16="http://schemas.microsoft.com/office/drawing/2014/main" id="{1D577BF5-EBF6-12D6-5D28-9C728DE7AC0E}"/>
              </a:ext>
            </a:extLst>
          </p:cNvPr>
          <p:cNvSpPr>
            <a:spLocks noGrp="1"/>
          </p:cNvSpPr>
          <p:nvPr>
            <p:ph idx="1"/>
          </p:nvPr>
        </p:nvSpPr>
        <p:spPr>
          <a:xfrm>
            <a:off x="430481" y="731521"/>
            <a:ext cx="7599614" cy="4180844"/>
          </a:xfrm>
        </p:spPr>
        <p:txBody>
          <a:bodyPr/>
          <a:lstStyle/>
          <a:p>
            <a:r>
              <a:rPr lang="en-US" dirty="0"/>
              <a:t>Genes with Significant Upregulation and Downregulation</a:t>
            </a:r>
          </a:p>
          <a:p>
            <a:r>
              <a:rPr lang="en-US" dirty="0"/>
              <a:t>MA Plots</a:t>
            </a:r>
          </a:p>
          <a:p>
            <a:r>
              <a:rPr lang="en-US" dirty="0"/>
              <a:t>PCA </a:t>
            </a:r>
          </a:p>
          <a:p>
            <a:r>
              <a:rPr lang="en-US" dirty="0"/>
              <a:t>Volcano Plot and Dispersion Plot</a:t>
            </a:r>
          </a:p>
          <a:p>
            <a:r>
              <a:rPr lang="en-US" dirty="0"/>
              <a:t>Counts Plot</a:t>
            </a:r>
          </a:p>
          <a:p>
            <a:r>
              <a:rPr lang="en-US" dirty="0"/>
              <a:t>Histograms and Heatmap</a:t>
            </a:r>
          </a:p>
          <a:p>
            <a:endParaRPr lang="en-US" dirty="0"/>
          </a:p>
        </p:txBody>
      </p:sp>
    </p:spTree>
    <p:extLst>
      <p:ext uri="{BB962C8B-B14F-4D97-AF65-F5344CB8AC3E}">
        <p14:creationId xmlns:p14="http://schemas.microsoft.com/office/powerpoint/2010/main" val="2774181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3FBB-FEC2-0B7C-1EAE-63E23F878E63}"/>
              </a:ext>
            </a:extLst>
          </p:cNvPr>
          <p:cNvSpPr>
            <a:spLocks noGrp="1"/>
          </p:cNvSpPr>
          <p:nvPr>
            <p:ph type="title"/>
          </p:nvPr>
        </p:nvSpPr>
        <p:spPr>
          <a:xfrm>
            <a:off x="533433" y="69428"/>
            <a:ext cx="8378714" cy="666675"/>
          </a:xfrm>
        </p:spPr>
        <p:txBody>
          <a:bodyPr/>
          <a:lstStyle/>
          <a:p>
            <a:r>
              <a:rPr lang="en-US" sz="2400" dirty="0"/>
              <a:t>Genes with Significant Upregulation and Downregulation</a:t>
            </a:r>
          </a:p>
        </p:txBody>
      </p:sp>
      <p:pic>
        <p:nvPicPr>
          <p:cNvPr id="5" name="Content Placeholder 4" descr="A screenshot of a graph&#10;&#10;Description automatically generated">
            <a:extLst>
              <a:ext uri="{FF2B5EF4-FFF2-40B4-BE49-F238E27FC236}">
                <a16:creationId xmlns:a16="http://schemas.microsoft.com/office/drawing/2014/main" id="{FEFA78AB-A46C-7778-1961-C22DD7A138D3}"/>
              </a:ext>
            </a:extLst>
          </p:cNvPr>
          <p:cNvPicPr>
            <a:picLocks noGrp="1" noChangeAspect="1"/>
          </p:cNvPicPr>
          <p:nvPr>
            <p:ph idx="1"/>
          </p:nvPr>
        </p:nvPicPr>
        <p:blipFill>
          <a:blip r:embed="rId3"/>
          <a:stretch>
            <a:fillRect/>
          </a:stretch>
        </p:blipFill>
        <p:spPr>
          <a:xfrm>
            <a:off x="1212716" y="825536"/>
            <a:ext cx="6141395" cy="1269153"/>
          </a:xfrm>
        </p:spPr>
      </p:pic>
      <p:pic>
        <p:nvPicPr>
          <p:cNvPr id="7" name="Picture 6" descr="A table of numbers and letters&#10;&#10;Description automatically generated">
            <a:extLst>
              <a:ext uri="{FF2B5EF4-FFF2-40B4-BE49-F238E27FC236}">
                <a16:creationId xmlns:a16="http://schemas.microsoft.com/office/drawing/2014/main" id="{6139F89E-2FB4-BEDE-6C95-8892C7D4B0EC}"/>
              </a:ext>
            </a:extLst>
          </p:cNvPr>
          <p:cNvPicPr>
            <a:picLocks noChangeAspect="1"/>
          </p:cNvPicPr>
          <p:nvPr/>
        </p:nvPicPr>
        <p:blipFill>
          <a:blip r:embed="rId4"/>
          <a:stretch>
            <a:fillRect/>
          </a:stretch>
        </p:blipFill>
        <p:spPr>
          <a:xfrm>
            <a:off x="1212716" y="2315184"/>
            <a:ext cx="6031149" cy="2645479"/>
          </a:xfrm>
          <a:prstGeom prst="rect">
            <a:avLst/>
          </a:prstGeom>
        </p:spPr>
      </p:pic>
    </p:spTree>
    <p:extLst>
      <p:ext uri="{BB962C8B-B14F-4D97-AF65-F5344CB8AC3E}">
        <p14:creationId xmlns:p14="http://schemas.microsoft.com/office/powerpoint/2010/main" val="2220260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7FAD-F9C1-5204-541A-B2DA9780F752}"/>
              </a:ext>
            </a:extLst>
          </p:cNvPr>
          <p:cNvSpPr>
            <a:spLocks noGrp="1"/>
          </p:cNvSpPr>
          <p:nvPr>
            <p:ph type="title"/>
          </p:nvPr>
        </p:nvSpPr>
        <p:spPr>
          <a:xfrm>
            <a:off x="565589" y="226019"/>
            <a:ext cx="4946752" cy="538752"/>
          </a:xfrm>
        </p:spPr>
        <p:txBody>
          <a:bodyPr/>
          <a:lstStyle/>
          <a:p>
            <a:r>
              <a:rPr lang="en-US" dirty="0"/>
              <a:t>MA Plots</a:t>
            </a:r>
          </a:p>
        </p:txBody>
      </p:sp>
      <p:pic>
        <p:nvPicPr>
          <p:cNvPr id="5" name="Content Placeholder 4" descr="A graph of a normalized number&#10;&#10;Description automatically generated with medium confidence">
            <a:extLst>
              <a:ext uri="{FF2B5EF4-FFF2-40B4-BE49-F238E27FC236}">
                <a16:creationId xmlns:a16="http://schemas.microsoft.com/office/drawing/2014/main" id="{7DCA9C21-322D-BB86-36B1-F9BB3DD9FE5A}"/>
              </a:ext>
            </a:extLst>
          </p:cNvPr>
          <p:cNvPicPr>
            <a:picLocks noGrp="1" noChangeAspect="1"/>
          </p:cNvPicPr>
          <p:nvPr>
            <p:ph idx="1"/>
          </p:nvPr>
        </p:nvPicPr>
        <p:blipFill>
          <a:blip r:embed="rId3"/>
          <a:stretch>
            <a:fillRect/>
          </a:stretch>
        </p:blipFill>
        <p:spPr>
          <a:xfrm>
            <a:off x="199697" y="726480"/>
            <a:ext cx="3508441" cy="2061378"/>
          </a:xfrm>
        </p:spPr>
      </p:pic>
      <p:sp>
        <p:nvSpPr>
          <p:cNvPr id="7" name="TextBox 6">
            <a:extLst>
              <a:ext uri="{FF2B5EF4-FFF2-40B4-BE49-F238E27FC236}">
                <a16:creationId xmlns:a16="http://schemas.microsoft.com/office/drawing/2014/main" id="{08C44336-2EA8-0B35-0A2A-992AD6E71FDF}"/>
              </a:ext>
            </a:extLst>
          </p:cNvPr>
          <p:cNvSpPr txBox="1"/>
          <p:nvPr/>
        </p:nvSpPr>
        <p:spPr>
          <a:xfrm>
            <a:off x="1324148" y="2917028"/>
            <a:ext cx="945546" cy="507831"/>
          </a:xfrm>
          <a:prstGeom prst="rect">
            <a:avLst/>
          </a:prstGeom>
          <a:noFill/>
        </p:spPr>
        <p:txBody>
          <a:bodyPr wrap="square" rtlCol="0">
            <a:spAutoFit/>
          </a:bodyPr>
          <a:lstStyle/>
          <a:p>
            <a:pPr algn="ctr"/>
            <a:r>
              <a:rPr lang="en-US" b="1" dirty="0"/>
              <a:t>(a)</a:t>
            </a:r>
          </a:p>
          <a:p>
            <a:pPr algn="ctr"/>
            <a:r>
              <a:rPr lang="en-US" b="1" dirty="0"/>
              <a:t>Normal</a:t>
            </a:r>
          </a:p>
        </p:txBody>
      </p:sp>
      <p:pic>
        <p:nvPicPr>
          <p:cNvPr id="9" name="Picture 8" descr="A graph of a number of dots&#10;&#10;Description automatically generated">
            <a:extLst>
              <a:ext uri="{FF2B5EF4-FFF2-40B4-BE49-F238E27FC236}">
                <a16:creationId xmlns:a16="http://schemas.microsoft.com/office/drawing/2014/main" id="{407A02D1-160E-5C66-EFE9-7BBF90806131}"/>
              </a:ext>
            </a:extLst>
          </p:cNvPr>
          <p:cNvPicPr>
            <a:picLocks noChangeAspect="1"/>
          </p:cNvPicPr>
          <p:nvPr/>
        </p:nvPicPr>
        <p:blipFill>
          <a:blip r:embed="rId4"/>
          <a:stretch>
            <a:fillRect/>
          </a:stretch>
        </p:blipFill>
        <p:spPr>
          <a:xfrm>
            <a:off x="3000725" y="2586411"/>
            <a:ext cx="3508442" cy="1993765"/>
          </a:xfrm>
          <a:prstGeom prst="rect">
            <a:avLst/>
          </a:prstGeom>
        </p:spPr>
      </p:pic>
      <p:sp>
        <p:nvSpPr>
          <p:cNvPr id="10" name="TextBox 9">
            <a:extLst>
              <a:ext uri="{FF2B5EF4-FFF2-40B4-BE49-F238E27FC236}">
                <a16:creationId xmlns:a16="http://schemas.microsoft.com/office/drawing/2014/main" id="{39EDD1F7-CAB5-036F-0059-2673E85935C5}"/>
              </a:ext>
            </a:extLst>
          </p:cNvPr>
          <p:cNvSpPr txBox="1"/>
          <p:nvPr/>
        </p:nvSpPr>
        <p:spPr>
          <a:xfrm>
            <a:off x="4581356" y="4565515"/>
            <a:ext cx="840193" cy="507831"/>
          </a:xfrm>
          <a:prstGeom prst="rect">
            <a:avLst/>
          </a:prstGeom>
          <a:noFill/>
        </p:spPr>
        <p:txBody>
          <a:bodyPr wrap="square" rtlCol="0">
            <a:spAutoFit/>
          </a:bodyPr>
          <a:lstStyle/>
          <a:p>
            <a:r>
              <a:rPr lang="en-US" b="1" dirty="0"/>
              <a:t>(b)</a:t>
            </a:r>
          </a:p>
          <a:p>
            <a:r>
              <a:rPr lang="en-US" b="1" dirty="0"/>
              <a:t>Ashr</a:t>
            </a:r>
          </a:p>
        </p:txBody>
      </p:sp>
      <p:pic>
        <p:nvPicPr>
          <p:cNvPr id="12" name="Picture 11" descr="A graph with blue dots&#10;&#10;Description automatically generated">
            <a:extLst>
              <a:ext uri="{FF2B5EF4-FFF2-40B4-BE49-F238E27FC236}">
                <a16:creationId xmlns:a16="http://schemas.microsoft.com/office/drawing/2014/main" id="{7BEFEC1D-E008-8BF4-51C3-D1342E51D6B0}"/>
              </a:ext>
            </a:extLst>
          </p:cNvPr>
          <p:cNvPicPr>
            <a:picLocks noChangeAspect="1"/>
          </p:cNvPicPr>
          <p:nvPr/>
        </p:nvPicPr>
        <p:blipFill>
          <a:blip r:embed="rId5"/>
          <a:stretch>
            <a:fillRect/>
          </a:stretch>
        </p:blipFill>
        <p:spPr>
          <a:xfrm>
            <a:off x="5512341" y="9995"/>
            <a:ext cx="3372255" cy="2561755"/>
          </a:xfrm>
          <a:prstGeom prst="rect">
            <a:avLst/>
          </a:prstGeom>
        </p:spPr>
      </p:pic>
      <p:sp>
        <p:nvSpPr>
          <p:cNvPr id="13" name="TextBox 12">
            <a:extLst>
              <a:ext uri="{FF2B5EF4-FFF2-40B4-BE49-F238E27FC236}">
                <a16:creationId xmlns:a16="http://schemas.microsoft.com/office/drawing/2014/main" id="{FBFD8DFF-8ECC-AF32-1912-4EC1E094F2DE}"/>
              </a:ext>
            </a:extLst>
          </p:cNvPr>
          <p:cNvSpPr txBox="1"/>
          <p:nvPr/>
        </p:nvSpPr>
        <p:spPr>
          <a:xfrm>
            <a:off x="6799258" y="2533858"/>
            <a:ext cx="881879" cy="507831"/>
          </a:xfrm>
          <a:prstGeom prst="rect">
            <a:avLst/>
          </a:prstGeom>
          <a:noFill/>
        </p:spPr>
        <p:txBody>
          <a:bodyPr wrap="square" rtlCol="0">
            <a:spAutoFit/>
          </a:bodyPr>
          <a:lstStyle/>
          <a:p>
            <a:r>
              <a:rPr lang="en-US" b="1" dirty="0"/>
              <a:t>(C)</a:t>
            </a:r>
          </a:p>
          <a:p>
            <a:r>
              <a:rPr lang="en-US" b="1" dirty="0"/>
              <a:t>Apeglm</a:t>
            </a:r>
          </a:p>
        </p:txBody>
      </p:sp>
    </p:spTree>
    <p:extLst>
      <p:ext uri="{BB962C8B-B14F-4D97-AF65-F5344CB8AC3E}">
        <p14:creationId xmlns:p14="http://schemas.microsoft.com/office/powerpoint/2010/main" val="3461131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90050-54E7-1C5C-600F-E04A6884D96F}"/>
              </a:ext>
            </a:extLst>
          </p:cNvPr>
          <p:cNvSpPr>
            <a:spLocks noGrp="1"/>
          </p:cNvSpPr>
          <p:nvPr>
            <p:ph type="title"/>
          </p:nvPr>
        </p:nvSpPr>
        <p:spPr>
          <a:xfrm>
            <a:off x="881975" y="94500"/>
            <a:ext cx="7963710" cy="482675"/>
          </a:xfrm>
        </p:spPr>
        <p:txBody>
          <a:bodyPr/>
          <a:lstStyle/>
          <a:p>
            <a:r>
              <a:rPr lang="en-US" sz="2800" dirty="0"/>
              <a:t>PCA (Principal Component Analysis)</a:t>
            </a:r>
          </a:p>
        </p:txBody>
      </p:sp>
      <p:pic>
        <p:nvPicPr>
          <p:cNvPr id="5" name="Content Placeholder 4" descr="A graph showing different colored dots&#10;&#10;Description automatically generated">
            <a:extLst>
              <a:ext uri="{FF2B5EF4-FFF2-40B4-BE49-F238E27FC236}">
                <a16:creationId xmlns:a16="http://schemas.microsoft.com/office/drawing/2014/main" id="{185C2CDA-E227-0334-E6D8-174884D949BB}"/>
              </a:ext>
            </a:extLst>
          </p:cNvPr>
          <p:cNvPicPr>
            <a:picLocks noGrp="1" noChangeAspect="1"/>
          </p:cNvPicPr>
          <p:nvPr>
            <p:ph idx="1"/>
          </p:nvPr>
        </p:nvPicPr>
        <p:blipFill>
          <a:blip r:embed="rId3"/>
          <a:stretch>
            <a:fillRect/>
          </a:stretch>
        </p:blipFill>
        <p:spPr>
          <a:xfrm>
            <a:off x="1601821" y="577175"/>
            <a:ext cx="5784716" cy="1994574"/>
          </a:xfrm>
        </p:spPr>
      </p:pic>
      <p:pic>
        <p:nvPicPr>
          <p:cNvPr id="7" name="Picture 6" descr="A diagram of different colored triangles&#10;&#10;Description automatically generated">
            <a:extLst>
              <a:ext uri="{FF2B5EF4-FFF2-40B4-BE49-F238E27FC236}">
                <a16:creationId xmlns:a16="http://schemas.microsoft.com/office/drawing/2014/main" id="{28BFB0CC-9236-020A-50E5-553E0DDA2F5B}"/>
              </a:ext>
            </a:extLst>
          </p:cNvPr>
          <p:cNvPicPr>
            <a:picLocks noChangeAspect="1"/>
          </p:cNvPicPr>
          <p:nvPr/>
        </p:nvPicPr>
        <p:blipFill>
          <a:blip r:embed="rId4"/>
          <a:stretch>
            <a:fillRect/>
          </a:stretch>
        </p:blipFill>
        <p:spPr>
          <a:xfrm>
            <a:off x="1173804" y="2597148"/>
            <a:ext cx="6368375" cy="2477251"/>
          </a:xfrm>
          <a:prstGeom prst="rect">
            <a:avLst/>
          </a:prstGeom>
        </p:spPr>
      </p:pic>
    </p:spTree>
    <p:extLst>
      <p:ext uri="{BB962C8B-B14F-4D97-AF65-F5344CB8AC3E}">
        <p14:creationId xmlns:p14="http://schemas.microsoft.com/office/powerpoint/2010/main" val="2364465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7CAD100-E0B3-79DF-BE39-C4ADE87CF2F4}"/>
              </a:ext>
            </a:extLst>
          </p:cNvPr>
          <p:cNvGraphicFramePr>
            <a:graphicFrameLocks noGrp="1"/>
          </p:cNvGraphicFramePr>
          <p:nvPr>
            <p:extLst>
              <p:ext uri="{D42A27DB-BD31-4B8C-83A1-F6EECF244321}">
                <p14:modId xmlns:p14="http://schemas.microsoft.com/office/powerpoint/2010/main" val="853475090"/>
              </p:ext>
            </p:extLst>
          </p:nvPr>
        </p:nvGraphicFramePr>
        <p:xfrm>
          <a:off x="606347" y="723242"/>
          <a:ext cx="6671682" cy="3476768"/>
        </p:xfrm>
        <a:graphic>
          <a:graphicData uri="http://schemas.openxmlformats.org/drawingml/2006/table">
            <a:tbl>
              <a:tblPr firstRow="1" bandRow="1">
                <a:tableStyleId>{2D5ABB26-0587-4C30-8999-92F81FD0307C}</a:tableStyleId>
              </a:tblPr>
              <a:tblGrid>
                <a:gridCol w="5119047">
                  <a:extLst>
                    <a:ext uri="{9D8B030D-6E8A-4147-A177-3AD203B41FA5}">
                      <a16:colId xmlns:a16="http://schemas.microsoft.com/office/drawing/2014/main" val="4024266631"/>
                    </a:ext>
                  </a:extLst>
                </a:gridCol>
                <a:gridCol w="1552635">
                  <a:extLst>
                    <a:ext uri="{9D8B030D-6E8A-4147-A177-3AD203B41FA5}">
                      <a16:colId xmlns:a16="http://schemas.microsoft.com/office/drawing/2014/main" val="2115823826"/>
                    </a:ext>
                  </a:extLst>
                </a:gridCol>
              </a:tblGrid>
              <a:tr h="434900">
                <a:tc>
                  <a:txBody>
                    <a:bodyPr/>
                    <a:lstStyle/>
                    <a:p>
                      <a:pPr marL="285750" indent="-285750">
                        <a:lnSpc>
                          <a:spcPct val="100000"/>
                        </a:lnSpc>
                        <a:buFont typeface="Arial" panose="020B0604020202020204" pitchFamily="34" charset="0"/>
                        <a:buChar char="•"/>
                      </a:pPr>
                      <a:r>
                        <a:rPr lang="en-US" sz="1400" b="1" kern="1200" dirty="0">
                          <a:solidFill>
                            <a:schemeClr val="tx1">
                              <a:lumMod val="90000"/>
                              <a:lumOff val="10000"/>
                            </a:schemeClr>
                          </a:solidFill>
                        </a:rPr>
                        <a:t>Introduction</a:t>
                      </a:r>
                      <a:endParaRPr lang="en-US" sz="1400" b="1" kern="1200" dirty="0">
                        <a:solidFill>
                          <a:schemeClr val="tx1">
                            <a:lumMod val="90000"/>
                            <a:lumOff val="10000"/>
                          </a:schemeClr>
                        </a:solidFill>
                        <a:latin typeface="+mn-lt"/>
                        <a:ea typeface="+mn-ea"/>
                        <a:cs typeface="+mn-cs"/>
                      </a:endParaRPr>
                    </a:p>
                  </a:txBody>
                  <a:tcPr marT="91440" marB="91440" anchor="ctr"/>
                </a:tc>
                <a:tc>
                  <a:txBody>
                    <a:bodyPr/>
                    <a:lstStyle/>
                    <a:p>
                      <a:pPr algn="ctr"/>
                      <a:r>
                        <a:rPr lang="en-US" sz="1200">
                          <a:solidFill>
                            <a:schemeClr val="tx1">
                              <a:lumMod val="90000"/>
                              <a:lumOff val="10000"/>
                            </a:schemeClr>
                          </a:solidFill>
                        </a:rPr>
                        <a:t>03</a:t>
                      </a:r>
                      <a:endParaRPr lang="en-US" sz="1200" dirty="0">
                        <a:solidFill>
                          <a:schemeClr val="tx1">
                            <a:lumMod val="90000"/>
                            <a:lumOff val="10000"/>
                          </a:schemeClr>
                        </a:solidFill>
                      </a:endParaRPr>
                    </a:p>
                  </a:txBody>
                  <a:tcPr marT="91440" marB="91440" anchor="ctr"/>
                </a:tc>
                <a:extLst>
                  <a:ext uri="{0D108BD9-81ED-4DB2-BD59-A6C34878D82A}">
                    <a16:rowId xmlns:a16="http://schemas.microsoft.com/office/drawing/2014/main" val="324622614"/>
                  </a:ext>
                </a:extLst>
              </a:tr>
              <a:tr h="440938">
                <a:tc>
                  <a:txBody>
                    <a:bodyPr/>
                    <a:lstStyle/>
                    <a:p>
                      <a:pPr marL="285750" indent="-285750">
                        <a:lnSpc>
                          <a:spcPct val="100000"/>
                        </a:lnSpc>
                        <a:buFont typeface="Arial" panose="020B0604020202020204" pitchFamily="34" charset="0"/>
                        <a:buChar char="•"/>
                      </a:pPr>
                      <a:r>
                        <a:rPr lang="en-US" sz="1400" b="1" kern="1200" dirty="0">
                          <a:solidFill>
                            <a:schemeClr val="tx1">
                              <a:lumMod val="90000"/>
                              <a:lumOff val="10000"/>
                            </a:schemeClr>
                          </a:solidFill>
                        </a:rPr>
                        <a:t>Motivation</a:t>
                      </a:r>
                      <a:endParaRPr lang="en-US" sz="1400" b="1" kern="1200" dirty="0">
                        <a:solidFill>
                          <a:schemeClr val="tx1">
                            <a:lumMod val="90000"/>
                            <a:lumOff val="10000"/>
                          </a:schemeClr>
                        </a:solidFill>
                        <a:latin typeface="+mn-lt"/>
                        <a:ea typeface="+mn-ea"/>
                        <a:cs typeface="+mn-cs"/>
                      </a:endParaRPr>
                    </a:p>
                  </a:txBody>
                  <a:tcPr marT="91440" marB="91440" anchor="ctr"/>
                </a:tc>
                <a:tc>
                  <a:txBody>
                    <a:bodyPr/>
                    <a:lstStyle/>
                    <a:p>
                      <a:pPr algn="ctr"/>
                      <a:r>
                        <a:rPr lang="en-US" sz="1200">
                          <a:solidFill>
                            <a:schemeClr val="tx1">
                              <a:lumMod val="90000"/>
                              <a:lumOff val="10000"/>
                            </a:schemeClr>
                          </a:solidFill>
                        </a:rPr>
                        <a:t>04</a:t>
                      </a:r>
                      <a:endParaRPr lang="en-US" sz="1200" dirty="0">
                        <a:solidFill>
                          <a:schemeClr val="tx1">
                            <a:lumMod val="90000"/>
                            <a:lumOff val="10000"/>
                          </a:schemeClr>
                        </a:solidFill>
                      </a:endParaRPr>
                    </a:p>
                  </a:txBody>
                  <a:tcPr marT="91440" marB="91440" anchor="ctr"/>
                </a:tc>
                <a:extLst>
                  <a:ext uri="{0D108BD9-81ED-4DB2-BD59-A6C34878D82A}">
                    <a16:rowId xmlns:a16="http://schemas.microsoft.com/office/drawing/2014/main" val="2756269392"/>
                  </a:ext>
                </a:extLst>
              </a:tr>
              <a:tr h="440938">
                <a:tc>
                  <a:txBody>
                    <a:bodyPr/>
                    <a:lstStyle/>
                    <a:p>
                      <a:pPr marL="285750" indent="-285750">
                        <a:lnSpc>
                          <a:spcPct val="100000"/>
                        </a:lnSpc>
                        <a:buFont typeface="Arial" panose="020B0604020202020204" pitchFamily="34" charset="0"/>
                        <a:buChar char="•"/>
                      </a:pPr>
                      <a:r>
                        <a:rPr lang="en-US" sz="1400" b="1" kern="1200" dirty="0">
                          <a:solidFill>
                            <a:schemeClr val="tx1">
                              <a:lumMod val="90000"/>
                              <a:lumOff val="10000"/>
                            </a:schemeClr>
                          </a:solidFill>
                          <a:latin typeface="+mn-lt"/>
                          <a:ea typeface="+mn-ea"/>
                          <a:cs typeface="+mn-cs"/>
                        </a:rPr>
                        <a:t>Literature Review</a:t>
                      </a:r>
                    </a:p>
                  </a:txBody>
                  <a:tcPr marT="91440" marB="91440" anchor="ctr"/>
                </a:tc>
                <a:tc>
                  <a:txBody>
                    <a:bodyPr/>
                    <a:lstStyle/>
                    <a:p>
                      <a:pPr algn="ctr"/>
                      <a:r>
                        <a:rPr lang="en-US" sz="1200">
                          <a:solidFill>
                            <a:schemeClr val="tx1">
                              <a:lumMod val="90000"/>
                              <a:lumOff val="10000"/>
                            </a:schemeClr>
                          </a:solidFill>
                        </a:rPr>
                        <a:t>05</a:t>
                      </a:r>
                      <a:endParaRPr lang="en-US" sz="1200" dirty="0">
                        <a:solidFill>
                          <a:schemeClr val="tx1">
                            <a:lumMod val="90000"/>
                            <a:lumOff val="10000"/>
                          </a:schemeClr>
                        </a:solidFill>
                      </a:endParaRPr>
                    </a:p>
                  </a:txBody>
                  <a:tcPr marT="91440" marB="91440" anchor="ctr"/>
                </a:tc>
                <a:extLst>
                  <a:ext uri="{0D108BD9-81ED-4DB2-BD59-A6C34878D82A}">
                    <a16:rowId xmlns:a16="http://schemas.microsoft.com/office/drawing/2014/main" val="417859135"/>
                  </a:ext>
                </a:extLst>
              </a:tr>
              <a:tr h="229600">
                <a:tc>
                  <a:txBody>
                    <a:bodyPr/>
                    <a:lstStyle/>
                    <a:p>
                      <a:pPr marL="285750" indent="-285750">
                        <a:lnSpc>
                          <a:spcPct val="100000"/>
                        </a:lnSpc>
                        <a:buFont typeface="Arial" panose="020B0604020202020204" pitchFamily="34" charset="0"/>
                        <a:buChar char="•"/>
                      </a:pPr>
                      <a:r>
                        <a:rPr lang="en-US" sz="1400" b="1" kern="1200" dirty="0">
                          <a:solidFill>
                            <a:schemeClr val="tx1">
                              <a:lumMod val="90000"/>
                              <a:lumOff val="10000"/>
                            </a:schemeClr>
                          </a:solidFill>
                          <a:latin typeface="+mn-lt"/>
                          <a:ea typeface="+mn-ea"/>
                          <a:cs typeface="+mn-cs"/>
                        </a:rPr>
                        <a:t>Datasets</a:t>
                      </a:r>
                    </a:p>
                  </a:txBody>
                  <a:tcPr marT="91440" marB="91440" anchor="ctr"/>
                </a:tc>
                <a:tc>
                  <a:txBody>
                    <a:bodyPr/>
                    <a:lstStyle/>
                    <a:p>
                      <a:pPr algn="ctr"/>
                      <a:r>
                        <a:rPr lang="en-US" sz="1200">
                          <a:solidFill>
                            <a:schemeClr val="tx1">
                              <a:lumMod val="90000"/>
                              <a:lumOff val="10000"/>
                            </a:schemeClr>
                          </a:solidFill>
                        </a:rPr>
                        <a:t>06</a:t>
                      </a:r>
                      <a:endParaRPr lang="en-US" sz="1200" dirty="0">
                        <a:solidFill>
                          <a:schemeClr val="tx1">
                            <a:lumMod val="90000"/>
                            <a:lumOff val="10000"/>
                          </a:schemeClr>
                        </a:solidFill>
                      </a:endParaRPr>
                    </a:p>
                  </a:txBody>
                  <a:tcPr marT="91440" marB="91440" anchor="ctr"/>
                </a:tc>
                <a:extLst>
                  <a:ext uri="{0D108BD9-81ED-4DB2-BD59-A6C34878D82A}">
                    <a16:rowId xmlns:a16="http://schemas.microsoft.com/office/drawing/2014/main" val="736988011"/>
                  </a:ext>
                </a:extLst>
              </a:tr>
              <a:tr h="440938">
                <a:tc>
                  <a:txBody>
                    <a:bodyPr/>
                    <a:lstStyle/>
                    <a:p>
                      <a:pPr marL="285750" indent="-285750">
                        <a:lnSpc>
                          <a:spcPct val="100000"/>
                        </a:lnSpc>
                        <a:buFont typeface="Arial" panose="020B0604020202020204" pitchFamily="34" charset="0"/>
                        <a:buChar char="•"/>
                      </a:pPr>
                      <a:r>
                        <a:rPr lang="en-US" sz="1400" b="1" kern="1200" dirty="0">
                          <a:solidFill>
                            <a:schemeClr val="tx1">
                              <a:lumMod val="90000"/>
                              <a:lumOff val="10000"/>
                            </a:schemeClr>
                          </a:solidFill>
                        </a:rPr>
                        <a:t>Implementation</a:t>
                      </a:r>
                      <a:endParaRPr lang="en-US" sz="1400" b="1" kern="1200" dirty="0">
                        <a:solidFill>
                          <a:schemeClr val="tx1">
                            <a:lumMod val="90000"/>
                            <a:lumOff val="10000"/>
                          </a:schemeClr>
                        </a:solidFill>
                        <a:latin typeface="+mn-lt"/>
                        <a:ea typeface="+mn-ea"/>
                        <a:cs typeface="+mn-cs"/>
                      </a:endParaRPr>
                    </a:p>
                  </a:txBody>
                  <a:tcPr marT="91440" marB="91440" anchor="ctr"/>
                </a:tc>
                <a:tc>
                  <a:txBody>
                    <a:bodyPr/>
                    <a:lstStyle/>
                    <a:p>
                      <a:pPr algn="ctr"/>
                      <a:r>
                        <a:rPr lang="en-US" sz="1200" dirty="0">
                          <a:solidFill>
                            <a:schemeClr val="tx1">
                              <a:lumMod val="90000"/>
                              <a:lumOff val="10000"/>
                            </a:schemeClr>
                          </a:solidFill>
                        </a:rPr>
                        <a:t>07</a:t>
                      </a:r>
                    </a:p>
                  </a:txBody>
                  <a:tcPr marT="91440" marB="91440" anchor="ctr"/>
                </a:tc>
                <a:extLst>
                  <a:ext uri="{0D108BD9-81ED-4DB2-BD59-A6C34878D82A}">
                    <a16:rowId xmlns:a16="http://schemas.microsoft.com/office/drawing/2014/main" val="2622010330"/>
                  </a:ext>
                </a:extLst>
              </a:tr>
              <a:tr h="440938">
                <a:tc>
                  <a:txBody>
                    <a:bodyPr/>
                    <a:lstStyle/>
                    <a:p>
                      <a:pPr marL="285750" indent="-285750">
                        <a:lnSpc>
                          <a:spcPct val="100000"/>
                        </a:lnSpc>
                        <a:buFont typeface="Arial" panose="020B0604020202020204" pitchFamily="34" charset="0"/>
                        <a:buChar char="•"/>
                      </a:pPr>
                      <a:r>
                        <a:rPr lang="en-US" sz="1400" b="1" kern="1200">
                          <a:solidFill>
                            <a:schemeClr val="tx1">
                              <a:lumMod val="90000"/>
                              <a:lumOff val="10000"/>
                            </a:schemeClr>
                          </a:solidFill>
                        </a:rPr>
                        <a:t>Results</a:t>
                      </a:r>
                      <a:endParaRPr lang="en-US" sz="1400" b="1" kern="1200" dirty="0">
                        <a:solidFill>
                          <a:schemeClr val="tx1">
                            <a:lumMod val="90000"/>
                            <a:lumOff val="10000"/>
                          </a:schemeClr>
                        </a:solidFill>
                        <a:latin typeface="+mn-lt"/>
                        <a:ea typeface="+mn-ea"/>
                        <a:cs typeface="+mn-cs"/>
                      </a:endParaRPr>
                    </a:p>
                  </a:txBody>
                  <a:tcPr marT="91440" marB="91440" anchor="ctr"/>
                </a:tc>
                <a:tc>
                  <a:txBody>
                    <a:bodyPr/>
                    <a:lstStyle/>
                    <a:p>
                      <a:pPr algn="ctr"/>
                      <a:r>
                        <a:rPr lang="en-US" sz="1200" dirty="0">
                          <a:solidFill>
                            <a:schemeClr val="tx1">
                              <a:lumMod val="90000"/>
                              <a:lumOff val="10000"/>
                            </a:schemeClr>
                          </a:solidFill>
                        </a:rPr>
                        <a:t>13</a:t>
                      </a:r>
                    </a:p>
                  </a:txBody>
                  <a:tcPr marT="91440" marB="91440" anchor="ctr"/>
                </a:tc>
                <a:extLst>
                  <a:ext uri="{0D108BD9-81ED-4DB2-BD59-A6C34878D82A}">
                    <a16:rowId xmlns:a16="http://schemas.microsoft.com/office/drawing/2014/main" val="2027020390"/>
                  </a:ext>
                </a:extLst>
              </a:tr>
              <a:tr h="440938">
                <a:tc>
                  <a:txBody>
                    <a:bodyPr/>
                    <a:lstStyle/>
                    <a:p>
                      <a:pPr marL="285750" indent="-285750">
                        <a:lnSpc>
                          <a:spcPct val="100000"/>
                        </a:lnSpc>
                        <a:buFont typeface="Arial" panose="020B0604020202020204" pitchFamily="34" charset="0"/>
                        <a:buChar char="•"/>
                      </a:pPr>
                      <a:r>
                        <a:rPr lang="en-US" sz="1400" b="1" kern="1200">
                          <a:solidFill>
                            <a:schemeClr val="tx1">
                              <a:lumMod val="90000"/>
                              <a:lumOff val="10000"/>
                            </a:schemeClr>
                          </a:solidFill>
                        </a:rPr>
                        <a:t>Discussion</a:t>
                      </a:r>
                      <a:endParaRPr lang="en-US" sz="1400" b="1" kern="1200" dirty="0">
                        <a:solidFill>
                          <a:schemeClr val="tx1">
                            <a:lumMod val="90000"/>
                            <a:lumOff val="10000"/>
                          </a:schemeClr>
                        </a:solidFill>
                        <a:latin typeface="+mn-lt"/>
                        <a:ea typeface="+mn-ea"/>
                        <a:cs typeface="+mn-cs"/>
                      </a:endParaRPr>
                    </a:p>
                  </a:txBody>
                  <a:tcPr marT="91440" marB="91440" anchor="ctr"/>
                </a:tc>
                <a:tc>
                  <a:txBody>
                    <a:bodyPr/>
                    <a:lstStyle/>
                    <a:p>
                      <a:pPr algn="ctr"/>
                      <a:r>
                        <a:rPr lang="en-US" sz="1200" dirty="0">
                          <a:solidFill>
                            <a:schemeClr val="tx1">
                              <a:lumMod val="90000"/>
                              <a:lumOff val="10000"/>
                            </a:schemeClr>
                          </a:solidFill>
                        </a:rPr>
                        <a:t>15</a:t>
                      </a:r>
                    </a:p>
                  </a:txBody>
                  <a:tcPr marT="91440" marB="91440" anchor="ctr"/>
                </a:tc>
                <a:extLst>
                  <a:ext uri="{0D108BD9-81ED-4DB2-BD59-A6C34878D82A}">
                    <a16:rowId xmlns:a16="http://schemas.microsoft.com/office/drawing/2014/main" val="216991257"/>
                  </a:ext>
                </a:extLst>
              </a:tr>
              <a:tr h="440938">
                <a:tc>
                  <a:txBody>
                    <a:bodyPr/>
                    <a:lstStyle/>
                    <a:p>
                      <a:pPr marL="285750" indent="-285750">
                        <a:lnSpc>
                          <a:spcPct val="100000"/>
                        </a:lnSpc>
                        <a:buFont typeface="Arial" panose="020B0604020202020204" pitchFamily="34" charset="0"/>
                        <a:buChar char="•"/>
                      </a:pPr>
                      <a:r>
                        <a:rPr lang="en-US" sz="1400" b="1" kern="1200" dirty="0">
                          <a:solidFill>
                            <a:schemeClr val="tx1">
                              <a:lumMod val="90000"/>
                              <a:lumOff val="10000"/>
                            </a:schemeClr>
                          </a:solidFill>
                        </a:rPr>
                        <a:t>Conclusion and Future Works</a:t>
                      </a:r>
                      <a:endParaRPr lang="en-US" sz="1400" b="1" kern="1200" dirty="0">
                        <a:solidFill>
                          <a:schemeClr val="tx1">
                            <a:lumMod val="90000"/>
                            <a:lumOff val="10000"/>
                          </a:schemeClr>
                        </a:solidFill>
                        <a:latin typeface="+mn-lt"/>
                        <a:ea typeface="+mn-ea"/>
                        <a:cs typeface="+mn-cs"/>
                      </a:endParaRPr>
                    </a:p>
                  </a:txBody>
                  <a:tcPr marT="91440" marB="91440" anchor="ctr"/>
                </a:tc>
                <a:tc>
                  <a:txBody>
                    <a:bodyPr/>
                    <a:lstStyle/>
                    <a:p>
                      <a:pPr algn="ctr"/>
                      <a:r>
                        <a:rPr lang="en-US" sz="1200" dirty="0">
                          <a:solidFill>
                            <a:schemeClr val="tx1">
                              <a:lumMod val="90000"/>
                              <a:lumOff val="10000"/>
                            </a:schemeClr>
                          </a:solidFill>
                        </a:rPr>
                        <a:t>17</a:t>
                      </a:r>
                    </a:p>
                  </a:txBody>
                  <a:tcPr marT="91440" marB="91440" anchor="ctr"/>
                </a:tc>
                <a:extLst>
                  <a:ext uri="{0D108BD9-81ED-4DB2-BD59-A6C34878D82A}">
                    <a16:rowId xmlns:a16="http://schemas.microsoft.com/office/drawing/2014/main" val="3026354288"/>
                  </a:ext>
                </a:extLst>
              </a:tr>
            </a:tbl>
          </a:graphicData>
        </a:graphic>
      </p:graphicFrame>
      <p:sp>
        <p:nvSpPr>
          <p:cNvPr id="6" name="TextBox 5">
            <a:extLst>
              <a:ext uri="{FF2B5EF4-FFF2-40B4-BE49-F238E27FC236}">
                <a16:creationId xmlns:a16="http://schemas.microsoft.com/office/drawing/2014/main" id="{6AB53D6E-A325-6FD0-DB10-9C7EE23380B6}"/>
              </a:ext>
            </a:extLst>
          </p:cNvPr>
          <p:cNvSpPr txBox="1"/>
          <p:nvPr/>
        </p:nvSpPr>
        <p:spPr>
          <a:xfrm>
            <a:off x="2854711" y="101296"/>
            <a:ext cx="3434577" cy="584775"/>
          </a:xfrm>
          <a:prstGeom prst="rect">
            <a:avLst/>
          </a:prstGeom>
          <a:noFill/>
        </p:spPr>
        <p:txBody>
          <a:bodyPr wrap="square" rtlCol="0">
            <a:spAutoFit/>
          </a:bodyPr>
          <a:lstStyle/>
          <a:p>
            <a:r>
              <a:rPr lang="en-US" sz="3200" dirty="0"/>
              <a:t>Table of Contents</a:t>
            </a:r>
            <a:endParaRPr lang="en-US" dirty="0"/>
          </a:p>
        </p:txBody>
      </p:sp>
    </p:spTree>
    <p:extLst>
      <p:ext uri="{BB962C8B-B14F-4D97-AF65-F5344CB8AC3E}">
        <p14:creationId xmlns:p14="http://schemas.microsoft.com/office/powerpoint/2010/main" val="3296987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1C68F-3B51-EB45-72E1-5EC53C3F425A}"/>
              </a:ext>
            </a:extLst>
          </p:cNvPr>
          <p:cNvSpPr>
            <a:spLocks noGrp="1"/>
          </p:cNvSpPr>
          <p:nvPr>
            <p:ph type="title"/>
          </p:nvPr>
        </p:nvSpPr>
        <p:spPr>
          <a:xfrm>
            <a:off x="565589" y="251005"/>
            <a:ext cx="6399415" cy="416962"/>
          </a:xfrm>
        </p:spPr>
        <p:txBody>
          <a:bodyPr/>
          <a:lstStyle/>
          <a:p>
            <a:r>
              <a:rPr lang="en-US" sz="2400" dirty="0"/>
              <a:t>Volcano Plot and Dispersion Plot</a:t>
            </a:r>
          </a:p>
        </p:txBody>
      </p:sp>
      <p:pic>
        <p:nvPicPr>
          <p:cNvPr id="5" name="Content Placeholder 4" descr="A graph of red and blue dots&#10;&#10;Description automatically generated">
            <a:extLst>
              <a:ext uri="{FF2B5EF4-FFF2-40B4-BE49-F238E27FC236}">
                <a16:creationId xmlns:a16="http://schemas.microsoft.com/office/drawing/2014/main" id="{A2DC8CAF-A87F-0652-B585-92A6A0440485}"/>
              </a:ext>
            </a:extLst>
          </p:cNvPr>
          <p:cNvPicPr>
            <a:picLocks noGrp="1" noChangeAspect="1"/>
          </p:cNvPicPr>
          <p:nvPr>
            <p:ph idx="1"/>
          </p:nvPr>
        </p:nvPicPr>
        <p:blipFill>
          <a:blip r:embed="rId3"/>
          <a:stretch>
            <a:fillRect/>
          </a:stretch>
        </p:blipFill>
        <p:spPr>
          <a:xfrm>
            <a:off x="351582" y="739302"/>
            <a:ext cx="4427942" cy="2607949"/>
          </a:xfrm>
        </p:spPr>
      </p:pic>
      <p:pic>
        <p:nvPicPr>
          <p:cNvPr id="7" name="Picture 6" descr="A diagram of a blue line&#10;&#10;Description automatically generated with medium confidence">
            <a:extLst>
              <a:ext uri="{FF2B5EF4-FFF2-40B4-BE49-F238E27FC236}">
                <a16:creationId xmlns:a16="http://schemas.microsoft.com/office/drawing/2014/main" id="{7181F5DD-0E5C-05C7-90DF-54BBA9ADB74B}"/>
              </a:ext>
            </a:extLst>
          </p:cNvPr>
          <p:cNvPicPr>
            <a:picLocks noChangeAspect="1"/>
          </p:cNvPicPr>
          <p:nvPr/>
        </p:nvPicPr>
        <p:blipFill>
          <a:blip r:embed="rId4"/>
          <a:stretch>
            <a:fillRect/>
          </a:stretch>
        </p:blipFill>
        <p:spPr>
          <a:xfrm>
            <a:off x="5271006" y="625749"/>
            <a:ext cx="3521412" cy="2721502"/>
          </a:xfrm>
          <a:prstGeom prst="rect">
            <a:avLst/>
          </a:prstGeom>
        </p:spPr>
      </p:pic>
    </p:spTree>
    <p:extLst>
      <p:ext uri="{BB962C8B-B14F-4D97-AF65-F5344CB8AC3E}">
        <p14:creationId xmlns:p14="http://schemas.microsoft.com/office/powerpoint/2010/main" val="561992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179A-0F34-F233-C205-ABB99A767C5D}"/>
              </a:ext>
            </a:extLst>
          </p:cNvPr>
          <p:cNvSpPr>
            <a:spLocks noGrp="1"/>
          </p:cNvSpPr>
          <p:nvPr>
            <p:ph type="title"/>
          </p:nvPr>
        </p:nvSpPr>
        <p:spPr>
          <a:xfrm>
            <a:off x="382643" y="22676"/>
            <a:ext cx="8378714" cy="507999"/>
          </a:xfrm>
        </p:spPr>
        <p:txBody>
          <a:bodyPr/>
          <a:lstStyle/>
          <a:p>
            <a:r>
              <a:rPr lang="en-US" dirty="0"/>
              <a:t>Counts Plot</a:t>
            </a:r>
          </a:p>
        </p:txBody>
      </p:sp>
      <p:pic>
        <p:nvPicPr>
          <p:cNvPr id="5" name="Content Placeholder 4" descr="A graph of a number of groups&#10;&#10;Description automatically generated with medium confidence">
            <a:extLst>
              <a:ext uri="{FF2B5EF4-FFF2-40B4-BE49-F238E27FC236}">
                <a16:creationId xmlns:a16="http://schemas.microsoft.com/office/drawing/2014/main" id="{7C5A8A42-B75C-2598-F940-B900DD9D1078}"/>
              </a:ext>
            </a:extLst>
          </p:cNvPr>
          <p:cNvPicPr>
            <a:picLocks noGrp="1" noChangeAspect="1"/>
          </p:cNvPicPr>
          <p:nvPr>
            <p:ph idx="1"/>
          </p:nvPr>
        </p:nvPicPr>
        <p:blipFill>
          <a:blip r:embed="rId3"/>
          <a:stretch>
            <a:fillRect/>
          </a:stretch>
        </p:blipFill>
        <p:spPr>
          <a:xfrm>
            <a:off x="484241" y="1142288"/>
            <a:ext cx="3325757" cy="2084098"/>
          </a:xfrm>
        </p:spPr>
      </p:pic>
      <p:sp>
        <p:nvSpPr>
          <p:cNvPr id="10" name="TextBox 9">
            <a:extLst>
              <a:ext uri="{FF2B5EF4-FFF2-40B4-BE49-F238E27FC236}">
                <a16:creationId xmlns:a16="http://schemas.microsoft.com/office/drawing/2014/main" id="{700B916F-D019-E17F-BE19-5156E2778D14}"/>
              </a:ext>
            </a:extLst>
          </p:cNvPr>
          <p:cNvSpPr txBox="1"/>
          <p:nvPr/>
        </p:nvSpPr>
        <p:spPr>
          <a:xfrm>
            <a:off x="791889" y="715566"/>
            <a:ext cx="2710463" cy="507831"/>
          </a:xfrm>
          <a:prstGeom prst="rect">
            <a:avLst/>
          </a:prstGeom>
          <a:noFill/>
        </p:spPr>
        <p:txBody>
          <a:bodyPr wrap="square" rtlCol="0">
            <a:spAutoFit/>
          </a:bodyPr>
          <a:lstStyle/>
          <a:p>
            <a:r>
              <a:rPr lang="en-US" b="1" dirty="0"/>
              <a:t>Normalized counts for a single gene over mutation subtypes group </a:t>
            </a:r>
          </a:p>
        </p:txBody>
      </p:sp>
      <p:pic>
        <p:nvPicPr>
          <p:cNvPr id="13" name="Picture 12" descr="A graph showing different colored dots&#10;&#10;Description automatically generated">
            <a:extLst>
              <a:ext uri="{FF2B5EF4-FFF2-40B4-BE49-F238E27FC236}">
                <a16:creationId xmlns:a16="http://schemas.microsoft.com/office/drawing/2014/main" id="{01C83CBE-6FE9-1668-3F0A-D0B68AA54848}"/>
              </a:ext>
            </a:extLst>
          </p:cNvPr>
          <p:cNvPicPr>
            <a:picLocks noChangeAspect="1"/>
          </p:cNvPicPr>
          <p:nvPr/>
        </p:nvPicPr>
        <p:blipFill>
          <a:blip r:embed="rId4"/>
          <a:stretch>
            <a:fillRect/>
          </a:stretch>
        </p:blipFill>
        <p:spPr>
          <a:xfrm>
            <a:off x="4347666" y="482921"/>
            <a:ext cx="4312091" cy="2084099"/>
          </a:xfrm>
          <a:prstGeom prst="rect">
            <a:avLst/>
          </a:prstGeom>
        </p:spPr>
      </p:pic>
      <p:pic>
        <p:nvPicPr>
          <p:cNvPr id="15" name="Picture 14" descr="A graph with different colored dots&#10;&#10;Description automatically generated">
            <a:extLst>
              <a:ext uri="{FF2B5EF4-FFF2-40B4-BE49-F238E27FC236}">
                <a16:creationId xmlns:a16="http://schemas.microsoft.com/office/drawing/2014/main" id="{7E58F26C-E1F7-C913-8E49-73988BCD0AA8}"/>
              </a:ext>
            </a:extLst>
          </p:cNvPr>
          <p:cNvPicPr>
            <a:picLocks noChangeAspect="1"/>
          </p:cNvPicPr>
          <p:nvPr/>
        </p:nvPicPr>
        <p:blipFill>
          <a:blip r:embed="rId5"/>
          <a:stretch>
            <a:fillRect/>
          </a:stretch>
        </p:blipFill>
        <p:spPr>
          <a:xfrm>
            <a:off x="3502353" y="3226386"/>
            <a:ext cx="5157404" cy="1874847"/>
          </a:xfrm>
          <a:prstGeom prst="rect">
            <a:avLst/>
          </a:prstGeom>
        </p:spPr>
      </p:pic>
      <p:sp>
        <p:nvSpPr>
          <p:cNvPr id="18" name="TextBox 17">
            <a:extLst>
              <a:ext uri="{FF2B5EF4-FFF2-40B4-BE49-F238E27FC236}">
                <a16:creationId xmlns:a16="http://schemas.microsoft.com/office/drawing/2014/main" id="{F0F8D650-7C3F-769D-4FD6-2ACF75AEB695}"/>
              </a:ext>
            </a:extLst>
          </p:cNvPr>
          <p:cNvSpPr txBox="1"/>
          <p:nvPr/>
        </p:nvSpPr>
        <p:spPr>
          <a:xfrm>
            <a:off x="4794250" y="2718555"/>
            <a:ext cx="2095500" cy="507831"/>
          </a:xfrm>
          <a:prstGeom prst="rect">
            <a:avLst/>
          </a:prstGeom>
          <a:noFill/>
        </p:spPr>
        <p:txBody>
          <a:bodyPr wrap="square" rtlCol="0">
            <a:spAutoFit/>
          </a:bodyPr>
          <a:lstStyle/>
          <a:p>
            <a:r>
              <a:rPr lang="en-US" b="1" dirty="0"/>
              <a:t>Normalized counts with lines connecting cell lines</a:t>
            </a:r>
          </a:p>
        </p:txBody>
      </p:sp>
    </p:spTree>
    <p:extLst>
      <p:ext uri="{BB962C8B-B14F-4D97-AF65-F5344CB8AC3E}">
        <p14:creationId xmlns:p14="http://schemas.microsoft.com/office/powerpoint/2010/main" val="1859446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F8DF-CF71-D252-4C44-660A10D8B304}"/>
              </a:ext>
            </a:extLst>
          </p:cNvPr>
          <p:cNvSpPr>
            <a:spLocks noGrp="1"/>
          </p:cNvSpPr>
          <p:nvPr>
            <p:ph type="title"/>
          </p:nvPr>
        </p:nvSpPr>
        <p:spPr>
          <a:xfrm>
            <a:off x="588661" y="99684"/>
            <a:ext cx="5157143" cy="360759"/>
          </a:xfrm>
        </p:spPr>
        <p:txBody>
          <a:bodyPr/>
          <a:lstStyle/>
          <a:p>
            <a:r>
              <a:rPr lang="en-US" sz="2400" dirty="0"/>
              <a:t>Histograms and Heatmap</a:t>
            </a:r>
          </a:p>
        </p:txBody>
      </p:sp>
      <p:pic>
        <p:nvPicPr>
          <p:cNvPr id="5" name="Content Placeholder 4" descr="A graph of a bar graph&#10;&#10;Description automatically generated">
            <a:extLst>
              <a:ext uri="{FF2B5EF4-FFF2-40B4-BE49-F238E27FC236}">
                <a16:creationId xmlns:a16="http://schemas.microsoft.com/office/drawing/2014/main" id="{E7693255-E9E6-9EE2-CC03-0F28B540243E}"/>
              </a:ext>
            </a:extLst>
          </p:cNvPr>
          <p:cNvPicPr>
            <a:picLocks noGrp="1" noChangeAspect="1"/>
          </p:cNvPicPr>
          <p:nvPr>
            <p:ph idx="1"/>
          </p:nvPr>
        </p:nvPicPr>
        <p:blipFill>
          <a:blip r:embed="rId3"/>
          <a:stretch>
            <a:fillRect/>
          </a:stretch>
        </p:blipFill>
        <p:spPr>
          <a:xfrm>
            <a:off x="385460" y="1060002"/>
            <a:ext cx="3103527" cy="1737355"/>
          </a:xfrm>
        </p:spPr>
      </p:pic>
      <p:sp>
        <p:nvSpPr>
          <p:cNvPr id="6" name="TextBox 5">
            <a:extLst>
              <a:ext uri="{FF2B5EF4-FFF2-40B4-BE49-F238E27FC236}">
                <a16:creationId xmlns:a16="http://schemas.microsoft.com/office/drawing/2014/main" id="{4D44739A-0568-DC7C-F63E-3948907B0A0A}"/>
              </a:ext>
            </a:extLst>
          </p:cNvPr>
          <p:cNvSpPr txBox="1"/>
          <p:nvPr/>
        </p:nvSpPr>
        <p:spPr>
          <a:xfrm>
            <a:off x="723507" y="480557"/>
            <a:ext cx="2606569" cy="715581"/>
          </a:xfrm>
          <a:prstGeom prst="rect">
            <a:avLst/>
          </a:prstGeom>
          <a:noFill/>
        </p:spPr>
        <p:txBody>
          <a:bodyPr wrap="square" rtlCol="0">
            <a:spAutoFit/>
          </a:bodyPr>
          <a:lstStyle/>
          <a:p>
            <a:r>
              <a:rPr lang="en-US" b="1" dirty="0"/>
              <a:t>Histogram of p values for genes with mean normalized count larger than 1</a:t>
            </a:r>
          </a:p>
        </p:txBody>
      </p:sp>
      <p:pic>
        <p:nvPicPr>
          <p:cNvPr id="8" name="Picture 7" descr="A close-up of a dna test&#10;&#10;Description automatically generated">
            <a:extLst>
              <a:ext uri="{FF2B5EF4-FFF2-40B4-BE49-F238E27FC236}">
                <a16:creationId xmlns:a16="http://schemas.microsoft.com/office/drawing/2014/main" id="{11DA2A30-8073-D2B2-885D-83C74EDAA554}"/>
              </a:ext>
            </a:extLst>
          </p:cNvPr>
          <p:cNvPicPr>
            <a:picLocks noChangeAspect="1"/>
          </p:cNvPicPr>
          <p:nvPr/>
        </p:nvPicPr>
        <p:blipFill>
          <a:blip r:embed="rId4"/>
          <a:stretch>
            <a:fillRect/>
          </a:stretch>
        </p:blipFill>
        <p:spPr>
          <a:xfrm>
            <a:off x="4751826" y="801077"/>
            <a:ext cx="4277234" cy="2595839"/>
          </a:xfrm>
          <a:prstGeom prst="rect">
            <a:avLst/>
          </a:prstGeom>
        </p:spPr>
      </p:pic>
      <p:sp>
        <p:nvSpPr>
          <p:cNvPr id="10" name="TextBox 9">
            <a:extLst>
              <a:ext uri="{FF2B5EF4-FFF2-40B4-BE49-F238E27FC236}">
                <a16:creationId xmlns:a16="http://schemas.microsoft.com/office/drawing/2014/main" id="{9352751B-FE0F-726E-C0AD-6CE8088811E5}"/>
              </a:ext>
            </a:extLst>
          </p:cNvPr>
          <p:cNvSpPr txBox="1"/>
          <p:nvPr/>
        </p:nvSpPr>
        <p:spPr>
          <a:xfrm>
            <a:off x="5095020" y="99684"/>
            <a:ext cx="2042760" cy="738664"/>
          </a:xfrm>
          <a:prstGeom prst="rect">
            <a:avLst/>
          </a:prstGeom>
          <a:noFill/>
        </p:spPr>
        <p:txBody>
          <a:bodyPr wrap="square" rtlCol="0">
            <a:spAutoFit/>
          </a:bodyPr>
          <a:lstStyle/>
          <a:p>
            <a:r>
              <a:rPr lang="en-US" sz="1400" b="1" dirty="0"/>
              <a:t>20 genes with the highest variance across samples</a:t>
            </a:r>
          </a:p>
        </p:txBody>
      </p:sp>
      <p:pic>
        <p:nvPicPr>
          <p:cNvPr id="12" name="Picture 11" descr="A blue bar graph with white text&#10;&#10;Description automatically generated">
            <a:extLst>
              <a:ext uri="{FF2B5EF4-FFF2-40B4-BE49-F238E27FC236}">
                <a16:creationId xmlns:a16="http://schemas.microsoft.com/office/drawing/2014/main" id="{8396F7C4-AF4E-932D-B44E-F549D33EFB8F}"/>
              </a:ext>
            </a:extLst>
          </p:cNvPr>
          <p:cNvPicPr>
            <a:picLocks noChangeAspect="1"/>
          </p:cNvPicPr>
          <p:nvPr/>
        </p:nvPicPr>
        <p:blipFill>
          <a:blip r:embed="rId5"/>
          <a:stretch>
            <a:fillRect/>
          </a:stretch>
        </p:blipFill>
        <p:spPr>
          <a:xfrm>
            <a:off x="322634" y="3396916"/>
            <a:ext cx="4772386" cy="1653635"/>
          </a:xfrm>
          <a:prstGeom prst="rect">
            <a:avLst/>
          </a:prstGeom>
        </p:spPr>
      </p:pic>
      <p:sp>
        <p:nvSpPr>
          <p:cNvPr id="13" name="TextBox 12">
            <a:extLst>
              <a:ext uri="{FF2B5EF4-FFF2-40B4-BE49-F238E27FC236}">
                <a16:creationId xmlns:a16="http://schemas.microsoft.com/office/drawing/2014/main" id="{F5C15A0C-AFD1-6AB1-1438-1D6871D16E3C}"/>
              </a:ext>
            </a:extLst>
          </p:cNvPr>
          <p:cNvSpPr txBox="1"/>
          <p:nvPr/>
        </p:nvSpPr>
        <p:spPr>
          <a:xfrm>
            <a:off x="1020662" y="2754170"/>
            <a:ext cx="2146570" cy="715581"/>
          </a:xfrm>
          <a:prstGeom prst="rect">
            <a:avLst/>
          </a:prstGeom>
          <a:noFill/>
        </p:spPr>
        <p:txBody>
          <a:bodyPr wrap="square" rtlCol="0">
            <a:spAutoFit/>
          </a:bodyPr>
          <a:lstStyle/>
          <a:p>
            <a:r>
              <a:rPr lang="en-US" b="1" dirty="0"/>
              <a:t>The ratio of small p values for genes binned by mean normalized count</a:t>
            </a:r>
          </a:p>
        </p:txBody>
      </p:sp>
    </p:spTree>
    <p:extLst>
      <p:ext uri="{BB962C8B-B14F-4D97-AF65-F5344CB8AC3E}">
        <p14:creationId xmlns:p14="http://schemas.microsoft.com/office/powerpoint/2010/main" val="554915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0A42-C287-1B91-75BA-C3A4E0F64012}"/>
              </a:ext>
            </a:extLst>
          </p:cNvPr>
          <p:cNvSpPr>
            <a:spLocks noGrp="1"/>
          </p:cNvSpPr>
          <p:nvPr>
            <p:ph type="title"/>
          </p:nvPr>
        </p:nvSpPr>
        <p:spPr>
          <a:xfrm>
            <a:off x="559104" y="269598"/>
            <a:ext cx="8378714" cy="1092273"/>
          </a:xfrm>
        </p:spPr>
        <p:txBody>
          <a:bodyPr/>
          <a:lstStyle/>
          <a:p>
            <a:r>
              <a:rPr lang="en-US" dirty="0"/>
              <a:t>Machine Learning Results and Visualization</a:t>
            </a:r>
          </a:p>
        </p:txBody>
      </p:sp>
      <p:sp>
        <p:nvSpPr>
          <p:cNvPr id="3" name="Content Placeholder 2">
            <a:extLst>
              <a:ext uri="{FF2B5EF4-FFF2-40B4-BE49-F238E27FC236}">
                <a16:creationId xmlns:a16="http://schemas.microsoft.com/office/drawing/2014/main" id="{73CA0120-B3EE-65FE-88EC-278CE87A6AC5}"/>
              </a:ext>
            </a:extLst>
          </p:cNvPr>
          <p:cNvSpPr>
            <a:spLocks noGrp="1"/>
          </p:cNvSpPr>
          <p:nvPr>
            <p:ph idx="1"/>
          </p:nvPr>
        </p:nvSpPr>
        <p:spPr/>
        <p:txBody>
          <a:bodyPr/>
          <a:lstStyle/>
          <a:p>
            <a:r>
              <a:rPr lang="en-US" dirty="0"/>
              <a:t>Model training results on both classification.</a:t>
            </a:r>
          </a:p>
        </p:txBody>
      </p:sp>
    </p:spTree>
    <p:extLst>
      <p:ext uri="{BB962C8B-B14F-4D97-AF65-F5344CB8AC3E}">
        <p14:creationId xmlns:p14="http://schemas.microsoft.com/office/powerpoint/2010/main" val="526171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32D5-59D1-A040-06DF-CB95DC8A1646}"/>
              </a:ext>
            </a:extLst>
          </p:cNvPr>
          <p:cNvSpPr>
            <a:spLocks noGrp="1"/>
          </p:cNvSpPr>
          <p:nvPr>
            <p:ph type="title"/>
          </p:nvPr>
        </p:nvSpPr>
        <p:spPr>
          <a:xfrm>
            <a:off x="559104" y="44435"/>
            <a:ext cx="8378714" cy="318732"/>
          </a:xfrm>
        </p:spPr>
        <p:txBody>
          <a:bodyPr/>
          <a:lstStyle/>
          <a:p>
            <a:r>
              <a:rPr lang="en-US" sz="2000" dirty="0"/>
              <a:t>Model training results</a:t>
            </a:r>
          </a:p>
        </p:txBody>
      </p:sp>
      <p:sp>
        <p:nvSpPr>
          <p:cNvPr id="3" name="Content Placeholder 2">
            <a:extLst>
              <a:ext uri="{FF2B5EF4-FFF2-40B4-BE49-F238E27FC236}">
                <a16:creationId xmlns:a16="http://schemas.microsoft.com/office/drawing/2014/main" id="{3A19C75A-8C4F-970A-11F5-CEAC3980EC0C}"/>
              </a:ext>
            </a:extLst>
          </p:cNvPr>
          <p:cNvSpPr>
            <a:spLocks noGrp="1"/>
          </p:cNvSpPr>
          <p:nvPr>
            <p:ph idx="1"/>
          </p:nvPr>
        </p:nvSpPr>
        <p:spPr>
          <a:xfrm>
            <a:off x="559104" y="363167"/>
            <a:ext cx="6256742" cy="1222402"/>
          </a:xfrm>
        </p:spPr>
        <p:txBody>
          <a:bodyPr/>
          <a:lstStyle/>
          <a:p>
            <a:r>
              <a:rPr lang="en-US" sz="1400" dirty="0"/>
              <a:t>The dataset was split using </a:t>
            </a:r>
            <a:r>
              <a:rPr lang="en-US" sz="1400" dirty="0" err="1"/>
              <a:t>ShuffleSplit</a:t>
            </a:r>
            <a:r>
              <a:rPr lang="en-US" sz="1400" dirty="0"/>
              <a:t> into 5 folds and each classifier was trained and evaluated for each fold. </a:t>
            </a:r>
          </a:p>
          <a:p>
            <a:pPr marL="0" indent="0">
              <a:buNone/>
            </a:pPr>
            <a:r>
              <a:rPr lang="en-US" sz="1400" dirty="0"/>
              <a:t> - 30 % test size</a:t>
            </a:r>
          </a:p>
          <a:p>
            <a:pPr marL="0" indent="0">
              <a:buNone/>
            </a:pPr>
            <a:r>
              <a:rPr lang="en-US" sz="1400" dirty="0"/>
              <a:t>Performance metrics : Accuracy, precision, recall, F1 score, ROC , AUC, and runtime.</a:t>
            </a:r>
          </a:p>
          <a:p>
            <a:endParaRPr lang="en-US" sz="1400" dirty="0"/>
          </a:p>
          <a:p>
            <a:endParaRPr lang="en-US" dirty="0"/>
          </a:p>
        </p:txBody>
      </p:sp>
      <p:pic>
        <p:nvPicPr>
          <p:cNvPr id="6" name="Picture 5">
            <a:extLst>
              <a:ext uri="{FF2B5EF4-FFF2-40B4-BE49-F238E27FC236}">
                <a16:creationId xmlns:a16="http://schemas.microsoft.com/office/drawing/2014/main" id="{D1CC500F-A4B7-B28E-8358-8669ABAB677F}"/>
              </a:ext>
            </a:extLst>
          </p:cNvPr>
          <p:cNvPicPr>
            <a:picLocks noChangeAspect="1"/>
          </p:cNvPicPr>
          <p:nvPr/>
        </p:nvPicPr>
        <p:blipFill>
          <a:blip r:embed="rId3"/>
          <a:stretch>
            <a:fillRect/>
          </a:stretch>
        </p:blipFill>
        <p:spPr>
          <a:xfrm>
            <a:off x="153751" y="1782846"/>
            <a:ext cx="4697108" cy="2392526"/>
          </a:xfrm>
          <a:prstGeom prst="rect">
            <a:avLst/>
          </a:prstGeom>
        </p:spPr>
      </p:pic>
      <p:sp>
        <p:nvSpPr>
          <p:cNvPr id="7" name="TextBox 6">
            <a:extLst>
              <a:ext uri="{FF2B5EF4-FFF2-40B4-BE49-F238E27FC236}">
                <a16:creationId xmlns:a16="http://schemas.microsoft.com/office/drawing/2014/main" id="{E2D8163C-5C1E-B238-42F2-DCFD87872AF4}"/>
              </a:ext>
            </a:extLst>
          </p:cNvPr>
          <p:cNvSpPr txBox="1"/>
          <p:nvPr/>
        </p:nvSpPr>
        <p:spPr>
          <a:xfrm>
            <a:off x="992222" y="4175372"/>
            <a:ext cx="2178995" cy="300082"/>
          </a:xfrm>
          <a:prstGeom prst="rect">
            <a:avLst/>
          </a:prstGeom>
          <a:noFill/>
        </p:spPr>
        <p:txBody>
          <a:bodyPr wrap="square" rtlCol="0">
            <a:spAutoFit/>
          </a:bodyPr>
          <a:lstStyle/>
          <a:p>
            <a:r>
              <a:rPr lang="en-US" b="1" dirty="0"/>
              <a:t>Cancer Types Classification</a:t>
            </a:r>
          </a:p>
        </p:txBody>
      </p:sp>
      <p:pic>
        <p:nvPicPr>
          <p:cNvPr id="9" name="Picture 8" descr="A screenshot of a graph&#10;&#10;Description automatically generated">
            <a:extLst>
              <a:ext uri="{FF2B5EF4-FFF2-40B4-BE49-F238E27FC236}">
                <a16:creationId xmlns:a16="http://schemas.microsoft.com/office/drawing/2014/main" id="{110A09EA-C2DD-FCF4-D612-ACA3DC9298B9}"/>
              </a:ext>
            </a:extLst>
          </p:cNvPr>
          <p:cNvPicPr>
            <a:picLocks noChangeAspect="1"/>
          </p:cNvPicPr>
          <p:nvPr/>
        </p:nvPicPr>
        <p:blipFill>
          <a:blip r:embed="rId4"/>
          <a:stretch>
            <a:fillRect/>
          </a:stretch>
        </p:blipFill>
        <p:spPr>
          <a:xfrm>
            <a:off x="4948137" y="1685570"/>
            <a:ext cx="4195863" cy="2392526"/>
          </a:xfrm>
          <a:prstGeom prst="rect">
            <a:avLst/>
          </a:prstGeom>
        </p:spPr>
      </p:pic>
      <p:sp>
        <p:nvSpPr>
          <p:cNvPr id="10" name="TextBox 9">
            <a:extLst>
              <a:ext uri="{FF2B5EF4-FFF2-40B4-BE49-F238E27FC236}">
                <a16:creationId xmlns:a16="http://schemas.microsoft.com/office/drawing/2014/main" id="{382C9911-0DEA-8210-50D2-7FE436CA48D2}"/>
              </a:ext>
            </a:extLst>
          </p:cNvPr>
          <p:cNvSpPr txBox="1"/>
          <p:nvPr/>
        </p:nvSpPr>
        <p:spPr>
          <a:xfrm>
            <a:off x="5473429" y="4078096"/>
            <a:ext cx="2568139" cy="300082"/>
          </a:xfrm>
          <a:prstGeom prst="rect">
            <a:avLst/>
          </a:prstGeom>
          <a:noFill/>
        </p:spPr>
        <p:txBody>
          <a:bodyPr wrap="none" rtlCol="0">
            <a:spAutoFit/>
          </a:bodyPr>
          <a:lstStyle/>
          <a:p>
            <a:r>
              <a:rPr lang="en-US" b="1" dirty="0" err="1"/>
              <a:t>Mutation_subtypes</a:t>
            </a:r>
            <a:r>
              <a:rPr lang="en-US" b="1" dirty="0"/>
              <a:t> Classification</a:t>
            </a:r>
          </a:p>
        </p:txBody>
      </p:sp>
    </p:spTree>
    <p:extLst>
      <p:ext uri="{BB962C8B-B14F-4D97-AF65-F5344CB8AC3E}">
        <p14:creationId xmlns:p14="http://schemas.microsoft.com/office/powerpoint/2010/main" val="4058755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78FC9-D44C-2231-CCC8-90811BE9454C}"/>
              </a:ext>
            </a:extLst>
          </p:cNvPr>
          <p:cNvSpPr>
            <a:spLocks noGrp="1"/>
          </p:cNvSpPr>
          <p:nvPr>
            <p:ph idx="1"/>
          </p:nvPr>
        </p:nvSpPr>
        <p:spPr>
          <a:xfrm>
            <a:off x="697762" y="140366"/>
            <a:ext cx="6171543" cy="676757"/>
          </a:xfrm>
        </p:spPr>
        <p:txBody>
          <a:bodyPr/>
          <a:lstStyle/>
          <a:p>
            <a:pPr marL="0" indent="0">
              <a:buNone/>
            </a:pPr>
            <a:r>
              <a:rPr lang="en-US" sz="2400" dirty="0"/>
              <a:t>Dataset : 229 samples and 43682 features </a:t>
            </a:r>
          </a:p>
          <a:p>
            <a:endParaRPr lang="en-US" dirty="0"/>
          </a:p>
          <a:p>
            <a:endParaRPr lang="en-US" dirty="0"/>
          </a:p>
        </p:txBody>
      </p:sp>
      <p:pic>
        <p:nvPicPr>
          <p:cNvPr id="5" name="Picture 4" descr="A table with numbers and letters&#10;&#10;Description automatically generated">
            <a:extLst>
              <a:ext uri="{FF2B5EF4-FFF2-40B4-BE49-F238E27FC236}">
                <a16:creationId xmlns:a16="http://schemas.microsoft.com/office/drawing/2014/main" id="{342ED224-B072-B4AB-F138-485C59CA7570}"/>
              </a:ext>
            </a:extLst>
          </p:cNvPr>
          <p:cNvPicPr>
            <a:picLocks noChangeAspect="1"/>
          </p:cNvPicPr>
          <p:nvPr/>
        </p:nvPicPr>
        <p:blipFill>
          <a:blip r:embed="rId3"/>
          <a:stretch>
            <a:fillRect/>
          </a:stretch>
        </p:blipFill>
        <p:spPr>
          <a:xfrm>
            <a:off x="214556" y="1130292"/>
            <a:ext cx="4448236" cy="2061745"/>
          </a:xfrm>
          <a:prstGeom prst="rect">
            <a:avLst/>
          </a:prstGeom>
        </p:spPr>
      </p:pic>
      <p:sp>
        <p:nvSpPr>
          <p:cNvPr id="6" name="TextBox 5">
            <a:extLst>
              <a:ext uri="{FF2B5EF4-FFF2-40B4-BE49-F238E27FC236}">
                <a16:creationId xmlns:a16="http://schemas.microsoft.com/office/drawing/2014/main" id="{9B62E9EB-FDF0-FA5F-4F83-D10366C4F162}"/>
              </a:ext>
            </a:extLst>
          </p:cNvPr>
          <p:cNvSpPr txBox="1"/>
          <p:nvPr/>
        </p:nvSpPr>
        <p:spPr>
          <a:xfrm>
            <a:off x="370675" y="3246180"/>
            <a:ext cx="2249307" cy="300082"/>
          </a:xfrm>
          <a:prstGeom prst="rect">
            <a:avLst/>
          </a:prstGeom>
          <a:noFill/>
        </p:spPr>
        <p:txBody>
          <a:bodyPr wrap="square" rtlCol="0">
            <a:spAutoFit/>
          </a:bodyPr>
          <a:lstStyle/>
          <a:p>
            <a:r>
              <a:rPr lang="en-US" b="1" dirty="0"/>
              <a:t>Cancer Type Classification</a:t>
            </a:r>
          </a:p>
        </p:txBody>
      </p:sp>
      <p:pic>
        <p:nvPicPr>
          <p:cNvPr id="9" name="Picture 8" descr="A table with numbers and letters&#10;&#10;Description automatically generated">
            <a:extLst>
              <a:ext uri="{FF2B5EF4-FFF2-40B4-BE49-F238E27FC236}">
                <a16:creationId xmlns:a16="http://schemas.microsoft.com/office/drawing/2014/main" id="{DDF29978-B2BE-738B-22BA-9C3D9A6549E6}"/>
              </a:ext>
            </a:extLst>
          </p:cNvPr>
          <p:cNvPicPr>
            <a:picLocks noChangeAspect="1"/>
          </p:cNvPicPr>
          <p:nvPr/>
        </p:nvPicPr>
        <p:blipFill>
          <a:blip r:embed="rId4"/>
          <a:stretch>
            <a:fillRect/>
          </a:stretch>
        </p:blipFill>
        <p:spPr>
          <a:xfrm>
            <a:off x="4845682" y="926108"/>
            <a:ext cx="4241800" cy="2265929"/>
          </a:xfrm>
          <a:prstGeom prst="rect">
            <a:avLst/>
          </a:prstGeom>
        </p:spPr>
      </p:pic>
      <p:sp>
        <p:nvSpPr>
          <p:cNvPr id="10" name="TextBox 9">
            <a:extLst>
              <a:ext uri="{FF2B5EF4-FFF2-40B4-BE49-F238E27FC236}">
                <a16:creationId xmlns:a16="http://schemas.microsoft.com/office/drawing/2014/main" id="{5F5DB1B2-03BA-B99E-FBE4-1DB4DD7FBCB5}"/>
              </a:ext>
            </a:extLst>
          </p:cNvPr>
          <p:cNvSpPr txBox="1"/>
          <p:nvPr/>
        </p:nvSpPr>
        <p:spPr>
          <a:xfrm>
            <a:off x="5409708" y="3229580"/>
            <a:ext cx="2463944" cy="300082"/>
          </a:xfrm>
          <a:prstGeom prst="rect">
            <a:avLst/>
          </a:prstGeom>
          <a:noFill/>
        </p:spPr>
        <p:txBody>
          <a:bodyPr wrap="none" rtlCol="0">
            <a:spAutoFit/>
          </a:bodyPr>
          <a:lstStyle/>
          <a:p>
            <a:r>
              <a:rPr lang="en-US" b="1" dirty="0"/>
              <a:t>Mutation Subtype Classification</a:t>
            </a:r>
          </a:p>
        </p:txBody>
      </p:sp>
    </p:spTree>
    <p:extLst>
      <p:ext uri="{BB962C8B-B14F-4D97-AF65-F5344CB8AC3E}">
        <p14:creationId xmlns:p14="http://schemas.microsoft.com/office/powerpoint/2010/main" val="845930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8362-A378-4A85-0AED-F9BC83129BE7}"/>
              </a:ext>
            </a:extLst>
          </p:cNvPr>
          <p:cNvSpPr>
            <a:spLocks noGrp="1"/>
          </p:cNvSpPr>
          <p:nvPr>
            <p:ph type="title"/>
          </p:nvPr>
        </p:nvSpPr>
        <p:spPr>
          <a:xfrm>
            <a:off x="791182" y="126927"/>
            <a:ext cx="8120695" cy="456733"/>
          </a:xfrm>
        </p:spPr>
        <p:txBody>
          <a:bodyPr/>
          <a:lstStyle/>
          <a:p>
            <a:r>
              <a:rPr lang="en-US" sz="2800" dirty="0"/>
              <a:t>Observations</a:t>
            </a:r>
          </a:p>
        </p:txBody>
      </p:sp>
      <p:sp>
        <p:nvSpPr>
          <p:cNvPr id="3" name="Content Placeholder 2">
            <a:extLst>
              <a:ext uri="{FF2B5EF4-FFF2-40B4-BE49-F238E27FC236}">
                <a16:creationId xmlns:a16="http://schemas.microsoft.com/office/drawing/2014/main" id="{9E32C2AA-FE3C-AA88-7605-46F42B27EB30}"/>
              </a:ext>
            </a:extLst>
          </p:cNvPr>
          <p:cNvSpPr>
            <a:spLocks noGrp="1"/>
          </p:cNvSpPr>
          <p:nvPr>
            <p:ph idx="1"/>
          </p:nvPr>
        </p:nvSpPr>
        <p:spPr>
          <a:xfrm>
            <a:off x="839750" y="583660"/>
            <a:ext cx="6171543" cy="4271214"/>
          </a:xfrm>
        </p:spPr>
        <p:txBody>
          <a:bodyPr/>
          <a:lstStyle/>
          <a:p>
            <a:r>
              <a:rPr lang="en-US" sz="2400" dirty="0"/>
              <a:t>Both classification</a:t>
            </a:r>
          </a:p>
          <a:p>
            <a:pPr lvl="1">
              <a:buFont typeface="Wingdings" pitchFamily="2" charset="2"/>
              <a:buChar char="§"/>
            </a:pPr>
            <a:r>
              <a:rPr lang="en-US" sz="2000" dirty="0"/>
              <a:t>Highest accuracy: SVM</a:t>
            </a:r>
          </a:p>
          <a:p>
            <a:pPr lvl="1">
              <a:buFont typeface="Wingdings" pitchFamily="2" charset="2"/>
              <a:buChar char="§"/>
            </a:pPr>
            <a:r>
              <a:rPr lang="en-US" sz="2000" dirty="0"/>
              <a:t> longest runtime : MLP</a:t>
            </a:r>
          </a:p>
          <a:p>
            <a:pPr lvl="1"/>
            <a:r>
              <a:rPr lang="en-US" sz="2000" dirty="0"/>
              <a:t>Low performance : NB and Decision Tree (DT).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400" dirty="0"/>
              <a:t>More features</a:t>
            </a:r>
          </a:p>
          <a:p>
            <a:pPr lvl="1">
              <a:spcBef>
                <a:spcPts val="1000"/>
              </a:spcBef>
              <a:buFont typeface="Wingdings" pitchFamily="2" charset="2"/>
              <a:buChar char="§"/>
              <a:defRPr/>
            </a:pPr>
            <a:r>
              <a:rPr kumimoji="0" lang="en-US" sz="2000" b="0" i="0" u="none" strike="noStrike" kern="1200" cap="none" spc="0" normalizeH="0" baseline="0" noProof="0" dirty="0">
                <a:ln>
                  <a:noFill/>
                </a:ln>
                <a:solidFill>
                  <a:srgbClr val="0039A6"/>
                </a:solidFill>
                <a:effectLst/>
                <a:uLnTx/>
                <a:uFillTx/>
                <a:latin typeface="Century Gothic" panose="020B0502020202020204" pitchFamily="34" charset="0"/>
                <a:ea typeface="+mn-ea"/>
                <a:cs typeface="+mn-cs"/>
              </a:rPr>
              <a:t>Overall higher accuracy: SVM</a:t>
            </a:r>
          </a:p>
          <a:p>
            <a:pPr lvl="1">
              <a:spcBef>
                <a:spcPts val="1000"/>
              </a:spcBef>
              <a:buFont typeface="Wingdings" pitchFamily="2" charset="2"/>
              <a:buChar char="§"/>
              <a:defRPr/>
            </a:pPr>
            <a:r>
              <a:rPr lang="en-US" sz="2000" dirty="0"/>
              <a:t>Longest runtime: MLP</a:t>
            </a:r>
          </a:p>
          <a:p>
            <a:pPr lvl="1">
              <a:spcBef>
                <a:spcPts val="1000"/>
              </a:spcBef>
              <a:buFont typeface="Wingdings" pitchFamily="2" charset="2"/>
              <a:buChar char="§"/>
              <a:defRPr/>
            </a:pPr>
            <a:r>
              <a:rPr lang="en-US" sz="2000" dirty="0"/>
              <a:t>Low performance: NB and Decision Tree(DT)</a:t>
            </a:r>
          </a:p>
          <a:p>
            <a:pPr lvl="1">
              <a:spcBef>
                <a:spcPts val="1000"/>
              </a:spcBef>
              <a:buFont typeface="Wingdings" pitchFamily="2" charset="2"/>
              <a:buChar char="§"/>
              <a:defRPr/>
            </a:pPr>
            <a:endParaRPr kumimoji="0" lang="en-US" b="0" i="0" u="none" strike="noStrike" kern="1200" cap="none" spc="0" normalizeH="0" baseline="0" noProof="0" dirty="0">
              <a:ln>
                <a:noFill/>
              </a:ln>
              <a:solidFill>
                <a:srgbClr val="0039A6"/>
              </a:solidFill>
              <a:effectLst/>
              <a:uLnTx/>
              <a:uFillTx/>
              <a:latin typeface="Century Gothic" panose="020B0502020202020204" pitchFamily="34" charset="0"/>
              <a:ea typeface="+mn-ea"/>
              <a:cs typeface="+mn-cs"/>
            </a:endParaRPr>
          </a:p>
          <a:p>
            <a:pPr marL="457200" lvl="1" indent="0">
              <a:buNone/>
            </a:pPr>
            <a:endParaRPr lang="en-US" dirty="0"/>
          </a:p>
        </p:txBody>
      </p:sp>
    </p:spTree>
    <p:extLst>
      <p:ext uri="{BB962C8B-B14F-4D97-AF65-F5344CB8AC3E}">
        <p14:creationId xmlns:p14="http://schemas.microsoft.com/office/powerpoint/2010/main" val="3785485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55D9-6924-25E9-1A2D-95F1E7E01328}"/>
              </a:ext>
            </a:extLst>
          </p:cNvPr>
          <p:cNvSpPr>
            <a:spLocks noGrp="1"/>
          </p:cNvSpPr>
          <p:nvPr>
            <p:ph type="title"/>
          </p:nvPr>
        </p:nvSpPr>
        <p:spPr>
          <a:xfrm>
            <a:off x="382643" y="125220"/>
            <a:ext cx="8378714" cy="761357"/>
          </a:xfrm>
        </p:spPr>
        <p:txBody>
          <a:bodyPr/>
          <a:lstStyle/>
          <a:p>
            <a:r>
              <a:rPr lang="en-US" sz="2800" dirty="0"/>
              <a:t>Performance results compared to referenced paper</a:t>
            </a:r>
          </a:p>
        </p:txBody>
      </p:sp>
      <p:sp>
        <p:nvSpPr>
          <p:cNvPr id="3" name="Content Placeholder 2">
            <a:extLst>
              <a:ext uri="{FF2B5EF4-FFF2-40B4-BE49-F238E27FC236}">
                <a16:creationId xmlns:a16="http://schemas.microsoft.com/office/drawing/2014/main" id="{56C6A273-D226-BF08-0497-190B11EB19BF}"/>
              </a:ext>
            </a:extLst>
          </p:cNvPr>
          <p:cNvSpPr>
            <a:spLocks noGrp="1"/>
          </p:cNvSpPr>
          <p:nvPr>
            <p:ph idx="1"/>
          </p:nvPr>
        </p:nvSpPr>
        <p:spPr>
          <a:xfrm>
            <a:off x="382643" y="886577"/>
            <a:ext cx="8931732" cy="4112545"/>
          </a:xfrm>
        </p:spPr>
        <p:txBody>
          <a:bodyPr/>
          <a:lstStyle/>
          <a:p>
            <a:r>
              <a:rPr lang="en-US" sz="1800" b="0" i="0" dirty="0">
                <a:solidFill>
                  <a:srgbClr val="212121"/>
                </a:solidFill>
                <a:effectLst/>
                <a:latin typeface="Roboto" panose="02000000000000000000" pitchFamily="2" charset="0"/>
              </a:rPr>
              <a:t>Zhang YH, Huang T, Chen L, Xu Y, Hu Y, Hu LD, Cai Y, Kong X. Identifying and analyzing different cancer subtypes using RNA-seq data of blood platelets. </a:t>
            </a:r>
            <a:r>
              <a:rPr lang="en-US" sz="1800" b="0" i="0" dirty="0" err="1">
                <a:solidFill>
                  <a:srgbClr val="212121"/>
                </a:solidFill>
                <a:effectLst/>
                <a:latin typeface="Roboto" panose="02000000000000000000" pitchFamily="2" charset="0"/>
              </a:rPr>
              <a:t>Oncotarget</a:t>
            </a:r>
            <a:r>
              <a:rPr lang="en-US" sz="1800" b="0" i="0" dirty="0">
                <a:solidFill>
                  <a:srgbClr val="212121"/>
                </a:solidFill>
                <a:effectLst/>
                <a:latin typeface="Roboto" panose="02000000000000000000" pitchFamily="2" charset="0"/>
              </a:rPr>
              <a:t>. 2017 Sep 15;8(50):87494-87511. </a:t>
            </a:r>
            <a:r>
              <a:rPr lang="en-US" sz="1800" b="0" i="0" dirty="0" err="1">
                <a:solidFill>
                  <a:srgbClr val="212121"/>
                </a:solidFill>
                <a:effectLst/>
                <a:latin typeface="Roboto" panose="02000000000000000000" pitchFamily="2" charset="0"/>
              </a:rPr>
              <a:t>doi</a:t>
            </a:r>
            <a:r>
              <a:rPr lang="en-US" sz="1800" b="0" i="0" dirty="0">
                <a:solidFill>
                  <a:srgbClr val="212121"/>
                </a:solidFill>
                <a:effectLst/>
                <a:latin typeface="Roboto" panose="02000000000000000000" pitchFamily="2" charset="0"/>
              </a:rPr>
              <a:t>: 10.18632/</a:t>
            </a:r>
            <a:r>
              <a:rPr lang="en-US" sz="1800" b="0" i="0" dirty="0" err="1">
                <a:solidFill>
                  <a:srgbClr val="212121"/>
                </a:solidFill>
                <a:effectLst/>
                <a:latin typeface="Roboto" panose="02000000000000000000" pitchFamily="2" charset="0"/>
              </a:rPr>
              <a:t>oncotarget</a:t>
            </a:r>
            <a:r>
              <a:rPr lang="en-US" sz="1800" b="0" i="0" dirty="0">
                <a:solidFill>
                  <a:srgbClr val="212121"/>
                </a:solidFill>
                <a:effectLst/>
                <a:latin typeface="Roboto" panose="02000000000000000000" pitchFamily="2" charset="0"/>
              </a:rPr>
              <a:t>.</a:t>
            </a:r>
            <a:endParaRPr lang="en-US" sz="1800" dirty="0"/>
          </a:p>
          <a:p>
            <a:r>
              <a:rPr lang="en-US" sz="1800" dirty="0"/>
              <a:t>285 samples</a:t>
            </a:r>
          </a:p>
          <a:p>
            <a:r>
              <a:rPr lang="en-US" sz="1800" dirty="0"/>
              <a:t>Discarded low counts</a:t>
            </a:r>
          </a:p>
          <a:p>
            <a:r>
              <a:rPr lang="en-US" sz="1800" dirty="0"/>
              <a:t>13,445 features</a:t>
            </a:r>
          </a:p>
          <a:p>
            <a:r>
              <a:rPr lang="en-US" sz="1800" dirty="0"/>
              <a:t>SVM performance – 75 percent accuracy </a:t>
            </a:r>
          </a:p>
          <a:p>
            <a:r>
              <a:rPr lang="en-US" sz="1800" dirty="0" err="1"/>
              <a:t>Feautre</a:t>
            </a:r>
            <a:r>
              <a:rPr lang="en-US" sz="1800" dirty="0"/>
              <a:t> selection method – </a:t>
            </a:r>
            <a:r>
              <a:rPr lang="en-US" sz="1800" dirty="0" err="1"/>
              <a:t>mRMr</a:t>
            </a:r>
            <a:endParaRPr lang="en-US" sz="1800" dirty="0"/>
          </a:p>
          <a:p>
            <a:r>
              <a:rPr lang="en-US" sz="1800" dirty="0"/>
              <a:t>My study </a:t>
            </a:r>
          </a:p>
          <a:p>
            <a:r>
              <a:rPr lang="en-US" sz="1800" dirty="0"/>
              <a:t>SVM accuracy 70 percent accuracy without any feature selection or fine tuning </a:t>
            </a:r>
          </a:p>
          <a:p>
            <a:r>
              <a:rPr lang="en-US" sz="1800" dirty="0"/>
              <a:t>Normalized the counts </a:t>
            </a:r>
          </a:p>
          <a:p>
            <a:endParaRPr lang="en-US" dirty="0"/>
          </a:p>
          <a:p>
            <a:endParaRPr lang="en-US" dirty="0"/>
          </a:p>
        </p:txBody>
      </p:sp>
    </p:spTree>
    <p:extLst>
      <p:ext uri="{BB962C8B-B14F-4D97-AF65-F5344CB8AC3E}">
        <p14:creationId xmlns:p14="http://schemas.microsoft.com/office/powerpoint/2010/main" val="454432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4EF0-7C4B-211A-593E-D465B9D6025A}"/>
              </a:ext>
            </a:extLst>
          </p:cNvPr>
          <p:cNvSpPr>
            <a:spLocks noGrp="1"/>
          </p:cNvSpPr>
          <p:nvPr>
            <p:ph type="title"/>
          </p:nvPr>
        </p:nvSpPr>
        <p:spPr>
          <a:xfrm>
            <a:off x="382643" y="128807"/>
            <a:ext cx="8378714" cy="546324"/>
          </a:xfrm>
        </p:spPr>
        <p:txBody>
          <a:bodyPr/>
          <a:lstStyle/>
          <a:p>
            <a:r>
              <a:rPr lang="en-US" sz="2800" dirty="0"/>
              <a:t>Challenges and Improvements</a:t>
            </a:r>
          </a:p>
        </p:txBody>
      </p:sp>
      <p:sp>
        <p:nvSpPr>
          <p:cNvPr id="3" name="Content Placeholder 2">
            <a:extLst>
              <a:ext uri="{FF2B5EF4-FFF2-40B4-BE49-F238E27FC236}">
                <a16:creationId xmlns:a16="http://schemas.microsoft.com/office/drawing/2014/main" id="{E7842607-9746-687B-9A5E-F1CC961256D7}"/>
              </a:ext>
            </a:extLst>
          </p:cNvPr>
          <p:cNvSpPr>
            <a:spLocks noGrp="1"/>
          </p:cNvSpPr>
          <p:nvPr>
            <p:ph idx="1"/>
          </p:nvPr>
        </p:nvSpPr>
        <p:spPr>
          <a:xfrm>
            <a:off x="598777" y="770020"/>
            <a:ext cx="7855412" cy="4373479"/>
          </a:xfrm>
        </p:spPr>
        <p:txBody>
          <a:bodyPr/>
          <a:lstStyle/>
          <a:p>
            <a:r>
              <a:rPr lang="en-US" sz="1200" dirty="0"/>
              <a:t>Challenges </a:t>
            </a:r>
          </a:p>
          <a:p>
            <a:pPr lvl="1"/>
            <a:r>
              <a:rPr lang="en-US" sz="1100" dirty="0"/>
              <a:t>Performance on the classifier NB and Decision Tree(DT) was relatively low.</a:t>
            </a:r>
          </a:p>
          <a:p>
            <a:pPr lvl="1"/>
            <a:r>
              <a:rPr lang="en-US" sz="1100" dirty="0"/>
              <a:t>Dataset complexity</a:t>
            </a:r>
          </a:p>
          <a:p>
            <a:pPr lvl="1"/>
            <a:r>
              <a:rPr lang="en-US" sz="1100" dirty="0"/>
              <a:t>Limited Sample Size</a:t>
            </a:r>
          </a:p>
          <a:p>
            <a:pPr lvl="1"/>
            <a:r>
              <a:rPr lang="en-US" sz="1100" dirty="0"/>
              <a:t>Model Complexity</a:t>
            </a:r>
          </a:p>
          <a:p>
            <a:pPr lvl="1"/>
            <a:r>
              <a:rPr lang="en-US" sz="1100" dirty="0"/>
              <a:t>SVM accuracy decreased when the dataset had more features for cancer type </a:t>
            </a:r>
            <a:r>
              <a:rPr lang="en-US" sz="1100" dirty="0" err="1"/>
              <a:t>classificatiion</a:t>
            </a:r>
            <a:r>
              <a:rPr lang="en-US" sz="1100" dirty="0"/>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39A6"/>
                </a:solidFill>
                <a:effectLst/>
                <a:uLnTx/>
                <a:uFillTx/>
                <a:latin typeface="Century Gothic" panose="020B0502020202020204" pitchFamily="34" charset="0"/>
                <a:ea typeface="+mn-ea"/>
                <a:cs typeface="+mn-cs"/>
              </a:rPr>
              <a:t>Improvements </a:t>
            </a:r>
          </a:p>
          <a:p>
            <a:pPr lvl="1">
              <a:spcBef>
                <a:spcPts val="1000"/>
              </a:spcBef>
              <a:defRPr/>
            </a:pPr>
            <a:r>
              <a:rPr lang="en-US" sz="1100" dirty="0"/>
              <a:t>Performance </a:t>
            </a:r>
            <a:r>
              <a:rPr lang="en-US" sz="1100" dirty="0" err="1"/>
              <a:t>Evalaution</a:t>
            </a:r>
            <a:r>
              <a:rPr lang="en-US" sz="1100" dirty="0"/>
              <a:t> Strategy</a:t>
            </a:r>
          </a:p>
          <a:p>
            <a:pPr lvl="1">
              <a:spcBef>
                <a:spcPts val="1000"/>
              </a:spcBef>
              <a:defRPr/>
            </a:pPr>
            <a:r>
              <a:rPr kumimoji="0" lang="en-US" sz="1100" b="0" i="0" u="none" strike="noStrike" kern="1200" cap="none" spc="0" normalizeH="0" baseline="0" noProof="0" dirty="0">
                <a:ln>
                  <a:noFill/>
                </a:ln>
                <a:solidFill>
                  <a:srgbClr val="0039A6"/>
                </a:solidFill>
                <a:effectLst/>
                <a:uLnTx/>
                <a:uFillTx/>
                <a:latin typeface="Century Gothic" panose="020B0502020202020204" pitchFamily="34" charset="0"/>
                <a:ea typeface="+mn-ea"/>
                <a:cs typeface="+mn-cs"/>
              </a:rPr>
              <a:t>Da</a:t>
            </a:r>
            <a:r>
              <a:rPr lang="en-US" sz="1100" dirty="0" err="1"/>
              <a:t>taset</a:t>
            </a:r>
            <a:r>
              <a:rPr lang="en-US" sz="1100" dirty="0"/>
              <a:t> Management</a:t>
            </a:r>
          </a:p>
          <a:p>
            <a:pPr lvl="1">
              <a:spcBef>
                <a:spcPts val="1000"/>
              </a:spcBef>
              <a:defRPr/>
            </a:pPr>
            <a:r>
              <a:rPr lang="en-US" sz="1100" dirty="0"/>
              <a:t>Algorithm Exploration</a:t>
            </a:r>
          </a:p>
          <a:p>
            <a:pPr lvl="1">
              <a:spcBef>
                <a:spcPts val="1000"/>
              </a:spcBef>
              <a:defRPr/>
            </a:pPr>
            <a:r>
              <a:rPr lang="en-US" sz="1100" dirty="0"/>
              <a:t>SVM Accuracy Drop</a:t>
            </a:r>
          </a:p>
          <a:p>
            <a:pPr lvl="1">
              <a:spcBef>
                <a:spcPts val="1000"/>
              </a:spcBef>
              <a:defRPr/>
            </a:pPr>
            <a:r>
              <a:rPr lang="en-US" sz="1100" dirty="0"/>
              <a:t>Feature Selection Technique</a:t>
            </a:r>
          </a:p>
          <a:p>
            <a:pPr lvl="1">
              <a:spcBef>
                <a:spcPts val="1000"/>
              </a:spcBef>
              <a:defRPr/>
            </a:pPr>
            <a:endParaRPr lang="en-US" sz="1100" dirty="0"/>
          </a:p>
          <a:p>
            <a:pPr marL="457200" lvl="1" indent="0">
              <a:spcBef>
                <a:spcPts val="1000"/>
              </a:spcBef>
              <a:buNone/>
              <a:defRPr/>
            </a:pPr>
            <a:endParaRPr lang="en-US" sz="1100" dirty="0"/>
          </a:p>
          <a:p>
            <a:pPr lvl="1">
              <a:spcBef>
                <a:spcPts val="1000"/>
              </a:spcBef>
              <a:defRPr/>
            </a:pPr>
            <a:endParaRPr kumimoji="0" lang="en-US" sz="1100" b="0" i="0" u="none" strike="noStrike" kern="1200" cap="none" spc="0" normalizeH="0" baseline="0" noProof="0" dirty="0">
              <a:ln>
                <a:noFill/>
              </a:ln>
              <a:solidFill>
                <a:srgbClr val="0039A6"/>
              </a:solidFill>
              <a:effectLst/>
              <a:uLnTx/>
              <a:uFillTx/>
              <a:latin typeface="Century Gothic" panose="020B0502020202020204" pitchFamily="34" charset="0"/>
              <a:ea typeface="+mn-ea"/>
              <a:cs typeface="+mn-cs"/>
            </a:endParaRPr>
          </a:p>
          <a:p>
            <a:pPr marL="457200" lvl="1" indent="0">
              <a:spcBef>
                <a:spcPts val="1000"/>
              </a:spcBef>
              <a:buNone/>
              <a:defRPr/>
            </a:pPr>
            <a:endParaRPr kumimoji="0" lang="en-US" b="0" i="0" u="none" strike="noStrike" kern="1200" cap="none" spc="0" normalizeH="0" baseline="0" noProof="0" dirty="0">
              <a:ln>
                <a:noFill/>
              </a:ln>
              <a:solidFill>
                <a:srgbClr val="0039A6"/>
              </a:solidFill>
              <a:effectLst/>
              <a:uLnTx/>
              <a:uFillTx/>
              <a:latin typeface="Century Gothic" panose="020B0502020202020204" pitchFamily="34" charset="0"/>
              <a:ea typeface="+mn-ea"/>
              <a:cs typeface="+mn-cs"/>
            </a:endParaRPr>
          </a:p>
          <a:p>
            <a:pPr lvl="1">
              <a:spcBef>
                <a:spcPts val="1000"/>
              </a:spcBef>
              <a:defRPr/>
            </a:pPr>
            <a:endParaRPr kumimoji="0" lang="en-US" b="0" i="0" u="none" strike="noStrike" kern="1200" cap="none" spc="0" normalizeH="0" baseline="0" noProof="0" dirty="0">
              <a:ln>
                <a:noFill/>
              </a:ln>
              <a:solidFill>
                <a:srgbClr val="0039A6"/>
              </a:solidFill>
              <a:effectLst/>
              <a:uLnTx/>
              <a:uFillTx/>
              <a:latin typeface="Century Gothic" panose="020B0502020202020204" pitchFamily="34" charset="0"/>
              <a:ea typeface="+mn-ea"/>
              <a:cs typeface="+mn-cs"/>
            </a:endParaRPr>
          </a:p>
          <a:p>
            <a:pPr marL="457200" lvl="1" indent="0">
              <a:buNone/>
            </a:pPr>
            <a:endParaRPr lang="en-US" dirty="0"/>
          </a:p>
        </p:txBody>
      </p:sp>
    </p:spTree>
    <p:extLst>
      <p:ext uri="{BB962C8B-B14F-4D97-AF65-F5344CB8AC3E}">
        <p14:creationId xmlns:p14="http://schemas.microsoft.com/office/powerpoint/2010/main" val="2823628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9230-2FEA-5C24-208F-86B62F3B90A5}"/>
              </a:ext>
            </a:extLst>
          </p:cNvPr>
          <p:cNvSpPr>
            <a:spLocks noGrp="1"/>
          </p:cNvSpPr>
          <p:nvPr>
            <p:ph type="title"/>
          </p:nvPr>
        </p:nvSpPr>
        <p:spPr>
          <a:xfrm>
            <a:off x="501420" y="124297"/>
            <a:ext cx="8378714" cy="658618"/>
          </a:xfrm>
        </p:spPr>
        <p:txBody>
          <a:bodyPr/>
          <a:lstStyle/>
          <a:p>
            <a:r>
              <a:rPr lang="en-US" dirty="0"/>
              <a:t>Conclusion and Future Works</a:t>
            </a:r>
          </a:p>
        </p:txBody>
      </p:sp>
      <p:sp>
        <p:nvSpPr>
          <p:cNvPr id="3" name="Content Placeholder 2">
            <a:extLst>
              <a:ext uri="{FF2B5EF4-FFF2-40B4-BE49-F238E27FC236}">
                <a16:creationId xmlns:a16="http://schemas.microsoft.com/office/drawing/2014/main" id="{093F95A8-653F-C812-AB4B-4E0AB62712ED}"/>
              </a:ext>
            </a:extLst>
          </p:cNvPr>
          <p:cNvSpPr>
            <a:spLocks noGrp="1"/>
          </p:cNvSpPr>
          <p:nvPr>
            <p:ph idx="1"/>
          </p:nvPr>
        </p:nvSpPr>
        <p:spPr>
          <a:xfrm>
            <a:off x="871493" y="834189"/>
            <a:ext cx="6748506" cy="3855705"/>
          </a:xfrm>
        </p:spPr>
        <p:txBody>
          <a:bodyPr/>
          <a:lstStyle/>
          <a:p>
            <a:r>
              <a:rPr lang="en-US" sz="2000" dirty="0"/>
              <a:t>Cancer Type Classification Insights</a:t>
            </a:r>
          </a:p>
          <a:p>
            <a:r>
              <a:rPr lang="en-US" sz="2000" dirty="0"/>
              <a:t>Classifier Performance</a:t>
            </a:r>
          </a:p>
          <a:p>
            <a:r>
              <a:rPr lang="en-US" sz="2000" dirty="0"/>
              <a:t>Challenges Faced and Reflection</a:t>
            </a:r>
          </a:p>
          <a:p>
            <a:r>
              <a:rPr lang="en-US" sz="2000" dirty="0"/>
              <a:t>Improvements and Future Directions</a:t>
            </a:r>
          </a:p>
        </p:txBody>
      </p:sp>
    </p:spTree>
    <p:extLst>
      <p:ext uri="{BB962C8B-B14F-4D97-AF65-F5344CB8AC3E}">
        <p14:creationId xmlns:p14="http://schemas.microsoft.com/office/powerpoint/2010/main" val="2561997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042D51-7349-A4EA-54C7-F922BAF32698}"/>
              </a:ext>
            </a:extLst>
          </p:cNvPr>
          <p:cNvSpPr>
            <a:spLocks noGrp="1"/>
          </p:cNvSpPr>
          <p:nvPr>
            <p:ph type="title"/>
          </p:nvPr>
        </p:nvSpPr>
        <p:spPr>
          <a:xfrm>
            <a:off x="737936" y="125222"/>
            <a:ext cx="8110113" cy="432498"/>
          </a:xfrm>
        </p:spPr>
        <p:txBody>
          <a:bodyPr/>
          <a:lstStyle/>
          <a:p>
            <a:r>
              <a:rPr lang="en-US" sz="2400" dirty="0"/>
              <a:t>Introduction</a:t>
            </a:r>
            <a:endParaRPr lang="en-US" dirty="0"/>
          </a:p>
        </p:txBody>
      </p:sp>
      <p:sp>
        <p:nvSpPr>
          <p:cNvPr id="6" name="Content Placeholder 5">
            <a:extLst>
              <a:ext uri="{FF2B5EF4-FFF2-40B4-BE49-F238E27FC236}">
                <a16:creationId xmlns:a16="http://schemas.microsoft.com/office/drawing/2014/main" id="{B9903CFB-EB72-6D83-C336-B7E9BADDDF29}"/>
              </a:ext>
            </a:extLst>
          </p:cNvPr>
          <p:cNvSpPr>
            <a:spLocks noGrp="1"/>
          </p:cNvSpPr>
          <p:nvPr>
            <p:ph idx="1"/>
          </p:nvPr>
        </p:nvSpPr>
        <p:spPr>
          <a:xfrm>
            <a:off x="1005291" y="557719"/>
            <a:ext cx="6171543" cy="4335123"/>
          </a:xfrm>
        </p:spPr>
        <p:txBody>
          <a:bodyPr/>
          <a:lstStyle/>
          <a:p>
            <a:r>
              <a:rPr lang="en-US" sz="1600" dirty="0"/>
              <a:t>Cancers development</a:t>
            </a:r>
          </a:p>
          <a:p>
            <a:pPr lvl="1">
              <a:buFont typeface="Wingdings" pitchFamily="2" charset="2"/>
              <a:buChar char="§"/>
            </a:pPr>
            <a:r>
              <a:rPr lang="en-US" sz="1400" dirty="0"/>
              <a:t>Complexity of cancer initiation and progression.</a:t>
            </a:r>
          </a:p>
          <a:p>
            <a:pPr lvl="1">
              <a:buFont typeface="Wingdings" pitchFamily="2" charset="2"/>
              <a:buChar char="§"/>
            </a:pPr>
            <a:r>
              <a:rPr lang="en-US" sz="1400" dirty="0"/>
              <a:t>Disrupts regulations of cell growths</a:t>
            </a:r>
          </a:p>
          <a:p>
            <a:pPr lvl="1">
              <a:buFont typeface="Wingdings" pitchFamily="2" charset="2"/>
              <a:buChar char="§"/>
            </a:pPr>
            <a:r>
              <a:rPr lang="en-US" sz="1400" dirty="0"/>
              <a:t>Affects protein activities </a:t>
            </a:r>
            <a:endParaRPr lang="en-US" sz="1800" dirty="0"/>
          </a:p>
          <a:p>
            <a:pPr>
              <a:defRPr/>
            </a:pPr>
            <a:r>
              <a:rPr lang="en-US" sz="1600" dirty="0"/>
              <a:t>Genetic Mutation role</a:t>
            </a:r>
          </a:p>
          <a:p>
            <a:pPr lvl="1">
              <a:spcBef>
                <a:spcPts val="1000"/>
              </a:spcBef>
              <a:buFont typeface="Wingdings" pitchFamily="2" charset="2"/>
              <a:buChar char="§"/>
              <a:defRPr/>
            </a:pPr>
            <a:r>
              <a:rPr kumimoji="0" lang="en-US" sz="1400" b="0" i="0" u="none" strike="noStrike" kern="1200" cap="none" spc="0" normalizeH="0" baseline="0" noProof="0" dirty="0">
                <a:ln>
                  <a:noFill/>
                </a:ln>
                <a:solidFill>
                  <a:srgbClr val="0039A6"/>
                </a:solidFill>
                <a:effectLst/>
                <a:uLnTx/>
                <a:uFillTx/>
                <a:latin typeface="Century Gothic" panose="020B0502020202020204" pitchFamily="34" charset="0"/>
                <a:ea typeface="+mn-ea"/>
                <a:cs typeface="+mn-cs"/>
              </a:rPr>
              <a:t>Significant genes with upregulation or downregulation</a:t>
            </a:r>
          </a:p>
          <a:p>
            <a:pPr>
              <a:defRPr/>
            </a:pPr>
            <a:r>
              <a:rPr lang="en-US" sz="1400" dirty="0"/>
              <a:t>Gene Expression Analysis</a:t>
            </a:r>
          </a:p>
          <a:p>
            <a:pPr lvl="1">
              <a:spcBef>
                <a:spcPts val="1000"/>
              </a:spcBef>
              <a:buFont typeface="Wingdings" pitchFamily="2" charset="2"/>
              <a:buChar char="§"/>
              <a:defRPr/>
            </a:pPr>
            <a:r>
              <a:rPr lang="en-US" sz="1100" dirty="0"/>
              <a:t>Utilizing RNA-Sequencing to examine transcriptomic profiles.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39A6"/>
                </a:solidFill>
                <a:effectLst/>
                <a:uLnTx/>
                <a:uFillTx/>
                <a:latin typeface="Century Gothic" panose="020B0502020202020204" pitchFamily="34" charset="0"/>
                <a:ea typeface="+mn-ea"/>
                <a:cs typeface="+mn-cs"/>
              </a:rPr>
              <a:t>Leveraging machine learning algorithms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39A6"/>
                </a:solidFill>
                <a:effectLst/>
                <a:uLnTx/>
                <a:uFillTx/>
                <a:latin typeface="Century Gothic" panose="020B0502020202020204" pitchFamily="34" charset="0"/>
                <a:ea typeface="+mn-ea"/>
                <a:cs typeface="+mn-cs"/>
              </a:rPr>
              <a:t>Significance of functional changes:</a:t>
            </a:r>
          </a:p>
          <a:p>
            <a:pPr lvl="1">
              <a:spcBef>
                <a:spcPts val="1000"/>
              </a:spcBef>
              <a:buFont typeface="Wingdings" pitchFamily="2" charset="2"/>
              <a:buChar char="§"/>
              <a:defRPr/>
            </a:pPr>
            <a:r>
              <a:rPr kumimoji="0" lang="en-US" sz="1000" b="0" i="0" u="none" strike="noStrike" kern="1200" cap="none" spc="0" normalizeH="0" baseline="0" noProof="0" dirty="0">
                <a:ln>
                  <a:noFill/>
                </a:ln>
                <a:solidFill>
                  <a:srgbClr val="0039A6"/>
                </a:solidFill>
                <a:effectLst/>
                <a:uLnTx/>
                <a:uFillTx/>
                <a:latin typeface="Century Gothic" panose="020B0502020202020204" pitchFamily="34" charset="0"/>
                <a:ea typeface="+mn-ea"/>
                <a:cs typeface="+mn-cs"/>
              </a:rPr>
              <a:t>Critical insights for disease prognosis</a:t>
            </a:r>
          </a:p>
          <a:p>
            <a:pPr lvl="1">
              <a:spcBef>
                <a:spcPts val="1000"/>
              </a:spcBef>
              <a:buFont typeface="Wingdings" pitchFamily="2" charset="2"/>
              <a:buChar char="§"/>
              <a:defRPr/>
            </a:pPr>
            <a:r>
              <a:rPr lang="en-US" sz="1000" dirty="0"/>
              <a:t>Personalized treatment strategies </a:t>
            </a:r>
          </a:p>
          <a:p>
            <a:pPr lvl="1">
              <a:spcBef>
                <a:spcPts val="1000"/>
              </a:spcBef>
              <a:buFont typeface="Wingdings" pitchFamily="2" charset="2"/>
              <a:buChar char="§"/>
              <a:defRPr/>
            </a:pPr>
            <a:r>
              <a:rPr kumimoji="0" lang="en-US" sz="1000" b="0" i="0" u="none" strike="noStrike" kern="1200" cap="none" spc="0" normalizeH="0" baseline="0" noProof="0" dirty="0">
                <a:ln>
                  <a:noFill/>
                </a:ln>
                <a:solidFill>
                  <a:srgbClr val="0039A6"/>
                </a:solidFill>
                <a:effectLst/>
                <a:uLnTx/>
                <a:uFillTx/>
                <a:latin typeface="Century Gothic" panose="020B0502020202020204" pitchFamily="34" charset="0"/>
                <a:ea typeface="+mn-ea"/>
                <a:cs typeface="+mn-cs"/>
              </a:rPr>
              <a:t>Early diagnosis </a:t>
            </a:r>
          </a:p>
          <a:p>
            <a:pPr marL="457200" lvl="1" indent="0">
              <a:spcBef>
                <a:spcPts val="1000"/>
              </a:spcBef>
              <a:buNone/>
              <a:defRPr/>
            </a:pPr>
            <a:endParaRPr lang="en-US" dirty="0"/>
          </a:p>
        </p:txBody>
      </p:sp>
    </p:spTree>
    <p:extLst>
      <p:ext uri="{BB962C8B-B14F-4D97-AF65-F5344CB8AC3E}">
        <p14:creationId xmlns:p14="http://schemas.microsoft.com/office/powerpoint/2010/main" val="278700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FDFF-A08E-6C02-F77F-D230AE76B307}"/>
              </a:ext>
            </a:extLst>
          </p:cNvPr>
          <p:cNvSpPr>
            <a:spLocks noGrp="1"/>
          </p:cNvSpPr>
          <p:nvPr>
            <p:ph type="title"/>
          </p:nvPr>
        </p:nvSpPr>
        <p:spPr>
          <a:xfrm>
            <a:off x="549547" y="269599"/>
            <a:ext cx="8378714" cy="628759"/>
          </a:xfrm>
        </p:spPr>
        <p:txBody>
          <a:bodyPr/>
          <a:lstStyle/>
          <a:p>
            <a:r>
              <a:rPr lang="en-US" dirty="0"/>
              <a:t>Future Works</a:t>
            </a:r>
          </a:p>
        </p:txBody>
      </p:sp>
      <p:sp>
        <p:nvSpPr>
          <p:cNvPr id="3" name="Content Placeholder 2">
            <a:extLst>
              <a:ext uri="{FF2B5EF4-FFF2-40B4-BE49-F238E27FC236}">
                <a16:creationId xmlns:a16="http://schemas.microsoft.com/office/drawing/2014/main" id="{E11E2633-CF25-5D07-7FFF-68F3338A6EE8}"/>
              </a:ext>
            </a:extLst>
          </p:cNvPr>
          <p:cNvSpPr>
            <a:spLocks noGrp="1"/>
          </p:cNvSpPr>
          <p:nvPr>
            <p:ph idx="1"/>
          </p:nvPr>
        </p:nvSpPr>
        <p:spPr>
          <a:xfrm>
            <a:off x="336884" y="982830"/>
            <a:ext cx="7764379" cy="3262312"/>
          </a:xfrm>
        </p:spPr>
        <p:txBody>
          <a:bodyPr/>
          <a:lstStyle/>
          <a:p>
            <a:r>
              <a:rPr lang="en-US" dirty="0"/>
              <a:t>Apply reads2vec for feature selection</a:t>
            </a:r>
          </a:p>
          <a:p>
            <a:pPr lvl="1">
              <a:buFont typeface="Wingdings" pitchFamily="2" charset="2"/>
              <a:buChar char="§"/>
            </a:pPr>
            <a:r>
              <a:rPr lang="en-US" dirty="0"/>
              <a:t>Advantages:</a:t>
            </a:r>
          </a:p>
          <a:p>
            <a:pPr lvl="2"/>
            <a:r>
              <a:rPr lang="en-US" dirty="0"/>
              <a:t>Enhance the model ability to recognize important patterns in high-dimensional genomic datasets.</a:t>
            </a:r>
          </a:p>
          <a:p>
            <a:pPr lvl="2"/>
            <a:r>
              <a:rPr lang="en-US" dirty="0"/>
              <a:t>Reduction of overfitting and improved interpretability by selecting relevant features.</a:t>
            </a:r>
          </a:p>
        </p:txBody>
      </p:sp>
    </p:spTree>
    <p:extLst>
      <p:ext uri="{BB962C8B-B14F-4D97-AF65-F5344CB8AC3E}">
        <p14:creationId xmlns:p14="http://schemas.microsoft.com/office/powerpoint/2010/main" val="2793870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10652-9231-6EAB-9446-622CC84F1605}"/>
              </a:ext>
            </a:extLst>
          </p:cNvPr>
          <p:cNvSpPr>
            <a:spLocks noGrp="1"/>
          </p:cNvSpPr>
          <p:nvPr>
            <p:ph type="title"/>
          </p:nvPr>
        </p:nvSpPr>
        <p:spPr>
          <a:xfrm>
            <a:off x="549547" y="237057"/>
            <a:ext cx="8378714" cy="584200"/>
          </a:xfrm>
        </p:spPr>
        <p:txBody>
          <a:bodyPr/>
          <a:lstStyle/>
          <a:p>
            <a:r>
              <a:rPr lang="en-US" dirty="0"/>
              <a:t>Reference</a:t>
            </a:r>
          </a:p>
        </p:txBody>
      </p:sp>
      <p:pic>
        <p:nvPicPr>
          <p:cNvPr id="8" name="Picture 7">
            <a:extLst>
              <a:ext uri="{FF2B5EF4-FFF2-40B4-BE49-F238E27FC236}">
                <a16:creationId xmlns:a16="http://schemas.microsoft.com/office/drawing/2014/main" id="{C4ECFDB9-B54A-2F77-AA20-D5CAB9DA03B9}"/>
              </a:ext>
            </a:extLst>
          </p:cNvPr>
          <p:cNvPicPr>
            <a:picLocks noChangeAspect="1"/>
          </p:cNvPicPr>
          <p:nvPr/>
        </p:nvPicPr>
        <p:blipFill>
          <a:blip r:embed="rId2"/>
          <a:stretch>
            <a:fillRect/>
          </a:stretch>
        </p:blipFill>
        <p:spPr>
          <a:xfrm>
            <a:off x="588176" y="1057410"/>
            <a:ext cx="558800" cy="584200"/>
          </a:xfrm>
          <a:prstGeom prst="rect">
            <a:avLst/>
          </a:prstGeom>
        </p:spPr>
      </p:pic>
      <p:pic>
        <p:nvPicPr>
          <p:cNvPr id="10" name="Picture 9">
            <a:extLst>
              <a:ext uri="{FF2B5EF4-FFF2-40B4-BE49-F238E27FC236}">
                <a16:creationId xmlns:a16="http://schemas.microsoft.com/office/drawing/2014/main" id="{CA5FC65C-AADB-87BF-CA7D-76C860D8D9F4}"/>
              </a:ext>
            </a:extLst>
          </p:cNvPr>
          <p:cNvPicPr>
            <a:picLocks noChangeAspect="1"/>
          </p:cNvPicPr>
          <p:nvPr/>
        </p:nvPicPr>
        <p:blipFill>
          <a:blip r:embed="rId3"/>
          <a:stretch>
            <a:fillRect/>
          </a:stretch>
        </p:blipFill>
        <p:spPr>
          <a:xfrm>
            <a:off x="636820" y="2376476"/>
            <a:ext cx="558800" cy="584200"/>
          </a:xfrm>
          <a:prstGeom prst="rect">
            <a:avLst/>
          </a:prstGeom>
        </p:spPr>
      </p:pic>
      <p:pic>
        <p:nvPicPr>
          <p:cNvPr id="11" name="Picture 10">
            <a:extLst>
              <a:ext uri="{FF2B5EF4-FFF2-40B4-BE49-F238E27FC236}">
                <a16:creationId xmlns:a16="http://schemas.microsoft.com/office/drawing/2014/main" id="{7D57628C-56E4-B306-6AD2-84CBCD97EF28}"/>
              </a:ext>
            </a:extLst>
          </p:cNvPr>
          <p:cNvPicPr>
            <a:picLocks noChangeAspect="1"/>
          </p:cNvPicPr>
          <p:nvPr/>
        </p:nvPicPr>
        <p:blipFill>
          <a:blip r:embed="rId4"/>
          <a:stretch>
            <a:fillRect/>
          </a:stretch>
        </p:blipFill>
        <p:spPr>
          <a:xfrm>
            <a:off x="636820" y="3397092"/>
            <a:ext cx="558800" cy="596900"/>
          </a:xfrm>
          <a:prstGeom prst="rect">
            <a:avLst/>
          </a:prstGeom>
        </p:spPr>
      </p:pic>
      <p:pic>
        <p:nvPicPr>
          <p:cNvPr id="12" name="Picture 11">
            <a:extLst>
              <a:ext uri="{FF2B5EF4-FFF2-40B4-BE49-F238E27FC236}">
                <a16:creationId xmlns:a16="http://schemas.microsoft.com/office/drawing/2014/main" id="{75618229-2DA2-9DAD-E71B-92CE3EE39470}"/>
              </a:ext>
            </a:extLst>
          </p:cNvPr>
          <p:cNvPicPr>
            <a:picLocks noChangeAspect="1"/>
          </p:cNvPicPr>
          <p:nvPr/>
        </p:nvPicPr>
        <p:blipFill>
          <a:blip r:embed="rId5"/>
          <a:stretch>
            <a:fillRect/>
          </a:stretch>
        </p:blipFill>
        <p:spPr>
          <a:xfrm>
            <a:off x="5252720" y="1576553"/>
            <a:ext cx="558800" cy="584200"/>
          </a:xfrm>
          <a:prstGeom prst="rect">
            <a:avLst/>
          </a:prstGeom>
        </p:spPr>
      </p:pic>
      <p:pic>
        <p:nvPicPr>
          <p:cNvPr id="13" name="Picture 12">
            <a:extLst>
              <a:ext uri="{FF2B5EF4-FFF2-40B4-BE49-F238E27FC236}">
                <a16:creationId xmlns:a16="http://schemas.microsoft.com/office/drawing/2014/main" id="{CB554983-412D-1FC7-0546-7FEAE23D759A}"/>
              </a:ext>
            </a:extLst>
          </p:cNvPr>
          <p:cNvPicPr>
            <a:picLocks noChangeAspect="1"/>
          </p:cNvPicPr>
          <p:nvPr/>
        </p:nvPicPr>
        <p:blipFill>
          <a:blip r:embed="rId6"/>
          <a:stretch>
            <a:fillRect/>
          </a:stretch>
        </p:blipFill>
        <p:spPr>
          <a:xfrm>
            <a:off x="5252720" y="2376476"/>
            <a:ext cx="546100" cy="584200"/>
          </a:xfrm>
          <a:prstGeom prst="rect">
            <a:avLst/>
          </a:prstGeom>
        </p:spPr>
      </p:pic>
      <p:pic>
        <p:nvPicPr>
          <p:cNvPr id="14" name="Picture 13">
            <a:extLst>
              <a:ext uri="{FF2B5EF4-FFF2-40B4-BE49-F238E27FC236}">
                <a16:creationId xmlns:a16="http://schemas.microsoft.com/office/drawing/2014/main" id="{D4A350E5-EFF0-6990-CA73-F9BCA16CA133}"/>
              </a:ext>
            </a:extLst>
          </p:cNvPr>
          <p:cNvPicPr>
            <a:picLocks noChangeAspect="1"/>
          </p:cNvPicPr>
          <p:nvPr/>
        </p:nvPicPr>
        <p:blipFill>
          <a:blip r:embed="rId7"/>
          <a:stretch>
            <a:fillRect/>
          </a:stretch>
        </p:blipFill>
        <p:spPr>
          <a:xfrm>
            <a:off x="5252720" y="3208149"/>
            <a:ext cx="546100" cy="584200"/>
          </a:xfrm>
          <a:prstGeom prst="rect">
            <a:avLst/>
          </a:prstGeom>
        </p:spPr>
      </p:pic>
      <p:sp>
        <p:nvSpPr>
          <p:cNvPr id="3" name="TextBox 2">
            <a:extLst>
              <a:ext uri="{FF2B5EF4-FFF2-40B4-BE49-F238E27FC236}">
                <a16:creationId xmlns:a16="http://schemas.microsoft.com/office/drawing/2014/main" id="{3CC908E4-E90F-9113-455B-8CB6A23B8CD4}"/>
              </a:ext>
            </a:extLst>
          </p:cNvPr>
          <p:cNvSpPr txBox="1"/>
          <p:nvPr/>
        </p:nvSpPr>
        <p:spPr>
          <a:xfrm>
            <a:off x="1332011" y="824367"/>
            <a:ext cx="3769377" cy="1131079"/>
          </a:xfrm>
          <a:prstGeom prst="rect">
            <a:avLst/>
          </a:prstGeom>
          <a:noFill/>
        </p:spPr>
        <p:txBody>
          <a:bodyPr wrap="square" rtlCol="0">
            <a:spAutoFit/>
          </a:bodyPr>
          <a:lstStyle/>
          <a:p>
            <a:r>
              <a:rPr lang="en-US" b="0" i="0" dirty="0" err="1">
                <a:solidFill>
                  <a:srgbClr val="212121"/>
                </a:solidFill>
                <a:effectLst/>
                <a:latin typeface="Roboto" panose="02000000000000000000" pitchFamily="2" charset="0"/>
              </a:rPr>
              <a:t>Dobin</a:t>
            </a:r>
            <a:r>
              <a:rPr lang="en-US" b="0" i="0" dirty="0">
                <a:solidFill>
                  <a:srgbClr val="212121"/>
                </a:solidFill>
                <a:effectLst/>
                <a:latin typeface="Roboto" panose="02000000000000000000" pitchFamily="2" charset="0"/>
              </a:rPr>
              <a:t> A, Davis CA, Schlesinger F, </a:t>
            </a:r>
            <a:r>
              <a:rPr lang="en-US" b="0" i="0" dirty="0" err="1">
                <a:solidFill>
                  <a:srgbClr val="212121"/>
                </a:solidFill>
                <a:effectLst/>
                <a:latin typeface="Roboto" panose="02000000000000000000" pitchFamily="2" charset="0"/>
              </a:rPr>
              <a:t>Drenkow</a:t>
            </a:r>
            <a:r>
              <a:rPr lang="en-US" b="0" i="0" dirty="0">
                <a:solidFill>
                  <a:srgbClr val="212121"/>
                </a:solidFill>
                <a:effectLst/>
                <a:latin typeface="Roboto" panose="02000000000000000000" pitchFamily="2" charset="0"/>
              </a:rPr>
              <a:t> J, Zaleski C, Jha S, </a:t>
            </a:r>
            <a:r>
              <a:rPr lang="en-US" b="0" i="0" dirty="0" err="1">
                <a:solidFill>
                  <a:srgbClr val="212121"/>
                </a:solidFill>
                <a:effectLst/>
                <a:latin typeface="Roboto" panose="02000000000000000000" pitchFamily="2" charset="0"/>
              </a:rPr>
              <a:t>Batut</a:t>
            </a:r>
            <a:r>
              <a:rPr lang="en-US" b="0" i="0" dirty="0">
                <a:solidFill>
                  <a:srgbClr val="212121"/>
                </a:solidFill>
                <a:effectLst/>
                <a:latin typeface="Roboto" panose="02000000000000000000" pitchFamily="2" charset="0"/>
              </a:rPr>
              <a:t> P, </a:t>
            </a:r>
            <a:r>
              <a:rPr lang="en-US" b="0" i="0" dirty="0" err="1">
                <a:solidFill>
                  <a:srgbClr val="212121"/>
                </a:solidFill>
                <a:effectLst/>
                <a:latin typeface="Roboto" panose="02000000000000000000" pitchFamily="2" charset="0"/>
              </a:rPr>
              <a:t>Chaisson</a:t>
            </a:r>
            <a:r>
              <a:rPr lang="en-US" b="0" i="0" dirty="0">
                <a:solidFill>
                  <a:srgbClr val="212121"/>
                </a:solidFill>
                <a:effectLst/>
                <a:latin typeface="Roboto" panose="02000000000000000000" pitchFamily="2" charset="0"/>
              </a:rPr>
              <a:t> M, </a:t>
            </a:r>
            <a:r>
              <a:rPr lang="en-US" b="0" i="0" dirty="0" err="1">
                <a:solidFill>
                  <a:srgbClr val="212121"/>
                </a:solidFill>
                <a:effectLst/>
                <a:latin typeface="Roboto" panose="02000000000000000000" pitchFamily="2" charset="0"/>
              </a:rPr>
              <a:t>Gingeras</a:t>
            </a:r>
            <a:r>
              <a:rPr lang="en-US" b="0" i="0" dirty="0">
                <a:solidFill>
                  <a:srgbClr val="212121"/>
                </a:solidFill>
                <a:effectLst/>
                <a:latin typeface="Roboto" panose="02000000000000000000" pitchFamily="2" charset="0"/>
              </a:rPr>
              <a:t> TR. STAR: ultrafast universal RNA-seq aligner. Bioinformatics. 2013 Jan 1;29(1):15-21. </a:t>
            </a:r>
            <a:r>
              <a:rPr lang="en-US" b="0" i="0" dirty="0" err="1">
                <a:solidFill>
                  <a:srgbClr val="212121"/>
                </a:solidFill>
                <a:effectLst/>
                <a:latin typeface="Roboto" panose="02000000000000000000" pitchFamily="2" charset="0"/>
              </a:rPr>
              <a:t>doi</a:t>
            </a:r>
            <a:r>
              <a:rPr lang="en-US" b="0" i="0" dirty="0">
                <a:solidFill>
                  <a:srgbClr val="212121"/>
                </a:solidFill>
                <a:effectLst/>
                <a:latin typeface="Roboto" panose="02000000000000000000" pitchFamily="2" charset="0"/>
              </a:rPr>
              <a:t>: 10.1093/bioinformatics/bts635. </a:t>
            </a:r>
            <a:endParaRPr lang="en-US" dirty="0"/>
          </a:p>
        </p:txBody>
      </p:sp>
      <p:sp>
        <p:nvSpPr>
          <p:cNvPr id="5" name="TextBox 4">
            <a:extLst>
              <a:ext uri="{FF2B5EF4-FFF2-40B4-BE49-F238E27FC236}">
                <a16:creationId xmlns:a16="http://schemas.microsoft.com/office/drawing/2014/main" id="{8B068E36-1E0A-F5D1-39D4-6CE800F15E3A}"/>
              </a:ext>
            </a:extLst>
          </p:cNvPr>
          <p:cNvSpPr txBox="1"/>
          <p:nvPr/>
        </p:nvSpPr>
        <p:spPr>
          <a:xfrm>
            <a:off x="1346952" y="2160753"/>
            <a:ext cx="3225048" cy="1131079"/>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Zhang YH, Huang T, Chen L, Xu Y, Hu Y, Hu LD, Cai Y, Kong X. Identifying and analyzing different cancer subtypes using RNA-seq data of blood platelets. </a:t>
            </a:r>
            <a:r>
              <a:rPr lang="en-US" b="0" i="0" dirty="0" err="1">
                <a:solidFill>
                  <a:srgbClr val="212121"/>
                </a:solidFill>
                <a:effectLst/>
                <a:latin typeface="Roboto" panose="02000000000000000000" pitchFamily="2" charset="0"/>
              </a:rPr>
              <a:t>Oncotarget</a:t>
            </a:r>
            <a:r>
              <a:rPr lang="en-US" b="0" i="0" dirty="0">
                <a:solidFill>
                  <a:srgbClr val="212121"/>
                </a:solidFill>
                <a:effectLst/>
                <a:latin typeface="Roboto" panose="02000000000000000000" pitchFamily="2" charset="0"/>
              </a:rPr>
              <a:t>. 2017</a:t>
            </a:r>
            <a:endParaRPr lang="en-US" dirty="0"/>
          </a:p>
        </p:txBody>
      </p:sp>
    </p:spTree>
    <p:extLst>
      <p:ext uri="{BB962C8B-B14F-4D97-AF65-F5344CB8AC3E}">
        <p14:creationId xmlns:p14="http://schemas.microsoft.com/office/powerpoint/2010/main" val="2812615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E4D0-5A18-98EA-3B9A-680821A5C60C}"/>
              </a:ext>
            </a:extLst>
          </p:cNvPr>
          <p:cNvSpPr>
            <a:spLocks noGrp="1"/>
          </p:cNvSpPr>
          <p:nvPr>
            <p:ph type="title"/>
          </p:nvPr>
        </p:nvSpPr>
        <p:spPr/>
        <p:txBody>
          <a:bodyPr/>
          <a:lstStyle/>
          <a:p>
            <a:r>
              <a:rPr lang="en-US" dirty="0"/>
              <a:t>Acknowledgments</a:t>
            </a:r>
          </a:p>
        </p:txBody>
      </p:sp>
      <p:sp>
        <p:nvSpPr>
          <p:cNvPr id="5" name="TextBox 4">
            <a:extLst>
              <a:ext uri="{FF2B5EF4-FFF2-40B4-BE49-F238E27FC236}">
                <a16:creationId xmlns:a16="http://schemas.microsoft.com/office/drawing/2014/main" id="{FFE1C1A8-6CDD-2450-A7C3-3902ED954EAD}"/>
              </a:ext>
            </a:extLst>
          </p:cNvPr>
          <p:cNvSpPr txBox="1"/>
          <p:nvPr/>
        </p:nvSpPr>
        <p:spPr>
          <a:xfrm>
            <a:off x="1666240" y="1668113"/>
            <a:ext cx="5740400" cy="2218300"/>
          </a:xfrm>
          <a:prstGeom prst="rect">
            <a:avLst/>
          </a:prstGeom>
          <a:noFill/>
        </p:spPr>
        <p:txBody>
          <a:bodyPr wrap="square">
            <a:spAutoFit/>
          </a:bodyPr>
          <a:lstStyle/>
          <a:p>
            <a:pPr marL="457200" indent="-320040" algn="l" rtl="0" eaLnBrk="1" latinLnBrk="0" hangingPunct="1">
              <a:lnSpc>
                <a:spcPct val="90000"/>
              </a:lnSpc>
              <a:spcBef>
                <a:spcPts val="0"/>
              </a:spcBef>
              <a:spcAft>
                <a:spcPts val="0"/>
              </a:spcAft>
              <a:buClr>
                <a:schemeClr val="accent2"/>
              </a:buClr>
              <a:buSzPts val="1400"/>
              <a:buFont typeface="Figtree Light"/>
              <a:buChar char="●"/>
            </a:pPr>
            <a:r>
              <a:rPr lang="en-US" sz="2800" kern="1200" dirty="0">
                <a:solidFill>
                  <a:srgbClr val="000000"/>
                </a:solidFill>
                <a:effectLst/>
                <a:latin typeface="Calibri" panose="020F0502020204030204" pitchFamily="34" charset="0"/>
                <a:ea typeface="+mn-ea"/>
                <a:cs typeface="+mn-cs"/>
              </a:rPr>
              <a:t>Dr. Murray Patterson (GSU)</a:t>
            </a:r>
          </a:p>
          <a:p>
            <a:pPr marL="457200" indent="-320040" algn="l" rtl="0" eaLnBrk="1" latinLnBrk="0" hangingPunct="1">
              <a:lnSpc>
                <a:spcPct val="90000"/>
              </a:lnSpc>
              <a:spcBef>
                <a:spcPts val="0"/>
              </a:spcBef>
              <a:spcAft>
                <a:spcPts val="0"/>
              </a:spcAft>
              <a:buClr>
                <a:schemeClr val="accent2"/>
              </a:buClr>
              <a:buSzPts val="1400"/>
              <a:buFont typeface="Figtree Light"/>
              <a:buChar char="●"/>
            </a:pPr>
            <a:r>
              <a:rPr lang="en-US" sz="2800" dirty="0">
                <a:solidFill>
                  <a:srgbClr val="000000"/>
                </a:solidFill>
                <a:latin typeface="Calibri" panose="020F0502020204030204" pitchFamily="34" charset="0"/>
              </a:rPr>
              <a:t>Dr. Alex Zelikovksy (GSU)</a:t>
            </a:r>
          </a:p>
          <a:p>
            <a:pPr marL="457200" indent="-320040" algn="l" rtl="0" eaLnBrk="1" latinLnBrk="0" hangingPunct="1">
              <a:lnSpc>
                <a:spcPct val="90000"/>
              </a:lnSpc>
              <a:spcBef>
                <a:spcPts val="0"/>
              </a:spcBef>
              <a:spcAft>
                <a:spcPts val="0"/>
              </a:spcAft>
              <a:buClr>
                <a:schemeClr val="accent2"/>
              </a:buClr>
              <a:buSzPts val="1400"/>
              <a:buFont typeface="Figtree Light"/>
              <a:buChar char="●"/>
            </a:pPr>
            <a:r>
              <a:rPr lang="en-US" sz="2800" dirty="0">
                <a:solidFill>
                  <a:srgbClr val="000000"/>
                </a:solidFill>
                <a:effectLst/>
                <a:latin typeface="Calibri" panose="020F0502020204030204" pitchFamily="34" charset="0"/>
              </a:rPr>
              <a:t>Dr. Jonathan Shihao Ji (GSU)</a:t>
            </a:r>
          </a:p>
          <a:p>
            <a:pPr marL="457200" indent="-320040" algn="l" rtl="0" eaLnBrk="1" latinLnBrk="0" hangingPunct="1">
              <a:lnSpc>
                <a:spcPct val="90000"/>
              </a:lnSpc>
              <a:spcBef>
                <a:spcPts val="0"/>
              </a:spcBef>
              <a:spcAft>
                <a:spcPts val="0"/>
              </a:spcAft>
              <a:buClr>
                <a:schemeClr val="accent2"/>
              </a:buClr>
              <a:buSzPts val="1400"/>
              <a:buFont typeface="Figtree Light"/>
              <a:buChar char="●"/>
            </a:pPr>
            <a:r>
              <a:rPr lang="en-US" sz="2800" dirty="0">
                <a:solidFill>
                  <a:srgbClr val="000000"/>
                </a:solidFill>
                <a:latin typeface="Calibri" panose="020F0502020204030204" pitchFamily="34" charset="0"/>
              </a:rPr>
              <a:t>Sarwan Ali</a:t>
            </a:r>
          </a:p>
          <a:p>
            <a:pPr marL="457200" indent="-320040" algn="l" rtl="0" eaLnBrk="1" latinLnBrk="0" hangingPunct="1">
              <a:lnSpc>
                <a:spcPct val="90000"/>
              </a:lnSpc>
              <a:spcBef>
                <a:spcPts val="0"/>
              </a:spcBef>
              <a:spcAft>
                <a:spcPts val="0"/>
              </a:spcAft>
              <a:buClr>
                <a:schemeClr val="accent2"/>
              </a:buClr>
              <a:buSzPts val="1400"/>
              <a:buFont typeface="Figtree Light"/>
              <a:buChar char="●"/>
            </a:pPr>
            <a:r>
              <a:rPr lang="en-US" sz="2800" dirty="0">
                <a:solidFill>
                  <a:srgbClr val="000000"/>
                </a:solidFill>
                <a:effectLst/>
                <a:latin typeface="Calibri" panose="020F0502020204030204" pitchFamily="34" charset="0"/>
              </a:rPr>
              <a:t>Babatunde Bello</a:t>
            </a:r>
            <a:endParaRPr lang="en-US" sz="2800" dirty="0">
              <a:effectLst/>
            </a:endParaRPr>
          </a:p>
          <a:p>
            <a:pPr marL="457200" indent="-320040" algn="l" rtl="0" eaLnBrk="1" latinLnBrk="0" hangingPunct="1">
              <a:lnSpc>
                <a:spcPct val="90000"/>
              </a:lnSpc>
              <a:spcBef>
                <a:spcPts val="0"/>
              </a:spcBef>
              <a:spcAft>
                <a:spcPts val="0"/>
              </a:spcAft>
            </a:pPr>
            <a:endParaRPr lang="en-US" dirty="0"/>
          </a:p>
        </p:txBody>
      </p:sp>
    </p:spTree>
    <p:extLst>
      <p:ext uri="{BB962C8B-B14F-4D97-AF65-F5344CB8AC3E}">
        <p14:creationId xmlns:p14="http://schemas.microsoft.com/office/powerpoint/2010/main" val="2158507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6BC03FF-01A4-0257-5B67-7C064D22B52A}"/>
              </a:ext>
            </a:extLst>
          </p:cNvPr>
          <p:cNvSpPr>
            <a:spLocks noGrp="1"/>
          </p:cNvSpPr>
          <p:nvPr>
            <p:ph type="title"/>
          </p:nvPr>
        </p:nvSpPr>
        <p:spPr>
          <a:xfrm>
            <a:off x="633453" y="450961"/>
            <a:ext cx="8378714" cy="871592"/>
          </a:xfrm>
        </p:spPr>
        <p:txBody>
          <a:bodyPr/>
          <a:lstStyle/>
          <a:p>
            <a:r>
              <a:rPr lang="en-US" sz="3600" b="1" dirty="0">
                <a:solidFill>
                  <a:schemeClr val="accent2"/>
                </a:solidFill>
              </a:rPr>
              <a:t>QUESTIONS</a:t>
            </a:r>
            <a:endParaRPr lang="en-US" dirty="0"/>
          </a:p>
        </p:txBody>
      </p:sp>
      <p:grpSp>
        <p:nvGrpSpPr>
          <p:cNvPr id="13" name="Group 12">
            <a:extLst>
              <a:ext uri="{FF2B5EF4-FFF2-40B4-BE49-F238E27FC236}">
                <a16:creationId xmlns:a16="http://schemas.microsoft.com/office/drawing/2014/main" id="{0A72F8EE-AA3C-FFBF-4693-4276C46E4F66}"/>
              </a:ext>
            </a:extLst>
          </p:cNvPr>
          <p:cNvGrpSpPr/>
          <p:nvPr/>
        </p:nvGrpSpPr>
        <p:grpSpPr>
          <a:xfrm>
            <a:off x="3747496" y="1559612"/>
            <a:ext cx="1364528" cy="2024276"/>
            <a:chOff x="-1547813" y="1390650"/>
            <a:chExt cx="2068513" cy="3068638"/>
          </a:xfrm>
          <a:solidFill>
            <a:schemeClr val="accent2"/>
          </a:solidFill>
        </p:grpSpPr>
        <p:sp>
          <p:nvSpPr>
            <p:cNvPr id="14" name="Freeform 13">
              <a:extLst>
                <a:ext uri="{FF2B5EF4-FFF2-40B4-BE49-F238E27FC236}">
                  <a16:creationId xmlns:a16="http://schemas.microsoft.com/office/drawing/2014/main" id="{F1F00E1F-F5BC-B460-C8B7-44740B3CBB65}"/>
                </a:ext>
              </a:extLst>
            </p:cNvPr>
            <p:cNvSpPr>
              <a:spLocks/>
            </p:cNvSpPr>
            <p:nvPr/>
          </p:nvSpPr>
          <p:spPr bwMode="auto">
            <a:xfrm>
              <a:off x="-1547813" y="1390650"/>
              <a:ext cx="2068513" cy="2109788"/>
            </a:xfrm>
            <a:custGeom>
              <a:avLst/>
              <a:gdLst>
                <a:gd name="T0" fmla="*/ 1407 w 2604"/>
                <a:gd name="T1" fmla="*/ 4 h 2659"/>
                <a:gd name="T2" fmla="*/ 1698 w 2604"/>
                <a:gd name="T3" fmla="*/ 57 h 2659"/>
                <a:gd name="T4" fmla="*/ 1964 w 2604"/>
                <a:gd name="T5" fmla="*/ 167 h 2659"/>
                <a:gd name="T6" fmla="*/ 2194 w 2604"/>
                <a:gd name="T7" fmla="*/ 327 h 2659"/>
                <a:gd name="T8" fmla="*/ 2380 w 2604"/>
                <a:gd name="T9" fmla="*/ 532 h 2659"/>
                <a:gd name="T10" fmla="*/ 2516 w 2604"/>
                <a:gd name="T11" fmla="*/ 773 h 2659"/>
                <a:gd name="T12" fmla="*/ 2588 w 2604"/>
                <a:gd name="T13" fmla="*/ 1021 h 2659"/>
                <a:gd name="T14" fmla="*/ 2603 w 2604"/>
                <a:gd name="T15" fmla="*/ 1267 h 2659"/>
                <a:gd name="T16" fmla="*/ 2564 w 2604"/>
                <a:gd name="T17" fmla="*/ 1502 h 2659"/>
                <a:gd name="T18" fmla="*/ 2472 w 2604"/>
                <a:gd name="T19" fmla="*/ 1720 h 2659"/>
                <a:gd name="T20" fmla="*/ 2326 w 2604"/>
                <a:gd name="T21" fmla="*/ 1909 h 2659"/>
                <a:gd name="T22" fmla="*/ 2165 w 2604"/>
                <a:gd name="T23" fmla="*/ 2041 h 2659"/>
                <a:gd name="T24" fmla="*/ 1999 w 2604"/>
                <a:gd name="T25" fmla="*/ 2144 h 2659"/>
                <a:gd name="T26" fmla="*/ 1844 w 2604"/>
                <a:gd name="T27" fmla="*/ 2241 h 2659"/>
                <a:gd name="T28" fmla="*/ 1737 w 2604"/>
                <a:gd name="T29" fmla="*/ 2351 h 2659"/>
                <a:gd name="T30" fmla="*/ 1679 w 2604"/>
                <a:gd name="T31" fmla="*/ 2484 h 2659"/>
                <a:gd name="T32" fmla="*/ 1663 w 2604"/>
                <a:gd name="T33" fmla="*/ 2659 h 2659"/>
                <a:gd name="T34" fmla="*/ 958 w 2604"/>
                <a:gd name="T35" fmla="*/ 2479 h 2659"/>
                <a:gd name="T36" fmla="*/ 998 w 2604"/>
                <a:gd name="T37" fmla="*/ 2250 h 2659"/>
                <a:gd name="T38" fmla="*/ 1066 w 2604"/>
                <a:gd name="T39" fmla="*/ 2060 h 2659"/>
                <a:gd name="T40" fmla="*/ 1155 w 2604"/>
                <a:gd name="T41" fmla="*/ 1908 h 2659"/>
                <a:gd name="T42" fmla="*/ 1259 w 2604"/>
                <a:gd name="T43" fmla="*/ 1785 h 2659"/>
                <a:gd name="T44" fmla="*/ 1371 w 2604"/>
                <a:gd name="T45" fmla="*/ 1688 h 2659"/>
                <a:gd name="T46" fmla="*/ 1483 w 2604"/>
                <a:gd name="T47" fmla="*/ 1609 h 2659"/>
                <a:gd name="T48" fmla="*/ 1590 w 2604"/>
                <a:gd name="T49" fmla="*/ 1547 h 2659"/>
                <a:gd name="T50" fmla="*/ 1765 w 2604"/>
                <a:gd name="T51" fmla="*/ 1438 h 2659"/>
                <a:gd name="T52" fmla="*/ 1850 w 2604"/>
                <a:gd name="T53" fmla="*/ 1338 h 2659"/>
                <a:gd name="T54" fmla="*/ 1879 w 2604"/>
                <a:gd name="T55" fmla="*/ 1238 h 2659"/>
                <a:gd name="T56" fmla="*/ 1877 w 2604"/>
                <a:gd name="T57" fmla="*/ 1146 h 2659"/>
                <a:gd name="T58" fmla="*/ 1858 w 2604"/>
                <a:gd name="T59" fmla="*/ 1078 h 2659"/>
                <a:gd name="T60" fmla="*/ 1815 w 2604"/>
                <a:gd name="T61" fmla="*/ 992 h 2659"/>
                <a:gd name="T62" fmla="*/ 1737 w 2604"/>
                <a:gd name="T63" fmla="*/ 889 h 2659"/>
                <a:gd name="T64" fmla="*/ 1627 w 2604"/>
                <a:gd name="T65" fmla="*/ 805 h 2659"/>
                <a:gd name="T66" fmla="*/ 1485 w 2604"/>
                <a:gd name="T67" fmla="*/ 746 h 2659"/>
                <a:gd name="T68" fmla="*/ 1305 w 2604"/>
                <a:gd name="T69" fmla="*/ 724 h 2659"/>
                <a:gd name="T70" fmla="*/ 1130 w 2604"/>
                <a:gd name="T71" fmla="*/ 746 h 2659"/>
                <a:gd name="T72" fmla="*/ 992 w 2604"/>
                <a:gd name="T73" fmla="*/ 804 h 2659"/>
                <a:gd name="T74" fmla="*/ 887 w 2604"/>
                <a:gd name="T75" fmla="*/ 887 h 2659"/>
                <a:gd name="T76" fmla="*/ 810 w 2604"/>
                <a:gd name="T77" fmla="*/ 983 h 2659"/>
                <a:gd name="T78" fmla="*/ 759 w 2604"/>
                <a:gd name="T79" fmla="*/ 1083 h 2659"/>
                <a:gd name="T80" fmla="*/ 729 w 2604"/>
                <a:gd name="T81" fmla="*/ 1175 h 2659"/>
                <a:gd name="T82" fmla="*/ 714 w 2604"/>
                <a:gd name="T83" fmla="*/ 1248 h 2659"/>
                <a:gd name="T84" fmla="*/ 0 w 2604"/>
                <a:gd name="T85" fmla="*/ 1185 h 2659"/>
                <a:gd name="T86" fmla="*/ 26 w 2604"/>
                <a:gd name="T87" fmla="*/ 1042 h 2659"/>
                <a:gd name="T88" fmla="*/ 75 w 2604"/>
                <a:gd name="T89" fmla="*/ 882 h 2659"/>
                <a:gd name="T90" fmla="*/ 150 w 2604"/>
                <a:gd name="T91" fmla="*/ 714 h 2659"/>
                <a:gd name="T92" fmla="*/ 250 w 2604"/>
                <a:gd name="T93" fmla="*/ 546 h 2659"/>
                <a:gd name="T94" fmla="*/ 379 w 2604"/>
                <a:gd name="T95" fmla="*/ 387 h 2659"/>
                <a:gd name="T96" fmla="*/ 537 w 2604"/>
                <a:gd name="T97" fmla="*/ 245 h 2659"/>
                <a:gd name="T98" fmla="*/ 727 w 2604"/>
                <a:gd name="T99" fmla="*/ 127 h 2659"/>
                <a:gd name="T100" fmla="*/ 951 w 2604"/>
                <a:gd name="T101" fmla="*/ 44 h 2659"/>
                <a:gd name="T102" fmla="*/ 1211 w 2604"/>
                <a:gd name="T103" fmla="*/ 3 h 2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4" h="2659">
                  <a:moveTo>
                    <a:pt x="1305" y="0"/>
                  </a:moveTo>
                  <a:lnTo>
                    <a:pt x="1305" y="0"/>
                  </a:lnTo>
                  <a:lnTo>
                    <a:pt x="1407" y="4"/>
                  </a:lnTo>
                  <a:lnTo>
                    <a:pt x="1507" y="14"/>
                  </a:lnTo>
                  <a:lnTo>
                    <a:pt x="1604" y="32"/>
                  </a:lnTo>
                  <a:lnTo>
                    <a:pt x="1698" y="57"/>
                  </a:lnTo>
                  <a:lnTo>
                    <a:pt x="1790" y="87"/>
                  </a:lnTo>
                  <a:lnTo>
                    <a:pt x="1878" y="124"/>
                  </a:lnTo>
                  <a:lnTo>
                    <a:pt x="1964" y="167"/>
                  </a:lnTo>
                  <a:lnTo>
                    <a:pt x="2044" y="214"/>
                  </a:lnTo>
                  <a:lnTo>
                    <a:pt x="2121" y="268"/>
                  </a:lnTo>
                  <a:lnTo>
                    <a:pt x="2194" y="327"/>
                  </a:lnTo>
                  <a:lnTo>
                    <a:pt x="2261" y="391"/>
                  </a:lnTo>
                  <a:lnTo>
                    <a:pt x="2324" y="459"/>
                  </a:lnTo>
                  <a:lnTo>
                    <a:pt x="2380" y="532"/>
                  </a:lnTo>
                  <a:lnTo>
                    <a:pt x="2432" y="609"/>
                  </a:lnTo>
                  <a:lnTo>
                    <a:pt x="2477" y="690"/>
                  </a:lnTo>
                  <a:lnTo>
                    <a:pt x="2516" y="773"/>
                  </a:lnTo>
                  <a:lnTo>
                    <a:pt x="2546" y="856"/>
                  </a:lnTo>
                  <a:lnTo>
                    <a:pt x="2570" y="938"/>
                  </a:lnTo>
                  <a:lnTo>
                    <a:pt x="2588" y="1021"/>
                  </a:lnTo>
                  <a:lnTo>
                    <a:pt x="2599" y="1105"/>
                  </a:lnTo>
                  <a:lnTo>
                    <a:pt x="2604" y="1187"/>
                  </a:lnTo>
                  <a:lnTo>
                    <a:pt x="2603" y="1267"/>
                  </a:lnTo>
                  <a:lnTo>
                    <a:pt x="2597" y="1347"/>
                  </a:lnTo>
                  <a:lnTo>
                    <a:pt x="2583" y="1426"/>
                  </a:lnTo>
                  <a:lnTo>
                    <a:pt x="2564" y="1502"/>
                  </a:lnTo>
                  <a:lnTo>
                    <a:pt x="2539" y="1577"/>
                  </a:lnTo>
                  <a:lnTo>
                    <a:pt x="2509" y="1649"/>
                  </a:lnTo>
                  <a:lnTo>
                    <a:pt x="2472" y="1720"/>
                  </a:lnTo>
                  <a:lnTo>
                    <a:pt x="2429" y="1786"/>
                  </a:lnTo>
                  <a:lnTo>
                    <a:pt x="2380" y="1849"/>
                  </a:lnTo>
                  <a:lnTo>
                    <a:pt x="2326" y="1909"/>
                  </a:lnTo>
                  <a:lnTo>
                    <a:pt x="2274" y="1958"/>
                  </a:lnTo>
                  <a:lnTo>
                    <a:pt x="2220" y="2001"/>
                  </a:lnTo>
                  <a:lnTo>
                    <a:pt x="2165" y="2041"/>
                  </a:lnTo>
                  <a:lnTo>
                    <a:pt x="2108" y="2078"/>
                  </a:lnTo>
                  <a:lnTo>
                    <a:pt x="2053" y="2112"/>
                  </a:lnTo>
                  <a:lnTo>
                    <a:pt x="1999" y="2144"/>
                  </a:lnTo>
                  <a:lnTo>
                    <a:pt x="1946" y="2174"/>
                  </a:lnTo>
                  <a:lnTo>
                    <a:pt x="1892" y="2208"/>
                  </a:lnTo>
                  <a:lnTo>
                    <a:pt x="1844" y="2241"/>
                  </a:lnTo>
                  <a:lnTo>
                    <a:pt x="1802" y="2276"/>
                  </a:lnTo>
                  <a:lnTo>
                    <a:pt x="1767" y="2313"/>
                  </a:lnTo>
                  <a:lnTo>
                    <a:pt x="1737" y="2351"/>
                  </a:lnTo>
                  <a:lnTo>
                    <a:pt x="1713" y="2392"/>
                  </a:lnTo>
                  <a:lnTo>
                    <a:pt x="1694" y="2437"/>
                  </a:lnTo>
                  <a:lnTo>
                    <a:pt x="1679" y="2484"/>
                  </a:lnTo>
                  <a:lnTo>
                    <a:pt x="1670" y="2538"/>
                  </a:lnTo>
                  <a:lnTo>
                    <a:pt x="1664" y="2595"/>
                  </a:lnTo>
                  <a:lnTo>
                    <a:pt x="1663" y="2659"/>
                  </a:lnTo>
                  <a:lnTo>
                    <a:pt x="949" y="2659"/>
                  </a:lnTo>
                  <a:lnTo>
                    <a:pt x="951" y="2566"/>
                  </a:lnTo>
                  <a:lnTo>
                    <a:pt x="958" y="2479"/>
                  </a:lnTo>
                  <a:lnTo>
                    <a:pt x="968" y="2399"/>
                  </a:lnTo>
                  <a:lnTo>
                    <a:pt x="982" y="2322"/>
                  </a:lnTo>
                  <a:lnTo>
                    <a:pt x="998" y="2250"/>
                  </a:lnTo>
                  <a:lnTo>
                    <a:pt x="1018" y="2182"/>
                  </a:lnTo>
                  <a:lnTo>
                    <a:pt x="1041" y="2119"/>
                  </a:lnTo>
                  <a:lnTo>
                    <a:pt x="1066" y="2060"/>
                  </a:lnTo>
                  <a:lnTo>
                    <a:pt x="1094" y="2005"/>
                  </a:lnTo>
                  <a:lnTo>
                    <a:pt x="1124" y="1955"/>
                  </a:lnTo>
                  <a:lnTo>
                    <a:pt x="1155" y="1908"/>
                  </a:lnTo>
                  <a:lnTo>
                    <a:pt x="1189" y="1863"/>
                  </a:lnTo>
                  <a:lnTo>
                    <a:pt x="1223" y="1822"/>
                  </a:lnTo>
                  <a:lnTo>
                    <a:pt x="1259" y="1785"/>
                  </a:lnTo>
                  <a:lnTo>
                    <a:pt x="1296" y="1749"/>
                  </a:lnTo>
                  <a:lnTo>
                    <a:pt x="1333" y="1717"/>
                  </a:lnTo>
                  <a:lnTo>
                    <a:pt x="1371" y="1688"/>
                  </a:lnTo>
                  <a:lnTo>
                    <a:pt x="1408" y="1659"/>
                  </a:lnTo>
                  <a:lnTo>
                    <a:pt x="1446" y="1634"/>
                  </a:lnTo>
                  <a:lnTo>
                    <a:pt x="1483" y="1609"/>
                  </a:lnTo>
                  <a:lnTo>
                    <a:pt x="1520" y="1588"/>
                  </a:lnTo>
                  <a:lnTo>
                    <a:pt x="1556" y="1566"/>
                  </a:lnTo>
                  <a:lnTo>
                    <a:pt x="1590" y="1547"/>
                  </a:lnTo>
                  <a:lnTo>
                    <a:pt x="1658" y="1511"/>
                  </a:lnTo>
                  <a:lnTo>
                    <a:pt x="1716" y="1475"/>
                  </a:lnTo>
                  <a:lnTo>
                    <a:pt x="1765" y="1438"/>
                  </a:lnTo>
                  <a:lnTo>
                    <a:pt x="1804" y="1402"/>
                  </a:lnTo>
                  <a:lnTo>
                    <a:pt x="1830" y="1371"/>
                  </a:lnTo>
                  <a:lnTo>
                    <a:pt x="1850" y="1338"/>
                  </a:lnTo>
                  <a:lnTo>
                    <a:pt x="1865" y="1304"/>
                  </a:lnTo>
                  <a:lnTo>
                    <a:pt x="1874" y="1271"/>
                  </a:lnTo>
                  <a:lnTo>
                    <a:pt x="1879" y="1238"/>
                  </a:lnTo>
                  <a:lnTo>
                    <a:pt x="1882" y="1205"/>
                  </a:lnTo>
                  <a:lnTo>
                    <a:pt x="1879" y="1174"/>
                  </a:lnTo>
                  <a:lnTo>
                    <a:pt x="1877" y="1146"/>
                  </a:lnTo>
                  <a:lnTo>
                    <a:pt x="1870" y="1120"/>
                  </a:lnTo>
                  <a:lnTo>
                    <a:pt x="1864" y="1097"/>
                  </a:lnTo>
                  <a:lnTo>
                    <a:pt x="1858" y="1078"/>
                  </a:lnTo>
                  <a:lnTo>
                    <a:pt x="1851" y="1064"/>
                  </a:lnTo>
                  <a:lnTo>
                    <a:pt x="1834" y="1028"/>
                  </a:lnTo>
                  <a:lnTo>
                    <a:pt x="1815" y="992"/>
                  </a:lnTo>
                  <a:lnTo>
                    <a:pt x="1792" y="956"/>
                  </a:lnTo>
                  <a:lnTo>
                    <a:pt x="1766" y="923"/>
                  </a:lnTo>
                  <a:lnTo>
                    <a:pt x="1737" y="889"/>
                  </a:lnTo>
                  <a:lnTo>
                    <a:pt x="1704" y="859"/>
                  </a:lnTo>
                  <a:lnTo>
                    <a:pt x="1668" y="830"/>
                  </a:lnTo>
                  <a:lnTo>
                    <a:pt x="1627" y="805"/>
                  </a:lnTo>
                  <a:lnTo>
                    <a:pt x="1583" y="782"/>
                  </a:lnTo>
                  <a:lnTo>
                    <a:pt x="1537" y="763"/>
                  </a:lnTo>
                  <a:lnTo>
                    <a:pt x="1485" y="746"/>
                  </a:lnTo>
                  <a:lnTo>
                    <a:pt x="1429" y="734"/>
                  </a:lnTo>
                  <a:lnTo>
                    <a:pt x="1369" y="727"/>
                  </a:lnTo>
                  <a:lnTo>
                    <a:pt x="1305" y="724"/>
                  </a:lnTo>
                  <a:lnTo>
                    <a:pt x="1242" y="727"/>
                  </a:lnTo>
                  <a:lnTo>
                    <a:pt x="1184" y="734"/>
                  </a:lnTo>
                  <a:lnTo>
                    <a:pt x="1130" y="746"/>
                  </a:lnTo>
                  <a:lnTo>
                    <a:pt x="1080" y="763"/>
                  </a:lnTo>
                  <a:lnTo>
                    <a:pt x="1035" y="782"/>
                  </a:lnTo>
                  <a:lnTo>
                    <a:pt x="992" y="804"/>
                  </a:lnTo>
                  <a:lnTo>
                    <a:pt x="954" y="829"/>
                  </a:lnTo>
                  <a:lnTo>
                    <a:pt x="919" y="857"/>
                  </a:lnTo>
                  <a:lnTo>
                    <a:pt x="887" y="887"/>
                  </a:lnTo>
                  <a:lnTo>
                    <a:pt x="858" y="918"/>
                  </a:lnTo>
                  <a:lnTo>
                    <a:pt x="833" y="950"/>
                  </a:lnTo>
                  <a:lnTo>
                    <a:pt x="810" y="983"/>
                  </a:lnTo>
                  <a:lnTo>
                    <a:pt x="792" y="1016"/>
                  </a:lnTo>
                  <a:lnTo>
                    <a:pt x="774" y="1050"/>
                  </a:lnTo>
                  <a:lnTo>
                    <a:pt x="759" y="1083"/>
                  </a:lnTo>
                  <a:lnTo>
                    <a:pt x="746" y="1115"/>
                  </a:lnTo>
                  <a:lnTo>
                    <a:pt x="736" y="1146"/>
                  </a:lnTo>
                  <a:lnTo>
                    <a:pt x="729" y="1175"/>
                  </a:lnTo>
                  <a:lnTo>
                    <a:pt x="722" y="1202"/>
                  </a:lnTo>
                  <a:lnTo>
                    <a:pt x="717" y="1226"/>
                  </a:lnTo>
                  <a:lnTo>
                    <a:pt x="714" y="1248"/>
                  </a:lnTo>
                  <a:lnTo>
                    <a:pt x="712" y="1266"/>
                  </a:lnTo>
                  <a:lnTo>
                    <a:pt x="712" y="1280"/>
                  </a:lnTo>
                  <a:lnTo>
                    <a:pt x="0" y="1185"/>
                  </a:lnTo>
                  <a:lnTo>
                    <a:pt x="6" y="1139"/>
                  </a:lnTo>
                  <a:lnTo>
                    <a:pt x="15" y="1092"/>
                  </a:lnTo>
                  <a:lnTo>
                    <a:pt x="26" y="1042"/>
                  </a:lnTo>
                  <a:lnTo>
                    <a:pt x="40" y="989"/>
                  </a:lnTo>
                  <a:lnTo>
                    <a:pt x="56" y="937"/>
                  </a:lnTo>
                  <a:lnTo>
                    <a:pt x="75" y="882"/>
                  </a:lnTo>
                  <a:lnTo>
                    <a:pt x="97" y="827"/>
                  </a:lnTo>
                  <a:lnTo>
                    <a:pt x="122" y="770"/>
                  </a:lnTo>
                  <a:lnTo>
                    <a:pt x="150" y="714"/>
                  </a:lnTo>
                  <a:lnTo>
                    <a:pt x="180" y="657"/>
                  </a:lnTo>
                  <a:lnTo>
                    <a:pt x="214" y="601"/>
                  </a:lnTo>
                  <a:lnTo>
                    <a:pt x="250" y="546"/>
                  </a:lnTo>
                  <a:lnTo>
                    <a:pt x="289" y="491"/>
                  </a:lnTo>
                  <a:lnTo>
                    <a:pt x="332" y="438"/>
                  </a:lnTo>
                  <a:lnTo>
                    <a:pt x="379" y="387"/>
                  </a:lnTo>
                  <a:lnTo>
                    <a:pt x="428" y="337"/>
                  </a:lnTo>
                  <a:lnTo>
                    <a:pt x="481" y="290"/>
                  </a:lnTo>
                  <a:lnTo>
                    <a:pt x="537" y="245"/>
                  </a:lnTo>
                  <a:lnTo>
                    <a:pt x="596" y="203"/>
                  </a:lnTo>
                  <a:lnTo>
                    <a:pt x="661" y="163"/>
                  </a:lnTo>
                  <a:lnTo>
                    <a:pt x="727" y="127"/>
                  </a:lnTo>
                  <a:lnTo>
                    <a:pt x="798" y="96"/>
                  </a:lnTo>
                  <a:lnTo>
                    <a:pt x="873" y="68"/>
                  </a:lnTo>
                  <a:lnTo>
                    <a:pt x="951" y="44"/>
                  </a:lnTo>
                  <a:lnTo>
                    <a:pt x="1033" y="26"/>
                  </a:lnTo>
                  <a:lnTo>
                    <a:pt x="1120" y="12"/>
                  </a:lnTo>
                  <a:lnTo>
                    <a:pt x="1211" y="3"/>
                  </a:lnTo>
                  <a:lnTo>
                    <a:pt x="1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15" name="Freeform 14">
              <a:extLst>
                <a:ext uri="{FF2B5EF4-FFF2-40B4-BE49-F238E27FC236}">
                  <a16:creationId xmlns:a16="http://schemas.microsoft.com/office/drawing/2014/main" id="{6ED0A830-247F-51B7-AE7A-2D90B2C461B7}"/>
                </a:ext>
              </a:extLst>
            </p:cNvPr>
            <p:cNvSpPr>
              <a:spLocks/>
            </p:cNvSpPr>
            <p:nvPr/>
          </p:nvSpPr>
          <p:spPr bwMode="auto">
            <a:xfrm>
              <a:off x="-887412" y="3692525"/>
              <a:ext cx="754063" cy="766763"/>
            </a:xfrm>
            <a:custGeom>
              <a:avLst/>
              <a:gdLst>
                <a:gd name="T0" fmla="*/ 473 w 949"/>
                <a:gd name="T1" fmla="*/ 0 h 967"/>
                <a:gd name="T2" fmla="*/ 532 w 949"/>
                <a:gd name="T3" fmla="*/ 3 h 967"/>
                <a:gd name="T4" fmla="*/ 590 w 949"/>
                <a:gd name="T5" fmla="*/ 15 h 967"/>
                <a:gd name="T6" fmla="*/ 646 w 949"/>
                <a:gd name="T7" fmla="*/ 33 h 967"/>
                <a:gd name="T8" fmla="*/ 697 w 949"/>
                <a:gd name="T9" fmla="*/ 57 h 967"/>
                <a:gd name="T10" fmla="*/ 745 w 949"/>
                <a:gd name="T11" fmla="*/ 87 h 967"/>
                <a:gd name="T12" fmla="*/ 789 w 949"/>
                <a:gd name="T13" fmla="*/ 121 h 967"/>
                <a:gd name="T14" fmla="*/ 828 w 949"/>
                <a:gd name="T15" fmla="*/ 162 h 967"/>
                <a:gd name="T16" fmla="*/ 863 w 949"/>
                <a:gd name="T17" fmla="*/ 207 h 967"/>
                <a:gd name="T18" fmla="*/ 892 w 949"/>
                <a:gd name="T19" fmla="*/ 256 h 967"/>
                <a:gd name="T20" fmla="*/ 916 w 949"/>
                <a:gd name="T21" fmla="*/ 308 h 967"/>
                <a:gd name="T22" fmla="*/ 934 w 949"/>
                <a:gd name="T23" fmla="*/ 363 h 967"/>
                <a:gd name="T24" fmla="*/ 945 w 949"/>
                <a:gd name="T25" fmla="*/ 422 h 967"/>
                <a:gd name="T26" fmla="*/ 949 w 949"/>
                <a:gd name="T27" fmla="*/ 483 h 967"/>
                <a:gd name="T28" fmla="*/ 945 w 949"/>
                <a:gd name="T29" fmla="*/ 543 h 967"/>
                <a:gd name="T30" fmla="*/ 934 w 949"/>
                <a:gd name="T31" fmla="*/ 602 h 967"/>
                <a:gd name="T32" fmla="*/ 916 w 949"/>
                <a:gd name="T33" fmla="*/ 658 h 967"/>
                <a:gd name="T34" fmla="*/ 892 w 949"/>
                <a:gd name="T35" fmla="*/ 711 h 967"/>
                <a:gd name="T36" fmla="*/ 863 w 949"/>
                <a:gd name="T37" fmla="*/ 759 h 967"/>
                <a:gd name="T38" fmla="*/ 828 w 949"/>
                <a:gd name="T39" fmla="*/ 804 h 967"/>
                <a:gd name="T40" fmla="*/ 789 w 949"/>
                <a:gd name="T41" fmla="*/ 844 h 967"/>
                <a:gd name="T42" fmla="*/ 745 w 949"/>
                <a:gd name="T43" fmla="*/ 880 h 967"/>
                <a:gd name="T44" fmla="*/ 697 w 949"/>
                <a:gd name="T45" fmla="*/ 909 h 967"/>
                <a:gd name="T46" fmla="*/ 646 w 949"/>
                <a:gd name="T47" fmla="*/ 934 h 967"/>
                <a:gd name="T48" fmla="*/ 590 w 949"/>
                <a:gd name="T49" fmla="*/ 952 h 967"/>
                <a:gd name="T50" fmla="*/ 532 w 949"/>
                <a:gd name="T51" fmla="*/ 963 h 967"/>
                <a:gd name="T52" fmla="*/ 473 w 949"/>
                <a:gd name="T53" fmla="*/ 967 h 967"/>
                <a:gd name="T54" fmla="*/ 414 w 949"/>
                <a:gd name="T55" fmla="*/ 963 h 967"/>
                <a:gd name="T56" fmla="*/ 356 w 949"/>
                <a:gd name="T57" fmla="*/ 952 h 967"/>
                <a:gd name="T58" fmla="*/ 302 w 949"/>
                <a:gd name="T59" fmla="*/ 934 h 967"/>
                <a:gd name="T60" fmla="*/ 250 w 949"/>
                <a:gd name="T61" fmla="*/ 909 h 967"/>
                <a:gd name="T62" fmla="*/ 203 w 949"/>
                <a:gd name="T63" fmla="*/ 880 h 967"/>
                <a:gd name="T64" fmla="*/ 158 w 949"/>
                <a:gd name="T65" fmla="*/ 844 h 967"/>
                <a:gd name="T66" fmla="*/ 119 w 949"/>
                <a:gd name="T67" fmla="*/ 804 h 967"/>
                <a:gd name="T68" fmla="*/ 84 w 949"/>
                <a:gd name="T69" fmla="*/ 759 h 967"/>
                <a:gd name="T70" fmla="*/ 55 w 949"/>
                <a:gd name="T71" fmla="*/ 711 h 967"/>
                <a:gd name="T72" fmla="*/ 31 w 949"/>
                <a:gd name="T73" fmla="*/ 658 h 967"/>
                <a:gd name="T74" fmla="*/ 14 w 949"/>
                <a:gd name="T75" fmla="*/ 602 h 967"/>
                <a:gd name="T76" fmla="*/ 2 w 949"/>
                <a:gd name="T77" fmla="*/ 543 h 967"/>
                <a:gd name="T78" fmla="*/ 0 w 949"/>
                <a:gd name="T79" fmla="*/ 483 h 967"/>
                <a:gd name="T80" fmla="*/ 2 w 949"/>
                <a:gd name="T81" fmla="*/ 422 h 967"/>
                <a:gd name="T82" fmla="*/ 14 w 949"/>
                <a:gd name="T83" fmla="*/ 363 h 967"/>
                <a:gd name="T84" fmla="*/ 31 w 949"/>
                <a:gd name="T85" fmla="*/ 308 h 967"/>
                <a:gd name="T86" fmla="*/ 55 w 949"/>
                <a:gd name="T87" fmla="*/ 256 h 967"/>
                <a:gd name="T88" fmla="*/ 84 w 949"/>
                <a:gd name="T89" fmla="*/ 207 h 967"/>
                <a:gd name="T90" fmla="*/ 119 w 949"/>
                <a:gd name="T91" fmla="*/ 162 h 967"/>
                <a:gd name="T92" fmla="*/ 158 w 949"/>
                <a:gd name="T93" fmla="*/ 121 h 967"/>
                <a:gd name="T94" fmla="*/ 203 w 949"/>
                <a:gd name="T95" fmla="*/ 87 h 967"/>
                <a:gd name="T96" fmla="*/ 250 w 949"/>
                <a:gd name="T97" fmla="*/ 57 h 967"/>
                <a:gd name="T98" fmla="*/ 302 w 949"/>
                <a:gd name="T99" fmla="*/ 33 h 967"/>
                <a:gd name="T100" fmla="*/ 356 w 949"/>
                <a:gd name="T101" fmla="*/ 15 h 967"/>
                <a:gd name="T102" fmla="*/ 414 w 949"/>
                <a:gd name="T103" fmla="*/ 3 h 967"/>
                <a:gd name="T104" fmla="*/ 473 w 949"/>
                <a:gd name="T10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9" h="967">
                  <a:moveTo>
                    <a:pt x="473" y="0"/>
                  </a:moveTo>
                  <a:lnTo>
                    <a:pt x="532" y="3"/>
                  </a:lnTo>
                  <a:lnTo>
                    <a:pt x="590" y="15"/>
                  </a:lnTo>
                  <a:lnTo>
                    <a:pt x="646" y="33"/>
                  </a:lnTo>
                  <a:lnTo>
                    <a:pt x="697" y="57"/>
                  </a:lnTo>
                  <a:lnTo>
                    <a:pt x="745" y="87"/>
                  </a:lnTo>
                  <a:lnTo>
                    <a:pt x="789" y="121"/>
                  </a:lnTo>
                  <a:lnTo>
                    <a:pt x="828" y="162"/>
                  </a:lnTo>
                  <a:lnTo>
                    <a:pt x="863" y="207"/>
                  </a:lnTo>
                  <a:lnTo>
                    <a:pt x="892" y="256"/>
                  </a:lnTo>
                  <a:lnTo>
                    <a:pt x="916" y="308"/>
                  </a:lnTo>
                  <a:lnTo>
                    <a:pt x="934" y="363"/>
                  </a:lnTo>
                  <a:lnTo>
                    <a:pt x="945" y="422"/>
                  </a:lnTo>
                  <a:lnTo>
                    <a:pt x="949" y="483"/>
                  </a:lnTo>
                  <a:lnTo>
                    <a:pt x="945" y="543"/>
                  </a:lnTo>
                  <a:lnTo>
                    <a:pt x="934" y="602"/>
                  </a:lnTo>
                  <a:lnTo>
                    <a:pt x="916" y="658"/>
                  </a:lnTo>
                  <a:lnTo>
                    <a:pt x="892" y="711"/>
                  </a:lnTo>
                  <a:lnTo>
                    <a:pt x="863" y="759"/>
                  </a:lnTo>
                  <a:lnTo>
                    <a:pt x="828" y="804"/>
                  </a:lnTo>
                  <a:lnTo>
                    <a:pt x="789" y="844"/>
                  </a:lnTo>
                  <a:lnTo>
                    <a:pt x="745" y="880"/>
                  </a:lnTo>
                  <a:lnTo>
                    <a:pt x="697" y="909"/>
                  </a:lnTo>
                  <a:lnTo>
                    <a:pt x="646" y="934"/>
                  </a:lnTo>
                  <a:lnTo>
                    <a:pt x="590" y="952"/>
                  </a:lnTo>
                  <a:lnTo>
                    <a:pt x="532" y="963"/>
                  </a:lnTo>
                  <a:lnTo>
                    <a:pt x="473" y="967"/>
                  </a:lnTo>
                  <a:lnTo>
                    <a:pt x="414" y="963"/>
                  </a:lnTo>
                  <a:lnTo>
                    <a:pt x="356" y="952"/>
                  </a:lnTo>
                  <a:lnTo>
                    <a:pt x="302" y="934"/>
                  </a:lnTo>
                  <a:lnTo>
                    <a:pt x="250" y="909"/>
                  </a:lnTo>
                  <a:lnTo>
                    <a:pt x="203" y="880"/>
                  </a:lnTo>
                  <a:lnTo>
                    <a:pt x="158" y="844"/>
                  </a:lnTo>
                  <a:lnTo>
                    <a:pt x="119" y="804"/>
                  </a:lnTo>
                  <a:lnTo>
                    <a:pt x="84" y="759"/>
                  </a:lnTo>
                  <a:lnTo>
                    <a:pt x="55" y="711"/>
                  </a:lnTo>
                  <a:lnTo>
                    <a:pt x="31" y="658"/>
                  </a:lnTo>
                  <a:lnTo>
                    <a:pt x="14" y="602"/>
                  </a:lnTo>
                  <a:lnTo>
                    <a:pt x="2" y="543"/>
                  </a:lnTo>
                  <a:lnTo>
                    <a:pt x="0" y="483"/>
                  </a:lnTo>
                  <a:lnTo>
                    <a:pt x="2" y="422"/>
                  </a:lnTo>
                  <a:lnTo>
                    <a:pt x="14" y="363"/>
                  </a:lnTo>
                  <a:lnTo>
                    <a:pt x="31" y="308"/>
                  </a:lnTo>
                  <a:lnTo>
                    <a:pt x="55" y="256"/>
                  </a:lnTo>
                  <a:lnTo>
                    <a:pt x="84" y="207"/>
                  </a:lnTo>
                  <a:lnTo>
                    <a:pt x="119" y="162"/>
                  </a:lnTo>
                  <a:lnTo>
                    <a:pt x="158" y="121"/>
                  </a:lnTo>
                  <a:lnTo>
                    <a:pt x="203" y="87"/>
                  </a:lnTo>
                  <a:lnTo>
                    <a:pt x="250" y="57"/>
                  </a:lnTo>
                  <a:lnTo>
                    <a:pt x="302" y="33"/>
                  </a:lnTo>
                  <a:lnTo>
                    <a:pt x="356" y="15"/>
                  </a:lnTo>
                  <a:lnTo>
                    <a:pt x="414" y="3"/>
                  </a:lnTo>
                  <a:lnTo>
                    <a:pt x="4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p>
          </p:txBody>
        </p:sp>
      </p:grpSp>
    </p:spTree>
    <p:extLst>
      <p:ext uri="{BB962C8B-B14F-4D97-AF65-F5344CB8AC3E}">
        <p14:creationId xmlns:p14="http://schemas.microsoft.com/office/powerpoint/2010/main" val="2245856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870757-95A0-0C82-8BC3-CC400E74D6B8}"/>
              </a:ext>
            </a:extLst>
          </p:cNvPr>
          <p:cNvSpPr>
            <a:spLocks noGrp="1"/>
          </p:cNvSpPr>
          <p:nvPr>
            <p:ph type="ctrTitle"/>
          </p:nvPr>
        </p:nvSpPr>
        <p:spPr>
          <a:xfrm>
            <a:off x="126124" y="1280362"/>
            <a:ext cx="8891752" cy="1790700"/>
          </a:xfrm>
        </p:spPr>
        <p:txBody>
          <a:bodyPr/>
          <a:lstStyle/>
          <a:p>
            <a:r>
              <a:rPr lang="en-US" sz="4400" b="1" kern="1200" dirty="0">
                <a:effectLst/>
                <a:latin typeface="Roboto" panose="02000000000000000000" pitchFamily="2" charset="0"/>
                <a:ea typeface="+mn-ea"/>
                <a:cs typeface="+mn-cs"/>
              </a:rPr>
              <a:t>THANK YOU !</a:t>
            </a:r>
            <a:br>
              <a:rPr lang="en-US" sz="4400" dirty="0">
                <a:effectLst/>
              </a:rPr>
            </a:br>
            <a:endParaRPr lang="en-US" dirty="0"/>
          </a:p>
        </p:txBody>
      </p:sp>
    </p:spTree>
    <p:extLst>
      <p:ext uri="{BB962C8B-B14F-4D97-AF65-F5344CB8AC3E}">
        <p14:creationId xmlns:p14="http://schemas.microsoft.com/office/powerpoint/2010/main" val="3290876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D362-8B52-154C-C895-6CC11094C09F}"/>
              </a:ext>
            </a:extLst>
          </p:cNvPr>
          <p:cNvSpPr>
            <a:spLocks noGrp="1"/>
          </p:cNvSpPr>
          <p:nvPr>
            <p:ph type="title"/>
          </p:nvPr>
        </p:nvSpPr>
        <p:spPr>
          <a:xfrm>
            <a:off x="678988" y="0"/>
            <a:ext cx="8013860" cy="570689"/>
          </a:xfrm>
        </p:spPr>
        <p:txBody>
          <a:bodyPr/>
          <a:lstStyle/>
          <a:p>
            <a:r>
              <a:rPr lang="en-US" sz="2800" dirty="0"/>
              <a:t>Motivation</a:t>
            </a:r>
            <a:r>
              <a:rPr lang="en-US" dirty="0"/>
              <a:t> </a:t>
            </a:r>
          </a:p>
        </p:txBody>
      </p:sp>
      <p:sp>
        <p:nvSpPr>
          <p:cNvPr id="3" name="Content Placeholder 2">
            <a:extLst>
              <a:ext uri="{FF2B5EF4-FFF2-40B4-BE49-F238E27FC236}">
                <a16:creationId xmlns:a16="http://schemas.microsoft.com/office/drawing/2014/main" id="{0156D55E-69BD-A185-FD61-2BC2D31CAB8F}"/>
              </a:ext>
            </a:extLst>
          </p:cNvPr>
          <p:cNvSpPr>
            <a:spLocks noGrp="1"/>
          </p:cNvSpPr>
          <p:nvPr>
            <p:ph idx="1"/>
          </p:nvPr>
        </p:nvSpPr>
        <p:spPr>
          <a:xfrm>
            <a:off x="946824" y="953311"/>
            <a:ext cx="6640750" cy="3409925"/>
          </a:xfrm>
        </p:spPr>
        <p:txBody>
          <a:bodyPr/>
          <a:lstStyle/>
          <a:p>
            <a:r>
              <a:rPr lang="en-US" sz="2000" dirty="0"/>
              <a:t>Address the increasing challenge of cancer through genomic insights</a:t>
            </a:r>
          </a:p>
          <a:p>
            <a:r>
              <a:rPr lang="en-US" sz="2000" dirty="0"/>
              <a:t>To use RNA-Sequencing</a:t>
            </a:r>
          </a:p>
          <a:p>
            <a:pPr lvl="1"/>
            <a:r>
              <a:rPr lang="en-US" sz="1800" dirty="0"/>
              <a:t>Use read from blood tissue cancer samples </a:t>
            </a:r>
          </a:p>
          <a:p>
            <a:r>
              <a:rPr lang="en-US" sz="2000" dirty="0"/>
              <a:t>Transcriptomic profiles</a:t>
            </a:r>
          </a:p>
          <a:p>
            <a:r>
              <a:rPr lang="en-US" sz="2000" dirty="0"/>
              <a:t>Identifying differentially expressed genes in RNA-Sequencing data</a:t>
            </a:r>
          </a:p>
          <a:p>
            <a:r>
              <a:rPr lang="en-US" sz="2000" dirty="0"/>
              <a:t>Apply machine learning algorithms for efficient pattern recognition in large-scale genomic datasets.</a:t>
            </a:r>
          </a:p>
        </p:txBody>
      </p:sp>
    </p:spTree>
    <p:extLst>
      <p:ext uri="{BB962C8B-B14F-4D97-AF65-F5344CB8AC3E}">
        <p14:creationId xmlns:p14="http://schemas.microsoft.com/office/powerpoint/2010/main" val="3724838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391706-C3AE-90BD-1CD7-9016D37FD498}"/>
              </a:ext>
            </a:extLst>
          </p:cNvPr>
          <p:cNvSpPr>
            <a:spLocks noGrp="1"/>
          </p:cNvSpPr>
          <p:nvPr>
            <p:ph type="title"/>
          </p:nvPr>
        </p:nvSpPr>
        <p:spPr>
          <a:xfrm>
            <a:off x="565589" y="304635"/>
            <a:ext cx="8378714" cy="545597"/>
          </a:xfrm>
        </p:spPr>
        <p:txBody>
          <a:bodyPr/>
          <a:lstStyle/>
          <a:p>
            <a:r>
              <a:rPr lang="en-US" dirty="0"/>
              <a:t>Literature Review</a:t>
            </a:r>
          </a:p>
        </p:txBody>
      </p:sp>
      <p:sp>
        <p:nvSpPr>
          <p:cNvPr id="6" name="Content Placeholder 5">
            <a:extLst>
              <a:ext uri="{FF2B5EF4-FFF2-40B4-BE49-F238E27FC236}">
                <a16:creationId xmlns:a16="http://schemas.microsoft.com/office/drawing/2014/main" id="{C9B1D453-1B82-3B57-D6B7-B490DEE473A0}"/>
              </a:ext>
            </a:extLst>
          </p:cNvPr>
          <p:cNvSpPr>
            <a:spLocks noGrp="1"/>
          </p:cNvSpPr>
          <p:nvPr>
            <p:ph idx="1"/>
          </p:nvPr>
        </p:nvSpPr>
        <p:spPr>
          <a:xfrm>
            <a:off x="999830" y="1255711"/>
            <a:ext cx="6828717" cy="2610436"/>
          </a:xfrm>
        </p:spPr>
        <p:txBody>
          <a:bodyPr/>
          <a:lstStyle/>
          <a:p>
            <a:r>
              <a:rPr lang="en-US" b="0" i="0" dirty="0">
                <a:solidFill>
                  <a:srgbClr val="212121"/>
                </a:solidFill>
                <a:effectLst/>
                <a:latin typeface="Roboto" panose="02000000000000000000" pitchFamily="2" charset="0"/>
              </a:rPr>
              <a:t>Zhang YH, Huang T, Chen L, Xu Y, Hu Y, Hu LD, Cai Y, Kong X. Identifying and analyzing different cancer subtypes using RNA-seq data of blood platelets. </a:t>
            </a:r>
            <a:r>
              <a:rPr lang="en-US" b="0" i="0" dirty="0" err="1">
                <a:solidFill>
                  <a:srgbClr val="212121"/>
                </a:solidFill>
                <a:effectLst/>
                <a:latin typeface="Roboto" panose="02000000000000000000" pitchFamily="2" charset="0"/>
              </a:rPr>
              <a:t>Oncotarget</a:t>
            </a:r>
            <a:r>
              <a:rPr lang="en-US" b="0" i="0" dirty="0">
                <a:solidFill>
                  <a:srgbClr val="212121"/>
                </a:solidFill>
                <a:effectLst/>
                <a:latin typeface="Roboto" panose="02000000000000000000" pitchFamily="2" charset="0"/>
              </a:rPr>
              <a:t>. 2017 Sep 15;8(50):87494-87511. </a:t>
            </a:r>
            <a:r>
              <a:rPr lang="en-US" b="0" i="0" dirty="0" err="1">
                <a:solidFill>
                  <a:srgbClr val="212121"/>
                </a:solidFill>
                <a:effectLst/>
                <a:latin typeface="Roboto" panose="02000000000000000000" pitchFamily="2" charset="0"/>
              </a:rPr>
              <a:t>doi</a:t>
            </a:r>
            <a:r>
              <a:rPr lang="en-US" b="0" i="0" dirty="0">
                <a:solidFill>
                  <a:srgbClr val="212121"/>
                </a:solidFill>
                <a:effectLst/>
                <a:latin typeface="Roboto" panose="02000000000000000000" pitchFamily="2" charset="0"/>
              </a:rPr>
              <a:t>: 10.18632/</a:t>
            </a:r>
            <a:r>
              <a:rPr lang="en-US" b="0" i="0" dirty="0" err="1">
                <a:solidFill>
                  <a:srgbClr val="212121"/>
                </a:solidFill>
                <a:effectLst/>
                <a:latin typeface="Roboto" panose="02000000000000000000" pitchFamily="2" charset="0"/>
              </a:rPr>
              <a:t>oncotarget</a:t>
            </a:r>
            <a:r>
              <a:rPr lang="en-US" b="0" i="0" dirty="0">
                <a:solidFill>
                  <a:srgbClr val="212121"/>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291682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ABBE-E040-8004-3AFA-1B517BD156FE}"/>
              </a:ext>
            </a:extLst>
          </p:cNvPr>
          <p:cNvSpPr>
            <a:spLocks noGrp="1"/>
          </p:cNvSpPr>
          <p:nvPr>
            <p:ph type="title"/>
          </p:nvPr>
        </p:nvSpPr>
        <p:spPr>
          <a:xfrm>
            <a:off x="660471" y="196961"/>
            <a:ext cx="8378714" cy="523367"/>
          </a:xfrm>
        </p:spPr>
        <p:txBody>
          <a:bodyPr/>
          <a:lstStyle/>
          <a:p>
            <a:pPr algn="ctr"/>
            <a:r>
              <a:rPr lang="en-US" dirty="0"/>
              <a:t>Datasets</a:t>
            </a:r>
          </a:p>
        </p:txBody>
      </p:sp>
      <p:sp>
        <p:nvSpPr>
          <p:cNvPr id="4" name="TextBox 3">
            <a:extLst>
              <a:ext uri="{FF2B5EF4-FFF2-40B4-BE49-F238E27FC236}">
                <a16:creationId xmlns:a16="http://schemas.microsoft.com/office/drawing/2014/main" id="{C4CCE39B-EB31-EFD6-3FB2-84DCE21FB88B}"/>
              </a:ext>
            </a:extLst>
          </p:cNvPr>
          <p:cNvSpPr txBox="1"/>
          <p:nvPr/>
        </p:nvSpPr>
        <p:spPr>
          <a:xfrm>
            <a:off x="660471" y="1422664"/>
            <a:ext cx="1564569" cy="300082"/>
          </a:xfrm>
          <a:prstGeom prst="rect">
            <a:avLst/>
          </a:prstGeom>
          <a:noFill/>
        </p:spPr>
        <p:txBody>
          <a:bodyPr wrap="square" rtlCol="0">
            <a:spAutoFit/>
          </a:bodyPr>
          <a:lstStyle/>
          <a:p>
            <a:pPr marL="285750" indent="-285750">
              <a:buFont typeface="Arial" panose="020B0604020202020204" pitchFamily="34" charset="0"/>
              <a:buChar char="•"/>
            </a:pPr>
            <a:r>
              <a:rPr lang="en-US" dirty="0"/>
              <a:t>Dataset Origin</a:t>
            </a:r>
          </a:p>
        </p:txBody>
      </p:sp>
      <p:sp>
        <p:nvSpPr>
          <p:cNvPr id="5" name="Right Arrow 4">
            <a:extLst>
              <a:ext uri="{FF2B5EF4-FFF2-40B4-BE49-F238E27FC236}">
                <a16:creationId xmlns:a16="http://schemas.microsoft.com/office/drawing/2014/main" id="{818BD5E3-9318-B337-772A-A9F879613069}"/>
              </a:ext>
            </a:extLst>
          </p:cNvPr>
          <p:cNvSpPr/>
          <p:nvPr/>
        </p:nvSpPr>
        <p:spPr>
          <a:xfrm>
            <a:off x="2377578" y="1343788"/>
            <a:ext cx="629782" cy="46552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
        <p:nvSpPr>
          <p:cNvPr id="6" name="Double Bracket 5">
            <a:extLst>
              <a:ext uri="{FF2B5EF4-FFF2-40B4-BE49-F238E27FC236}">
                <a16:creationId xmlns:a16="http://schemas.microsoft.com/office/drawing/2014/main" id="{85721CC7-9DCE-FF74-B78E-1582FF9471DD}"/>
              </a:ext>
            </a:extLst>
          </p:cNvPr>
          <p:cNvSpPr/>
          <p:nvPr/>
        </p:nvSpPr>
        <p:spPr>
          <a:xfrm>
            <a:off x="3317516" y="870369"/>
            <a:ext cx="3452937" cy="1704753"/>
          </a:xfrm>
          <a:prstGeom prst="bracketPair">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E71D143-5631-B98D-597E-B9275480B199}"/>
              </a:ext>
            </a:extLst>
          </p:cNvPr>
          <p:cNvSpPr txBox="1"/>
          <p:nvPr/>
        </p:nvSpPr>
        <p:spPr>
          <a:xfrm>
            <a:off x="3555966" y="1030247"/>
            <a:ext cx="2976035" cy="1384995"/>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Zhang YH, Huang T, Chen L, Xu Y, Hu Y, Hu LD, Cai Y, Kong X. Identifying and analyzing different cancer subtypes using RNA-seq data of blood platelets. </a:t>
            </a:r>
            <a:r>
              <a:rPr lang="en-US" b="0" i="0" dirty="0" err="1">
                <a:solidFill>
                  <a:srgbClr val="212121"/>
                </a:solidFill>
                <a:effectLst/>
                <a:latin typeface="Roboto" panose="02000000000000000000" pitchFamily="2" charset="0"/>
              </a:rPr>
              <a:t>Oncotarget</a:t>
            </a:r>
            <a:r>
              <a:rPr lang="en-US" b="0" i="0" dirty="0">
                <a:solidFill>
                  <a:srgbClr val="212121"/>
                </a:solidFill>
                <a:effectLst/>
                <a:latin typeface="Roboto" panose="02000000000000000000" pitchFamily="2" charset="0"/>
              </a:rPr>
              <a:t>. 2017</a:t>
            </a:r>
            <a:endParaRPr lang="en-US" dirty="0"/>
          </a:p>
        </p:txBody>
      </p:sp>
      <p:sp>
        <p:nvSpPr>
          <p:cNvPr id="8" name="Right Arrow 7">
            <a:extLst>
              <a:ext uri="{FF2B5EF4-FFF2-40B4-BE49-F238E27FC236}">
                <a16:creationId xmlns:a16="http://schemas.microsoft.com/office/drawing/2014/main" id="{B3997958-4016-3E67-ECF6-8F49D57859E0}"/>
              </a:ext>
            </a:extLst>
          </p:cNvPr>
          <p:cNvSpPr/>
          <p:nvPr/>
        </p:nvSpPr>
        <p:spPr>
          <a:xfrm>
            <a:off x="6846722" y="1265282"/>
            <a:ext cx="625217" cy="523367"/>
          </a:xfrm>
          <a:prstGeom prst="rightArrow">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
        <p:nvSpPr>
          <p:cNvPr id="9" name="Rectangle 8">
            <a:extLst>
              <a:ext uri="{FF2B5EF4-FFF2-40B4-BE49-F238E27FC236}">
                <a16:creationId xmlns:a16="http://schemas.microsoft.com/office/drawing/2014/main" id="{238EC2B8-026A-75F2-38F4-3A5CA563AF93}"/>
              </a:ext>
            </a:extLst>
          </p:cNvPr>
          <p:cNvSpPr/>
          <p:nvPr/>
        </p:nvSpPr>
        <p:spPr>
          <a:xfrm>
            <a:off x="7710391" y="777897"/>
            <a:ext cx="1437868" cy="138499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Gene Expression Omnibus: accession number </a:t>
            </a:r>
            <a:r>
              <a:rPr lang="en-US" b="1" i="1" u="sng" dirty="0"/>
              <a:t>GSE68086</a:t>
            </a:r>
          </a:p>
        </p:txBody>
      </p:sp>
      <p:sp>
        <p:nvSpPr>
          <p:cNvPr id="10" name="Right Arrow 9">
            <a:extLst>
              <a:ext uri="{FF2B5EF4-FFF2-40B4-BE49-F238E27FC236}">
                <a16:creationId xmlns:a16="http://schemas.microsoft.com/office/drawing/2014/main" id="{C887E625-8324-FD56-C130-87AB4F732A0B}"/>
              </a:ext>
            </a:extLst>
          </p:cNvPr>
          <p:cNvSpPr/>
          <p:nvPr/>
        </p:nvSpPr>
        <p:spPr>
          <a:xfrm rot="8431114">
            <a:off x="7507004" y="2297177"/>
            <a:ext cx="655889" cy="465527"/>
          </a:xfrm>
          <a:prstGeom prst="rightArrow">
            <a:avLst/>
          </a:prstGeom>
          <a:solidFill>
            <a:srgbClr val="0070C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pic>
        <p:nvPicPr>
          <p:cNvPr id="11" name="Picture 10" descr="A table with numbers and letters&#10;&#10;Description automatically generated">
            <a:extLst>
              <a:ext uri="{FF2B5EF4-FFF2-40B4-BE49-F238E27FC236}">
                <a16:creationId xmlns:a16="http://schemas.microsoft.com/office/drawing/2014/main" id="{4B0BA535-58AE-2A8B-8CEB-7940869BE4E5}"/>
              </a:ext>
            </a:extLst>
          </p:cNvPr>
          <p:cNvPicPr>
            <a:picLocks noChangeAspect="1"/>
          </p:cNvPicPr>
          <p:nvPr/>
        </p:nvPicPr>
        <p:blipFill>
          <a:blip r:embed="rId3"/>
          <a:stretch>
            <a:fillRect/>
          </a:stretch>
        </p:blipFill>
        <p:spPr>
          <a:xfrm>
            <a:off x="4572000" y="2443379"/>
            <a:ext cx="2976035" cy="1791441"/>
          </a:xfrm>
          <a:prstGeom prst="rect">
            <a:avLst/>
          </a:prstGeom>
        </p:spPr>
      </p:pic>
      <p:sp>
        <p:nvSpPr>
          <p:cNvPr id="12" name="Right Arrow 11">
            <a:extLst>
              <a:ext uri="{FF2B5EF4-FFF2-40B4-BE49-F238E27FC236}">
                <a16:creationId xmlns:a16="http://schemas.microsoft.com/office/drawing/2014/main" id="{F07F859F-62EE-84FA-3951-985090E7500F}"/>
              </a:ext>
            </a:extLst>
          </p:cNvPr>
          <p:cNvSpPr/>
          <p:nvPr/>
        </p:nvSpPr>
        <p:spPr>
          <a:xfrm rot="10800000">
            <a:off x="3810000" y="2966739"/>
            <a:ext cx="677874" cy="372359"/>
          </a:xfrm>
          <a:prstGeom prst="rightArrow">
            <a:avLst/>
          </a:prstGeom>
          <a:solidFill>
            <a:srgbClr val="0070C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
        <p:nvSpPr>
          <p:cNvPr id="13" name="TextBox 12">
            <a:extLst>
              <a:ext uri="{FF2B5EF4-FFF2-40B4-BE49-F238E27FC236}">
                <a16:creationId xmlns:a16="http://schemas.microsoft.com/office/drawing/2014/main" id="{C6DB0D7E-8A9C-BB47-BB42-B54943FB0E09}"/>
              </a:ext>
            </a:extLst>
          </p:cNvPr>
          <p:cNvSpPr txBox="1"/>
          <p:nvPr/>
        </p:nvSpPr>
        <p:spPr>
          <a:xfrm>
            <a:off x="1549050" y="2735000"/>
            <a:ext cx="2093286" cy="1169551"/>
          </a:xfrm>
          <a:prstGeom prst="rect">
            <a:avLst/>
          </a:prstGeom>
          <a:noFill/>
        </p:spPr>
        <p:txBody>
          <a:bodyPr wrap="square" rtlCol="0">
            <a:spAutoFit/>
          </a:bodyPr>
          <a:lstStyle/>
          <a:p>
            <a:pPr marL="285750" indent="-285750">
              <a:buFont typeface="Arial" panose="020B0604020202020204" pitchFamily="34" charset="0"/>
              <a:buChar char="•"/>
            </a:pPr>
            <a:r>
              <a:rPr lang="en-US" dirty="0"/>
              <a:t>Liquid biopsy blood tissue samples</a:t>
            </a:r>
          </a:p>
          <a:p>
            <a:pPr marL="285750" indent="-285750">
              <a:buFont typeface="Arial" panose="020B0604020202020204" pitchFamily="34" charset="0"/>
              <a:buChar char="•"/>
            </a:pPr>
            <a:r>
              <a:rPr lang="en-US" dirty="0"/>
              <a:t>RNA Sequencing Data: Tumor – Educated Platelets </a:t>
            </a:r>
          </a:p>
        </p:txBody>
      </p:sp>
    </p:spTree>
    <p:extLst>
      <p:ext uri="{BB962C8B-B14F-4D97-AF65-F5344CB8AC3E}">
        <p14:creationId xmlns:p14="http://schemas.microsoft.com/office/powerpoint/2010/main" val="3509355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EFD2A-203B-6C94-CA00-7C002F0DC2BF}"/>
              </a:ext>
            </a:extLst>
          </p:cNvPr>
          <p:cNvSpPr>
            <a:spLocks noGrp="1"/>
          </p:cNvSpPr>
          <p:nvPr>
            <p:ph type="title"/>
          </p:nvPr>
        </p:nvSpPr>
        <p:spPr>
          <a:xfrm>
            <a:off x="591529" y="134272"/>
            <a:ext cx="8378714" cy="663396"/>
          </a:xfrm>
        </p:spPr>
        <p:txBody>
          <a:bodyPr/>
          <a:lstStyle/>
          <a:p>
            <a:r>
              <a:rPr lang="en-US" sz="2800" dirty="0"/>
              <a:t>Data Preparation (FastQ)</a:t>
            </a:r>
          </a:p>
        </p:txBody>
      </p:sp>
      <p:sp>
        <p:nvSpPr>
          <p:cNvPr id="3" name="Content Placeholder 2">
            <a:extLst>
              <a:ext uri="{FF2B5EF4-FFF2-40B4-BE49-F238E27FC236}">
                <a16:creationId xmlns:a16="http://schemas.microsoft.com/office/drawing/2014/main" id="{899E1072-4853-BF3F-CD1E-AE6FD83CF64C}"/>
              </a:ext>
            </a:extLst>
          </p:cNvPr>
          <p:cNvSpPr>
            <a:spLocks noGrp="1"/>
          </p:cNvSpPr>
          <p:nvPr>
            <p:ph idx="1"/>
          </p:nvPr>
        </p:nvSpPr>
        <p:spPr>
          <a:xfrm>
            <a:off x="963993" y="917683"/>
            <a:ext cx="7037264" cy="2260019"/>
          </a:xfrm>
        </p:spPr>
        <p:txBody>
          <a:bodyPr/>
          <a:lstStyle/>
          <a:p>
            <a:r>
              <a:rPr lang="en-US" sz="2000" dirty="0"/>
              <a:t>Initial Dataset : 285 samples</a:t>
            </a:r>
          </a:p>
          <a:p>
            <a:r>
              <a:rPr lang="en-US" sz="2000" dirty="0"/>
              <a:t>High-quality Successful Samples : 229</a:t>
            </a:r>
          </a:p>
          <a:p>
            <a:r>
              <a:rPr lang="en-US" sz="2000" dirty="0"/>
              <a:t>Single-end reads</a:t>
            </a:r>
          </a:p>
          <a:p>
            <a:r>
              <a:rPr lang="en-US" sz="2000" dirty="0"/>
              <a:t>Data Retrieval Challenges: 56 sample was not successfully retrieved from the  gene expression Omnibus database.</a:t>
            </a:r>
          </a:p>
          <a:p>
            <a:endParaRPr lang="en-US" dirty="0"/>
          </a:p>
        </p:txBody>
      </p:sp>
    </p:spTree>
    <p:extLst>
      <p:ext uri="{BB962C8B-B14F-4D97-AF65-F5344CB8AC3E}">
        <p14:creationId xmlns:p14="http://schemas.microsoft.com/office/powerpoint/2010/main" val="88290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921F-9882-D410-9837-EEB6BF18B7A5}"/>
              </a:ext>
            </a:extLst>
          </p:cNvPr>
          <p:cNvSpPr>
            <a:spLocks noGrp="1"/>
          </p:cNvSpPr>
          <p:nvPr>
            <p:ph type="title"/>
          </p:nvPr>
        </p:nvSpPr>
        <p:spPr>
          <a:xfrm>
            <a:off x="565589" y="35470"/>
            <a:ext cx="8378714" cy="515764"/>
          </a:xfrm>
        </p:spPr>
        <p:txBody>
          <a:bodyPr/>
          <a:lstStyle/>
          <a:p>
            <a:r>
              <a:rPr lang="en-US" sz="2800" dirty="0"/>
              <a:t>STAR Aligner</a:t>
            </a:r>
          </a:p>
        </p:txBody>
      </p:sp>
      <p:sp>
        <p:nvSpPr>
          <p:cNvPr id="3" name="Content Placeholder 2">
            <a:extLst>
              <a:ext uri="{FF2B5EF4-FFF2-40B4-BE49-F238E27FC236}">
                <a16:creationId xmlns:a16="http://schemas.microsoft.com/office/drawing/2014/main" id="{D1D447C4-B1EF-ECEC-EEA2-608A81AF29B4}"/>
              </a:ext>
            </a:extLst>
          </p:cNvPr>
          <p:cNvSpPr>
            <a:spLocks noGrp="1"/>
          </p:cNvSpPr>
          <p:nvPr>
            <p:ph idx="1"/>
          </p:nvPr>
        </p:nvSpPr>
        <p:spPr>
          <a:xfrm>
            <a:off x="565589" y="609600"/>
            <a:ext cx="7630822" cy="3735421"/>
          </a:xfrm>
        </p:spPr>
        <p:txBody>
          <a:bodyPr/>
          <a:lstStyle/>
          <a:p>
            <a:r>
              <a:rPr lang="en-US" dirty="0"/>
              <a:t>STAR(Spliced Transcripts Alignment to a Reference) Aligner is an RNA-sequencing aligner for mapping reads to a reference genome</a:t>
            </a:r>
          </a:p>
          <a:p>
            <a:r>
              <a:rPr lang="en-US" dirty="0"/>
              <a:t>Advantages – Speed, Sensitivity, Memory efficiency and Parallelization</a:t>
            </a:r>
          </a:p>
          <a:p>
            <a:r>
              <a:rPr lang="en-US" dirty="0"/>
              <a:t>Alignment Accuracy : High Accuracy in identifying known and novel splice junctions.</a:t>
            </a:r>
          </a:p>
          <a:p>
            <a:endParaRPr lang="en-US" dirty="0"/>
          </a:p>
        </p:txBody>
      </p:sp>
    </p:spTree>
    <p:extLst>
      <p:ext uri="{BB962C8B-B14F-4D97-AF65-F5344CB8AC3E}">
        <p14:creationId xmlns:p14="http://schemas.microsoft.com/office/powerpoint/2010/main" val="3996829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C988-BAB4-E747-98F3-8D9C8796EF6E}"/>
              </a:ext>
            </a:extLst>
          </p:cNvPr>
          <p:cNvSpPr>
            <a:spLocks noGrp="1"/>
          </p:cNvSpPr>
          <p:nvPr>
            <p:ph type="title"/>
          </p:nvPr>
        </p:nvSpPr>
        <p:spPr>
          <a:xfrm>
            <a:off x="549547" y="165838"/>
            <a:ext cx="7498470" cy="424307"/>
          </a:xfrm>
        </p:spPr>
        <p:txBody>
          <a:bodyPr/>
          <a:lstStyle/>
          <a:p>
            <a:r>
              <a:rPr lang="en-US" sz="2400" dirty="0"/>
              <a:t>MMP(Maximal Mappable Prefix)</a:t>
            </a:r>
          </a:p>
        </p:txBody>
      </p:sp>
      <p:pic>
        <p:nvPicPr>
          <p:cNvPr id="6" name="Content Placeholder 5" descr="A diagram of a gene sequence&#10;&#10;Description automatically generated">
            <a:extLst>
              <a:ext uri="{FF2B5EF4-FFF2-40B4-BE49-F238E27FC236}">
                <a16:creationId xmlns:a16="http://schemas.microsoft.com/office/drawing/2014/main" id="{1BA213BC-F31E-E144-5A1B-056C99C5D6AC}"/>
              </a:ext>
            </a:extLst>
          </p:cNvPr>
          <p:cNvPicPr>
            <a:picLocks noGrp="1" noChangeAspect="1"/>
          </p:cNvPicPr>
          <p:nvPr>
            <p:ph idx="1"/>
          </p:nvPr>
        </p:nvPicPr>
        <p:blipFill>
          <a:blip r:embed="rId3"/>
          <a:stretch>
            <a:fillRect/>
          </a:stretch>
        </p:blipFill>
        <p:spPr>
          <a:xfrm>
            <a:off x="1018161" y="959712"/>
            <a:ext cx="6296847" cy="2094774"/>
          </a:xfrm>
        </p:spPr>
      </p:pic>
      <p:sp>
        <p:nvSpPr>
          <p:cNvPr id="10" name="TextBox 9">
            <a:extLst>
              <a:ext uri="{FF2B5EF4-FFF2-40B4-BE49-F238E27FC236}">
                <a16:creationId xmlns:a16="http://schemas.microsoft.com/office/drawing/2014/main" id="{FA4DEEBE-C015-FE1E-4752-3980AE43373C}"/>
              </a:ext>
            </a:extLst>
          </p:cNvPr>
          <p:cNvSpPr txBox="1"/>
          <p:nvPr/>
        </p:nvSpPr>
        <p:spPr>
          <a:xfrm>
            <a:off x="2285999" y="3802914"/>
            <a:ext cx="5237747" cy="607859"/>
          </a:xfrm>
          <a:prstGeom prst="rect">
            <a:avLst/>
          </a:prstGeom>
          <a:noFill/>
        </p:spPr>
        <p:txBody>
          <a:bodyPr wrap="square">
            <a:spAutoFit/>
          </a:bodyPr>
          <a:lstStyle/>
          <a:p>
            <a:pPr rtl="0">
              <a:spcBef>
                <a:spcPts val="0"/>
              </a:spcBef>
              <a:spcAft>
                <a:spcPts val="0"/>
              </a:spcAft>
            </a:pPr>
            <a:r>
              <a:rPr lang="en-US" sz="1000" b="0" i="0" dirty="0" err="1">
                <a:solidFill>
                  <a:srgbClr val="212121"/>
                </a:solidFill>
                <a:effectLst/>
                <a:latin typeface="Roboto" panose="02000000000000000000" pitchFamily="2" charset="0"/>
              </a:rPr>
              <a:t>Dobin</a:t>
            </a:r>
            <a:r>
              <a:rPr lang="en-US" sz="1000" b="0" i="0" dirty="0">
                <a:solidFill>
                  <a:srgbClr val="212121"/>
                </a:solidFill>
                <a:effectLst/>
                <a:latin typeface="Roboto" panose="02000000000000000000" pitchFamily="2" charset="0"/>
              </a:rPr>
              <a:t> A, Davis CA, Schlesinger F, </a:t>
            </a:r>
            <a:r>
              <a:rPr lang="en-US" sz="1000" b="0" i="0" dirty="0" err="1">
                <a:solidFill>
                  <a:srgbClr val="212121"/>
                </a:solidFill>
                <a:effectLst/>
                <a:latin typeface="Roboto" panose="02000000000000000000" pitchFamily="2" charset="0"/>
              </a:rPr>
              <a:t>Drenkow</a:t>
            </a:r>
            <a:r>
              <a:rPr lang="en-US" sz="1000" b="0" i="0" dirty="0">
                <a:solidFill>
                  <a:srgbClr val="212121"/>
                </a:solidFill>
                <a:effectLst/>
                <a:latin typeface="Roboto" panose="02000000000000000000" pitchFamily="2" charset="0"/>
              </a:rPr>
              <a:t> J, Zaleski C, Jha S, </a:t>
            </a:r>
            <a:r>
              <a:rPr lang="en-US" sz="1000" b="0" i="0" dirty="0" err="1">
                <a:solidFill>
                  <a:srgbClr val="212121"/>
                </a:solidFill>
                <a:effectLst/>
                <a:latin typeface="Roboto" panose="02000000000000000000" pitchFamily="2" charset="0"/>
              </a:rPr>
              <a:t>Batut</a:t>
            </a:r>
            <a:r>
              <a:rPr lang="en-US" sz="1000" b="0" i="0" dirty="0">
                <a:solidFill>
                  <a:srgbClr val="212121"/>
                </a:solidFill>
                <a:effectLst/>
                <a:latin typeface="Roboto" panose="02000000000000000000" pitchFamily="2" charset="0"/>
              </a:rPr>
              <a:t> P, </a:t>
            </a:r>
            <a:r>
              <a:rPr lang="en-US" sz="1000" b="0" i="0" dirty="0" err="1">
                <a:solidFill>
                  <a:srgbClr val="212121"/>
                </a:solidFill>
                <a:effectLst/>
                <a:latin typeface="Roboto" panose="02000000000000000000" pitchFamily="2" charset="0"/>
              </a:rPr>
              <a:t>Chaisson</a:t>
            </a:r>
            <a:r>
              <a:rPr lang="en-US" sz="1000" b="0" i="0" dirty="0">
                <a:solidFill>
                  <a:srgbClr val="212121"/>
                </a:solidFill>
                <a:effectLst/>
                <a:latin typeface="Roboto" panose="02000000000000000000" pitchFamily="2" charset="0"/>
              </a:rPr>
              <a:t> M, </a:t>
            </a:r>
            <a:r>
              <a:rPr lang="en-US" sz="1000" b="0" i="0" dirty="0" err="1">
                <a:solidFill>
                  <a:srgbClr val="212121"/>
                </a:solidFill>
                <a:effectLst/>
                <a:latin typeface="Roboto" panose="02000000000000000000" pitchFamily="2" charset="0"/>
              </a:rPr>
              <a:t>Gingeras</a:t>
            </a:r>
            <a:r>
              <a:rPr lang="en-US" sz="1000" b="0" i="0" dirty="0">
                <a:solidFill>
                  <a:srgbClr val="212121"/>
                </a:solidFill>
                <a:effectLst/>
                <a:latin typeface="Roboto" panose="02000000000000000000" pitchFamily="2" charset="0"/>
              </a:rPr>
              <a:t> TR. STAR: ultrafast universal RNA-seq aligner. Bioinformatics. 2013 Jan.</a:t>
            </a:r>
            <a:br>
              <a:rPr lang="en-US" dirty="0"/>
            </a:br>
            <a:endParaRPr lang="en-US" dirty="0"/>
          </a:p>
        </p:txBody>
      </p:sp>
    </p:spTree>
    <p:extLst>
      <p:ext uri="{BB962C8B-B14F-4D97-AF65-F5344CB8AC3E}">
        <p14:creationId xmlns:p14="http://schemas.microsoft.com/office/powerpoint/2010/main" val="1558148376"/>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1757</TotalTime>
  <Words>6464</Words>
  <Application>Microsoft Macintosh PowerPoint</Application>
  <PresentationFormat>On-screen Show (16:9)</PresentationFormat>
  <Paragraphs>654</Paragraphs>
  <Slides>34</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Calibri</vt:lpstr>
      <vt:lpstr>Century Gothic</vt:lpstr>
      <vt:lpstr>Figtree Light</vt:lpstr>
      <vt:lpstr>Roboto</vt:lpstr>
      <vt:lpstr>Söhne</vt:lpstr>
      <vt:lpstr>Wingdings</vt:lpstr>
      <vt:lpstr>1_Custom Design</vt:lpstr>
      <vt:lpstr>Custom Design</vt:lpstr>
      <vt:lpstr>Classifying Different Cancer Types Based on Transcriptomics Data Using Machine Learning Algorithms</vt:lpstr>
      <vt:lpstr>PowerPoint Presentation</vt:lpstr>
      <vt:lpstr>Introduction</vt:lpstr>
      <vt:lpstr>Motivation </vt:lpstr>
      <vt:lpstr>Literature Review</vt:lpstr>
      <vt:lpstr>Datasets</vt:lpstr>
      <vt:lpstr>Data Preparation (FastQ)</vt:lpstr>
      <vt:lpstr>STAR Aligner</vt:lpstr>
      <vt:lpstr>MMP(Maximal Mappable Prefix)</vt:lpstr>
      <vt:lpstr>featureCounts for Gene Expression</vt:lpstr>
      <vt:lpstr>Differential Expression Analysis</vt:lpstr>
      <vt:lpstr>Machine Learning Algorithms</vt:lpstr>
      <vt:lpstr>Results &amp; Visualizations</vt:lpstr>
      <vt:lpstr>STAR Aligner Results</vt:lpstr>
      <vt:lpstr>featureCounts Results </vt:lpstr>
      <vt:lpstr>Differential Expression Analysis Results &amp; Visualization</vt:lpstr>
      <vt:lpstr>Genes with Significant Upregulation and Downregulation</vt:lpstr>
      <vt:lpstr>MA Plots</vt:lpstr>
      <vt:lpstr>PCA (Principal Component Analysis)</vt:lpstr>
      <vt:lpstr>Volcano Plot and Dispersion Plot</vt:lpstr>
      <vt:lpstr>Counts Plot</vt:lpstr>
      <vt:lpstr>Histograms and Heatmap</vt:lpstr>
      <vt:lpstr>Machine Learning Results and Visualization</vt:lpstr>
      <vt:lpstr>Model training results</vt:lpstr>
      <vt:lpstr>PowerPoint Presentation</vt:lpstr>
      <vt:lpstr>Observations</vt:lpstr>
      <vt:lpstr>Performance results compared to referenced paper</vt:lpstr>
      <vt:lpstr>Challenges and Improvements</vt:lpstr>
      <vt:lpstr>Conclusion and Future Works</vt:lpstr>
      <vt:lpstr>Future Works</vt:lpstr>
      <vt:lpstr>Reference</vt:lpstr>
      <vt:lpstr>Acknowledgments</vt:lpstr>
      <vt:lpstr>QUESTIONS</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Pamela Anne Lang</dc:creator>
  <cp:lastModifiedBy>Eunice Olorunshola</cp:lastModifiedBy>
  <cp:revision>22</cp:revision>
  <dcterms:created xsi:type="dcterms:W3CDTF">2018-03-15T14:06:02Z</dcterms:created>
  <dcterms:modified xsi:type="dcterms:W3CDTF">2023-12-08T04:39:30Z</dcterms:modified>
</cp:coreProperties>
</file>