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522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78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74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24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45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33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885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31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48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56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03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5/3/2022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84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16" r:id="rId6"/>
    <p:sldLayoutId id="2147483712" r:id="rId7"/>
    <p:sldLayoutId id="2147483713" r:id="rId8"/>
    <p:sldLayoutId id="2147483714" r:id="rId9"/>
    <p:sldLayoutId id="2147483715" r:id="rId10"/>
    <p:sldLayoutId id="2147483717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63148A4-EAE8-49C7-89F1-8E48B3A26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74931A-A973-41F7-89AB-3B3D3015B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828" y="4111201"/>
            <a:ext cx="8654267" cy="1124073"/>
          </a:xfrm>
        </p:spPr>
        <p:txBody>
          <a:bodyPr anchor="b">
            <a:normAutofit/>
          </a:bodyPr>
          <a:lstStyle/>
          <a:p>
            <a:r>
              <a:rPr lang="fi-FI" dirty="0"/>
              <a:t>AUC and ROC Curve 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0284CA-A2D1-4FCF-A26D-7D87109C2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2038" y="5371605"/>
            <a:ext cx="8656058" cy="672412"/>
          </a:xfrm>
        </p:spPr>
        <p:txBody>
          <a:bodyPr anchor="t">
            <a:normAutofit/>
          </a:bodyPr>
          <a:lstStyle/>
          <a:p>
            <a:r>
              <a:rPr lang="fi-FI" dirty="0"/>
              <a:t>Eunice Oyeniyi</a:t>
            </a:r>
            <a:endParaRPr lang="en-GB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96FDE2F-8352-4200-8537-0E8FC365F4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3495110" cy="3414822"/>
          </a:xfrm>
          <a:custGeom>
            <a:avLst/>
            <a:gdLst>
              <a:gd name="connsiteX0" fmla="*/ 3495110 w 3495110"/>
              <a:gd name="connsiteY0" fmla="*/ 3414822 h 3414822"/>
              <a:gd name="connsiteX1" fmla="*/ 26047 w 3495110"/>
              <a:gd name="connsiteY1" fmla="*/ 3414822 h 3414822"/>
              <a:gd name="connsiteX2" fmla="*/ 192248 w 3495110"/>
              <a:gd name="connsiteY2" fmla="*/ 3410701 h 3414822"/>
              <a:gd name="connsiteX3" fmla="*/ 3495109 w 3495110"/>
              <a:gd name="connsiteY3" fmla="*/ 320 h 3414822"/>
              <a:gd name="connsiteX4" fmla="*/ 13063 w 3495110"/>
              <a:gd name="connsiteY4" fmla="*/ 320 h 3414822"/>
              <a:gd name="connsiteX5" fmla="*/ 13063 w 3495110"/>
              <a:gd name="connsiteY5" fmla="*/ 3414822 h 3414822"/>
              <a:gd name="connsiteX6" fmla="*/ 13062 w 3495110"/>
              <a:gd name="connsiteY6" fmla="*/ 3414822 h 3414822"/>
              <a:gd name="connsiteX7" fmla="*/ 13062 w 3495110"/>
              <a:gd name="connsiteY7" fmla="*/ 322 h 3414822"/>
              <a:gd name="connsiteX8" fmla="*/ 0 w 3495110"/>
              <a:gd name="connsiteY8" fmla="*/ 322 h 3414822"/>
              <a:gd name="connsiteX9" fmla="*/ 0 w 3495110"/>
              <a:gd name="connsiteY9" fmla="*/ 0 h 3414822"/>
              <a:gd name="connsiteX10" fmla="*/ 3495110 w 3495110"/>
              <a:gd name="connsiteY10" fmla="*/ 0 h 3414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95110" h="3414822">
                <a:moveTo>
                  <a:pt x="3495110" y="3414822"/>
                </a:moveTo>
                <a:lnTo>
                  <a:pt x="26047" y="3414822"/>
                </a:lnTo>
                <a:lnTo>
                  <a:pt x="192248" y="3410701"/>
                </a:lnTo>
                <a:cubicBezTo>
                  <a:pt x="2032056" y="3319241"/>
                  <a:pt x="3495109" y="1827339"/>
                  <a:pt x="3495109" y="320"/>
                </a:cubicBezTo>
                <a:lnTo>
                  <a:pt x="13063" y="320"/>
                </a:lnTo>
                <a:lnTo>
                  <a:pt x="13063" y="3414822"/>
                </a:lnTo>
                <a:lnTo>
                  <a:pt x="13062" y="3414822"/>
                </a:lnTo>
                <a:lnTo>
                  <a:pt x="13062" y="322"/>
                </a:lnTo>
                <a:lnTo>
                  <a:pt x="0" y="322"/>
                </a:lnTo>
                <a:lnTo>
                  <a:pt x="0" y="0"/>
                </a:lnTo>
                <a:lnTo>
                  <a:pt x="349511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03AE3B-3A9F-4A74-A626-EA434E9E0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696893" y="0"/>
            <a:ext cx="3498943" cy="341482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Overlapping triangles forming a mountain-like design in different colors">
            <a:extLst>
              <a:ext uri="{FF2B5EF4-FFF2-40B4-BE49-F238E27FC236}">
                <a16:creationId xmlns:a16="http://schemas.microsoft.com/office/drawing/2014/main" id="{C83B7312-FE83-7EC7-9F76-E03828CAE1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838" r="1" b="19128"/>
          <a:stretch/>
        </p:blipFill>
        <p:spPr>
          <a:xfrm>
            <a:off x="-1" y="10"/>
            <a:ext cx="8707925" cy="3414814"/>
          </a:xfrm>
          <a:custGeom>
            <a:avLst/>
            <a:gdLst/>
            <a:ahLst/>
            <a:cxnLst/>
            <a:rect l="l" t="t" r="r" b="b"/>
            <a:pathLst>
              <a:path w="8724646" h="3414824">
                <a:moveTo>
                  <a:pt x="3488733" y="0"/>
                </a:moveTo>
                <a:lnTo>
                  <a:pt x="8724646" y="0"/>
                </a:lnTo>
                <a:lnTo>
                  <a:pt x="8724646" y="3414822"/>
                </a:lnTo>
                <a:lnTo>
                  <a:pt x="3488733" y="3414822"/>
                </a:lnTo>
                <a:close/>
                <a:moveTo>
                  <a:pt x="3488732" y="0"/>
                </a:moveTo>
                <a:lnTo>
                  <a:pt x="3488732" y="3414824"/>
                </a:lnTo>
                <a:lnTo>
                  <a:pt x="0" y="3414824"/>
                </a:lnTo>
                <a:cubicBezTo>
                  <a:pt x="0" y="1528869"/>
                  <a:pt x="1561959" y="0"/>
                  <a:pt x="3488732" y="0"/>
                </a:cubicBezTo>
                <a:close/>
              </a:path>
            </a:pathLst>
          </a:custGeom>
        </p:spPr>
      </p:pic>
      <p:sp>
        <p:nvSpPr>
          <p:cNvPr id="37" name="Rectangle 34">
            <a:extLst>
              <a:ext uri="{FF2B5EF4-FFF2-40B4-BE49-F238E27FC236}">
                <a16:creationId xmlns:a16="http://schemas.microsoft.com/office/drawing/2014/main" id="{C4616447-380A-4DF1-834B-15E0529F4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7925" y="0"/>
            <a:ext cx="3495111" cy="3415146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4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42565-7AB0-4523-BD1C-7DFEBCE78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761125"/>
          </a:xfrm>
        </p:spPr>
        <p:txBody>
          <a:bodyPr/>
          <a:lstStyle/>
          <a:p>
            <a:r>
              <a:rPr lang="fi-FI" dirty="0"/>
              <a:t>What AUC and ROC are all about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37623-DBF7-457E-8244-47AC61B2B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1817225"/>
            <a:ext cx="9950103" cy="41236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i-FI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ROC (</a:t>
            </a:r>
            <a:r>
              <a:rPr lang="en-GB" dirty="0">
                <a:solidFill>
                  <a:srgbClr val="3A3B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b="0" i="0" dirty="0">
                <a:solidFill>
                  <a:srgbClr val="3A3B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eceiver </a:t>
            </a:r>
            <a:r>
              <a:rPr lang="en-GB" dirty="0">
                <a:solidFill>
                  <a:srgbClr val="3A3B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GB" b="0" i="0" dirty="0">
                <a:solidFill>
                  <a:srgbClr val="3A3B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perating </a:t>
            </a:r>
            <a:r>
              <a:rPr lang="en-GB" dirty="0">
                <a:solidFill>
                  <a:srgbClr val="3A3B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b="0" i="0" dirty="0">
                <a:solidFill>
                  <a:srgbClr val="3A3B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haracteristic </a:t>
            </a:r>
            <a:r>
              <a:rPr lang="en-GB" dirty="0">
                <a:solidFill>
                  <a:srgbClr val="3A3B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b="0" i="0" dirty="0">
                <a:solidFill>
                  <a:srgbClr val="3A3B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urves)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b="0" i="0" dirty="0">
                <a:solidFill>
                  <a:srgbClr val="3A3B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Its one of the most common evaluation metrics for checking a classification model’s performance. 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b="0" i="0" dirty="0">
                <a:solidFill>
                  <a:srgbClr val="3A3B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ROC measures the performance of a classification model by plotting the rate of true positives against false positives.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solidFill>
                  <a:srgbClr val="3A3B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ROC shows the performance of a classification model at all possible threshold and hence helps determine the right threshold value for the problem</a:t>
            </a:r>
          </a:p>
          <a:p>
            <a:pPr>
              <a:buFont typeface="Wingdings" panose="05000000000000000000" pitchFamily="2" charset="2"/>
              <a:buChar char="v"/>
            </a:pPr>
            <a:endParaRPr lang="en-GB" b="0" i="0" dirty="0">
              <a:solidFill>
                <a:srgbClr val="3A3B41"/>
              </a:solidFill>
              <a:effectLst/>
              <a:latin typeface="Montserrat" panose="020B0604020202020204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b="0" i="0" dirty="0">
              <a:solidFill>
                <a:srgbClr val="3A3B41"/>
              </a:solidFill>
              <a:effectLst/>
              <a:latin typeface="Montserrat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635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99CBA7FD-F374-47E8-8B62-FC075FBA9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284" y="370390"/>
            <a:ext cx="9630136" cy="6088283"/>
          </a:xfrm>
        </p:spPr>
      </p:pic>
    </p:spTree>
    <p:extLst>
      <p:ext uri="{BB962C8B-B14F-4D97-AF65-F5344CB8AC3E}">
        <p14:creationId xmlns:p14="http://schemas.microsoft.com/office/powerpoint/2010/main" val="2776115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A3F5B-3A7E-46AB-BC76-BA5C02495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548" y="758004"/>
            <a:ext cx="9950103" cy="50367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b="0" i="0" dirty="0">
                <a:solidFill>
                  <a:srgbClr val="3A3B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AUC  is the entire area beneath the ROC curve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b="0" i="0" dirty="0">
                <a:solidFill>
                  <a:srgbClr val="3A3B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measures how well a model is able to distinguish between classes. More like a summary of ROC curve.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AUC provides summary of how good is your model performance as a whole and it provides the quality score describing its overall performance.</a:t>
            </a:r>
            <a:endParaRPr lang="en-GB" b="0" i="0" dirty="0">
              <a:solidFill>
                <a:srgbClr val="3A3B4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GB" b="0" i="0" dirty="0">
                <a:solidFill>
                  <a:srgbClr val="3A3B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the probability that a classifier will rank a randomly chosen positive instance higher than a randomly chosen negative one.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b="0" i="0" dirty="0">
                <a:solidFill>
                  <a:srgbClr val="3A3B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higher the AUC the better </a:t>
            </a:r>
            <a:r>
              <a:rPr lang="en-GB" b="0" i="0" dirty="0" err="1">
                <a:solidFill>
                  <a:srgbClr val="3A3B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GB" b="0" i="0" dirty="0">
                <a:solidFill>
                  <a:srgbClr val="3A3B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close it is to 1 the better</a:t>
            </a:r>
          </a:p>
          <a:p>
            <a:pPr marL="0" indent="0">
              <a:buNone/>
            </a:pPr>
            <a:endParaRPr lang="en-GB" b="0" i="0" dirty="0">
              <a:solidFill>
                <a:srgbClr val="3A3B41"/>
              </a:solidFill>
              <a:effectLst/>
              <a:latin typeface="Montserrat" panose="020B0604020202020204" pitchFamily="2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5246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C4A2F-5705-42DB-91D8-B60B2C8E4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948" y="991921"/>
            <a:ext cx="9950103" cy="3513514"/>
          </a:xfrm>
        </p:spPr>
        <p:txBody>
          <a:bodyPr/>
          <a:lstStyle/>
          <a:p>
            <a:pPr marL="0" indent="0" algn="ctr">
              <a:buNone/>
            </a:pPr>
            <a:endParaRPr lang="fi-FI" dirty="0"/>
          </a:p>
          <a:p>
            <a:pPr marL="0" indent="0" algn="ctr">
              <a:buNone/>
            </a:pPr>
            <a:endParaRPr lang="fi-FI" dirty="0"/>
          </a:p>
          <a:p>
            <a:pPr marL="0" indent="0" algn="ctr">
              <a:buNone/>
            </a:pPr>
            <a:endParaRPr lang="fi-FI" dirty="0"/>
          </a:p>
          <a:p>
            <a:pPr marL="0" indent="0" algn="ctr">
              <a:buNone/>
            </a:pPr>
            <a:r>
              <a:rPr lang="fi-FI" sz="5400" dirty="0"/>
              <a:t>Thank You For Listening 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1778066557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Blocks">
      <a:dk1>
        <a:sysClr val="windowText" lastClr="000000"/>
      </a:dk1>
      <a:lt1>
        <a:sysClr val="window" lastClr="FFFFFF"/>
      </a:lt1>
      <a:dk2>
        <a:srgbClr val="1B3843"/>
      </a:dk2>
      <a:lt2>
        <a:srgbClr val="F2F3F1"/>
      </a:lt2>
      <a:accent1>
        <a:srgbClr val="7A8592"/>
      </a:accent1>
      <a:accent2>
        <a:srgbClr val="8C8C96"/>
      </a:accent2>
      <a:accent3>
        <a:srgbClr val="7A6C76"/>
      </a:accent3>
      <a:accent4>
        <a:srgbClr val="A7AA9D"/>
      </a:accent4>
      <a:accent5>
        <a:srgbClr val="63787F"/>
      </a:accent5>
      <a:accent6>
        <a:srgbClr val="889DA5"/>
      </a:accent6>
      <a:hlink>
        <a:srgbClr val="71819B"/>
      </a:hlink>
      <a:folHlink>
        <a:srgbClr val="7E8B85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</TotalTime>
  <Words>176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Avenir Next LT Pro</vt:lpstr>
      <vt:lpstr>Avenir Next LT Pro Light</vt:lpstr>
      <vt:lpstr>Montserrat</vt:lpstr>
      <vt:lpstr>Times New Roman</vt:lpstr>
      <vt:lpstr>Wingdings</vt:lpstr>
      <vt:lpstr>BlocksVTI</vt:lpstr>
      <vt:lpstr>AUC and ROC Curve </vt:lpstr>
      <vt:lpstr>What AUC and ROC are all about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AUC and ROC Curve </dc:title>
  <dc:creator>Halleluyah Oluwafemi Oyeniyi</dc:creator>
  <cp:lastModifiedBy>Halleluyah Oluwafemi Oyeniyi</cp:lastModifiedBy>
  <cp:revision>1</cp:revision>
  <dcterms:created xsi:type="dcterms:W3CDTF">2022-05-03T06:55:30Z</dcterms:created>
  <dcterms:modified xsi:type="dcterms:W3CDTF">2022-05-04T07:41:05Z</dcterms:modified>
</cp:coreProperties>
</file>