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7" r:id="rId1"/>
  </p:sldMasterIdLst>
  <p:sldIdLst>
    <p:sldId id="256" r:id="rId2"/>
    <p:sldId id="282" r:id="rId3"/>
    <p:sldId id="259" r:id="rId4"/>
    <p:sldId id="276" r:id="rId5"/>
    <p:sldId id="285" r:id="rId6"/>
    <p:sldId id="257" r:id="rId7"/>
    <p:sldId id="277" r:id="rId8"/>
    <p:sldId id="283" r:id="rId9"/>
    <p:sldId id="263" r:id="rId10"/>
    <p:sldId id="278" r:id="rId11"/>
    <p:sldId id="284" r:id="rId12"/>
    <p:sldId id="286" r:id="rId13"/>
    <p:sldId id="287" r:id="rId14"/>
    <p:sldId id="288" r:id="rId15"/>
    <p:sldId id="279" r:id="rId16"/>
    <p:sldId id="289" r:id="rId17"/>
    <p:sldId id="290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1"/>
    <p:restoredTop sz="94692"/>
  </p:normalViewPr>
  <p:slideViewPr>
    <p:cSldViewPr snapToGrid="0" snapToObjects="1">
      <p:cViewPr varScale="1">
        <p:scale>
          <a:sx n="74" d="100"/>
          <a:sy n="74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28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7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519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24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05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52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73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7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39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2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38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8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40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931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72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C184-CFF8-E940-830F-339354F0205A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020F8E-34B0-FC41-9E97-469F23ABF6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9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8" r:id="rId1"/>
    <p:sldLayoutId id="2147485119" r:id="rId2"/>
    <p:sldLayoutId id="2147485120" r:id="rId3"/>
    <p:sldLayoutId id="2147485121" r:id="rId4"/>
    <p:sldLayoutId id="2147485122" r:id="rId5"/>
    <p:sldLayoutId id="2147485123" r:id="rId6"/>
    <p:sldLayoutId id="2147485124" r:id="rId7"/>
    <p:sldLayoutId id="2147485125" r:id="rId8"/>
    <p:sldLayoutId id="2147485126" r:id="rId9"/>
    <p:sldLayoutId id="2147485127" r:id="rId10"/>
    <p:sldLayoutId id="2147485128" r:id="rId11"/>
    <p:sldLayoutId id="2147485129" r:id="rId12"/>
    <p:sldLayoutId id="2147485130" r:id="rId13"/>
    <p:sldLayoutId id="2147485131" r:id="rId14"/>
    <p:sldLayoutId id="2147485132" r:id="rId15"/>
    <p:sldLayoutId id="21474851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5E28E5-D5DF-BD4A-8843-7D0701CE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/>
              <a:t>Probe Data Analysis for Road Slope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33420B0-B459-3943-901E-EFFC9BD81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TW" dirty="0"/>
          </a:p>
          <a:p>
            <a:r>
              <a:rPr kumimoji="1" lang="en-US" altLang="zh-TW" sz="1900" b="1" dirty="0"/>
              <a:t>Tzu-</a:t>
            </a:r>
            <a:r>
              <a:rPr kumimoji="1" lang="en-US" altLang="zh-TW" sz="1900" b="1" dirty="0" err="1"/>
              <a:t>Chien</a:t>
            </a:r>
            <a:r>
              <a:rPr kumimoji="1" lang="en-US" altLang="zh-TW" sz="1900" b="1" dirty="0"/>
              <a:t> Fu</a:t>
            </a:r>
          </a:p>
          <a:p>
            <a:r>
              <a:rPr kumimoji="1" lang="en-US" altLang="zh-TW" sz="1900" b="1" dirty="0" err="1"/>
              <a:t>Xiaoyu</a:t>
            </a:r>
            <a:r>
              <a:rPr kumimoji="1" lang="en-US" altLang="zh-TW" sz="1900" b="1" dirty="0"/>
              <a:t> Wan</a:t>
            </a:r>
            <a:endParaRPr kumimoji="1" lang="zh-TW" altLang="en-US" sz="19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523224F-1EF0-B449-8370-D504395B2124}"/>
              </a:ext>
            </a:extLst>
          </p:cNvPr>
          <p:cNvSpPr txBox="1"/>
          <p:nvPr/>
        </p:nvSpPr>
        <p:spPr>
          <a:xfrm>
            <a:off x="834366" y="490707"/>
            <a:ext cx="43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EECS 495 Geospatial Vision and 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78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D0C141-C545-1743-A88F-71637D82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 Slope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1AFC554-2B4D-DA41-9486-C15842C8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To calculate the slope of the road:</a:t>
            </a:r>
          </a:p>
          <a:p>
            <a:r>
              <a:rPr lang="en-US" altLang="zh-TW" sz="2400" dirty="0"/>
              <a:t>Slope is calculated by finding the ratio of the "vertical change" to the "horizontal change" between (any) two distinct points on a line.</a:t>
            </a:r>
          </a:p>
          <a:p>
            <a:endParaRPr kumimoji="1" lang="en-US" altLang="zh-TW" sz="2400" dirty="0"/>
          </a:p>
          <a:p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lang="en-US" altLang="zh-TW" sz="2400" dirty="0"/>
              <a:t>Use the </a:t>
            </a:r>
            <a:r>
              <a:rPr lang="en-US" altLang="zh-TW" sz="2400" dirty="0">
                <a:solidFill>
                  <a:srgbClr val="FF0000"/>
                </a:solidFill>
              </a:rPr>
              <a:t>map-matched points</a:t>
            </a:r>
            <a:r>
              <a:rPr lang="en-US" altLang="zh-TW" sz="2400" dirty="0"/>
              <a:t> from the map-matching to </a:t>
            </a:r>
            <a:r>
              <a:rPr lang="en-US" altLang="zh-TW" sz="2400" dirty="0">
                <a:solidFill>
                  <a:srgbClr val="FF0000"/>
                </a:solidFill>
              </a:rPr>
              <a:t>calculate the slope of two neighbor points</a:t>
            </a:r>
            <a:r>
              <a:rPr lang="en-US" altLang="zh-TW" sz="2400" dirty="0"/>
              <a:t>.</a:t>
            </a:r>
          </a:p>
          <a:p>
            <a:endParaRPr kumimoji="1"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="" id="{71C47548-7496-2543-BAFC-6DB0B4769CFF}"/>
                  </a:ext>
                </a:extLst>
              </p:cNvPr>
              <p:cNvSpPr txBox="1"/>
              <p:nvPr/>
            </p:nvSpPr>
            <p:spPr>
              <a:xfrm>
                <a:off x="5085056" y="3839739"/>
                <a:ext cx="2021887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𝑆𝑙𝑜𝑝𝑒</m:t>
                      </m:r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8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zh-TW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zh-TW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C47548-7496-2543-BAFC-6DB0B476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56" y="3839739"/>
                <a:ext cx="2021887" cy="8093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road slope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43" y="92494"/>
            <a:ext cx="2355011" cy="235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D0C141-C545-1743-A88F-71637D82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1AFC554-2B4D-DA41-9486-C15842C8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To evaluate derived road slope with surveyed road slope :</a:t>
            </a:r>
          </a:p>
          <a:p>
            <a:r>
              <a:rPr lang="en-US" altLang="zh-TW" sz="2400" dirty="0"/>
              <a:t>Calculate</a:t>
            </a:r>
            <a:r>
              <a:rPr lang="en-US" altLang="zh-TW" sz="2400" dirty="0">
                <a:solidFill>
                  <a:srgbClr val="FF0000"/>
                </a:solidFill>
              </a:rPr>
              <a:t> average of slope </a:t>
            </a:r>
            <a:r>
              <a:rPr lang="en-US" altLang="zh-TW" sz="2400" dirty="0"/>
              <a:t>for each link data.</a:t>
            </a:r>
          </a:p>
          <a:p>
            <a:r>
              <a:rPr lang="en-US" altLang="zh-TW" sz="2400" dirty="0"/>
              <a:t>This slope is then </a:t>
            </a:r>
            <a:r>
              <a:rPr lang="en-US" altLang="zh-TW" sz="2400" dirty="0">
                <a:solidFill>
                  <a:srgbClr val="FF0000"/>
                </a:solidFill>
              </a:rPr>
              <a:t>compared</a:t>
            </a:r>
            <a:r>
              <a:rPr lang="en-US" altLang="zh-TW" sz="2400" dirty="0"/>
              <a:t> with the slope we derived from map-matched points.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95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xmlns="" id="{D7BB4152-C55E-764F-8379-C7DBF8A4D3E9}"/>
              </a:ext>
            </a:extLst>
          </p:cNvPr>
          <p:cNvSpPr txBox="1">
            <a:spLocks/>
          </p:cNvSpPr>
          <p:nvPr/>
        </p:nvSpPr>
        <p:spPr>
          <a:xfrm>
            <a:off x="869939" y="1835988"/>
            <a:ext cx="9344765" cy="2235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2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" r="1186"/>
          <a:stretch/>
        </p:blipFill>
        <p:spPr>
          <a:xfrm>
            <a:off x="631383" y="2487019"/>
            <a:ext cx="9012949" cy="24429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CF2DC0-B3DC-4E46-90E1-7AC287A9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3" y="902754"/>
            <a:ext cx="8605263" cy="104865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</a:t>
            </a:r>
            <a:r>
              <a:rPr lang="en-US" dirty="0" smtClean="0"/>
              <a:t>valuate </a:t>
            </a:r>
            <a:r>
              <a:rPr lang="en-US" dirty="0"/>
              <a:t>the derived road slope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surveyed road slope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86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6" y="0"/>
            <a:ext cx="8207356" cy="1294318"/>
          </a:xfrm>
        </p:spPr>
        <p:txBody>
          <a:bodyPr>
            <a:normAutofit/>
          </a:bodyPr>
          <a:lstStyle/>
          <a:p>
            <a:r>
              <a:rPr lang="en-US" dirty="0" smtClean="0"/>
              <a:t>Part</a:t>
            </a:r>
            <a:r>
              <a:rPr lang="zh-TW" altLang="en-US" dirty="0" smtClean="0"/>
              <a:t> </a:t>
            </a:r>
            <a:r>
              <a:rPr lang="en-US" dirty="0" smtClean="0"/>
              <a:t>of</a:t>
            </a:r>
            <a:r>
              <a:rPr lang="zh-TW" altLang="en-US" dirty="0" smtClean="0"/>
              <a:t> </a:t>
            </a:r>
            <a:r>
              <a:rPr lang="en-US" dirty="0" smtClean="0"/>
              <a:t>matched</a:t>
            </a:r>
            <a:r>
              <a:rPr lang="zh-TW" alt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40548"/>
              </p:ext>
            </p:extLst>
          </p:nvPr>
        </p:nvGraphicFramePr>
        <p:xfrm>
          <a:off x="379563" y="1457872"/>
          <a:ext cx="9023233" cy="465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06"/>
                <a:gridCol w="1191866"/>
                <a:gridCol w="994962"/>
                <a:gridCol w="1713929"/>
                <a:gridCol w="1667607"/>
                <a:gridCol w="833804"/>
                <a:gridCol w="679395"/>
                <a:gridCol w="818364"/>
              </a:tblGrid>
              <a:tr h="581743">
                <a:tc>
                  <a:txBody>
                    <a:bodyPr/>
                    <a:lstStyle/>
                    <a:p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ampleID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ongitude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ltitude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peed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eading</a:t>
                      </a:r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6/12/2009 6:12:49 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51.496868217364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9.38602223061025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6/12/2009 6:12:54 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51.4966822229326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9.38615726307034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129</a:t>
                      </a:r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6/12/2009 6:12:59 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51.4967048540711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9.38642229884863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6/12/2009 6:13:04 AM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51.4967492781579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9.38683996908367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6/12/2009 6:13:09 AM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51.4968639425933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9.38729401677847,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6/12/2009 6:13:15 AM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51.4969302434474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9.38771596178412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817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3496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6/12/2009 6:13:20 AM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51.4969574846327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9.38779382966459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0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B22FF19-4009-2045-8AB5-A71D5B3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CB50334C-A2AF-F24E-96EF-64C5C1D5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50000"/>
          </a:blip>
          <a:srcRect l="6710" r="10462"/>
          <a:stretch/>
        </p:blipFill>
        <p:spPr>
          <a:xfrm rot="10800000">
            <a:off x="1399309" y="1881549"/>
            <a:ext cx="3976255" cy="426720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D61C369-DBAF-DF4E-BDAD-C9B45CD11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6885" r="10357"/>
          <a:stretch/>
        </p:blipFill>
        <p:spPr>
          <a:xfrm rot="10800000">
            <a:off x="6580909" y="1881549"/>
            <a:ext cx="3962400" cy="4267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FDE60E-B7D4-334D-97F5-FA47401E3715}"/>
              </a:ext>
            </a:extLst>
          </p:cNvPr>
          <p:cNvSpPr/>
          <p:nvPr/>
        </p:nvSpPr>
        <p:spPr>
          <a:xfrm>
            <a:off x="2747196" y="6148749"/>
            <a:ext cx="128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Probe Data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2B212FC-815D-B14A-9266-8CBBD5A5E3F1}"/>
              </a:ext>
            </a:extLst>
          </p:cNvPr>
          <p:cNvSpPr/>
          <p:nvPr/>
        </p:nvSpPr>
        <p:spPr>
          <a:xfrm>
            <a:off x="7563406" y="6148749"/>
            <a:ext cx="199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Map-matched Data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6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running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time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program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long</a:t>
            </a:r>
          </a:p>
          <a:p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process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program,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operation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remove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points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which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has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huge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distance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road.</a:t>
            </a:r>
          </a:p>
        </p:txBody>
      </p:sp>
    </p:spTree>
    <p:extLst>
      <p:ext uri="{BB962C8B-B14F-4D97-AF65-F5344CB8AC3E}">
        <p14:creationId xmlns:p14="http://schemas.microsoft.com/office/powerpoint/2010/main" val="81869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Based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algorithm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implanted,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running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slow.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segment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reduce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running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Perhaps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algorithm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optimal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searching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</a:t>
            </a:r>
          </a:p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remove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points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computing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distance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probe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points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each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en-US" altLang="zh-TW" sz="2400" dirty="0"/>
              <a:t>improve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rate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right.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example,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distance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between</a:t>
            </a:r>
            <a:r>
              <a:rPr lang="zh-TW" altLang="en-US" sz="2400" dirty="0"/>
              <a:t> </a:t>
            </a:r>
            <a:r>
              <a:rPr lang="en-US" altLang="zh-TW" sz="2400" dirty="0"/>
              <a:t>probe</a:t>
            </a:r>
            <a:r>
              <a:rPr lang="zh-TW" altLang="en-US" sz="2400" dirty="0"/>
              <a:t> </a:t>
            </a:r>
            <a:r>
              <a:rPr lang="en-US" altLang="zh-TW" sz="2400" dirty="0"/>
              <a:t>points</a:t>
            </a:r>
            <a:r>
              <a:rPr lang="zh-TW" altLang="en-US" sz="2400" dirty="0"/>
              <a:t> </a:t>
            </a:r>
            <a:r>
              <a:rPr lang="en-US" altLang="zh-TW" sz="2400" dirty="0"/>
              <a:t>and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meters,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keep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64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FDD9B8-BA11-474C-A92D-FE44FA31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1B98B6-7993-F24D-9826-696AA9C5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Wang, Yin, et al. "Challenges and opportunities in exploiting large-scale GPS probe data." </a:t>
            </a:r>
            <a:r>
              <a:rPr lang="en-US" altLang="zh-TW" sz="2000" i="1" dirty="0"/>
              <a:t>HP Laboratories, Technical Report HPL-2011-109</a:t>
            </a:r>
            <a:r>
              <a:rPr lang="en-US" altLang="zh-TW" sz="2000" dirty="0"/>
              <a:t> 21 (2011</a:t>
            </a:r>
            <a:r>
              <a:rPr lang="en-US" altLang="zh-TW" sz="2000" dirty="0" smtClean="0"/>
              <a:t>).</a:t>
            </a:r>
          </a:p>
          <a:p>
            <a:r>
              <a:rPr lang="en-US" sz="2000" dirty="0" err="1"/>
              <a:t>Quddus</a:t>
            </a:r>
            <a:r>
              <a:rPr lang="en-US" sz="2000" dirty="0"/>
              <a:t>, Mohammed A., Washington Y. </a:t>
            </a:r>
            <a:r>
              <a:rPr lang="en-US" sz="2000" dirty="0" err="1"/>
              <a:t>Ochieng</a:t>
            </a:r>
            <a:r>
              <a:rPr lang="en-US" sz="2000" dirty="0"/>
              <a:t>, and Robert B. Noland. "Current map-matching algorithms for transport applications: State-of-the art and future research directions." Transportation research part c: Emerging technologies 15.5 (2007): </a:t>
            </a:r>
            <a:r>
              <a:rPr lang="en-US" sz="2000" dirty="0" smtClean="0"/>
              <a:t>312-328.APA</a:t>
            </a:r>
            <a:endParaRPr lang="en-US" altLang="zh-TW" sz="2000" dirty="0" smtClean="0"/>
          </a:p>
          <a:p>
            <a:r>
              <a:rPr lang="en-US" sz="2000" dirty="0"/>
              <a:t>Zheng, Kai, et al. "Reducing uncertainty of low-sampling-rate trajectories." Data Engineering (ICDE), 2012 IEEE 28th International Conference on. IEEE, 2012.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211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xmlns="" id="{D7BB4152-C55E-764F-8379-C7DBF8A4D3E9}"/>
              </a:ext>
            </a:extLst>
          </p:cNvPr>
          <p:cNvSpPr txBox="1">
            <a:spLocks/>
          </p:cNvSpPr>
          <p:nvPr/>
        </p:nvSpPr>
        <p:spPr>
          <a:xfrm>
            <a:off x="1145985" y="1680712"/>
            <a:ext cx="9344765" cy="2235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6117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F1C0C9-FBF4-2646-AB09-E9C2E678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GPS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37DD6F-F847-5E49-A340-E05391F3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440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Global positioning system (GPS) receivers are widely deployed in navigation and tracking devices installed in taxis, buses, utility vehicles, and smart phones. </a:t>
            </a:r>
          </a:p>
          <a:p>
            <a:r>
              <a:rPr lang="en-US" altLang="zh-TW" sz="2400" dirty="0"/>
              <a:t>These </a:t>
            </a:r>
            <a:r>
              <a:rPr lang="en-US" altLang="zh-TW" sz="2400" dirty="0">
                <a:solidFill>
                  <a:srgbClr val="FF0000"/>
                </a:solidFill>
              </a:rPr>
              <a:t>GPS receivers can provide probe data </a:t>
            </a:r>
            <a:r>
              <a:rPr lang="en-US" altLang="zh-TW" sz="2400" dirty="0"/>
              <a:t>that illuminates automotive traffic conditions for applications including traffic analysis, travel time estimation, </a:t>
            </a:r>
            <a:r>
              <a:rPr lang="en-US" altLang="zh-TW" sz="2400" dirty="0">
                <a:solidFill>
                  <a:srgbClr val="FF0000"/>
                </a:solidFill>
              </a:rPr>
              <a:t>map building</a:t>
            </a:r>
            <a:r>
              <a:rPr lang="en-US" altLang="zh-TW" sz="2400" dirty="0"/>
              <a:t>, and congestion and accident detection.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4B0DEDE-BB8B-8D4D-B402-CA73FE3BF804}"/>
              </a:ext>
            </a:extLst>
          </p:cNvPr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smtClean="0"/>
              <a:t>Wang</a:t>
            </a:r>
            <a:r>
              <a:rPr lang="en-US" altLang="zh-TW" sz="1400" dirty="0"/>
              <a:t>, Yin, et al. "Challenges and opportunities in exploiting large-scale GPS probe data</a:t>
            </a:r>
            <a:r>
              <a:rPr lang="en-US" altLang="zh-TW" sz="1400" dirty="0" smtClean="0"/>
              <a:t>.</a:t>
            </a:r>
          </a:p>
          <a:p>
            <a:pPr algn="ctr"/>
            <a:r>
              <a:rPr lang="en-US" altLang="zh-TW" sz="1400" dirty="0" smtClean="0"/>
              <a:t>"</a:t>
            </a:r>
            <a:r>
              <a:rPr lang="en-US" altLang="zh-TW" sz="1400" dirty="0"/>
              <a:t> </a:t>
            </a:r>
            <a:r>
              <a:rPr lang="en-US" altLang="zh-TW" sz="1400" i="1" dirty="0"/>
              <a:t>HP Laboratories, Technical Report HPL-2011-109</a:t>
            </a:r>
            <a:r>
              <a:rPr lang="en-US" altLang="zh-TW" sz="1400" dirty="0"/>
              <a:t> 21 (2011).</a:t>
            </a:r>
          </a:p>
        </p:txBody>
      </p:sp>
      <p:pic>
        <p:nvPicPr>
          <p:cNvPr id="1026" name="Picture 2" descr="gp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85" y="0"/>
            <a:ext cx="4036387" cy="32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7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CED6AC-1642-904D-8697-5EC12005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Probe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1C5B5A4-7303-E547-BD41-F1D43D74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983"/>
            <a:ext cx="8596668" cy="3880773"/>
          </a:xfrm>
        </p:spPr>
        <p:txBody>
          <a:bodyPr/>
          <a:lstStyle/>
          <a:p>
            <a:r>
              <a:rPr lang="en-US" altLang="zh-TW" sz="2400" dirty="0"/>
              <a:t>Probes are devices which are either carried by travelers or vehicles, and are able to relay their </a:t>
            </a:r>
            <a:r>
              <a:rPr lang="en-US" altLang="zh-TW" sz="2400" dirty="0">
                <a:solidFill>
                  <a:srgbClr val="FF0000"/>
                </a:solidFill>
              </a:rPr>
              <a:t>location</a:t>
            </a:r>
            <a:r>
              <a:rPr lang="en-US" altLang="zh-TW" sz="2400" dirty="0"/>
              <a:t> and any available additional data </a:t>
            </a:r>
            <a:r>
              <a:rPr lang="en-US" altLang="zh-TW" sz="2400" dirty="0">
                <a:solidFill>
                  <a:srgbClr val="FF0000"/>
                </a:solidFill>
              </a:rPr>
              <a:t>in real-time at very frequent refresh rates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These devices include smartphones and in-vehicle telematics. The growth in smartphones has sparked a phenomenal growth in the volume of probe data points. </a:t>
            </a:r>
          </a:p>
          <a:p>
            <a:endParaRPr kumimoji="1" lang="zh-TW" altLang="en-US" dirty="0"/>
          </a:p>
        </p:txBody>
      </p:sp>
      <p:pic>
        <p:nvPicPr>
          <p:cNvPr id="2050" name="Picture 2" descr="probe data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57" y="4377020"/>
            <a:ext cx="3692320" cy="24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9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C564B7-7973-544E-9339-8C9BF126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Matching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283327B-8E13-A64F-A293-186D529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Given a set of </a:t>
            </a:r>
            <a:r>
              <a:rPr lang="en-US" altLang="zh-TW" sz="2400" dirty="0">
                <a:solidFill>
                  <a:srgbClr val="FF0000"/>
                </a:solidFill>
              </a:rPr>
              <a:t>GPS probe data, try to find the matching streets in a given road network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Also we can identify some feature of the matched road, such as </a:t>
            </a:r>
            <a:r>
              <a:rPr lang="en-US" altLang="zh-TW" sz="2400" dirty="0">
                <a:solidFill>
                  <a:srgbClr val="FF0000"/>
                </a:solidFill>
              </a:rPr>
              <a:t>road slope</a:t>
            </a:r>
            <a:r>
              <a:rPr lang="en-US" altLang="zh-TW" sz="2400" dirty="0"/>
              <a:t>.</a:t>
            </a:r>
          </a:p>
          <a:p>
            <a:endParaRPr lang="en-US" altLang="zh-TW" dirty="0"/>
          </a:p>
        </p:txBody>
      </p:sp>
      <p:pic>
        <p:nvPicPr>
          <p:cNvPr id="3080" name="Picture 8" descr="match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31" y="3424116"/>
            <a:ext cx="2847435" cy="28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6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6C3374-7007-F342-998D-926A4F5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Goal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5FF19A-B94D-0940-8D08-FB7C0A08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Input: probe data and map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Map match </a:t>
            </a:r>
            <a:r>
              <a:rPr lang="en-US" altLang="zh-TW" sz="2400" dirty="0"/>
              <a:t>probe points to road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Derive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road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slope</a:t>
            </a:r>
            <a:r>
              <a:rPr lang="en-US" altLang="zh-TW" sz="2400" dirty="0"/>
              <a:t> for each road 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Evaluate </a:t>
            </a:r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derived slope with the surveyed slope in the link data </a:t>
            </a:r>
          </a:p>
          <a:p>
            <a:endParaRPr kumimoji="1" lang="zh-TW" altLang="en-US" dirty="0"/>
          </a:p>
        </p:txBody>
      </p:sp>
      <p:pic>
        <p:nvPicPr>
          <p:cNvPr id="4" name="Picture 2" descr="goal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1" y="331787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3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FA2CE8-835F-B042-9320-2B6E26D2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A47CBA-0EDD-2F4B-88EE-DFB34EAF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774"/>
            <a:ext cx="8596668" cy="3880773"/>
          </a:xfrm>
        </p:spPr>
        <p:txBody>
          <a:bodyPr>
            <a:normAutofit lnSpcReduction="10000"/>
          </a:bodyPr>
          <a:lstStyle/>
          <a:p>
            <a:pPr marL="502920" indent="-457200"/>
            <a:r>
              <a:rPr lang="en-US" altLang="zh-TW" sz="2400" dirty="0"/>
              <a:t>Probe Data</a:t>
            </a:r>
          </a:p>
          <a:p>
            <a:pPr marL="0" indent="0">
              <a:buNone/>
            </a:pPr>
            <a:r>
              <a:rPr lang="en-US" altLang="zh-TW" sz="2400" dirty="0" err="1"/>
              <a:t>sampleID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dateTime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sourceCode</a:t>
            </a:r>
            <a:r>
              <a:rPr lang="en-US" altLang="zh-TW" sz="2400" dirty="0"/>
              <a:t>, latitude, </a:t>
            </a:r>
            <a:r>
              <a:rPr lang="en-US" altLang="zh-TW" sz="2400" dirty="0">
                <a:solidFill>
                  <a:srgbClr val="FF0000"/>
                </a:solidFill>
              </a:rPr>
              <a:t>longitude, altitude</a:t>
            </a:r>
            <a:r>
              <a:rPr lang="en-US" altLang="zh-TW" sz="2400" dirty="0"/>
              <a:t>, speed, heading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502920" indent="-457200"/>
            <a:r>
              <a:rPr lang="en-US" altLang="zh-TW" sz="2400" dirty="0"/>
              <a:t>Link Data</a:t>
            </a:r>
          </a:p>
          <a:p>
            <a:pPr marL="0" indent="0">
              <a:buNone/>
            </a:pPr>
            <a:r>
              <a:rPr lang="en-US" altLang="zh-TW" sz="2400" dirty="0"/>
              <a:t>The link data is information of road segments (links). It consist of data for the links that </a:t>
            </a:r>
            <a:r>
              <a:rPr lang="en-US" altLang="zh-TW" sz="2400" dirty="0">
                <a:solidFill>
                  <a:srgbClr val="FF0000"/>
                </a:solidFill>
              </a:rPr>
              <a:t>probe points can be map-matched to</a:t>
            </a:r>
            <a:r>
              <a:rPr lang="en-US" altLang="zh-TW" sz="2400" dirty="0"/>
              <a:t>. (E.g., </a:t>
            </a:r>
            <a:r>
              <a:rPr lang="en-US" altLang="zh-TW" sz="2400" dirty="0" err="1"/>
              <a:t>linkPVID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refNodeID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nrefNodeID</a:t>
            </a:r>
            <a:r>
              <a:rPr lang="en-US" altLang="zh-TW" sz="2400" dirty="0"/>
              <a:t>, length, </a:t>
            </a:r>
            <a:r>
              <a:rPr lang="en-US" altLang="zh-TW" sz="2400" dirty="0" err="1"/>
              <a:t>functionalClass</a:t>
            </a:r>
            <a:r>
              <a:rPr lang="en-US" altLang="zh-TW" sz="2400" dirty="0"/>
              <a:t>, etc.)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46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xmlns="" id="{D7BB4152-C55E-764F-8379-C7DBF8A4D3E9}"/>
              </a:ext>
            </a:extLst>
          </p:cNvPr>
          <p:cNvSpPr txBox="1">
            <a:spLocks/>
          </p:cNvSpPr>
          <p:nvPr/>
        </p:nvSpPr>
        <p:spPr>
          <a:xfrm>
            <a:off x="1145984" y="1646206"/>
            <a:ext cx="9344765" cy="2235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dirty="0"/>
              <a:t>Our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54B305-21E9-2A40-A4E5-5FA95AA6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Map-Matching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9DE17FC-44EC-5E4B-A516-8865C48C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003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To match the data:</a:t>
            </a:r>
          </a:p>
          <a:p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latitude and longitude </a:t>
            </a:r>
            <a:r>
              <a:rPr lang="en-US" altLang="zh-TW" sz="2400" dirty="0"/>
              <a:t>information given in Probe Data and Link Data for matching.</a:t>
            </a:r>
          </a:p>
          <a:p>
            <a:r>
              <a:rPr lang="en-US" altLang="zh-TW" sz="2400" dirty="0"/>
              <a:t>We compare them with every other to find the one-pair with </a:t>
            </a:r>
            <a:r>
              <a:rPr lang="en-US" altLang="zh-TW" sz="2400" dirty="0">
                <a:solidFill>
                  <a:srgbClr val="FF0000"/>
                </a:solidFill>
              </a:rPr>
              <a:t>minimum distance </a:t>
            </a:r>
            <a:r>
              <a:rPr lang="en-US" altLang="zh-TW" sz="2400" dirty="0"/>
              <a:t>between them.</a:t>
            </a:r>
          </a:p>
          <a:p>
            <a:r>
              <a:rPr lang="en-US" altLang="zh-TW" sz="2400" dirty="0"/>
              <a:t>The corresponding pairs are our map-matched probe points to road links.</a:t>
            </a:r>
          </a:p>
        </p:txBody>
      </p:sp>
      <p:pic>
        <p:nvPicPr>
          <p:cNvPr id="7170" name="Picture 2" descr="match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06" y="349042"/>
            <a:ext cx="2902954" cy="22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674</Words>
  <Application>Microsoft Macintosh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Trebuchet MS</vt:lpstr>
      <vt:lpstr>Wingdings 3</vt:lpstr>
      <vt:lpstr>微軟正黑體</vt:lpstr>
      <vt:lpstr>Arial</vt:lpstr>
      <vt:lpstr>Facet</vt:lpstr>
      <vt:lpstr>Probe Data Analysis for Road Slope</vt:lpstr>
      <vt:lpstr>PowerPoint Presentation</vt:lpstr>
      <vt:lpstr>GPS </vt:lpstr>
      <vt:lpstr>Probe Data</vt:lpstr>
      <vt:lpstr>Map Matching</vt:lpstr>
      <vt:lpstr>Our Goal</vt:lpstr>
      <vt:lpstr>Input</vt:lpstr>
      <vt:lpstr>PowerPoint Presentation</vt:lpstr>
      <vt:lpstr>Map-Matching</vt:lpstr>
      <vt:lpstr>Road Slope</vt:lpstr>
      <vt:lpstr>Evaluation</vt:lpstr>
      <vt:lpstr>PowerPoint Presentation</vt:lpstr>
      <vt:lpstr>Evaluate the derived road slope  with the surveyed road slope</vt:lpstr>
      <vt:lpstr>Part of matched points</vt:lpstr>
      <vt:lpstr>Visualization</vt:lpstr>
      <vt:lpstr>Discussion</vt:lpstr>
      <vt:lpstr>Future Work</vt:lpstr>
      <vt:lpstr>Reference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Microsoft Office 使用者</dc:creator>
  <cp:lastModifiedBy>Microsoft Office User</cp:lastModifiedBy>
  <cp:revision>54</cp:revision>
  <dcterms:created xsi:type="dcterms:W3CDTF">2018-05-07T16:59:21Z</dcterms:created>
  <dcterms:modified xsi:type="dcterms:W3CDTF">2018-05-07T21:35:47Z</dcterms:modified>
</cp:coreProperties>
</file>