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5" r:id="rId3"/>
    <p:sldId id="276" r:id="rId4"/>
    <p:sldId id="277" r:id="rId5"/>
    <p:sldId id="278" r:id="rId6"/>
    <p:sldId id="280" r:id="rId7"/>
    <p:sldId id="279" r:id="rId8"/>
    <p:sldId id="283" r:id="rId9"/>
    <p:sldId id="284" r:id="rId10"/>
    <p:sldId id="285" r:id="rId11"/>
    <p:sldId id="286" r:id="rId12"/>
    <p:sldId id="281" r:id="rId13"/>
    <p:sldId id="282" r:id="rId14"/>
    <p:sldId id="270" r:id="rId15"/>
    <p:sldId id="271" r:id="rId16"/>
    <p:sldId id="272" r:id="rId17"/>
    <p:sldId id="273" r:id="rId18"/>
    <p:sldId id="274" r:id="rId19"/>
    <p:sldId id="269" r:id="rId20"/>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4" autoAdjust="0"/>
    <p:restoredTop sz="83154" autoAdjust="0"/>
  </p:normalViewPr>
  <p:slideViewPr>
    <p:cSldViewPr>
      <p:cViewPr varScale="1">
        <p:scale>
          <a:sx n="95" d="100"/>
          <a:sy n="95" d="100"/>
        </p:scale>
        <p:origin x="1325" y="5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C0C380-B953-4337-AF0A-C6D8D62A0BD4}" type="datetimeFigureOut">
              <a:rPr lang="en-PH" smtClean="0"/>
              <a:pPr/>
              <a:t>08/19/2020</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E53D09-7555-489B-ADCF-FA92BF0ED6BE}" type="slidenum">
              <a:rPr lang="en-PH" smtClean="0"/>
              <a:pPr/>
              <a:t>‹#›</a:t>
            </a:fld>
            <a:endParaRPr lang="en-PH"/>
          </a:p>
        </p:txBody>
      </p:sp>
    </p:spTree>
    <p:extLst>
      <p:ext uri="{BB962C8B-B14F-4D97-AF65-F5344CB8AC3E}">
        <p14:creationId xmlns:p14="http://schemas.microsoft.com/office/powerpoint/2010/main" val="2389905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The taste is much more tasty/palatable compare to the pasta the pesto sauce complements the “tangy” flavor of amino, </a:t>
            </a:r>
            <a:r>
              <a:rPr lang="en-PH" dirty="0" err="1"/>
              <a:t>tho</a:t>
            </a:r>
            <a:r>
              <a:rPr lang="en-PH" dirty="0"/>
              <a:t> may slight sourness </a:t>
            </a:r>
            <a:r>
              <a:rPr lang="en-PH" dirty="0" err="1"/>
              <a:t>padin</a:t>
            </a:r>
            <a:r>
              <a:rPr lang="en-PH" dirty="0"/>
              <a:t>, </a:t>
            </a:r>
            <a:r>
              <a:rPr lang="en-PH" dirty="0" err="1"/>
              <a:t>pero</a:t>
            </a:r>
            <a:r>
              <a:rPr lang="en-PH" dirty="0"/>
              <a:t> </a:t>
            </a:r>
            <a:r>
              <a:rPr lang="en-PH" dirty="0" err="1"/>
              <a:t>hindi</a:t>
            </a:r>
            <a:r>
              <a:rPr lang="en-PH" dirty="0"/>
              <a:t> </a:t>
            </a:r>
            <a:r>
              <a:rPr lang="en-PH" dirty="0" err="1"/>
              <a:t>siya</a:t>
            </a:r>
            <a:r>
              <a:rPr lang="en-PH" dirty="0"/>
              <a:t> </a:t>
            </a:r>
            <a:r>
              <a:rPr lang="en-PH" dirty="0" err="1"/>
              <a:t>ganon</a:t>
            </a:r>
            <a:r>
              <a:rPr lang="en-PH" dirty="0"/>
              <a:t> ka overpowering.</a:t>
            </a:r>
          </a:p>
          <a:p>
            <a:r>
              <a:rPr lang="en-PH" dirty="0"/>
              <a:t>Problem: </a:t>
            </a:r>
            <a:r>
              <a:rPr lang="en-PH" dirty="0" err="1"/>
              <a:t>marami</a:t>
            </a:r>
            <a:r>
              <a:rPr lang="en-PH" dirty="0"/>
              <a:t> ang servings </a:t>
            </a:r>
            <a:r>
              <a:rPr lang="en-PH" dirty="0" err="1"/>
              <a:t>niya</a:t>
            </a:r>
            <a:r>
              <a:rPr lang="en-PH" dirty="0"/>
              <a:t>, it  makes 1 cup: then per sandwich around 2 ½ tbsp lang. </a:t>
            </a:r>
          </a:p>
          <a:p>
            <a:endParaRPr lang="en-PH" dirty="0"/>
          </a:p>
          <a:p>
            <a:r>
              <a:rPr lang="en-PH" dirty="0"/>
              <a:t>2</a:t>
            </a:r>
            <a:r>
              <a:rPr lang="en-PH" baseline="30000" dirty="0"/>
              <a:t>ND</a:t>
            </a:r>
            <a:r>
              <a:rPr lang="en-PH" dirty="0"/>
              <a:t> Trial: makes 2 servings with 3 tables spoon per sandwich </a:t>
            </a:r>
          </a:p>
        </p:txBody>
      </p:sp>
      <p:sp>
        <p:nvSpPr>
          <p:cNvPr id="4" name="Slide Number Placeholder 3"/>
          <p:cNvSpPr>
            <a:spLocks noGrp="1"/>
          </p:cNvSpPr>
          <p:nvPr>
            <p:ph type="sldNum" sz="quarter" idx="5"/>
          </p:nvPr>
        </p:nvSpPr>
        <p:spPr/>
        <p:txBody>
          <a:bodyPr/>
          <a:lstStyle/>
          <a:p>
            <a:fld id="{22DBF9B3-3399-4BBC-98AC-A80B0C143C51}" type="slidenum">
              <a:rPr lang="en-PH" smtClean="0"/>
              <a:pPr/>
              <a:t>6</a:t>
            </a:fld>
            <a:endParaRPr lang="en-PH"/>
          </a:p>
        </p:txBody>
      </p:sp>
    </p:spTree>
    <p:extLst>
      <p:ext uri="{BB962C8B-B14F-4D97-AF65-F5344CB8AC3E}">
        <p14:creationId xmlns:p14="http://schemas.microsoft.com/office/powerpoint/2010/main" val="1715612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Its not that bad, it taste like </a:t>
            </a:r>
            <a:r>
              <a:rPr lang="en-PH" dirty="0" err="1"/>
              <a:t>pancit</a:t>
            </a:r>
            <a:r>
              <a:rPr lang="en-PH" dirty="0"/>
              <a:t> canton but times two in terms of sourness.. </a:t>
            </a:r>
          </a:p>
          <a:p>
            <a:endParaRPr lang="en-PH" dirty="0"/>
          </a:p>
          <a:p>
            <a:r>
              <a:rPr lang="en-PH" dirty="0"/>
              <a:t>Problem: It makes 4 servings: 2 cups of sauce: in every 200g of pasta you need ½ cup sauce</a:t>
            </a:r>
          </a:p>
          <a:p>
            <a:endParaRPr lang="en-PH" dirty="0"/>
          </a:p>
          <a:p>
            <a:endParaRPr lang="en-PH" dirty="0"/>
          </a:p>
          <a:p>
            <a:endParaRPr lang="en-PH" dirty="0"/>
          </a:p>
          <a:p>
            <a:r>
              <a:rPr lang="en-PH" dirty="0"/>
              <a:t>2</a:t>
            </a:r>
            <a:r>
              <a:rPr lang="en-PH" baseline="30000" dirty="0"/>
              <a:t>ND  </a:t>
            </a:r>
            <a:r>
              <a:rPr lang="en-PH" dirty="0"/>
              <a:t>Trial: Makes 2 servings. No pasta water added</a:t>
            </a:r>
          </a:p>
        </p:txBody>
      </p:sp>
      <p:sp>
        <p:nvSpPr>
          <p:cNvPr id="4" name="Slide Number Placeholder 3"/>
          <p:cNvSpPr>
            <a:spLocks noGrp="1"/>
          </p:cNvSpPr>
          <p:nvPr>
            <p:ph type="sldNum" sz="quarter" idx="5"/>
          </p:nvPr>
        </p:nvSpPr>
        <p:spPr/>
        <p:txBody>
          <a:bodyPr/>
          <a:lstStyle/>
          <a:p>
            <a:fld id="{22DBF9B3-3399-4BBC-98AC-A80B0C143C51}" type="slidenum">
              <a:rPr lang="en-PH" smtClean="0"/>
              <a:pPr/>
              <a:t>7</a:t>
            </a:fld>
            <a:endParaRPr lang="en-PH"/>
          </a:p>
        </p:txBody>
      </p:sp>
    </p:spTree>
    <p:extLst>
      <p:ext uri="{BB962C8B-B14F-4D97-AF65-F5344CB8AC3E}">
        <p14:creationId xmlns:p14="http://schemas.microsoft.com/office/powerpoint/2010/main" val="2679695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DBF9B3-3399-4BBC-98AC-A80B0C143C51}" type="slidenum">
              <a:rPr lang="en-PH" smtClean="0"/>
              <a:pPr/>
              <a:t>10</a:t>
            </a:fld>
            <a:endParaRPr lang="en-PH"/>
          </a:p>
        </p:txBody>
      </p:sp>
    </p:spTree>
    <p:extLst>
      <p:ext uri="{BB962C8B-B14F-4D97-AF65-F5344CB8AC3E}">
        <p14:creationId xmlns:p14="http://schemas.microsoft.com/office/powerpoint/2010/main" val="208450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22DBF9B3-3399-4BBC-98AC-A80B0C143C51}" type="slidenum">
              <a:rPr lang="en-PH" smtClean="0"/>
              <a:pPr/>
              <a:t>11</a:t>
            </a:fld>
            <a:endParaRPr lang="en-PH"/>
          </a:p>
        </p:txBody>
      </p:sp>
    </p:spTree>
    <p:extLst>
      <p:ext uri="{BB962C8B-B14F-4D97-AF65-F5344CB8AC3E}">
        <p14:creationId xmlns:p14="http://schemas.microsoft.com/office/powerpoint/2010/main" val="26871378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0" y="27216"/>
            <a:ext cx="6948264" cy="857250"/>
          </a:xfrm>
          <a:prstGeom prst="rect">
            <a:avLst/>
          </a:prstGeom>
        </p:spPr>
        <p:txBody>
          <a:bodyPr/>
          <a:lstStyle/>
          <a:p>
            <a:r>
              <a:rPr lang="en-US" altLang="ko-KR"/>
              <a:t>Click to edit Master title style</a:t>
            </a:r>
            <a:endParaRPr lang="ko-KR" alt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DF8C5CDB-1AEF-4522-8EAF-CE1F4E5D863E}" type="datetimeFigureOut">
              <a:rPr lang="ko-KR" altLang="en-US" smtClean="0"/>
              <a:pPr/>
              <a:t>2020-08-19</a:t>
            </a:fld>
            <a:endParaRPr lang="ko-KR" alt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ko-KR" alt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83B0A39C-9AA3-4A83-82D7-24ADE085033F}" type="slidenum">
              <a:rPr lang="ko-KR" altLang="en-US" smtClean="0"/>
              <a:pPr/>
              <a:t>‹#›</a:t>
            </a:fld>
            <a:endParaRPr lang="ko-KR" altLang="en-US"/>
          </a:p>
        </p:txBody>
      </p:sp>
    </p:spTree>
    <p:extLst>
      <p:ext uri="{BB962C8B-B14F-4D97-AF65-F5344CB8AC3E}">
        <p14:creationId xmlns:p14="http://schemas.microsoft.com/office/powerpoint/2010/main" val="3025552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a:prstGeom prst="rect">
            <a:avLst/>
          </a:prstGeom>
        </p:spPr>
        <p:txBody>
          <a:bodyPr vert="eaVert"/>
          <a:lstStyle/>
          <a:p>
            <a:r>
              <a:rPr lang="en-US" altLang="ko-KR"/>
              <a:t>Click to edit Master title style</a:t>
            </a:r>
            <a:endParaRPr lang="ko-KR" altLang="en-US"/>
          </a:p>
        </p:txBody>
      </p:sp>
      <p:sp>
        <p:nvSpPr>
          <p:cNvPr id="3" name="Vertical Text Placeholder 2"/>
          <p:cNvSpPr>
            <a:spLocks noGrp="1"/>
          </p:cNvSpPr>
          <p:nvPr>
            <p:ph type="body" orient="vert" idx="1"/>
          </p:nvPr>
        </p:nvSpPr>
        <p:spPr>
          <a:xfrm>
            <a:off x="457200" y="154781"/>
            <a:ext cx="6019800" cy="3290888"/>
          </a:xfrm>
          <a:prstGeom prst="rect">
            <a:avLst/>
          </a:prstGeom>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DF8C5CDB-1AEF-4522-8EAF-CE1F4E5D863E}" type="datetimeFigureOut">
              <a:rPr lang="ko-KR" altLang="en-US" smtClean="0"/>
              <a:pPr/>
              <a:t>2020-08-19</a:t>
            </a:fld>
            <a:endParaRPr lang="ko-KR" alt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ko-KR" alt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83B0A39C-9AA3-4A83-82D7-24ADE085033F}" type="slidenum">
              <a:rPr lang="ko-KR" altLang="en-US" smtClean="0"/>
              <a:pPr/>
              <a:t>‹#›</a:t>
            </a:fld>
            <a:endParaRPr lang="ko-KR" altLang="en-US"/>
          </a:p>
        </p:txBody>
      </p:sp>
    </p:spTree>
    <p:extLst>
      <p:ext uri="{BB962C8B-B14F-4D97-AF65-F5344CB8AC3E}">
        <p14:creationId xmlns:p14="http://schemas.microsoft.com/office/powerpoint/2010/main" val="3113033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bg1"/>
                </a:solidFill>
              </a:defRPr>
            </a:lvl1pPr>
          </a:lstStyle>
          <a:p>
            <a:r>
              <a:rPr lang="en-US" altLang="ko-KR" dirty="0"/>
              <a:t> Click to edit title</a:t>
            </a:r>
            <a:endParaRPr lang="ko-KR" altLang="en-US" dirty="0"/>
          </a:p>
        </p:txBody>
      </p:sp>
      <p:sp>
        <p:nvSpPr>
          <p:cNvPr id="3" name="Content Placeholder 2"/>
          <p:cNvSpPr>
            <a:spLocks noGrp="1"/>
          </p:cNvSpPr>
          <p:nvPr>
            <p:ph idx="1"/>
          </p:nvPr>
        </p:nvSpPr>
        <p:spPr>
          <a:xfrm>
            <a:off x="457200" y="1200151"/>
            <a:ext cx="8229600" cy="3394472"/>
          </a:xfrm>
          <a:prstGeom prst="rect">
            <a:avLst/>
          </a:prstGeom>
        </p:spPr>
        <p:txBody>
          <a:bodyPr/>
          <a:lstStyle>
            <a:lvl1pPr>
              <a:defRPr>
                <a:solidFill>
                  <a:schemeClr val="bg1"/>
                </a:solidFill>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305176"/>
            <a:ext cx="7772400" cy="1021556"/>
          </a:xfrm>
          <a:prstGeom prst="rect">
            <a:avLst/>
          </a:prstGeom>
        </p:spPr>
        <p:txBody>
          <a:bodyPr anchor="t"/>
          <a:lstStyle>
            <a:lvl1pPr algn="l">
              <a:defRPr sz="4000" b="1" cap="all"/>
            </a:lvl1pPr>
          </a:lstStyle>
          <a:p>
            <a:r>
              <a:rPr lang="en-US" altLang="ko-KR" dirty="0"/>
              <a:t>Click to edit title</a:t>
            </a:r>
            <a:endParaRPr lang="ko-KR" altLang="en-US" dirty="0"/>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ko-KR"/>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DF8C5CDB-1AEF-4522-8EAF-CE1F4E5D863E}" type="datetimeFigureOut">
              <a:rPr lang="ko-KR" altLang="en-US" smtClean="0"/>
              <a:pPr/>
              <a:t>2020-08-19</a:t>
            </a:fld>
            <a:endParaRPr lang="ko-KR" alt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ko-KR" alt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83B0A39C-9AA3-4A83-82D7-24ADE085033F}" type="slidenum">
              <a:rPr lang="ko-KR" altLang="en-US" smtClean="0"/>
              <a:pPr/>
              <a:t>‹#›</a:t>
            </a:fld>
            <a:endParaRPr lang="ko-KR" altLang="en-US"/>
          </a:p>
        </p:txBody>
      </p:sp>
    </p:spTree>
    <p:extLst>
      <p:ext uri="{BB962C8B-B14F-4D97-AF65-F5344CB8AC3E}">
        <p14:creationId xmlns:p14="http://schemas.microsoft.com/office/powerpoint/2010/main" val="1159806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6948264" cy="884466"/>
          </a:xfrm>
          <a:prstGeom prst="rect">
            <a:avLst/>
          </a:prstGeom>
        </p:spPr>
        <p:txBody>
          <a:bodyPr anchor="ctr"/>
          <a:lstStyle>
            <a:lvl1pPr algn="l">
              <a:defRPr/>
            </a:lvl1pPr>
          </a:lstStyle>
          <a:p>
            <a:r>
              <a:rPr lang="en-US" altLang="ko-KR" dirty="0"/>
              <a:t>Click to edit title</a:t>
            </a:r>
            <a:endParaRPr lang="ko-KR" altLang="en-US" dirty="0"/>
          </a:p>
        </p:txBody>
      </p:sp>
      <p:sp>
        <p:nvSpPr>
          <p:cNvPr id="3" name="Content Placeholder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Content Placeholder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DF8C5CDB-1AEF-4522-8EAF-CE1F4E5D863E}" type="datetimeFigureOut">
              <a:rPr lang="ko-KR" altLang="en-US" smtClean="0"/>
              <a:pPr/>
              <a:t>2020-08-19</a:t>
            </a:fld>
            <a:endParaRPr lang="ko-KR" alt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ko-KR" alt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83B0A39C-9AA3-4A83-82D7-24ADE085033F}" type="slidenum">
              <a:rPr lang="ko-KR" altLang="en-US" smtClean="0"/>
              <a:pPr/>
              <a:t>‹#›</a:t>
            </a:fld>
            <a:endParaRPr lang="ko-KR" altLang="en-US"/>
          </a:p>
        </p:txBody>
      </p:sp>
    </p:spTree>
    <p:extLst>
      <p:ext uri="{BB962C8B-B14F-4D97-AF65-F5344CB8AC3E}">
        <p14:creationId xmlns:p14="http://schemas.microsoft.com/office/powerpoint/2010/main" val="2756615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8229600" cy="857250"/>
          </a:xfrm>
          <a:prstGeom prst="rect">
            <a:avLst/>
          </a:prstGeom>
        </p:spPr>
        <p:txBody>
          <a:bodyPr anchor="ctr"/>
          <a:lstStyle>
            <a:lvl1pPr algn="l">
              <a:defRPr/>
            </a:lvl1pPr>
          </a:lstStyle>
          <a:p>
            <a:r>
              <a:rPr lang="en-US" altLang="ko-KR" dirty="0"/>
              <a:t>Click to edit title</a:t>
            </a:r>
            <a:endParaRPr lang="ko-KR" altLang="en-US" dirty="0"/>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DF8C5CDB-1AEF-4522-8EAF-CE1F4E5D863E}" type="datetimeFigureOut">
              <a:rPr lang="ko-KR" altLang="en-US" smtClean="0"/>
              <a:pPr/>
              <a:t>2020-08-19</a:t>
            </a:fld>
            <a:endParaRPr lang="ko-KR" alt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ko-KR" alt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83B0A39C-9AA3-4A83-82D7-24ADE085033F}" type="slidenum">
              <a:rPr lang="ko-KR" altLang="en-US" smtClean="0"/>
              <a:pPr/>
              <a:t>‹#›</a:t>
            </a:fld>
            <a:endParaRPr lang="ko-KR" altLang="en-US"/>
          </a:p>
        </p:txBody>
      </p:sp>
    </p:spTree>
    <p:extLst>
      <p:ext uri="{BB962C8B-B14F-4D97-AF65-F5344CB8AC3E}">
        <p14:creationId xmlns:p14="http://schemas.microsoft.com/office/powerpoint/2010/main" val="4017851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27216"/>
            <a:ext cx="6948264" cy="857250"/>
          </a:xfrm>
          <a:prstGeom prst="rect">
            <a:avLst/>
          </a:prstGeom>
        </p:spPr>
        <p:txBody>
          <a:bodyPr/>
          <a:lstStyle/>
          <a:p>
            <a:r>
              <a:rPr lang="en-US" altLang="ko-KR"/>
              <a:t>Click to edit Master title style</a:t>
            </a:r>
            <a:endParaRPr lang="ko-KR" altLang="en-US"/>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DF8C5CDB-1AEF-4522-8EAF-CE1F4E5D863E}" type="datetimeFigureOut">
              <a:rPr lang="ko-KR" altLang="en-US" smtClean="0"/>
              <a:pPr/>
              <a:t>2020-08-19</a:t>
            </a:fld>
            <a:endParaRPr lang="ko-KR" alt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ko-KR" alt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83B0A39C-9AA3-4A83-82D7-24ADE085033F}" type="slidenum">
              <a:rPr lang="ko-KR" altLang="en-US" smtClean="0"/>
              <a:pPr/>
              <a:t>‹#›</a:t>
            </a:fld>
            <a:endParaRPr lang="ko-KR" altLang="en-US"/>
          </a:p>
        </p:txBody>
      </p:sp>
    </p:spTree>
    <p:extLst>
      <p:ext uri="{BB962C8B-B14F-4D97-AF65-F5344CB8AC3E}">
        <p14:creationId xmlns:p14="http://schemas.microsoft.com/office/powerpoint/2010/main" val="2176104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DF8C5CDB-1AEF-4522-8EAF-CE1F4E5D863E}" type="datetimeFigureOut">
              <a:rPr lang="ko-KR" altLang="en-US" smtClean="0"/>
              <a:pPr/>
              <a:t>2020-08-19</a:t>
            </a:fld>
            <a:endParaRPr lang="ko-KR" alt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ko-KR" alt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83B0A39C-9AA3-4A83-82D7-24ADE085033F}" type="slidenum">
              <a:rPr lang="ko-KR" altLang="en-US" smtClean="0"/>
              <a:pPr/>
              <a:t>‹#›</a:t>
            </a:fld>
            <a:endParaRPr lang="ko-KR" altLang="en-US"/>
          </a:p>
        </p:txBody>
      </p:sp>
    </p:spTree>
    <p:extLst>
      <p:ext uri="{BB962C8B-B14F-4D97-AF65-F5344CB8AC3E}">
        <p14:creationId xmlns:p14="http://schemas.microsoft.com/office/powerpoint/2010/main" val="837280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ltLang="ko-KR"/>
              <a:t>Click to edit Master title style</a:t>
            </a:r>
            <a:endParaRPr lang="ko-KR" alt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DF8C5CDB-1AEF-4522-8EAF-CE1F4E5D863E}" type="datetimeFigureOut">
              <a:rPr lang="ko-KR" altLang="en-US" smtClean="0"/>
              <a:pPr/>
              <a:t>2020-08-19</a:t>
            </a:fld>
            <a:endParaRPr lang="ko-KR" alt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ko-KR" alt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83B0A39C-9AA3-4A83-82D7-24ADE085033F}" type="slidenum">
              <a:rPr lang="ko-KR" altLang="en-US" smtClean="0"/>
              <a:pPr/>
              <a:t>‹#›</a:t>
            </a:fld>
            <a:endParaRPr lang="ko-KR" altLang="en-US"/>
          </a:p>
        </p:txBody>
      </p:sp>
    </p:spTree>
    <p:extLst>
      <p:ext uri="{BB962C8B-B14F-4D97-AF65-F5344CB8AC3E}">
        <p14:creationId xmlns:p14="http://schemas.microsoft.com/office/powerpoint/2010/main" val="3367004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ltLang="ko-KR"/>
              <a:t>Click to edit Master title style</a:t>
            </a:r>
            <a:endParaRPr lang="ko-KR" alt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DF8C5CDB-1AEF-4522-8EAF-CE1F4E5D863E}" type="datetimeFigureOut">
              <a:rPr lang="ko-KR" altLang="en-US" smtClean="0"/>
              <a:pPr/>
              <a:t>2020-08-19</a:t>
            </a:fld>
            <a:endParaRPr lang="ko-KR" alt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ko-KR" alt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83B0A39C-9AA3-4A83-82D7-24ADE085033F}" type="slidenum">
              <a:rPr lang="ko-KR" altLang="en-US" smtClean="0"/>
              <a:pPr/>
              <a:t>‹#›</a:t>
            </a:fld>
            <a:endParaRPr lang="ko-KR" altLang="en-US"/>
          </a:p>
        </p:txBody>
      </p:sp>
    </p:spTree>
    <p:extLst>
      <p:ext uri="{BB962C8B-B14F-4D97-AF65-F5344CB8AC3E}">
        <p14:creationId xmlns:p14="http://schemas.microsoft.com/office/powerpoint/2010/main" val="171359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8.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9.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1893303" y="2430636"/>
            <a:ext cx="8388423" cy="1077218"/>
          </a:xfrm>
          <a:prstGeom prst="rect">
            <a:avLst/>
          </a:prstGeom>
          <a:noFill/>
          <a:ln w="9525">
            <a:noFill/>
            <a:miter lim="800000"/>
            <a:headEnd/>
            <a:tailEnd/>
          </a:ln>
        </p:spPr>
        <p:txBody>
          <a:bodyPr wrap="square">
            <a:spAutoFit/>
          </a:bodyPr>
          <a:lstStyle/>
          <a:p>
            <a:pPr algn="ctr"/>
            <a:r>
              <a:rPr lang="en-US" altLang="ko-KR" sz="3200" b="1" dirty="0">
                <a:solidFill>
                  <a:schemeClr val="bg1"/>
                </a:solidFill>
                <a:latin typeface="Abadi MT Condensed Extra Bold"/>
                <a:ea typeface="맑은 고딕" pitchFamily="50" charset="-127"/>
                <a:cs typeface="Abadi MT Condensed Extra Bold"/>
              </a:rPr>
              <a:t>A-MENU-LEBAN </a:t>
            </a:r>
            <a:br>
              <a:rPr lang="en-US" altLang="ko-KR" sz="3200" b="1" dirty="0">
                <a:solidFill>
                  <a:schemeClr val="bg1"/>
                </a:solidFill>
                <a:latin typeface="Abadi MT Condensed Extra Bold"/>
                <a:ea typeface="맑은 고딕" pitchFamily="50" charset="-127"/>
                <a:cs typeface="Abadi MT Condensed Extra Bold"/>
              </a:rPr>
            </a:br>
            <a:r>
              <a:rPr lang="en-US" altLang="ko-KR" sz="3200" b="1" dirty="0">
                <a:solidFill>
                  <a:schemeClr val="bg1"/>
                </a:solidFill>
                <a:latin typeface="Abadi MT Condensed Extra Bold"/>
                <a:ea typeface="맑은 고딕" pitchFamily="50" charset="-127"/>
                <a:cs typeface="Abadi MT Condensed Extra Bold"/>
              </a:rPr>
              <a:t>SNACKS AND BEVERAGE </a:t>
            </a:r>
          </a:p>
        </p:txBody>
      </p:sp>
      <p:sp>
        <p:nvSpPr>
          <p:cNvPr id="3" name="Rectangle 2"/>
          <p:cNvSpPr/>
          <p:nvPr/>
        </p:nvSpPr>
        <p:spPr>
          <a:xfrm>
            <a:off x="1115616" y="3435846"/>
            <a:ext cx="648072" cy="216024"/>
          </a:xfrm>
          <a:prstGeom prst="rect">
            <a:avLst/>
          </a:prstGeom>
          <a:solidFill>
            <a:schemeClr val="bg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5"/>
          <p:cNvGrpSpPr/>
          <p:nvPr/>
        </p:nvGrpSpPr>
        <p:grpSpPr>
          <a:xfrm>
            <a:off x="971600" y="3363838"/>
            <a:ext cx="921703" cy="936104"/>
            <a:chOff x="971600" y="3363838"/>
            <a:chExt cx="921703" cy="936104"/>
          </a:xfrm>
        </p:grpSpPr>
        <p:pic>
          <p:nvPicPr>
            <p:cNvPr id="8" name="Picture 7" descr="Screen Shot 2020-06-03 at 17.29.48.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608" y="3723878"/>
              <a:ext cx="792088" cy="305718"/>
            </a:xfrm>
            <a:prstGeom prst="rect">
              <a:avLst/>
            </a:prstGeom>
          </p:spPr>
        </p:pic>
        <p:pic>
          <p:nvPicPr>
            <p:cNvPr id="9" name="Picture 8" descr="Screen Shot 2020-06-03 at 17.29.59.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1600" y="4011910"/>
              <a:ext cx="921703" cy="288032"/>
            </a:xfrm>
            <a:prstGeom prst="rect">
              <a:avLst/>
            </a:prstGeom>
          </p:spPr>
        </p:pic>
        <p:pic>
          <p:nvPicPr>
            <p:cNvPr id="10" name="Picture 9" descr="Screen Shot 2020-06-03 at 17.29.36.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59632" y="3363838"/>
              <a:ext cx="288032" cy="363830"/>
            </a:xfrm>
            <a:prstGeom prst="rect">
              <a:avLst/>
            </a:prstGeom>
          </p:spPr>
        </p:pic>
      </p:grpSp>
    </p:spTree>
    <p:extLst>
      <p:ext uri="{BB962C8B-B14F-4D97-AF65-F5344CB8AC3E}">
        <p14:creationId xmlns:p14="http://schemas.microsoft.com/office/powerpoint/2010/main" val="303447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48553" y="691474"/>
            <a:ext cx="3651639" cy="2304256"/>
          </a:xfrm>
        </p:spPr>
        <p:txBody>
          <a:bodyPr>
            <a:noAutofit/>
          </a:bodyPr>
          <a:lstStyle/>
          <a:p>
            <a:pPr marL="0" indent="0">
              <a:buNone/>
            </a:pPr>
            <a:r>
              <a:rPr lang="en-US" sz="1200" b="1" dirty="0">
                <a:solidFill>
                  <a:schemeClr val="tx1"/>
                </a:solidFill>
                <a:latin typeface="Arial Hebrew"/>
                <a:cs typeface="Arial Hebrew"/>
              </a:rPr>
              <a:t>Ingredients:</a:t>
            </a:r>
          </a:p>
          <a:p>
            <a:pPr>
              <a:buNone/>
            </a:pPr>
            <a:r>
              <a:rPr lang="en-PH" sz="1200" dirty="0">
                <a:solidFill>
                  <a:schemeClr val="tx1"/>
                </a:solidFill>
                <a:latin typeface="Arial Hebrew"/>
              </a:rPr>
              <a:t>1 cup short-grain sushi rice</a:t>
            </a:r>
            <a:endParaRPr lang="en-US" sz="1200" dirty="0">
              <a:solidFill>
                <a:schemeClr val="tx1"/>
              </a:solidFill>
              <a:latin typeface="Arial Hebrew"/>
            </a:endParaRPr>
          </a:p>
          <a:p>
            <a:pPr>
              <a:buNone/>
            </a:pPr>
            <a:r>
              <a:rPr lang="en-PH" sz="1200" dirty="0">
                <a:solidFill>
                  <a:schemeClr val="tx1"/>
                </a:solidFill>
                <a:latin typeface="Arial Hebrew"/>
              </a:rPr>
              <a:t>1 1/4 cups water</a:t>
            </a:r>
            <a:endParaRPr lang="en-US" sz="1200" dirty="0">
              <a:solidFill>
                <a:schemeClr val="tx1"/>
              </a:solidFill>
              <a:latin typeface="Arial Hebrew"/>
            </a:endParaRPr>
          </a:p>
          <a:p>
            <a:pPr>
              <a:buNone/>
            </a:pPr>
            <a:r>
              <a:rPr lang="en-US" sz="1200" dirty="0">
                <a:solidFill>
                  <a:schemeClr val="tx1"/>
                </a:solidFill>
                <a:latin typeface="Arial Hebrew"/>
              </a:rPr>
              <a:t>2/3 cup tuna in brine, canned (60g), drained</a:t>
            </a:r>
          </a:p>
          <a:p>
            <a:pPr>
              <a:buNone/>
            </a:pPr>
            <a:r>
              <a:rPr lang="en-PH" sz="1200" dirty="0">
                <a:solidFill>
                  <a:schemeClr val="tx1"/>
                </a:solidFill>
                <a:latin typeface="Arial Hebrew"/>
              </a:rPr>
              <a:t>2 tablespoons mayonnaise</a:t>
            </a:r>
            <a:endParaRPr lang="en-US" sz="1200" dirty="0">
              <a:solidFill>
                <a:schemeClr val="tx1"/>
              </a:solidFill>
              <a:latin typeface="Arial Hebrew"/>
            </a:endParaRPr>
          </a:p>
          <a:p>
            <a:pPr>
              <a:buNone/>
            </a:pPr>
            <a:r>
              <a:rPr lang="en-PH" sz="1200" dirty="0">
                <a:solidFill>
                  <a:schemeClr val="tx1"/>
                </a:solidFill>
                <a:latin typeface="Arial Hebrew"/>
              </a:rPr>
              <a:t>1 pinch ground black pepper</a:t>
            </a:r>
            <a:endParaRPr lang="en-US" sz="1200" dirty="0">
              <a:solidFill>
                <a:schemeClr val="tx1"/>
              </a:solidFill>
              <a:latin typeface="Arial Hebrew"/>
            </a:endParaRPr>
          </a:p>
          <a:p>
            <a:pPr>
              <a:buNone/>
            </a:pPr>
            <a:r>
              <a:rPr lang="en-PH" sz="1200" dirty="0">
                <a:solidFill>
                  <a:schemeClr val="tx1"/>
                </a:solidFill>
                <a:latin typeface="Arial Hebrew"/>
              </a:rPr>
              <a:t>1 pinch salt (optional)</a:t>
            </a:r>
            <a:endParaRPr lang="en-US" sz="1200" dirty="0">
              <a:solidFill>
                <a:schemeClr val="tx1"/>
              </a:solidFill>
              <a:latin typeface="Arial Hebrew"/>
            </a:endParaRPr>
          </a:p>
          <a:p>
            <a:pPr>
              <a:buNone/>
            </a:pPr>
            <a:r>
              <a:rPr lang="en-PH" sz="1200" dirty="0">
                <a:solidFill>
                  <a:schemeClr val="tx1"/>
                </a:solidFill>
                <a:latin typeface="Arial Hebrew"/>
              </a:rPr>
              <a:t>1 ½  sheets </a:t>
            </a:r>
            <a:r>
              <a:rPr lang="en-PH" sz="1200" dirty="0" err="1">
                <a:solidFill>
                  <a:schemeClr val="tx1"/>
                </a:solidFill>
                <a:latin typeface="Arial Hebrew"/>
              </a:rPr>
              <a:t>nori</a:t>
            </a:r>
            <a:r>
              <a:rPr lang="en-PH" sz="1200" dirty="0">
                <a:solidFill>
                  <a:schemeClr val="tx1"/>
                </a:solidFill>
                <a:latin typeface="Arial Hebrew"/>
              </a:rPr>
              <a:t>, cut into 3-inch strips, or desired width</a:t>
            </a:r>
            <a:endParaRPr lang="en-US" sz="1200" dirty="0">
              <a:solidFill>
                <a:schemeClr val="tx1"/>
              </a:solidFill>
              <a:latin typeface="Arial Hebrew"/>
            </a:endParaRPr>
          </a:p>
          <a:p>
            <a:pPr>
              <a:buNone/>
            </a:pPr>
            <a:r>
              <a:rPr lang="en-US" sz="1200" dirty="0">
                <a:solidFill>
                  <a:schemeClr val="tx1"/>
                </a:solidFill>
                <a:latin typeface="Arial Hebrew"/>
              </a:rPr>
              <a:t>1 sachet </a:t>
            </a:r>
            <a:r>
              <a:rPr lang="en-US" sz="1200" dirty="0" err="1">
                <a:solidFill>
                  <a:schemeClr val="tx1"/>
                </a:solidFill>
                <a:latin typeface="Arial Hebrew"/>
              </a:rPr>
              <a:t>Aminoleban</a:t>
            </a:r>
            <a:r>
              <a:rPr lang="en-US" sz="1200" dirty="0">
                <a:solidFill>
                  <a:schemeClr val="tx1"/>
                </a:solidFill>
                <a:latin typeface="Arial Hebrew"/>
              </a:rPr>
              <a:t> Oral (50g)</a:t>
            </a:r>
          </a:p>
          <a:p>
            <a:pPr marL="0" indent="0">
              <a:buNone/>
            </a:pPr>
            <a:endParaRPr lang="en-US" sz="1200" dirty="0">
              <a:solidFill>
                <a:schemeClr val="tx1"/>
              </a:solidFill>
              <a:latin typeface="Arial Hebrew"/>
              <a:cs typeface="Arial Hebrew"/>
            </a:endParaRPr>
          </a:p>
          <a:p>
            <a:pPr marL="0" indent="0">
              <a:buNone/>
            </a:pPr>
            <a:endParaRPr lang="en-US" sz="1200" dirty="0">
              <a:solidFill>
                <a:schemeClr val="tx1"/>
              </a:solidFill>
              <a:latin typeface="Arial Hebrew"/>
              <a:cs typeface="Arial Hebrew"/>
            </a:endParaRPr>
          </a:p>
        </p:txBody>
      </p:sp>
      <p:sp>
        <p:nvSpPr>
          <p:cNvPr id="3" name="Title 2"/>
          <p:cNvSpPr>
            <a:spLocks noGrp="1"/>
          </p:cNvSpPr>
          <p:nvPr>
            <p:ph type="title"/>
          </p:nvPr>
        </p:nvSpPr>
        <p:spPr>
          <a:xfrm>
            <a:off x="-27105" y="-89752"/>
            <a:ext cx="9144000" cy="884466"/>
          </a:xfrm>
        </p:spPr>
        <p:txBody>
          <a:bodyPr/>
          <a:lstStyle/>
          <a:p>
            <a:r>
              <a:rPr lang="en-US" sz="4000" dirty="0">
                <a:solidFill>
                  <a:srgbClr val="000000"/>
                </a:solidFill>
                <a:latin typeface="Marker Felt"/>
                <a:cs typeface="Marker Felt"/>
              </a:rPr>
              <a:t> 			</a:t>
            </a:r>
            <a:r>
              <a:rPr lang="en-US" dirty="0">
                <a:solidFill>
                  <a:srgbClr val="000000"/>
                </a:solidFill>
                <a:latin typeface="Cambria" panose="02040503050406030204" pitchFamily="18" charset="0"/>
                <a:ea typeface="Cambria" panose="02040503050406030204" pitchFamily="18" charset="0"/>
                <a:cs typeface="Marker Felt"/>
              </a:rPr>
              <a:t>Aminogiri </a:t>
            </a:r>
            <a:endParaRPr lang="ko-KR" altLang="en-US" dirty="0">
              <a:solidFill>
                <a:srgbClr val="000000"/>
              </a:solidFill>
              <a:latin typeface="Cambria" panose="02040503050406030204" pitchFamily="18" charset="0"/>
              <a:cs typeface="Marker Felt"/>
            </a:endParaRPr>
          </a:p>
        </p:txBody>
      </p:sp>
      <p:sp>
        <p:nvSpPr>
          <p:cNvPr id="9" name="Rectangle 8"/>
          <p:cNvSpPr/>
          <p:nvPr/>
        </p:nvSpPr>
        <p:spPr>
          <a:xfrm>
            <a:off x="107504" y="4515966"/>
            <a:ext cx="288032" cy="144016"/>
          </a:xfrm>
          <a:prstGeom prst="rect">
            <a:avLst/>
          </a:prstGeom>
          <a:solidFill>
            <a:schemeClr val="bg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4"/>
          <p:cNvGrpSpPr/>
          <p:nvPr/>
        </p:nvGrpSpPr>
        <p:grpSpPr>
          <a:xfrm>
            <a:off x="107504" y="4515966"/>
            <a:ext cx="288032" cy="360040"/>
            <a:chOff x="971600" y="3363838"/>
            <a:chExt cx="921703" cy="936104"/>
          </a:xfrm>
        </p:grpSpPr>
        <p:pic>
          <p:nvPicPr>
            <p:cNvPr id="6" name="Picture 5" descr="Screen Shot 2020-06-03 at 17.29.48.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608" y="3723878"/>
              <a:ext cx="792088" cy="305718"/>
            </a:xfrm>
            <a:prstGeom prst="rect">
              <a:avLst/>
            </a:prstGeom>
          </p:spPr>
        </p:pic>
        <p:pic>
          <p:nvPicPr>
            <p:cNvPr id="7" name="Picture 6" descr="Screen Shot 2020-06-03 at 17.29.59.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1600" y="4011910"/>
              <a:ext cx="921703" cy="288032"/>
            </a:xfrm>
            <a:prstGeom prst="rect">
              <a:avLst/>
            </a:prstGeom>
          </p:spPr>
        </p:pic>
        <p:pic>
          <p:nvPicPr>
            <p:cNvPr id="8" name="Picture 7" descr="Screen Shot 2020-06-03 at 17.29.36.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59632" y="3363838"/>
              <a:ext cx="288032" cy="363830"/>
            </a:xfrm>
            <a:prstGeom prst="rect">
              <a:avLst/>
            </a:prstGeom>
          </p:spPr>
        </p:pic>
      </p:grpSp>
      <p:sp>
        <p:nvSpPr>
          <p:cNvPr id="13" name="Rectangle 12"/>
          <p:cNvSpPr/>
          <p:nvPr/>
        </p:nvSpPr>
        <p:spPr>
          <a:xfrm>
            <a:off x="1043608" y="2787774"/>
            <a:ext cx="5616624" cy="2298136"/>
          </a:xfrm>
          <a:prstGeom prst="rect">
            <a:avLst/>
          </a:prstGeom>
        </p:spPr>
        <p:txBody>
          <a:bodyPr wrap="square">
            <a:spAutoFit/>
          </a:bodyPr>
          <a:lstStyle/>
          <a:p>
            <a:pPr lvl="0"/>
            <a:r>
              <a:rPr lang="en-PH" sz="900" dirty="0">
                <a:latin typeface="Arial Hebrew"/>
              </a:rPr>
              <a:t>Procedure:</a:t>
            </a:r>
          </a:p>
          <a:p>
            <a:pPr marL="342900" lvl="0" indent="-342900">
              <a:buFont typeface="+mj-lt"/>
              <a:buAutoNum type="arabicPeriod"/>
            </a:pPr>
            <a:r>
              <a:rPr lang="en-PH" sz="900" dirty="0">
                <a:latin typeface="Arial Hebrew"/>
              </a:rPr>
              <a:t>Place rice in a bowl with fresh water. Stir until water becomes cloudy; drain and rinse. Repeat with fresh water until water no longer clouds, 2 or 3 times more.</a:t>
            </a:r>
            <a:endParaRPr lang="en-US" sz="900" dirty="0">
              <a:latin typeface="Arial Hebrew"/>
            </a:endParaRPr>
          </a:p>
          <a:p>
            <a:pPr marL="342900" lvl="0" indent="-342900">
              <a:buFont typeface="+mj-lt"/>
              <a:buAutoNum type="arabicPeriod"/>
            </a:pPr>
            <a:r>
              <a:rPr lang="en-PH" sz="900" dirty="0">
                <a:latin typeface="Arial Hebrew"/>
              </a:rPr>
              <a:t>Bring 1 1/4 cups water, rice, and salt to a boil in a saucepan; reduce heat to low. Cover and simmer, lifting lid no more than once, until water is absorbed, about 15 minutes. Remove from heat and set aside to finish cooking, about 10 minutes more. Remove cover and cool rice until no longer hot to the touch, about 15 minutes.</a:t>
            </a:r>
            <a:endParaRPr lang="en-US" sz="900" dirty="0">
              <a:latin typeface="Arial Hebrew"/>
            </a:endParaRPr>
          </a:p>
          <a:p>
            <a:pPr marL="342900" lvl="0" indent="-342900">
              <a:buFont typeface="+mj-lt"/>
              <a:buAutoNum type="arabicPeriod"/>
            </a:pPr>
            <a:r>
              <a:rPr lang="en-PH" sz="900" dirty="0">
                <a:latin typeface="Arial Hebrew"/>
              </a:rPr>
              <a:t>Mix tuna, mayonnaise, and pepper together in a bowl until no large chunks remain. Add </a:t>
            </a:r>
            <a:r>
              <a:rPr lang="en-US" sz="900" dirty="0">
                <a:latin typeface="Arial Hebrew"/>
              </a:rPr>
              <a:t> </a:t>
            </a:r>
            <a:r>
              <a:rPr lang="en-US" sz="900" dirty="0" err="1">
                <a:latin typeface="Arial Hebrew"/>
              </a:rPr>
              <a:t>Aminoleban</a:t>
            </a:r>
            <a:r>
              <a:rPr lang="en-US" sz="900" dirty="0">
                <a:latin typeface="Arial Hebrew"/>
              </a:rPr>
              <a:t> Oral powder and mix well. </a:t>
            </a:r>
            <a:r>
              <a:rPr lang="en-PH" sz="900" dirty="0">
                <a:latin typeface="Arial Hebrew"/>
              </a:rPr>
              <a:t>Arrange </a:t>
            </a:r>
            <a:r>
              <a:rPr lang="en-PH" sz="900" dirty="0" err="1">
                <a:latin typeface="Arial Hebrew"/>
              </a:rPr>
              <a:t>nori</a:t>
            </a:r>
            <a:r>
              <a:rPr lang="en-PH" sz="900" dirty="0">
                <a:latin typeface="Arial Hebrew"/>
              </a:rPr>
              <a:t> strips on a serving platter.</a:t>
            </a:r>
            <a:endParaRPr lang="en-US" sz="900" dirty="0">
              <a:latin typeface="Arial Hebrew"/>
            </a:endParaRPr>
          </a:p>
          <a:p>
            <a:pPr marL="342900" lvl="0" indent="-342900">
              <a:buFont typeface="+mj-lt"/>
              <a:buAutoNum type="arabicPeriod"/>
            </a:pPr>
            <a:r>
              <a:rPr lang="en-PH" sz="900" dirty="0">
                <a:latin typeface="Arial Hebrew"/>
              </a:rPr>
              <a:t>Lay a 10-inch sheet of plastic wrap on a work surface. Divide cooked rice into six (6) rice balls. Place 1 rice ball at the </a:t>
            </a:r>
            <a:r>
              <a:rPr lang="en-PH" sz="900" dirty="0" err="1">
                <a:latin typeface="Arial Hebrew"/>
              </a:rPr>
              <a:t>center</a:t>
            </a:r>
            <a:r>
              <a:rPr lang="en-PH" sz="900" dirty="0">
                <a:latin typeface="Arial Hebrew"/>
              </a:rPr>
              <a:t>, form a well in the middle, and fill well with 2-3 teaspoons tuna mixture. Top with the other rice ball and slightly flatten. Gather edges of plastic wrap together over rice mixture, twist together to tighten, and shape rice mixture into a pyramid shape. Remove plastic wrap and gently place onto </a:t>
            </a:r>
            <a:r>
              <a:rPr lang="en-PH" sz="900" dirty="0" err="1">
                <a:latin typeface="Arial Hebrew"/>
              </a:rPr>
              <a:t>nori</a:t>
            </a:r>
            <a:r>
              <a:rPr lang="en-PH" sz="900" dirty="0">
                <a:latin typeface="Arial Hebrew"/>
              </a:rPr>
              <a:t> strip, with </a:t>
            </a:r>
            <a:r>
              <a:rPr lang="en-PH" sz="900" dirty="0" err="1">
                <a:latin typeface="Arial Hebrew"/>
              </a:rPr>
              <a:t>nori</a:t>
            </a:r>
            <a:r>
              <a:rPr lang="en-PH" sz="900" dirty="0">
                <a:latin typeface="Arial Hebrew"/>
              </a:rPr>
              <a:t> edges protruding (for use as handles when eating). Repeat with remaining rice and tuna mixture.</a:t>
            </a:r>
            <a:endParaRPr lang="en-US" sz="900" dirty="0">
              <a:latin typeface="Arial Hebrew"/>
            </a:endParaRPr>
          </a:p>
        </p:txBody>
      </p:sp>
      <p:sp>
        <p:nvSpPr>
          <p:cNvPr id="15" name="TextBox 14"/>
          <p:cNvSpPr txBox="1"/>
          <p:nvPr/>
        </p:nvSpPr>
        <p:spPr>
          <a:xfrm rot="16200000">
            <a:off x="-823953" y="1126944"/>
            <a:ext cx="2520280" cy="369332"/>
          </a:xfrm>
          <a:prstGeom prst="rect">
            <a:avLst/>
          </a:prstGeom>
          <a:noFill/>
        </p:spPr>
        <p:txBody>
          <a:bodyPr wrap="square" rtlCol="0">
            <a:spAutoFit/>
          </a:bodyPr>
          <a:lstStyle/>
          <a:p>
            <a:pPr algn="ctr"/>
            <a:r>
              <a:rPr lang="en-US" dirty="0">
                <a:latin typeface="Arial Hebrew"/>
                <a:cs typeface="Arial Hebrew"/>
              </a:rPr>
              <a:t>Makes 3 servings </a:t>
            </a:r>
          </a:p>
        </p:txBody>
      </p:sp>
      <p:graphicFrame>
        <p:nvGraphicFramePr>
          <p:cNvPr id="14" name="Table 5">
            <a:extLst>
              <a:ext uri="{FF2B5EF4-FFF2-40B4-BE49-F238E27FC236}">
                <a16:creationId xmlns="" xmlns:a16="http://schemas.microsoft.com/office/drawing/2014/main" id="{4173EFD4-58CB-48AB-80F4-3EF351AFDEC4}"/>
              </a:ext>
            </a:extLst>
          </p:cNvPr>
          <p:cNvGraphicFramePr>
            <a:graphicFrameLocks noGrp="1"/>
          </p:cNvGraphicFramePr>
          <p:nvPr/>
        </p:nvGraphicFramePr>
        <p:xfrm>
          <a:off x="6732240" y="163161"/>
          <a:ext cx="2367482" cy="3444240"/>
        </p:xfrm>
        <a:graphic>
          <a:graphicData uri="http://schemas.openxmlformats.org/drawingml/2006/table">
            <a:tbl>
              <a:tblPr firstRow="1" bandRow="1">
                <a:tableStyleId>{AF606853-7671-496A-8E4F-DF71F8EC918B}</a:tableStyleId>
              </a:tblPr>
              <a:tblGrid>
                <a:gridCol w="1368152">
                  <a:extLst>
                    <a:ext uri="{9D8B030D-6E8A-4147-A177-3AD203B41FA5}">
                      <a16:colId xmlns="" xmlns:a16="http://schemas.microsoft.com/office/drawing/2014/main" val="260835692"/>
                    </a:ext>
                  </a:extLst>
                </a:gridCol>
                <a:gridCol w="999330">
                  <a:extLst>
                    <a:ext uri="{9D8B030D-6E8A-4147-A177-3AD203B41FA5}">
                      <a16:colId xmlns="" xmlns:a16="http://schemas.microsoft.com/office/drawing/2014/main" val="3159947307"/>
                    </a:ext>
                  </a:extLst>
                </a:gridCol>
              </a:tblGrid>
              <a:tr h="231242">
                <a:tc gridSpan="2">
                  <a:txBody>
                    <a:bodyPr/>
                    <a:lstStyle/>
                    <a:p>
                      <a:pPr algn="ctr"/>
                      <a:r>
                        <a:rPr lang="en-US" sz="1600" b="1" i="0" dirty="0">
                          <a:latin typeface="Avenir Black"/>
                          <a:cs typeface="Avenir Black"/>
                        </a:rPr>
                        <a:t>Nutrition Facts</a:t>
                      </a:r>
                    </a:p>
                  </a:txBody>
                  <a:tcPr/>
                </a:tc>
                <a:tc hMerge="1">
                  <a:txBody>
                    <a:bodyPr/>
                    <a:lstStyle/>
                    <a:p>
                      <a:endParaRPr lang="en-US" dirty="0"/>
                    </a:p>
                  </a:txBody>
                  <a:tcPr/>
                </a:tc>
                <a:extLst>
                  <a:ext uri="{0D108BD9-81ED-4DB2-BD59-A6C34878D82A}">
                    <a16:rowId xmlns="" xmlns:a16="http://schemas.microsoft.com/office/drawing/2014/main" val="1326617937"/>
                  </a:ext>
                </a:extLst>
              </a:tr>
              <a:tr h="441462">
                <a:tc gridSpan="2">
                  <a:txBody>
                    <a:bodyPr/>
                    <a:lstStyle/>
                    <a:p>
                      <a:pPr algn="ctr"/>
                      <a:r>
                        <a:rPr lang="en-US" sz="1400" b="0" i="0" dirty="0">
                          <a:latin typeface="Arial Hebrew"/>
                          <a:cs typeface="Arial Hebrew Light"/>
                        </a:rPr>
                        <a:t>Serving</a:t>
                      </a:r>
                      <a:r>
                        <a:rPr lang="en-US" sz="1400" b="0" i="0" baseline="0" dirty="0">
                          <a:latin typeface="Arial Hebrew"/>
                          <a:cs typeface="Arial Hebrew Light"/>
                        </a:rPr>
                        <a:t> size: </a:t>
                      </a:r>
                      <a:r>
                        <a:rPr lang="en-US" sz="1800" kern="1200" dirty="0">
                          <a:solidFill>
                            <a:schemeClr val="lt1"/>
                          </a:solidFill>
                          <a:latin typeface="Arial Hebrew"/>
                          <a:ea typeface="+mn-ea"/>
                          <a:cs typeface="+mn-cs"/>
                        </a:rPr>
                        <a:t>100g </a:t>
                      </a:r>
                      <a:r>
                        <a:rPr lang="en-US" sz="1800" kern="1200" baseline="0" dirty="0">
                          <a:solidFill>
                            <a:schemeClr val="lt1"/>
                          </a:solidFill>
                          <a:latin typeface="Arial Hebrew"/>
                          <a:ea typeface="+mn-ea"/>
                          <a:cs typeface="+mn-cs"/>
                        </a:rPr>
                        <a:t>per piece</a:t>
                      </a:r>
                      <a:endParaRPr lang="en-US" sz="1400" b="0" i="0" dirty="0">
                        <a:latin typeface="Arial Hebrew"/>
                        <a:cs typeface="Arial Hebrew Light"/>
                      </a:endParaRPr>
                    </a:p>
                  </a:txBody>
                  <a:tcPr/>
                </a:tc>
                <a:tc hMerge="1">
                  <a:txBody>
                    <a:bodyPr/>
                    <a:lstStyle/>
                    <a:p>
                      <a:endParaRPr lang="en-US"/>
                    </a:p>
                  </a:txBody>
                  <a:tcPr/>
                </a:tc>
                <a:extLst>
                  <a:ext uri="{0D108BD9-81ED-4DB2-BD59-A6C34878D82A}">
                    <a16:rowId xmlns="" xmlns:a16="http://schemas.microsoft.com/office/drawing/2014/main" val="1044373091"/>
                  </a:ext>
                </a:extLst>
              </a:tr>
              <a:tr h="357374">
                <a:tc>
                  <a:txBody>
                    <a:bodyPr/>
                    <a:lstStyle/>
                    <a:p>
                      <a:r>
                        <a:rPr lang="en-US" sz="1400" b="0" i="0" dirty="0">
                          <a:latin typeface="Arial Hebrew"/>
                          <a:cs typeface="Arial Hebrew Light"/>
                        </a:rPr>
                        <a:t>Total Calories</a:t>
                      </a:r>
                    </a:p>
                  </a:txBody>
                  <a:tcPr/>
                </a:tc>
                <a:tc>
                  <a:txBody>
                    <a:bodyPr/>
                    <a:lstStyle/>
                    <a:p>
                      <a:r>
                        <a:rPr lang="en-US" sz="1800" kern="1200" dirty="0">
                          <a:solidFill>
                            <a:schemeClr val="lt1"/>
                          </a:solidFill>
                          <a:latin typeface="Arial Hebrew"/>
                          <a:ea typeface="+mn-ea"/>
                          <a:cs typeface="+mn-cs"/>
                        </a:rPr>
                        <a:t>682kcal</a:t>
                      </a:r>
                      <a:endParaRPr lang="en-US" sz="1400" b="0" i="0" dirty="0">
                        <a:latin typeface="Arial Hebrew"/>
                        <a:cs typeface="Arial Hebrew Light"/>
                      </a:endParaRPr>
                    </a:p>
                  </a:txBody>
                  <a:tcPr/>
                </a:tc>
                <a:extLst>
                  <a:ext uri="{0D108BD9-81ED-4DB2-BD59-A6C34878D82A}">
                    <a16:rowId xmlns="" xmlns:a16="http://schemas.microsoft.com/office/drawing/2014/main" val="603478927"/>
                  </a:ext>
                </a:extLst>
              </a:tr>
              <a:tr h="252264">
                <a:tc>
                  <a:txBody>
                    <a:bodyPr/>
                    <a:lstStyle/>
                    <a:p>
                      <a:r>
                        <a:rPr lang="en-US" sz="1400" b="0" i="0" dirty="0">
                          <a:latin typeface="Arial Hebrew"/>
                          <a:cs typeface="Arial Hebrew Light"/>
                        </a:rPr>
                        <a:t>Carbohydrates</a:t>
                      </a:r>
                    </a:p>
                  </a:txBody>
                  <a:tcPr/>
                </a:tc>
                <a:tc>
                  <a:txBody>
                    <a:bodyPr/>
                    <a:lstStyle/>
                    <a:p>
                      <a:r>
                        <a:rPr lang="en-US" sz="1800" kern="1200" dirty="0">
                          <a:solidFill>
                            <a:schemeClr val="lt1"/>
                          </a:solidFill>
                          <a:latin typeface="Arial Hebrew"/>
                          <a:ea typeface="+mn-ea"/>
                          <a:cs typeface="+mn-cs"/>
                        </a:rPr>
                        <a:t>101g</a:t>
                      </a:r>
                      <a:endParaRPr lang="en-US" sz="1400" b="0" i="0" dirty="0">
                        <a:latin typeface="Arial Hebrew"/>
                        <a:cs typeface="Arial Hebrew Light"/>
                      </a:endParaRPr>
                    </a:p>
                  </a:txBody>
                  <a:tcPr/>
                </a:tc>
                <a:extLst>
                  <a:ext uri="{0D108BD9-81ED-4DB2-BD59-A6C34878D82A}">
                    <a16:rowId xmlns="" xmlns:a16="http://schemas.microsoft.com/office/drawing/2014/main" val="3722211172"/>
                  </a:ext>
                </a:extLst>
              </a:tr>
              <a:tr h="252264">
                <a:tc>
                  <a:txBody>
                    <a:bodyPr/>
                    <a:lstStyle/>
                    <a:p>
                      <a:r>
                        <a:rPr lang="en-US" sz="1400" b="0" i="0" dirty="0">
                          <a:latin typeface="Arial Hebrew"/>
                          <a:cs typeface="Arial Hebrew Light"/>
                        </a:rPr>
                        <a:t>Protein</a:t>
                      </a:r>
                    </a:p>
                  </a:txBody>
                  <a:tcPr/>
                </a:tc>
                <a:tc>
                  <a:txBody>
                    <a:bodyPr/>
                    <a:lstStyle/>
                    <a:p>
                      <a:r>
                        <a:rPr lang="en-US" sz="1800" kern="1200" dirty="0">
                          <a:solidFill>
                            <a:schemeClr val="lt1"/>
                          </a:solidFill>
                          <a:latin typeface="Arial Hebrew"/>
                          <a:ea typeface="+mn-ea"/>
                          <a:cs typeface="+mn-cs"/>
                        </a:rPr>
                        <a:t>35.5g</a:t>
                      </a:r>
                      <a:endParaRPr lang="en-US" sz="1400" b="0" i="0" dirty="0">
                        <a:latin typeface="Arial Hebrew"/>
                        <a:cs typeface="Arial Hebrew Light"/>
                      </a:endParaRPr>
                    </a:p>
                  </a:txBody>
                  <a:tcPr/>
                </a:tc>
                <a:extLst>
                  <a:ext uri="{0D108BD9-81ED-4DB2-BD59-A6C34878D82A}">
                    <a16:rowId xmlns="" xmlns:a16="http://schemas.microsoft.com/office/drawing/2014/main" val="2387756565"/>
                  </a:ext>
                </a:extLst>
              </a:tr>
              <a:tr h="252264">
                <a:tc>
                  <a:txBody>
                    <a:bodyPr/>
                    <a:lstStyle/>
                    <a:p>
                      <a:r>
                        <a:rPr lang="en-US" sz="1400" b="0" i="0" dirty="0">
                          <a:latin typeface="Arial Hebrew"/>
                          <a:cs typeface="Arial Hebrew Light"/>
                        </a:rPr>
                        <a:t>Fat</a:t>
                      </a:r>
                    </a:p>
                  </a:txBody>
                  <a:tcPr/>
                </a:tc>
                <a:tc>
                  <a:txBody>
                    <a:bodyPr/>
                    <a:lstStyle/>
                    <a:p>
                      <a:r>
                        <a:rPr lang="en-US" sz="1800" kern="1200" dirty="0">
                          <a:solidFill>
                            <a:schemeClr val="lt1"/>
                          </a:solidFill>
                          <a:latin typeface="Arial Hebrew"/>
                          <a:ea typeface="+mn-ea"/>
                          <a:cs typeface="+mn-cs"/>
                        </a:rPr>
                        <a:t>15.5g</a:t>
                      </a:r>
                      <a:endParaRPr lang="en-US" sz="1400" b="0" i="0" dirty="0">
                        <a:latin typeface="Arial Hebrew"/>
                        <a:cs typeface="Arial Hebrew Light"/>
                      </a:endParaRPr>
                    </a:p>
                  </a:txBody>
                  <a:tcPr/>
                </a:tc>
                <a:extLst>
                  <a:ext uri="{0D108BD9-81ED-4DB2-BD59-A6C34878D82A}">
                    <a16:rowId xmlns="" xmlns:a16="http://schemas.microsoft.com/office/drawing/2014/main" val="2374499335"/>
                  </a:ext>
                </a:extLst>
              </a:tr>
              <a:tr h="252264">
                <a:tc>
                  <a:txBody>
                    <a:bodyPr/>
                    <a:lstStyle/>
                    <a:p>
                      <a:r>
                        <a:rPr lang="en-US" sz="1400" b="0" i="0" dirty="0">
                          <a:latin typeface="Arial Hebrew"/>
                          <a:cs typeface="Arial Hebrew Light"/>
                        </a:rPr>
                        <a:t>Sugar</a:t>
                      </a:r>
                    </a:p>
                  </a:txBody>
                  <a:tcPr/>
                </a:tc>
                <a:tc>
                  <a:txBody>
                    <a:bodyPr/>
                    <a:lstStyle/>
                    <a:p>
                      <a:r>
                        <a:rPr lang="en-US" sz="1800" kern="1200" dirty="0">
                          <a:solidFill>
                            <a:schemeClr val="lt1"/>
                          </a:solidFill>
                          <a:latin typeface="Arial Hebrew"/>
                          <a:ea typeface="+mn-ea"/>
                          <a:cs typeface="+mn-cs"/>
                        </a:rPr>
                        <a:t>3.34g</a:t>
                      </a:r>
                      <a:endParaRPr lang="en-US" sz="1400" b="0" i="0" dirty="0">
                        <a:latin typeface="Arial Hebrew"/>
                        <a:cs typeface="Arial Hebrew Light"/>
                      </a:endParaRPr>
                    </a:p>
                  </a:txBody>
                  <a:tcPr/>
                </a:tc>
                <a:extLst>
                  <a:ext uri="{0D108BD9-81ED-4DB2-BD59-A6C34878D82A}">
                    <a16:rowId xmlns="" xmlns:a16="http://schemas.microsoft.com/office/drawing/2014/main" val="10006"/>
                  </a:ext>
                </a:extLst>
              </a:tr>
              <a:tr h="441462">
                <a:tc>
                  <a:txBody>
                    <a:bodyPr/>
                    <a:lstStyle/>
                    <a:p>
                      <a:r>
                        <a:rPr lang="en-US" sz="1400" b="0" i="0" dirty="0">
                          <a:latin typeface="Arial Hebrew"/>
                          <a:cs typeface="Arial Hebrew Light"/>
                        </a:rPr>
                        <a:t>Sodium</a:t>
                      </a:r>
                    </a:p>
                  </a:txBody>
                  <a:tcPr/>
                </a:tc>
                <a:tc>
                  <a:txBody>
                    <a:bodyPr/>
                    <a:lstStyle/>
                    <a:p>
                      <a:r>
                        <a:rPr lang="en-US" sz="1800" kern="1200" dirty="0">
                          <a:solidFill>
                            <a:schemeClr val="lt1"/>
                          </a:solidFill>
                          <a:latin typeface="Arial Hebrew"/>
                          <a:ea typeface="+mn-ea"/>
                          <a:cs typeface="+mn-cs"/>
                        </a:rPr>
                        <a:t>358.23mg</a:t>
                      </a:r>
                      <a:endParaRPr lang="en-US" sz="1400" b="0" i="0" dirty="0">
                        <a:latin typeface="Arial Hebrew"/>
                        <a:cs typeface="Arial Hebrew Light"/>
                      </a:endParaRPr>
                    </a:p>
                  </a:txBody>
                  <a:tcPr/>
                </a:tc>
                <a:extLst>
                  <a:ext uri="{0D108BD9-81ED-4DB2-BD59-A6C34878D82A}">
                    <a16:rowId xmlns="" xmlns:a16="http://schemas.microsoft.com/office/drawing/2014/main" val="10007"/>
                  </a:ext>
                </a:extLst>
              </a:tr>
            </a:tbl>
          </a:graphicData>
        </a:graphic>
      </p:graphicFrame>
      <p:grpSp>
        <p:nvGrpSpPr>
          <p:cNvPr id="5" name="Group 10">
            <a:extLst>
              <a:ext uri="{FF2B5EF4-FFF2-40B4-BE49-F238E27FC236}">
                <a16:creationId xmlns="" xmlns:a16="http://schemas.microsoft.com/office/drawing/2014/main" id="{7C4AE910-33A3-4C8C-81D8-4E8025990A10}"/>
              </a:ext>
            </a:extLst>
          </p:cNvPr>
          <p:cNvGrpSpPr/>
          <p:nvPr/>
        </p:nvGrpSpPr>
        <p:grpSpPr>
          <a:xfrm>
            <a:off x="12517" y="2316007"/>
            <a:ext cx="3000235" cy="396199"/>
            <a:chOff x="12517" y="2316007"/>
            <a:chExt cx="3000235" cy="396199"/>
          </a:xfrm>
        </p:grpSpPr>
        <p:sp>
          <p:nvSpPr>
            <p:cNvPr id="16" name="TextBox 15">
              <a:extLst>
                <a:ext uri="{FF2B5EF4-FFF2-40B4-BE49-F238E27FC236}">
                  <a16:creationId xmlns="" xmlns:a16="http://schemas.microsoft.com/office/drawing/2014/main" id="{20178B2E-9BED-4888-AC44-637F395A0314}"/>
                </a:ext>
              </a:extLst>
            </p:cNvPr>
            <p:cNvSpPr txBox="1"/>
            <p:nvPr/>
          </p:nvSpPr>
          <p:spPr>
            <a:xfrm>
              <a:off x="12517" y="2342874"/>
              <a:ext cx="3000235" cy="369332"/>
            </a:xfrm>
            <a:prstGeom prst="rect">
              <a:avLst/>
            </a:prstGeom>
            <a:noFill/>
          </p:spPr>
          <p:txBody>
            <a:bodyPr wrap="square" rtlCol="0">
              <a:spAutoFit/>
            </a:bodyPr>
            <a:lstStyle/>
            <a:p>
              <a:r>
                <a:rPr lang="en-PH" dirty="0">
                  <a:latin typeface="Freestyle Script" panose="030804020302050B0404" pitchFamily="66" charset="0"/>
                </a:rPr>
                <a:t>Best paired with Amino-</a:t>
              </a:r>
              <a:r>
                <a:rPr lang="en-PH" dirty="0" err="1">
                  <a:latin typeface="Freestyle Script" panose="030804020302050B0404" pitchFamily="66" charset="0"/>
                </a:rPr>
                <a:t>PiñaLeMorade</a:t>
              </a:r>
              <a:r>
                <a:rPr lang="en-PH" dirty="0">
                  <a:latin typeface="Freestyle Script" panose="030804020302050B0404" pitchFamily="66" charset="0"/>
                </a:rPr>
                <a:t> </a:t>
              </a:r>
            </a:p>
          </p:txBody>
        </p:sp>
        <p:pic>
          <p:nvPicPr>
            <p:cNvPr id="10" name="Picture 9">
              <a:extLst>
                <a:ext uri="{FF2B5EF4-FFF2-40B4-BE49-F238E27FC236}">
                  <a16:creationId xmlns="" xmlns:a16="http://schemas.microsoft.com/office/drawing/2014/main" id="{47B5D61E-D30B-497F-8946-E793E306A75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39752" y="2316007"/>
              <a:ext cx="203164" cy="327751"/>
            </a:xfrm>
            <a:prstGeom prst="rect">
              <a:avLst/>
            </a:prstGeom>
          </p:spPr>
        </p:pic>
      </p:grpSp>
      <p:pic>
        <p:nvPicPr>
          <p:cNvPr id="17" name="Picture 16" descr="2020-08-10 02.04.54 1.jpg"/>
          <p:cNvPicPr>
            <a:picLocks noChangeAspect="1"/>
          </p:cNvPicPr>
          <p:nvPr/>
        </p:nvPicPr>
        <p:blipFill>
          <a:blip r:embed="rId7" cstate="print"/>
          <a:stretch>
            <a:fillRect/>
          </a:stretch>
        </p:blipFill>
        <p:spPr>
          <a:xfrm>
            <a:off x="755577" y="337386"/>
            <a:ext cx="1512168" cy="1946331"/>
          </a:xfrm>
          <a:prstGeom prst="rect">
            <a:avLst/>
          </a:prstGeom>
        </p:spPr>
      </p:pic>
    </p:spTree>
    <p:extLst>
      <p:ext uri="{BB962C8B-B14F-4D97-AF65-F5344CB8AC3E}">
        <p14:creationId xmlns:p14="http://schemas.microsoft.com/office/powerpoint/2010/main" val="2374034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915816" y="815520"/>
            <a:ext cx="3600400" cy="2304256"/>
          </a:xfrm>
        </p:spPr>
        <p:txBody>
          <a:bodyPr>
            <a:noAutofit/>
          </a:bodyPr>
          <a:lstStyle/>
          <a:p>
            <a:pPr marL="0" indent="0">
              <a:buNone/>
            </a:pPr>
            <a:r>
              <a:rPr lang="en-US" sz="1400" b="1" dirty="0">
                <a:solidFill>
                  <a:schemeClr val="tx1"/>
                </a:solidFill>
                <a:latin typeface="Arial Hebrew"/>
                <a:cs typeface="Arial Hebrew"/>
              </a:rPr>
              <a:t>Ingredients:</a:t>
            </a:r>
          </a:p>
          <a:p>
            <a:pPr>
              <a:buNone/>
            </a:pPr>
            <a:r>
              <a:rPr lang="en-US" sz="1400" dirty="0">
                <a:solidFill>
                  <a:schemeClr val="tx1"/>
                </a:solidFill>
                <a:latin typeface="Arial Hebrew"/>
              </a:rPr>
              <a:t>1 cup tofu</a:t>
            </a:r>
          </a:p>
          <a:p>
            <a:pPr>
              <a:buNone/>
            </a:pPr>
            <a:r>
              <a:rPr lang="en-US" sz="1400" dirty="0">
                <a:solidFill>
                  <a:schemeClr val="tx1"/>
                </a:solidFill>
                <a:latin typeface="Arial Hebrew"/>
              </a:rPr>
              <a:t>2/3 cup tuna in brine, canned (60 g), drained</a:t>
            </a:r>
          </a:p>
          <a:p>
            <a:pPr>
              <a:buNone/>
            </a:pPr>
            <a:r>
              <a:rPr lang="en-US" sz="1400" dirty="0">
                <a:solidFill>
                  <a:schemeClr val="tx1"/>
                </a:solidFill>
                <a:latin typeface="Arial Hebrew"/>
              </a:rPr>
              <a:t>4 tbsp yogurt</a:t>
            </a:r>
          </a:p>
          <a:p>
            <a:pPr>
              <a:buNone/>
            </a:pPr>
            <a:r>
              <a:rPr lang="en-US" sz="1400" dirty="0">
                <a:solidFill>
                  <a:schemeClr val="tx1"/>
                </a:solidFill>
                <a:latin typeface="Arial Hebrew"/>
              </a:rPr>
              <a:t>2 tsp grated ginger</a:t>
            </a:r>
          </a:p>
          <a:p>
            <a:pPr>
              <a:buNone/>
            </a:pPr>
            <a:r>
              <a:rPr lang="en-US" sz="1400" dirty="0">
                <a:solidFill>
                  <a:schemeClr val="tx1"/>
                </a:solidFill>
                <a:latin typeface="Arial Hebrew"/>
              </a:rPr>
              <a:t>1 sachet </a:t>
            </a:r>
            <a:r>
              <a:rPr lang="en-US" sz="1400" dirty="0" err="1">
                <a:solidFill>
                  <a:schemeClr val="tx1"/>
                </a:solidFill>
                <a:latin typeface="Arial Hebrew"/>
              </a:rPr>
              <a:t>Aminoleban</a:t>
            </a:r>
            <a:r>
              <a:rPr lang="en-US" sz="1400" dirty="0">
                <a:solidFill>
                  <a:schemeClr val="tx1"/>
                </a:solidFill>
                <a:latin typeface="Arial Hebrew"/>
              </a:rPr>
              <a:t> Oral (50g)</a:t>
            </a:r>
          </a:p>
          <a:p>
            <a:pPr>
              <a:buNone/>
            </a:pPr>
            <a:r>
              <a:rPr lang="en-US" sz="1400" dirty="0">
                <a:solidFill>
                  <a:schemeClr val="tx1"/>
                </a:solidFill>
                <a:latin typeface="Arial Hebrew"/>
              </a:rPr>
              <a:t>Pepper to taste</a:t>
            </a:r>
          </a:p>
          <a:p>
            <a:pPr marL="0" indent="0">
              <a:buNone/>
            </a:pPr>
            <a:endParaRPr lang="en-US" sz="1400" b="1" dirty="0">
              <a:solidFill>
                <a:schemeClr val="tx1"/>
              </a:solidFill>
              <a:latin typeface="Arial Hebrew"/>
              <a:cs typeface="Arial Hebrew"/>
            </a:endParaRPr>
          </a:p>
        </p:txBody>
      </p:sp>
      <p:sp>
        <p:nvSpPr>
          <p:cNvPr id="3" name="Title 2"/>
          <p:cNvSpPr>
            <a:spLocks noGrp="1"/>
          </p:cNvSpPr>
          <p:nvPr>
            <p:ph type="title"/>
          </p:nvPr>
        </p:nvSpPr>
        <p:spPr>
          <a:xfrm>
            <a:off x="-900608" y="-112916"/>
            <a:ext cx="9144000" cy="884466"/>
          </a:xfrm>
        </p:spPr>
        <p:txBody>
          <a:bodyPr/>
          <a:lstStyle/>
          <a:p>
            <a:r>
              <a:rPr lang="en-US" sz="4000" dirty="0">
                <a:solidFill>
                  <a:schemeClr val="tx1"/>
                </a:solidFill>
                <a:latin typeface="Marker Felt"/>
                <a:ea typeface="Cambria" panose="02040503050406030204" pitchFamily="18" charset="0"/>
                <a:cs typeface="Marker Felt"/>
              </a:rPr>
              <a:t>	 </a:t>
            </a:r>
            <a:r>
              <a:rPr lang="en-US" dirty="0">
                <a:solidFill>
                  <a:srgbClr val="000000"/>
                </a:solidFill>
                <a:latin typeface="Cambria" panose="02040503050406030204" pitchFamily="18" charset="0"/>
                <a:ea typeface="Cambria" panose="02040503050406030204" pitchFamily="18" charset="0"/>
                <a:cs typeface="Marker Felt"/>
              </a:rPr>
              <a:t>Tofu Chips &amp; Tuna Dip </a:t>
            </a:r>
            <a:endParaRPr lang="ko-KR" altLang="en-US" dirty="0">
              <a:solidFill>
                <a:srgbClr val="000000"/>
              </a:solidFill>
              <a:latin typeface="Cambria" panose="02040503050406030204" pitchFamily="18" charset="0"/>
              <a:cs typeface="Marker Felt"/>
            </a:endParaRPr>
          </a:p>
        </p:txBody>
      </p:sp>
      <p:sp>
        <p:nvSpPr>
          <p:cNvPr id="9" name="Rectangle 8"/>
          <p:cNvSpPr/>
          <p:nvPr/>
        </p:nvSpPr>
        <p:spPr>
          <a:xfrm>
            <a:off x="107504" y="4515966"/>
            <a:ext cx="288032" cy="144016"/>
          </a:xfrm>
          <a:prstGeom prst="rect">
            <a:avLst/>
          </a:prstGeom>
          <a:solidFill>
            <a:schemeClr val="bg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 name="Group 4"/>
          <p:cNvGrpSpPr/>
          <p:nvPr/>
        </p:nvGrpSpPr>
        <p:grpSpPr>
          <a:xfrm>
            <a:off x="107504" y="4515966"/>
            <a:ext cx="288032" cy="360040"/>
            <a:chOff x="971600" y="3363838"/>
            <a:chExt cx="921703" cy="936104"/>
          </a:xfrm>
        </p:grpSpPr>
        <p:pic>
          <p:nvPicPr>
            <p:cNvPr id="6" name="Picture 5" descr="Screen Shot 2020-06-03 at 17.29.48.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608" y="3723878"/>
              <a:ext cx="792088" cy="305718"/>
            </a:xfrm>
            <a:prstGeom prst="rect">
              <a:avLst/>
            </a:prstGeom>
          </p:spPr>
        </p:pic>
        <p:pic>
          <p:nvPicPr>
            <p:cNvPr id="7" name="Picture 6" descr="Screen Shot 2020-06-03 at 17.29.59.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1600" y="4011910"/>
              <a:ext cx="921703" cy="288032"/>
            </a:xfrm>
            <a:prstGeom prst="rect">
              <a:avLst/>
            </a:prstGeom>
          </p:spPr>
        </p:pic>
        <p:pic>
          <p:nvPicPr>
            <p:cNvPr id="8" name="Picture 7" descr="Screen Shot 2020-06-03 at 17.29.36.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59632" y="3363838"/>
              <a:ext cx="288032" cy="363830"/>
            </a:xfrm>
            <a:prstGeom prst="rect">
              <a:avLst/>
            </a:prstGeom>
          </p:spPr>
        </p:pic>
      </p:grpSp>
      <p:sp>
        <p:nvSpPr>
          <p:cNvPr id="13" name="Rectangle 12"/>
          <p:cNvSpPr/>
          <p:nvPr/>
        </p:nvSpPr>
        <p:spPr>
          <a:xfrm>
            <a:off x="1259632" y="2957919"/>
            <a:ext cx="7488832" cy="2062103"/>
          </a:xfrm>
          <a:prstGeom prst="rect">
            <a:avLst/>
          </a:prstGeom>
        </p:spPr>
        <p:txBody>
          <a:bodyPr wrap="square">
            <a:spAutoFit/>
          </a:bodyPr>
          <a:lstStyle/>
          <a:p>
            <a:r>
              <a:rPr lang="en-US" sz="1600" b="1" dirty="0">
                <a:latin typeface="Arial Hebrew"/>
                <a:cs typeface="Arial Hebrew"/>
              </a:rPr>
              <a:t>Procedure:</a:t>
            </a:r>
          </a:p>
          <a:p>
            <a:pPr lvl="0"/>
            <a:r>
              <a:rPr lang="en-US" sz="1600" dirty="0">
                <a:latin typeface="Arial Hebrew"/>
              </a:rPr>
              <a:t>Tofu chips:</a:t>
            </a:r>
          </a:p>
          <a:p>
            <a:pPr marL="342900" lvl="0" indent="-342900">
              <a:buFont typeface="+mj-lt"/>
              <a:buAutoNum type="arabicPeriod"/>
            </a:pPr>
            <a:r>
              <a:rPr lang="en-US" sz="1600" dirty="0">
                <a:latin typeface="Arial Hebrew"/>
              </a:rPr>
              <a:t>Slice tofu into thin pieces (1/8-inch-thick).</a:t>
            </a:r>
          </a:p>
          <a:p>
            <a:pPr marL="342900" lvl="0" indent="-342900">
              <a:buFont typeface="+mj-lt"/>
              <a:buAutoNum type="arabicPeriod"/>
            </a:pPr>
            <a:r>
              <a:rPr lang="en-US" sz="1600" dirty="0">
                <a:latin typeface="Arial Hebrew"/>
              </a:rPr>
              <a:t>Put in the toaster for 20 minutes or until golden brown and crisp.</a:t>
            </a:r>
          </a:p>
          <a:p>
            <a:pPr lvl="0"/>
            <a:r>
              <a:rPr lang="en-US" sz="1600" dirty="0">
                <a:latin typeface="Arial Hebrew"/>
              </a:rPr>
              <a:t>Tuna dip:</a:t>
            </a:r>
          </a:p>
          <a:p>
            <a:pPr marL="342900" lvl="0" indent="-342900">
              <a:buFont typeface="+mj-lt"/>
              <a:buAutoNum type="arabicPeriod"/>
            </a:pPr>
            <a:r>
              <a:rPr lang="en-US" sz="1600" dirty="0">
                <a:latin typeface="Arial Hebrew"/>
              </a:rPr>
              <a:t>Mash all the ingredients in a bowl with a fork. For a smoother texture, you may use a blender or food processor. Cover and chill until ready to serve.</a:t>
            </a:r>
          </a:p>
        </p:txBody>
      </p:sp>
      <p:sp>
        <p:nvSpPr>
          <p:cNvPr id="15" name="TextBox 14"/>
          <p:cNvSpPr txBox="1"/>
          <p:nvPr/>
        </p:nvSpPr>
        <p:spPr>
          <a:xfrm rot="16200000">
            <a:off x="-751945" y="1486984"/>
            <a:ext cx="2520280" cy="369332"/>
          </a:xfrm>
          <a:prstGeom prst="rect">
            <a:avLst/>
          </a:prstGeom>
          <a:noFill/>
        </p:spPr>
        <p:txBody>
          <a:bodyPr wrap="square" rtlCol="0">
            <a:spAutoFit/>
          </a:bodyPr>
          <a:lstStyle/>
          <a:p>
            <a:pPr algn="ctr"/>
            <a:r>
              <a:rPr lang="en-US" dirty="0">
                <a:latin typeface="Arial Hebrew"/>
                <a:cs typeface="Arial Hebrew"/>
              </a:rPr>
              <a:t>Makes 1 serving </a:t>
            </a:r>
          </a:p>
        </p:txBody>
      </p:sp>
      <p:graphicFrame>
        <p:nvGraphicFramePr>
          <p:cNvPr id="14" name="Table 5">
            <a:extLst>
              <a:ext uri="{FF2B5EF4-FFF2-40B4-BE49-F238E27FC236}">
                <a16:creationId xmlns="" xmlns:a16="http://schemas.microsoft.com/office/drawing/2014/main" id="{B1962AE0-99A3-4E19-B76D-40C798FBE33B}"/>
              </a:ext>
            </a:extLst>
          </p:cNvPr>
          <p:cNvGraphicFramePr>
            <a:graphicFrameLocks noGrp="1"/>
          </p:cNvGraphicFramePr>
          <p:nvPr/>
        </p:nvGraphicFramePr>
        <p:xfrm>
          <a:off x="6605967" y="219829"/>
          <a:ext cx="2358521" cy="2593660"/>
        </p:xfrm>
        <a:graphic>
          <a:graphicData uri="http://schemas.openxmlformats.org/drawingml/2006/table">
            <a:tbl>
              <a:tblPr firstRow="1" bandRow="1">
                <a:tableStyleId>{AF606853-7671-496A-8E4F-DF71F8EC918B}</a:tableStyleId>
              </a:tblPr>
              <a:tblGrid>
                <a:gridCol w="1368151">
                  <a:extLst>
                    <a:ext uri="{9D8B030D-6E8A-4147-A177-3AD203B41FA5}">
                      <a16:colId xmlns="" xmlns:a16="http://schemas.microsoft.com/office/drawing/2014/main" val="260835692"/>
                    </a:ext>
                  </a:extLst>
                </a:gridCol>
                <a:gridCol w="990370">
                  <a:extLst>
                    <a:ext uri="{9D8B030D-6E8A-4147-A177-3AD203B41FA5}">
                      <a16:colId xmlns="" xmlns:a16="http://schemas.microsoft.com/office/drawing/2014/main" val="3159947307"/>
                    </a:ext>
                  </a:extLst>
                </a:gridCol>
              </a:tblGrid>
              <a:tr h="191264">
                <a:tc gridSpan="2">
                  <a:txBody>
                    <a:bodyPr/>
                    <a:lstStyle/>
                    <a:p>
                      <a:pPr algn="ctr"/>
                      <a:r>
                        <a:rPr lang="en-US" sz="1600" b="1" i="0" dirty="0">
                          <a:latin typeface="Avenir Black"/>
                          <a:cs typeface="Avenir Black"/>
                        </a:rPr>
                        <a:t>Nutrition Facts</a:t>
                      </a:r>
                    </a:p>
                  </a:txBody>
                  <a:tcPr/>
                </a:tc>
                <a:tc hMerge="1">
                  <a:txBody>
                    <a:bodyPr/>
                    <a:lstStyle/>
                    <a:p>
                      <a:endParaRPr lang="en-US" dirty="0"/>
                    </a:p>
                  </a:txBody>
                  <a:tcPr/>
                </a:tc>
                <a:extLst>
                  <a:ext uri="{0D108BD9-81ED-4DB2-BD59-A6C34878D82A}">
                    <a16:rowId xmlns="" xmlns:a16="http://schemas.microsoft.com/office/drawing/2014/main" val="1326617937"/>
                  </a:ext>
                </a:extLst>
              </a:tr>
              <a:tr h="329756">
                <a:tc gridSpan="2">
                  <a:txBody>
                    <a:bodyPr/>
                    <a:lstStyle/>
                    <a:p>
                      <a:pPr algn="ctr"/>
                      <a:r>
                        <a:rPr lang="en-US" sz="1400" b="0" i="0" dirty="0">
                          <a:latin typeface="Arial Hebrew Light"/>
                          <a:cs typeface="Arial Hebrew Light"/>
                        </a:rPr>
                        <a:t>Serving</a:t>
                      </a:r>
                      <a:r>
                        <a:rPr lang="en-US" sz="1400" b="0" i="0" baseline="0" dirty="0">
                          <a:latin typeface="Arial Hebrew Light"/>
                          <a:cs typeface="Arial Hebrew Light"/>
                        </a:rPr>
                        <a:t> size: 250g</a:t>
                      </a:r>
                      <a:endParaRPr lang="en-US" sz="1400" b="0" i="0" dirty="0">
                        <a:latin typeface="Arial Hebrew Light"/>
                        <a:cs typeface="Arial Hebrew Light"/>
                      </a:endParaRPr>
                    </a:p>
                  </a:txBody>
                  <a:tcPr/>
                </a:tc>
                <a:tc hMerge="1">
                  <a:txBody>
                    <a:bodyPr/>
                    <a:lstStyle/>
                    <a:p>
                      <a:endParaRPr lang="en-US"/>
                    </a:p>
                  </a:txBody>
                  <a:tcPr/>
                </a:tc>
                <a:extLst>
                  <a:ext uri="{0D108BD9-81ED-4DB2-BD59-A6C34878D82A}">
                    <a16:rowId xmlns="" xmlns:a16="http://schemas.microsoft.com/office/drawing/2014/main" val="1044373091"/>
                  </a:ext>
                </a:extLst>
              </a:tr>
              <a:tr h="329756">
                <a:tc>
                  <a:txBody>
                    <a:bodyPr/>
                    <a:lstStyle/>
                    <a:p>
                      <a:r>
                        <a:rPr lang="en-US" sz="1400" b="0" i="0" dirty="0">
                          <a:latin typeface="Arial Hebrew Light"/>
                          <a:cs typeface="Arial Hebrew Light"/>
                        </a:rPr>
                        <a:t>Total Calories</a:t>
                      </a:r>
                    </a:p>
                  </a:txBody>
                  <a:tcPr/>
                </a:tc>
                <a:tc>
                  <a:txBody>
                    <a:bodyPr/>
                    <a:lstStyle/>
                    <a:p>
                      <a:r>
                        <a:rPr lang="en-US" sz="1400" b="0" i="0" dirty="0">
                          <a:latin typeface="Arial Hebrew Light"/>
                          <a:cs typeface="Arial Hebrew Light"/>
                        </a:rPr>
                        <a:t>504kcal</a:t>
                      </a:r>
                    </a:p>
                  </a:txBody>
                  <a:tcPr/>
                </a:tc>
                <a:extLst>
                  <a:ext uri="{0D108BD9-81ED-4DB2-BD59-A6C34878D82A}">
                    <a16:rowId xmlns="" xmlns:a16="http://schemas.microsoft.com/office/drawing/2014/main" val="603478927"/>
                  </a:ext>
                </a:extLst>
              </a:tr>
              <a:tr h="329756">
                <a:tc>
                  <a:txBody>
                    <a:bodyPr/>
                    <a:lstStyle/>
                    <a:p>
                      <a:r>
                        <a:rPr lang="en-US" sz="1400" b="0" i="0" dirty="0">
                          <a:latin typeface="Arial Hebrew Light"/>
                          <a:cs typeface="Arial Hebrew Light"/>
                        </a:rPr>
                        <a:t>Carbohydrates</a:t>
                      </a:r>
                    </a:p>
                  </a:txBody>
                  <a:tcPr/>
                </a:tc>
                <a:tc>
                  <a:txBody>
                    <a:bodyPr/>
                    <a:lstStyle/>
                    <a:p>
                      <a:r>
                        <a:rPr lang="en-US" sz="1400" b="0" i="0" dirty="0">
                          <a:latin typeface="Arial Hebrew Light"/>
                          <a:cs typeface="Arial Hebrew Light"/>
                        </a:rPr>
                        <a:t>38g</a:t>
                      </a:r>
                    </a:p>
                  </a:txBody>
                  <a:tcPr/>
                </a:tc>
                <a:extLst>
                  <a:ext uri="{0D108BD9-81ED-4DB2-BD59-A6C34878D82A}">
                    <a16:rowId xmlns="" xmlns:a16="http://schemas.microsoft.com/office/drawing/2014/main" val="3722211172"/>
                  </a:ext>
                </a:extLst>
              </a:tr>
              <a:tr h="329756">
                <a:tc>
                  <a:txBody>
                    <a:bodyPr/>
                    <a:lstStyle/>
                    <a:p>
                      <a:r>
                        <a:rPr lang="en-US" sz="1400" b="0" i="0" dirty="0">
                          <a:latin typeface="Arial Hebrew Light"/>
                          <a:cs typeface="Arial Hebrew Light"/>
                        </a:rPr>
                        <a:t>Protein</a:t>
                      </a:r>
                    </a:p>
                  </a:txBody>
                  <a:tcPr/>
                </a:tc>
                <a:tc>
                  <a:txBody>
                    <a:bodyPr/>
                    <a:lstStyle/>
                    <a:p>
                      <a:r>
                        <a:rPr lang="en-US" sz="1400" b="0" i="0" dirty="0">
                          <a:latin typeface="Arial Hebrew Light"/>
                          <a:cs typeface="Arial Hebrew Light"/>
                        </a:rPr>
                        <a:t>49.5g</a:t>
                      </a:r>
                    </a:p>
                  </a:txBody>
                  <a:tcPr/>
                </a:tc>
                <a:extLst>
                  <a:ext uri="{0D108BD9-81ED-4DB2-BD59-A6C34878D82A}">
                    <a16:rowId xmlns="" xmlns:a16="http://schemas.microsoft.com/office/drawing/2014/main" val="2387756565"/>
                  </a:ext>
                </a:extLst>
              </a:tr>
              <a:tr h="329756">
                <a:tc>
                  <a:txBody>
                    <a:bodyPr/>
                    <a:lstStyle/>
                    <a:p>
                      <a:r>
                        <a:rPr lang="en-US" sz="1400" b="0" i="0" dirty="0">
                          <a:latin typeface="Arial Hebrew Light"/>
                          <a:cs typeface="Arial Hebrew Light"/>
                        </a:rPr>
                        <a:t>Fat</a:t>
                      </a:r>
                    </a:p>
                  </a:txBody>
                  <a:tcPr/>
                </a:tc>
                <a:tc>
                  <a:txBody>
                    <a:bodyPr/>
                    <a:lstStyle/>
                    <a:p>
                      <a:r>
                        <a:rPr lang="en-US" sz="1400" b="0" i="0" dirty="0">
                          <a:latin typeface="Arial Hebrew Light"/>
                          <a:cs typeface="Arial Hebrew Light"/>
                        </a:rPr>
                        <a:t>17.5g</a:t>
                      </a:r>
                    </a:p>
                  </a:txBody>
                  <a:tcPr/>
                </a:tc>
                <a:extLst>
                  <a:ext uri="{0D108BD9-81ED-4DB2-BD59-A6C34878D82A}">
                    <a16:rowId xmlns="" xmlns:a16="http://schemas.microsoft.com/office/drawing/2014/main" val="2374499335"/>
                  </a:ext>
                </a:extLst>
              </a:tr>
              <a:tr h="176180">
                <a:tc>
                  <a:txBody>
                    <a:bodyPr/>
                    <a:lstStyle/>
                    <a:p>
                      <a:r>
                        <a:rPr lang="en-US" sz="1400" b="0" i="0" dirty="0">
                          <a:latin typeface="Arial Hebrew Light"/>
                          <a:cs typeface="Arial Hebrew Light"/>
                        </a:rPr>
                        <a:t>Sugar</a:t>
                      </a:r>
                    </a:p>
                  </a:txBody>
                  <a:tcPr/>
                </a:tc>
                <a:tc>
                  <a:txBody>
                    <a:bodyPr/>
                    <a:lstStyle/>
                    <a:p>
                      <a:r>
                        <a:rPr lang="en-US" sz="1400" b="0" i="0" dirty="0">
                          <a:latin typeface="Arial Hebrew Light"/>
                          <a:cs typeface="Arial Hebrew Light"/>
                        </a:rPr>
                        <a:t>5.9g</a:t>
                      </a:r>
                    </a:p>
                  </a:txBody>
                  <a:tcPr/>
                </a:tc>
                <a:extLst>
                  <a:ext uri="{0D108BD9-81ED-4DB2-BD59-A6C34878D82A}">
                    <a16:rowId xmlns="" xmlns:a16="http://schemas.microsoft.com/office/drawing/2014/main" val="10006"/>
                  </a:ext>
                </a:extLst>
              </a:tr>
              <a:tr h="176180">
                <a:tc>
                  <a:txBody>
                    <a:bodyPr/>
                    <a:lstStyle/>
                    <a:p>
                      <a:r>
                        <a:rPr lang="en-US" sz="1400" b="0" i="0" dirty="0">
                          <a:latin typeface="Arial Hebrew Light"/>
                          <a:cs typeface="Arial Hebrew Light"/>
                        </a:rPr>
                        <a:t>Sodium</a:t>
                      </a:r>
                    </a:p>
                  </a:txBody>
                  <a:tcPr/>
                </a:tc>
                <a:tc>
                  <a:txBody>
                    <a:bodyPr/>
                    <a:lstStyle/>
                    <a:p>
                      <a:r>
                        <a:rPr lang="en-US" sz="1400" b="0" i="0" dirty="0">
                          <a:latin typeface="Arial Hebrew Light"/>
                          <a:cs typeface="Arial Hebrew Light"/>
                        </a:rPr>
                        <a:t>199.95mg</a:t>
                      </a:r>
                    </a:p>
                  </a:txBody>
                  <a:tcPr/>
                </a:tc>
                <a:extLst>
                  <a:ext uri="{0D108BD9-81ED-4DB2-BD59-A6C34878D82A}">
                    <a16:rowId xmlns="" xmlns:a16="http://schemas.microsoft.com/office/drawing/2014/main" val="10007"/>
                  </a:ext>
                </a:extLst>
              </a:tr>
            </a:tbl>
          </a:graphicData>
        </a:graphic>
      </p:graphicFrame>
      <p:grpSp>
        <p:nvGrpSpPr>
          <p:cNvPr id="5" name="Group 16">
            <a:extLst>
              <a:ext uri="{FF2B5EF4-FFF2-40B4-BE49-F238E27FC236}">
                <a16:creationId xmlns="" xmlns:a16="http://schemas.microsoft.com/office/drawing/2014/main" id="{75EDA3B6-CCAF-4E5E-A697-35DB516C01F2}"/>
              </a:ext>
            </a:extLst>
          </p:cNvPr>
          <p:cNvGrpSpPr/>
          <p:nvPr/>
        </p:nvGrpSpPr>
        <p:grpSpPr>
          <a:xfrm>
            <a:off x="59597" y="2606044"/>
            <a:ext cx="3000235" cy="397754"/>
            <a:chOff x="-33035" y="2805462"/>
            <a:chExt cx="3000235" cy="397754"/>
          </a:xfrm>
        </p:grpSpPr>
        <p:sp>
          <p:nvSpPr>
            <p:cNvPr id="18" name="TextBox 17">
              <a:extLst>
                <a:ext uri="{FF2B5EF4-FFF2-40B4-BE49-F238E27FC236}">
                  <a16:creationId xmlns="" xmlns:a16="http://schemas.microsoft.com/office/drawing/2014/main" id="{BD7792B4-B66B-4784-BB99-3F5074DA22BC}"/>
                </a:ext>
              </a:extLst>
            </p:cNvPr>
            <p:cNvSpPr txBox="1"/>
            <p:nvPr/>
          </p:nvSpPr>
          <p:spPr>
            <a:xfrm>
              <a:off x="-33035" y="2863341"/>
              <a:ext cx="3000235" cy="338554"/>
            </a:xfrm>
            <a:prstGeom prst="rect">
              <a:avLst/>
            </a:prstGeom>
            <a:noFill/>
          </p:spPr>
          <p:txBody>
            <a:bodyPr wrap="square" rtlCol="0">
              <a:spAutoFit/>
            </a:bodyPr>
            <a:lstStyle/>
            <a:p>
              <a:r>
                <a:rPr lang="en-PH" sz="1600" dirty="0">
                  <a:latin typeface="Freestyle Script" panose="030804020302050B0404" pitchFamily="66" charset="0"/>
                </a:rPr>
                <a:t>Best paired with Orange Lettuce-</a:t>
              </a:r>
              <a:r>
                <a:rPr lang="en-PH" sz="1600" dirty="0" err="1">
                  <a:latin typeface="Freestyle Script" panose="030804020302050B0404" pitchFamily="66" charset="0"/>
                </a:rPr>
                <a:t>Leban</a:t>
              </a:r>
              <a:r>
                <a:rPr lang="en-PH" sz="1600" dirty="0">
                  <a:latin typeface="Freestyle Script" panose="030804020302050B0404" pitchFamily="66" charset="0"/>
                </a:rPr>
                <a:t> Cooler </a:t>
              </a:r>
            </a:p>
          </p:txBody>
        </p:sp>
        <p:pic>
          <p:nvPicPr>
            <p:cNvPr id="19" name="Picture 18">
              <a:extLst>
                <a:ext uri="{FF2B5EF4-FFF2-40B4-BE49-F238E27FC236}">
                  <a16:creationId xmlns="" xmlns:a16="http://schemas.microsoft.com/office/drawing/2014/main" id="{993C680A-6E69-4F5D-B16C-F916ED552BE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88031" y="2805462"/>
              <a:ext cx="387535" cy="397754"/>
            </a:xfrm>
            <a:prstGeom prst="rect">
              <a:avLst/>
            </a:prstGeom>
          </p:spPr>
        </p:pic>
      </p:grpSp>
      <p:pic>
        <p:nvPicPr>
          <p:cNvPr id="17" name="Picture 16" descr="20200809_135459.jpg"/>
          <p:cNvPicPr>
            <a:picLocks noChangeAspect="1"/>
          </p:cNvPicPr>
          <p:nvPr/>
        </p:nvPicPr>
        <p:blipFill>
          <a:blip r:embed="rId7" cstate="print"/>
          <a:stretch>
            <a:fillRect/>
          </a:stretch>
        </p:blipFill>
        <p:spPr>
          <a:xfrm>
            <a:off x="1043608" y="771550"/>
            <a:ext cx="1512168" cy="1779662"/>
          </a:xfrm>
          <a:prstGeom prst="rect">
            <a:avLst/>
          </a:prstGeom>
        </p:spPr>
      </p:pic>
    </p:spTree>
    <p:extLst>
      <p:ext uri="{BB962C8B-B14F-4D97-AF65-F5344CB8AC3E}">
        <p14:creationId xmlns:p14="http://schemas.microsoft.com/office/powerpoint/2010/main" val="912461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3">
            <a:extLst>
              <a:ext uri="{FF2B5EF4-FFF2-40B4-BE49-F238E27FC236}">
                <a16:creationId xmlns="" xmlns:a16="http://schemas.microsoft.com/office/drawing/2014/main" id="{29E905A8-6D68-D545-860F-E03A476C21B5}"/>
              </a:ext>
            </a:extLst>
          </p:cNvPr>
          <p:cNvSpPr>
            <a:spLocks noGrp="1"/>
          </p:cNvSpPr>
          <p:nvPr>
            <p:ph idx="1"/>
          </p:nvPr>
        </p:nvSpPr>
        <p:spPr>
          <a:xfrm>
            <a:off x="2843808" y="820612"/>
            <a:ext cx="3600400" cy="2016224"/>
          </a:xfrm>
        </p:spPr>
        <p:txBody>
          <a:bodyPr>
            <a:noAutofit/>
          </a:bodyPr>
          <a:lstStyle/>
          <a:p>
            <a:pPr marL="0" indent="0">
              <a:buNone/>
            </a:pPr>
            <a:r>
              <a:rPr lang="en-US" sz="1600" b="1" dirty="0">
                <a:solidFill>
                  <a:schemeClr val="tx1"/>
                </a:solidFill>
                <a:latin typeface="Arial Hebrew"/>
                <a:cs typeface="Arial Hebrew"/>
              </a:rPr>
              <a:t>Ingredients:</a:t>
            </a:r>
          </a:p>
          <a:p>
            <a:pPr marL="0" indent="0">
              <a:buNone/>
            </a:pPr>
            <a:r>
              <a:rPr lang="en-US" sz="1600" dirty="0">
                <a:solidFill>
                  <a:schemeClr val="tx1"/>
                </a:solidFill>
                <a:latin typeface="Arial Hebrew"/>
                <a:cs typeface="Arial Hebrew"/>
              </a:rPr>
              <a:t>2 </a:t>
            </a:r>
            <a:r>
              <a:rPr lang="en-GB" sz="1600" dirty="0">
                <a:solidFill>
                  <a:schemeClr val="tx1"/>
                </a:solidFill>
                <a:latin typeface="Arial Hebrew"/>
                <a:cs typeface="Arial Hebrew"/>
              </a:rPr>
              <a:t>¼ </a:t>
            </a:r>
            <a:r>
              <a:rPr lang="en-US" sz="1600" dirty="0">
                <a:solidFill>
                  <a:schemeClr val="tx1"/>
                </a:solidFill>
                <a:latin typeface="Arial Hebrew"/>
                <a:cs typeface="Arial Hebrew"/>
              </a:rPr>
              <a:t>cups of Rolled</a:t>
            </a:r>
            <a:r>
              <a:rPr lang="en-GB" sz="1600" dirty="0">
                <a:solidFill>
                  <a:schemeClr val="tx1"/>
                </a:solidFill>
                <a:latin typeface="Arial Hebrew"/>
                <a:cs typeface="Arial Hebrew"/>
              </a:rPr>
              <a:t> </a:t>
            </a:r>
            <a:r>
              <a:rPr lang="en-US" sz="1600" dirty="0">
                <a:solidFill>
                  <a:schemeClr val="tx1"/>
                </a:solidFill>
                <a:latin typeface="Arial Hebrew"/>
                <a:cs typeface="Arial Hebrew"/>
              </a:rPr>
              <a:t>Oats </a:t>
            </a:r>
          </a:p>
          <a:p>
            <a:pPr marL="0" indent="0">
              <a:buNone/>
            </a:pPr>
            <a:r>
              <a:rPr lang="en-US" sz="1600" dirty="0">
                <a:solidFill>
                  <a:schemeClr val="tx1"/>
                </a:solidFill>
                <a:latin typeface="Arial Hebrew"/>
                <a:cs typeface="Arial Hebrew"/>
              </a:rPr>
              <a:t>3⁄4 cup peanut butter </a:t>
            </a:r>
            <a:endParaRPr lang="en-GB" sz="1600" dirty="0">
              <a:solidFill>
                <a:schemeClr val="tx1"/>
              </a:solidFill>
              <a:latin typeface="Arial Hebrew"/>
              <a:cs typeface="Arial Hebrew"/>
            </a:endParaRPr>
          </a:p>
          <a:p>
            <a:pPr marL="0" indent="0">
              <a:buNone/>
            </a:pPr>
            <a:r>
              <a:rPr lang="en-GB" sz="1600" dirty="0">
                <a:solidFill>
                  <a:schemeClr val="tx1"/>
                </a:solidFill>
                <a:latin typeface="Arial Hebrew"/>
                <a:cs typeface="Arial Hebrew"/>
              </a:rPr>
              <a:t>1/3 cup honey</a:t>
            </a:r>
            <a:endParaRPr lang="en-US" sz="1600" dirty="0">
              <a:solidFill>
                <a:schemeClr val="tx1"/>
              </a:solidFill>
              <a:latin typeface="Arial Hebrew"/>
              <a:cs typeface="Arial Hebrew"/>
            </a:endParaRPr>
          </a:p>
          <a:p>
            <a:pPr marL="0" indent="0">
              <a:buNone/>
            </a:pPr>
            <a:r>
              <a:rPr lang="en-US" sz="1600" dirty="0">
                <a:solidFill>
                  <a:schemeClr val="tx1"/>
                </a:solidFill>
                <a:latin typeface="Arial Hebrew"/>
                <a:cs typeface="Arial Hebrew"/>
              </a:rPr>
              <a:t>1⁄</a:t>
            </a:r>
            <a:r>
              <a:rPr lang="en-GB" sz="1600" dirty="0">
                <a:solidFill>
                  <a:schemeClr val="tx1"/>
                </a:solidFill>
                <a:latin typeface="Arial Hebrew"/>
                <a:cs typeface="Arial Hebrew"/>
              </a:rPr>
              <a:t>3 </a:t>
            </a:r>
            <a:r>
              <a:rPr lang="en-US" sz="1600" dirty="0">
                <a:solidFill>
                  <a:schemeClr val="tx1"/>
                </a:solidFill>
                <a:latin typeface="Arial Hebrew"/>
                <a:cs typeface="Arial Hebrew"/>
              </a:rPr>
              <a:t>cup raisins </a:t>
            </a:r>
          </a:p>
          <a:p>
            <a:pPr marL="0" indent="0">
              <a:buNone/>
            </a:pPr>
            <a:r>
              <a:rPr lang="en-US" sz="1600" dirty="0">
                <a:solidFill>
                  <a:schemeClr val="tx1"/>
                </a:solidFill>
                <a:latin typeface="Arial Hebrew"/>
                <a:cs typeface="Arial Hebrew"/>
              </a:rPr>
              <a:t>1</a:t>
            </a:r>
            <a:r>
              <a:rPr lang="en-GB" sz="1600" dirty="0">
                <a:solidFill>
                  <a:schemeClr val="tx1"/>
                </a:solidFill>
                <a:latin typeface="Arial Hebrew"/>
                <a:cs typeface="Arial Hebrew"/>
              </a:rPr>
              <a:t> </a:t>
            </a:r>
            <a:r>
              <a:rPr lang="en-US" sz="1600" dirty="0">
                <a:solidFill>
                  <a:schemeClr val="tx1"/>
                </a:solidFill>
                <a:latin typeface="Arial Hebrew"/>
                <a:cs typeface="Arial Hebrew"/>
              </a:rPr>
              <a:t>sachet </a:t>
            </a:r>
            <a:r>
              <a:rPr lang="en-US" sz="1600" dirty="0" err="1">
                <a:solidFill>
                  <a:schemeClr val="tx1"/>
                </a:solidFill>
                <a:latin typeface="Arial Hebrew"/>
                <a:cs typeface="Arial Hebrew"/>
              </a:rPr>
              <a:t>Aminoleban</a:t>
            </a:r>
            <a:r>
              <a:rPr lang="en-US" sz="1600" dirty="0">
                <a:solidFill>
                  <a:schemeClr val="tx1"/>
                </a:solidFill>
                <a:latin typeface="Arial Hebrew"/>
                <a:cs typeface="Arial Hebrew"/>
              </a:rPr>
              <a:t> Oral </a:t>
            </a:r>
          </a:p>
          <a:p>
            <a:pPr marL="0" indent="0">
              <a:buNone/>
            </a:pPr>
            <a:endParaRPr lang="en-US" sz="1600" b="1" dirty="0">
              <a:solidFill>
                <a:schemeClr val="tx1"/>
              </a:solidFill>
              <a:latin typeface="Arial Hebrew"/>
              <a:cs typeface="Arial Hebrew"/>
            </a:endParaRPr>
          </a:p>
        </p:txBody>
      </p:sp>
      <p:sp>
        <p:nvSpPr>
          <p:cNvPr id="5" name="Title 2">
            <a:extLst>
              <a:ext uri="{FF2B5EF4-FFF2-40B4-BE49-F238E27FC236}">
                <a16:creationId xmlns="" xmlns:a16="http://schemas.microsoft.com/office/drawing/2014/main" id="{109E402A-21C5-0741-A366-FC5FC1077F58}"/>
              </a:ext>
            </a:extLst>
          </p:cNvPr>
          <p:cNvSpPr>
            <a:spLocks noGrp="1"/>
          </p:cNvSpPr>
          <p:nvPr>
            <p:ph type="title"/>
          </p:nvPr>
        </p:nvSpPr>
        <p:spPr>
          <a:xfrm>
            <a:off x="-1980728" y="-24808"/>
            <a:ext cx="7080030" cy="1001670"/>
          </a:xfrm>
        </p:spPr>
        <p:txBody>
          <a:bodyPr/>
          <a:lstStyle/>
          <a:p>
            <a:r>
              <a:rPr lang="en-US" sz="4000" dirty="0">
                <a:solidFill>
                  <a:schemeClr val="tx1"/>
                </a:solidFill>
                <a:latin typeface="Marker Felt"/>
                <a:cs typeface="Marker Felt"/>
              </a:rPr>
              <a:t>		  </a:t>
            </a:r>
            <a:r>
              <a:rPr lang="en-US" dirty="0" err="1">
                <a:solidFill>
                  <a:srgbClr val="000000"/>
                </a:solidFill>
                <a:latin typeface="Cambria" panose="02040503050406030204" pitchFamily="18" charset="0"/>
                <a:ea typeface="Cambria" panose="02040503050406030204" pitchFamily="18" charset="0"/>
                <a:cs typeface="Marker Felt"/>
              </a:rPr>
              <a:t>Oat-Mino</a:t>
            </a:r>
            <a:r>
              <a:rPr lang="en-GB" dirty="0">
                <a:solidFill>
                  <a:srgbClr val="000000"/>
                </a:solidFill>
                <a:latin typeface="Cambria" panose="02040503050406030204" pitchFamily="18" charset="0"/>
                <a:ea typeface="Cambria" panose="02040503050406030204" pitchFamily="18" charset="0"/>
                <a:cs typeface="Marker Felt"/>
              </a:rPr>
              <a:t> Energy  Balls</a:t>
            </a:r>
            <a:r>
              <a:rPr lang="en-US" dirty="0">
                <a:solidFill>
                  <a:srgbClr val="000000"/>
                </a:solidFill>
                <a:latin typeface="Cambria" panose="02040503050406030204" pitchFamily="18" charset="0"/>
                <a:ea typeface="Cambria" panose="02040503050406030204" pitchFamily="18" charset="0"/>
                <a:cs typeface="Marker Felt"/>
              </a:rPr>
              <a:t> </a:t>
            </a:r>
            <a:endParaRPr lang="ko-KR" altLang="en-US" dirty="0">
              <a:solidFill>
                <a:srgbClr val="000000"/>
              </a:solidFill>
              <a:latin typeface="Cambria" panose="02040503050406030204" pitchFamily="18" charset="0"/>
              <a:cs typeface="Marker Felt"/>
            </a:endParaRPr>
          </a:p>
        </p:txBody>
      </p:sp>
      <p:sp>
        <p:nvSpPr>
          <p:cNvPr id="7" name="Rectangle 6">
            <a:extLst>
              <a:ext uri="{FF2B5EF4-FFF2-40B4-BE49-F238E27FC236}">
                <a16:creationId xmlns="" xmlns:a16="http://schemas.microsoft.com/office/drawing/2014/main" id="{61E739E6-EFC2-FA4D-8083-41247F06899F}"/>
              </a:ext>
            </a:extLst>
          </p:cNvPr>
          <p:cNvSpPr/>
          <p:nvPr/>
        </p:nvSpPr>
        <p:spPr>
          <a:xfrm>
            <a:off x="107504" y="4515966"/>
            <a:ext cx="288032" cy="144016"/>
          </a:xfrm>
          <a:prstGeom prst="rect">
            <a:avLst/>
          </a:prstGeom>
          <a:solidFill>
            <a:schemeClr val="bg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11">
            <a:extLst>
              <a:ext uri="{FF2B5EF4-FFF2-40B4-BE49-F238E27FC236}">
                <a16:creationId xmlns="" xmlns:a16="http://schemas.microsoft.com/office/drawing/2014/main" id="{E4C7029F-825B-4D4E-94D2-13EC5DE7A6BE}"/>
              </a:ext>
            </a:extLst>
          </p:cNvPr>
          <p:cNvGrpSpPr/>
          <p:nvPr/>
        </p:nvGrpSpPr>
        <p:grpSpPr>
          <a:xfrm>
            <a:off x="107504" y="4515967"/>
            <a:ext cx="288032" cy="360040"/>
            <a:chOff x="971600" y="3363838"/>
            <a:chExt cx="921703" cy="936104"/>
          </a:xfrm>
        </p:grpSpPr>
        <p:pic>
          <p:nvPicPr>
            <p:cNvPr id="9" name="Picture 8" descr="Screen Shot 2020-06-03 at 17.29.48.png">
              <a:extLst>
                <a:ext uri="{FF2B5EF4-FFF2-40B4-BE49-F238E27FC236}">
                  <a16:creationId xmlns="" xmlns:a16="http://schemas.microsoft.com/office/drawing/2014/main" id="{7AA9123F-7F56-C346-A5A8-B284382CE9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608" y="3723878"/>
              <a:ext cx="792088" cy="305718"/>
            </a:xfrm>
            <a:prstGeom prst="rect">
              <a:avLst/>
            </a:prstGeom>
          </p:spPr>
        </p:pic>
        <p:pic>
          <p:nvPicPr>
            <p:cNvPr id="10" name="Picture 9" descr="Screen Shot 2020-06-03 at 17.29.59.png">
              <a:extLst>
                <a:ext uri="{FF2B5EF4-FFF2-40B4-BE49-F238E27FC236}">
                  <a16:creationId xmlns="" xmlns:a16="http://schemas.microsoft.com/office/drawing/2014/main" id="{CB60BB67-23BB-EC45-8580-489853F446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1600" y="4011910"/>
              <a:ext cx="921703" cy="288032"/>
            </a:xfrm>
            <a:prstGeom prst="rect">
              <a:avLst/>
            </a:prstGeom>
          </p:spPr>
        </p:pic>
        <p:pic>
          <p:nvPicPr>
            <p:cNvPr id="11" name="Picture 10" descr="Screen Shot 2020-06-03 at 17.29.36.png">
              <a:extLst>
                <a:ext uri="{FF2B5EF4-FFF2-40B4-BE49-F238E27FC236}">
                  <a16:creationId xmlns="" xmlns:a16="http://schemas.microsoft.com/office/drawing/2014/main" id="{D9B29688-7CB4-9145-9AF1-65E8C7553D5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59632" y="3363838"/>
              <a:ext cx="288032" cy="363830"/>
            </a:xfrm>
            <a:prstGeom prst="rect">
              <a:avLst/>
            </a:prstGeom>
          </p:spPr>
        </p:pic>
      </p:grpSp>
      <p:sp>
        <p:nvSpPr>
          <p:cNvPr id="14" name="Rectangle 13">
            <a:extLst>
              <a:ext uri="{FF2B5EF4-FFF2-40B4-BE49-F238E27FC236}">
                <a16:creationId xmlns="" xmlns:a16="http://schemas.microsoft.com/office/drawing/2014/main" id="{137E8669-9FA3-7849-B68F-82116FC8CEA7}"/>
              </a:ext>
            </a:extLst>
          </p:cNvPr>
          <p:cNvSpPr/>
          <p:nvPr/>
        </p:nvSpPr>
        <p:spPr>
          <a:xfrm>
            <a:off x="1220899" y="2811195"/>
            <a:ext cx="7740352" cy="2308324"/>
          </a:xfrm>
          <a:prstGeom prst="rect">
            <a:avLst/>
          </a:prstGeom>
        </p:spPr>
        <p:txBody>
          <a:bodyPr wrap="square">
            <a:spAutoFit/>
          </a:bodyPr>
          <a:lstStyle/>
          <a:p>
            <a:r>
              <a:rPr lang="en-US" sz="1600" b="1" dirty="0">
                <a:latin typeface="Arial Hebrew"/>
                <a:cs typeface="Arial Hebrew"/>
              </a:rPr>
              <a:t>Procedure:</a:t>
            </a:r>
          </a:p>
          <a:p>
            <a:pPr marL="342900" indent="-342900">
              <a:buFont typeface="+mj-lt"/>
              <a:buAutoNum type="arabicParenR"/>
            </a:pPr>
            <a:r>
              <a:rPr lang="en-GB" sz="1600" dirty="0">
                <a:solidFill>
                  <a:srgbClr val="000000"/>
                </a:solidFill>
                <a:latin typeface="Arial Hebrew"/>
                <a:cs typeface="Arial Hebrew"/>
              </a:rPr>
              <a:t>In medium heat, toast rolled oats in a pan for 10 mins or until light golden brown. Set aside and let it cool completely.</a:t>
            </a:r>
          </a:p>
          <a:p>
            <a:pPr marL="342900" indent="-342900">
              <a:buFont typeface="+mj-lt"/>
              <a:buAutoNum type="arabicParenR"/>
            </a:pPr>
            <a:r>
              <a:rPr lang="en-US" sz="1600" dirty="0">
                <a:solidFill>
                  <a:srgbClr val="000000"/>
                </a:solidFill>
                <a:latin typeface="Arial Hebrew"/>
                <a:cs typeface="Arial Hebrew"/>
              </a:rPr>
              <a:t>In a large bowl, mix </a:t>
            </a:r>
            <a:r>
              <a:rPr lang="en-GB" sz="1600" dirty="0">
                <a:solidFill>
                  <a:srgbClr val="000000"/>
                </a:solidFill>
                <a:latin typeface="Arial Hebrew"/>
                <a:cs typeface="Arial Hebrew"/>
              </a:rPr>
              <a:t>together </a:t>
            </a:r>
            <a:r>
              <a:rPr lang="en-US" sz="1600" dirty="0">
                <a:solidFill>
                  <a:srgbClr val="000000"/>
                </a:solidFill>
                <a:latin typeface="Arial Hebrew"/>
                <a:cs typeface="Arial Hebrew"/>
              </a:rPr>
              <a:t>rolled oats</a:t>
            </a:r>
            <a:r>
              <a:rPr lang="en-GB" sz="1600" dirty="0">
                <a:solidFill>
                  <a:srgbClr val="000000"/>
                </a:solidFill>
                <a:latin typeface="Arial Hebrew"/>
                <a:cs typeface="Arial Hebrew"/>
              </a:rPr>
              <a:t> and </a:t>
            </a:r>
            <a:r>
              <a:rPr lang="en-US" sz="1600" dirty="0">
                <a:solidFill>
                  <a:srgbClr val="000000"/>
                </a:solidFill>
                <a:latin typeface="Arial Hebrew"/>
                <a:cs typeface="Arial Hebrew"/>
              </a:rPr>
              <a:t>rai</a:t>
            </a:r>
            <a:r>
              <a:rPr lang="en-GB" sz="1600" dirty="0">
                <a:solidFill>
                  <a:srgbClr val="000000"/>
                </a:solidFill>
                <a:latin typeface="Arial Hebrew"/>
                <a:cs typeface="Arial Hebrew"/>
              </a:rPr>
              <a:t>sins.</a:t>
            </a:r>
            <a:endParaRPr lang="en-US" sz="1600" dirty="0">
              <a:solidFill>
                <a:srgbClr val="000000"/>
              </a:solidFill>
              <a:latin typeface="Arial Hebrew"/>
              <a:cs typeface="Arial Hebrew"/>
            </a:endParaRPr>
          </a:p>
          <a:p>
            <a:pPr marL="342900" indent="-342900">
              <a:buFont typeface="+mj-lt"/>
              <a:buAutoNum type="arabicParenR"/>
            </a:pPr>
            <a:r>
              <a:rPr lang="en-GB" sz="1600" dirty="0">
                <a:solidFill>
                  <a:srgbClr val="000000"/>
                </a:solidFill>
                <a:latin typeface="Arial Hebrew"/>
                <a:cs typeface="Arial Hebrew"/>
              </a:rPr>
              <a:t>Mix in peanut butter and honey to the dry ingredients. Add </a:t>
            </a:r>
            <a:r>
              <a:rPr lang="en-GB" sz="1600" dirty="0" err="1">
                <a:solidFill>
                  <a:srgbClr val="000000"/>
                </a:solidFill>
                <a:latin typeface="Arial Hebrew"/>
                <a:cs typeface="Arial Hebrew"/>
              </a:rPr>
              <a:t>Aminoleban</a:t>
            </a:r>
            <a:r>
              <a:rPr lang="en-GB" sz="1600" dirty="0">
                <a:solidFill>
                  <a:srgbClr val="000000"/>
                </a:solidFill>
                <a:latin typeface="Arial Hebrew"/>
                <a:cs typeface="Arial Hebrew"/>
              </a:rPr>
              <a:t> Oral then mix well. Form into 1 inch balls or 1tbsp.</a:t>
            </a:r>
            <a:endParaRPr lang="en-US" sz="1600" dirty="0">
              <a:solidFill>
                <a:srgbClr val="000000"/>
              </a:solidFill>
              <a:latin typeface="Arial Hebrew"/>
              <a:cs typeface="Arial Hebrew"/>
            </a:endParaRPr>
          </a:p>
          <a:p>
            <a:pPr marL="342900" indent="-342900">
              <a:buFont typeface="+mj-lt"/>
              <a:buAutoNum type="arabicParenR"/>
            </a:pPr>
            <a:r>
              <a:rPr lang="en-US" sz="1600" dirty="0">
                <a:solidFill>
                  <a:srgbClr val="000000"/>
                </a:solidFill>
                <a:latin typeface="Arial Hebrew"/>
                <a:cs typeface="Arial Hebrew"/>
              </a:rPr>
              <a:t>Refrigerate for 5</a:t>
            </a:r>
            <a:r>
              <a:rPr lang="en-GB" sz="1600" dirty="0">
                <a:solidFill>
                  <a:srgbClr val="000000"/>
                </a:solidFill>
                <a:latin typeface="Arial Hebrew"/>
                <a:cs typeface="Arial Hebrew"/>
              </a:rPr>
              <a:t>-6 </a:t>
            </a:r>
            <a:r>
              <a:rPr lang="en-US" sz="1600" dirty="0">
                <a:solidFill>
                  <a:srgbClr val="000000"/>
                </a:solidFill>
                <a:latin typeface="Arial Hebrew"/>
                <a:cs typeface="Arial Hebrew"/>
              </a:rPr>
              <a:t>hours</a:t>
            </a:r>
            <a:r>
              <a:rPr lang="en-GB" sz="1600" dirty="0">
                <a:solidFill>
                  <a:srgbClr val="000000"/>
                </a:solidFill>
                <a:latin typeface="Arial Hebrew"/>
                <a:cs typeface="Arial Hebrew"/>
              </a:rPr>
              <a:t> </a:t>
            </a:r>
            <a:r>
              <a:rPr lang="en-US" sz="1600" dirty="0">
                <a:solidFill>
                  <a:srgbClr val="000000"/>
                </a:solidFill>
                <a:latin typeface="Arial Hebrew"/>
                <a:cs typeface="Arial Hebrew"/>
              </a:rPr>
              <a:t>then serve.</a:t>
            </a:r>
            <a:endParaRPr lang="en-GB" sz="1600" dirty="0">
              <a:solidFill>
                <a:srgbClr val="000000"/>
              </a:solidFill>
              <a:latin typeface="Arial Hebrew"/>
              <a:cs typeface="Arial Hebrew"/>
            </a:endParaRPr>
          </a:p>
          <a:p>
            <a:pPr marL="342900" indent="-342900">
              <a:buFont typeface="+mj-lt"/>
              <a:buAutoNum type="arabicParenR"/>
            </a:pPr>
            <a:endParaRPr lang="en-US" sz="1600" dirty="0">
              <a:solidFill>
                <a:srgbClr val="000000"/>
              </a:solidFill>
              <a:latin typeface="Arial Hebrew"/>
              <a:cs typeface="Arial Hebrew"/>
            </a:endParaRPr>
          </a:p>
          <a:p>
            <a:r>
              <a:rPr lang="en-GB" sz="1600" b="1" dirty="0">
                <a:latin typeface="Arial Hebrew"/>
                <a:cs typeface="Arial Hebrew"/>
              </a:rPr>
              <a:t>Note: </a:t>
            </a:r>
            <a:r>
              <a:rPr lang="en-GB" sz="1600" dirty="0">
                <a:latin typeface="Arial Hebrew"/>
                <a:cs typeface="Arial Hebrew"/>
              </a:rPr>
              <a:t>You can also make </a:t>
            </a:r>
            <a:r>
              <a:rPr lang="en-GB" sz="1600" dirty="0" err="1">
                <a:latin typeface="Arial Hebrew"/>
                <a:cs typeface="Arial Hebrew"/>
              </a:rPr>
              <a:t>oatmino</a:t>
            </a:r>
            <a:r>
              <a:rPr lang="en-GB" sz="1600" dirty="0">
                <a:latin typeface="Arial Hebrew"/>
                <a:cs typeface="Arial Hebrew"/>
              </a:rPr>
              <a:t> bars which makes 10 pieces/servings</a:t>
            </a:r>
            <a:endParaRPr lang="en-US" sz="1600" b="1" baseline="30000" dirty="0">
              <a:latin typeface="Arial Hebrew"/>
              <a:cs typeface="Arial Hebrew"/>
            </a:endParaRPr>
          </a:p>
        </p:txBody>
      </p:sp>
      <p:sp>
        <p:nvSpPr>
          <p:cNvPr id="16" name="TextBox 15">
            <a:extLst>
              <a:ext uri="{FF2B5EF4-FFF2-40B4-BE49-F238E27FC236}">
                <a16:creationId xmlns="" xmlns:a16="http://schemas.microsoft.com/office/drawing/2014/main" id="{1C27A19E-4D36-8944-8E64-5793C09F6B65}"/>
              </a:ext>
            </a:extLst>
          </p:cNvPr>
          <p:cNvSpPr txBox="1"/>
          <p:nvPr/>
        </p:nvSpPr>
        <p:spPr>
          <a:xfrm>
            <a:off x="38733" y="744295"/>
            <a:ext cx="2520280" cy="369332"/>
          </a:xfrm>
          <a:prstGeom prst="rect">
            <a:avLst/>
          </a:prstGeom>
          <a:noFill/>
        </p:spPr>
        <p:txBody>
          <a:bodyPr wrap="square" rtlCol="0">
            <a:spAutoFit/>
          </a:bodyPr>
          <a:lstStyle/>
          <a:p>
            <a:pPr algn="ctr"/>
            <a:r>
              <a:rPr lang="en-US" dirty="0">
                <a:solidFill>
                  <a:schemeClr val="bg1"/>
                </a:solidFill>
                <a:latin typeface="Arial Hebrew"/>
                <a:cs typeface="Arial Hebrew"/>
              </a:rPr>
              <a:t>Makes </a:t>
            </a:r>
            <a:r>
              <a:rPr lang="en-GB" dirty="0">
                <a:solidFill>
                  <a:schemeClr val="bg1"/>
                </a:solidFill>
                <a:latin typeface="Arial Hebrew"/>
                <a:cs typeface="Arial Hebrew"/>
              </a:rPr>
              <a:t>30 pieces </a:t>
            </a:r>
            <a:endParaRPr lang="en-US" dirty="0">
              <a:solidFill>
                <a:schemeClr val="bg1"/>
              </a:solidFill>
              <a:latin typeface="Arial Hebrew"/>
              <a:cs typeface="Arial Hebrew"/>
            </a:endParaRPr>
          </a:p>
        </p:txBody>
      </p:sp>
      <p:graphicFrame>
        <p:nvGraphicFramePr>
          <p:cNvPr id="18" name="Table 5">
            <a:extLst>
              <a:ext uri="{FF2B5EF4-FFF2-40B4-BE49-F238E27FC236}">
                <a16:creationId xmlns="" xmlns:a16="http://schemas.microsoft.com/office/drawing/2014/main" id="{A9AC36C7-FDB0-0D49-9B46-72527E3E5A88}"/>
              </a:ext>
            </a:extLst>
          </p:cNvPr>
          <p:cNvGraphicFramePr>
            <a:graphicFrameLocks noGrp="1"/>
          </p:cNvGraphicFramePr>
          <p:nvPr>
            <p:extLst>
              <p:ext uri="{D42A27DB-BD31-4B8C-83A1-F6EECF244321}">
                <p14:modId xmlns:p14="http://schemas.microsoft.com/office/powerpoint/2010/main" val="2542465146"/>
              </p:ext>
            </p:extLst>
          </p:nvPr>
        </p:nvGraphicFramePr>
        <p:xfrm>
          <a:off x="6729003" y="118546"/>
          <a:ext cx="2232248" cy="2964944"/>
        </p:xfrm>
        <a:graphic>
          <a:graphicData uri="http://schemas.openxmlformats.org/drawingml/2006/table">
            <a:tbl>
              <a:tblPr firstRow="1" bandRow="1">
                <a:tableStyleId>{AF606853-7671-496A-8E4F-DF71F8EC918B}</a:tableStyleId>
              </a:tblPr>
              <a:tblGrid>
                <a:gridCol w="1368151">
                  <a:extLst>
                    <a:ext uri="{9D8B030D-6E8A-4147-A177-3AD203B41FA5}">
                      <a16:colId xmlns="" xmlns:a16="http://schemas.microsoft.com/office/drawing/2014/main" val="260835692"/>
                    </a:ext>
                  </a:extLst>
                </a:gridCol>
                <a:gridCol w="864097">
                  <a:extLst>
                    <a:ext uri="{9D8B030D-6E8A-4147-A177-3AD203B41FA5}">
                      <a16:colId xmlns="" xmlns:a16="http://schemas.microsoft.com/office/drawing/2014/main" val="3159947307"/>
                    </a:ext>
                  </a:extLst>
                </a:gridCol>
              </a:tblGrid>
              <a:tr h="191264">
                <a:tc gridSpan="2">
                  <a:txBody>
                    <a:bodyPr/>
                    <a:lstStyle/>
                    <a:p>
                      <a:pPr algn="l"/>
                      <a:r>
                        <a:rPr lang="en-US" sz="1600" b="1" i="0" dirty="0">
                          <a:latin typeface="Avenir Black"/>
                          <a:cs typeface="Avenir Black"/>
                        </a:rPr>
                        <a:t>Nutrition Facts</a:t>
                      </a:r>
                    </a:p>
                  </a:txBody>
                  <a:tcPr anchor="ctr"/>
                </a:tc>
                <a:tc hMerge="1">
                  <a:txBody>
                    <a:bodyPr/>
                    <a:lstStyle/>
                    <a:p>
                      <a:endParaRPr lang="en-US" dirty="0"/>
                    </a:p>
                  </a:txBody>
                  <a:tcPr/>
                </a:tc>
                <a:extLst>
                  <a:ext uri="{0D108BD9-81ED-4DB2-BD59-A6C34878D82A}">
                    <a16:rowId xmlns="" xmlns:a16="http://schemas.microsoft.com/office/drawing/2014/main" val="1326617937"/>
                  </a:ext>
                </a:extLst>
              </a:tr>
              <a:tr h="329756">
                <a:tc gridSpan="2">
                  <a:txBody>
                    <a:bodyPr/>
                    <a:lstStyle/>
                    <a:p>
                      <a:pPr algn="ctr"/>
                      <a:r>
                        <a:rPr lang="en-US" sz="1400" b="0" i="0" dirty="0">
                          <a:latin typeface="Arial Hebrew Light"/>
                          <a:cs typeface="Arial Hebrew Light"/>
                        </a:rPr>
                        <a:t>Serving</a:t>
                      </a:r>
                      <a:r>
                        <a:rPr lang="en-US" sz="1400" b="0" i="0" baseline="0" dirty="0">
                          <a:latin typeface="Arial Hebrew Light"/>
                          <a:cs typeface="Arial Hebrew Light"/>
                        </a:rPr>
                        <a:t> size: </a:t>
                      </a:r>
                      <a:r>
                        <a:rPr lang="en-GB" sz="1400" b="0" i="0" baseline="0" dirty="0">
                          <a:latin typeface="Arial Hebrew Light"/>
                          <a:cs typeface="Arial Hebrew Light"/>
                        </a:rPr>
                        <a:t>3pcs</a:t>
                      </a:r>
                      <a:endParaRPr lang="en-US" sz="1400" b="0" i="0" dirty="0">
                        <a:latin typeface="Arial Hebrew Light"/>
                        <a:cs typeface="Arial Hebrew Light"/>
                      </a:endParaRPr>
                    </a:p>
                  </a:txBody>
                  <a:tcPr anchor="ctr"/>
                </a:tc>
                <a:tc hMerge="1">
                  <a:txBody>
                    <a:bodyPr/>
                    <a:lstStyle/>
                    <a:p>
                      <a:endParaRPr lang="en-US"/>
                    </a:p>
                  </a:txBody>
                  <a:tcPr/>
                </a:tc>
                <a:extLst>
                  <a:ext uri="{0D108BD9-81ED-4DB2-BD59-A6C34878D82A}">
                    <a16:rowId xmlns="" xmlns:a16="http://schemas.microsoft.com/office/drawing/2014/main" val="1044373091"/>
                  </a:ext>
                </a:extLst>
              </a:tr>
              <a:tr h="329756">
                <a:tc>
                  <a:txBody>
                    <a:bodyPr/>
                    <a:lstStyle/>
                    <a:p>
                      <a:pPr algn="l"/>
                      <a:r>
                        <a:rPr lang="en-US" sz="1400" b="0" i="0" dirty="0">
                          <a:latin typeface="Arial Hebrew Light"/>
                          <a:cs typeface="Arial Hebrew Light"/>
                        </a:rPr>
                        <a:t>Total Calories</a:t>
                      </a:r>
                    </a:p>
                  </a:txBody>
                  <a:tcPr anchor="ctr"/>
                </a:tc>
                <a:tc>
                  <a:txBody>
                    <a:bodyPr/>
                    <a:lstStyle/>
                    <a:p>
                      <a:pPr algn="l"/>
                      <a:r>
                        <a:rPr lang="en-GB" sz="1300" b="0" i="0" dirty="0">
                          <a:latin typeface="Arial Hebrew Light"/>
                          <a:cs typeface="Arial Hebrew Light"/>
                        </a:rPr>
                        <a:t>266.7</a:t>
                      </a:r>
                      <a:r>
                        <a:rPr lang="en-US" sz="1300" b="0" i="0" dirty="0">
                          <a:latin typeface="Arial Hebrew Light"/>
                          <a:cs typeface="Arial Hebrew Light"/>
                        </a:rPr>
                        <a:t> kcal</a:t>
                      </a:r>
                    </a:p>
                  </a:txBody>
                  <a:tcPr anchor="ctr"/>
                </a:tc>
                <a:extLst>
                  <a:ext uri="{0D108BD9-81ED-4DB2-BD59-A6C34878D82A}">
                    <a16:rowId xmlns="" xmlns:a16="http://schemas.microsoft.com/office/drawing/2014/main" val="603478927"/>
                  </a:ext>
                </a:extLst>
              </a:tr>
              <a:tr h="329756">
                <a:tc>
                  <a:txBody>
                    <a:bodyPr/>
                    <a:lstStyle/>
                    <a:p>
                      <a:pPr algn="l"/>
                      <a:r>
                        <a:rPr lang="en-US" sz="1400" b="0" i="0" dirty="0">
                          <a:latin typeface="Arial Hebrew Light"/>
                          <a:cs typeface="Arial Hebrew Light"/>
                        </a:rPr>
                        <a:t>Carbohydrates</a:t>
                      </a:r>
                    </a:p>
                  </a:txBody>
                  <a:tcPr anchor="ctr"/>
                </a:tc>
                <a:tc>
                  <a:txBody>
                    <a:bodyPr/>
                    <a:lstStyle/>
                    <a:p>
                      <a:pPr algn="l"/>
                      <a:r>
                        <a:rPr lang="en-GB" sz="1400" b="0" i="0" dirty="0">
                          <a:latin typeface="Arial Hebrew Light"/>
                          <a:cs typeface="Arial Hebrew Light"/>
                        </a:rPr>
                        <a:t>31.4 </a:t>
                      </a:r>
                      <a:r>
                        <a:rPr lang="en-US" sz="1400" b="0" i="0" dirty="0">
                          <a:latin typeface="Arial Hebrew Light"/>
                          <a:cs typeface="Arial Hebrew Light"/>
                        </a:rPr>
                        <a:t>g</a:t>
                      </a:r>
                    </a:p>
                  </a:txBody>
                  <a:tcPr anchor="ctr"/>
                </a:tc>
                <a:extLst>
                  <a:ext uri="{0D108BD9-81ED-4DB2-BD59-A6C34878D82A}">
                    <a16:rowId xmlns="" xmlns:a16="http://schemas.microsoft.com/office/drawing/2014/main" val="3722211172"/>
                  </a:ext>
                </a:extLst>
              </a:tr>
              <a:tr h="329756">
                <a:tc>
                  <a:txBody>
                    <a:bodyPr/>
                    <a:lstStyle/>
                    <a:p>
                      <a:pPr algn="l"/>
                      <a:r>
                        <a:rPr lang="en-US" sz="1400" b="0" i="0" dirty="0">
                          <a:latin typeface="Arial Hebrew Light"/>
                          <a:cs typeface="Arial Hebrew Light"/>
                        </a:rPr>
                        <a:t>Protein</a:t>
                      </a:r>
                    </a:p>
                  </a:txBody>
                  <a:tcPr anchor="ctr"/>
                </a:tc>
                <a:tc>
                  <a:txBody>
                    <a:bodyPr/>
                    <a:lstStyle/>
                    <a:p>
                      <a:pPr algn="l"/>
                      <a:r>
                        <a:rPr lang="en-GB" sz="1400" b="0" i="0" dirty="0">
                          <a:latin typeface="Arial Hebrew Light"/>
                          <a:cs typeface="Arial Hebrew Light"/>
                        </a:rPr>
                        <a:t>8.46</a:t>
                      </a:r>
                      <a:r>
                        <a:rPr lang="en-US" sz="1400" b="0" i="0" dirty="0">
                          <a:latin typeface="Arial Hebrew Light"/>
                          <a:cs typeface="Arial Hebrew Light"/>
                        </a:rPr>
                        <a:t> g</a:t>
                      </a:r>
                    </a:p>
                  </a:txBody>
                  <a:tcPr anchor="ctr"/>
                </a:tc>
                <a:extLst>
                  <a:ext uri="{0D108BD9-81ED-4DB2-BD59-A6C34878D82A}">
                    <a16:rowId xmlns="" xmlns:a16="http://schemas.microsoft.com/office/drawing/2014/main" val="2387756565"/>
                  </a:ext>
                </a:extLst>
              </a:tr>
              <a:tr h="329756">
                <a:tc>
                  <a:txBody>
                    <a:bodyPr/>
                    <a:lstStyle/>
                    <a:p>
                      <a:pPr algn="l"/>
                      <a:r>
                        <a:rPr lang="en-US" sz="1400" b="0" i="0" dirty="0">
                          <a:latin typeface="Arial Hebrew Light"/>
                          <a:cs typeface="Arial Hebrew Light"/>
                        </a:rPr>
                        <a:t>Fat</a:t>
                      </a:r>
                    </a:p>
                  </a:txBody>
                  <a:tcPr anchor="ctr"/>
                </a:tc>
                <a:tc>
                  <a:txBody>
                    <a:bodyPr/>
                    <a:lstStyle/>
                    <a:p>
                      <a:pPr algn="l"/>
                      <a:r>
                        <a:rPr lang="en-GB" sz="1400" b="0" i="0" dirty="0">
                          <a:latin typeface="Arial Hebrew Light"/>
                          <a:cs typeface="Arial Hebrew Light"/>
                        </a:rPr>
                        <a:t>10.78 </a:t>
                      </a:r>
                      <a:r>
                        <a:rPr lang="en-US" sz="1400" b="0" i="0" dirty="0">
                          <a:latin typeface="Arial Hebrew Light"/>
                          <a:cs typeface="Arial Hebrew Light"/>
                        </a:rPr>
                        <a:t>g</a:t>
                      </a:r>
                    </a:p>
                  </a:txBody>
                  <a:tcPr anchor="ctr"/>
                </a:tc>
                <a:extLst>
                  <a:ext uri="{0D108BD9-81ED-4DB2-BD59-A6C34878D82A}">
                    <a16:rowId xmlns="" xmlns:a16="http://schemas.microsoft.com/office/drawing/2014/main" val="2374499335"/>
                  </a:ext>
                </a:extLst>
              </a:tr>
              <a:tr h="176180">
                <a:tc>
                  <a:txBody>
                    <a:bodyPr/>
                    <a:lstStyle/>
                    <a:p>
                      <a:pPr algn="l"/>
                      <a:r>
                        <a:rPr lang="en-US" sz="1400" b="0" i="0" dirty="0">
                          <a:latin typeface="Arial Hebrew Light"/>
                          <a:cs typeface="Arial Hebrew Light"/>
                        </a:rPr>
                        <a:t>Sugar</a:t>
                      </a:r>
                    </a:p>
                  </a:txBody>
                  <a:tcPr anchor="ctr"/>
                </a:tc>
                <a:tc>
                  <a:txBody>
                    <a:bodyPr/>
                    <a:lstStyle/>
                    <a:p>
                      <a:pPr algn="l"/>
                      <a:r>
                        <a:rPr lang="en-GB" sz="1400" b="0" i="0" dirty="0">
                          <a:latin typeface="Arial Hebrew Light"/>
                          <a:cs typeface="Arial Hebrew Light"/>
                        </a:rPr>
                        <a:t>13.34</a:t>
                      </a:r>
                      <a:r>
                        <a:rPr lang="en-US" sz="1400" b="0" i="0" dirty="0">
                          <a:latin typeface="Arial Hebrew Light"/>
                          <a:cs typeface="Arial Hebrew Light"/>
                        </a:rPr>
                        <a:t> g</a:t>
                      </a:r>
                    </a:p>
                  </a:txBody>
                  <a:tcPr anchor="ctr"/>
                </a:tc>
                <a:extLst>
                  <a:ext uri="{0D108BD9-81ED-4DB2-BD59-A6C34878D82A}">
                    <a16:rowId xmlns="" xmlns:a16="http://schemas.microsoft.com/office/drawing/2014/main" val="10006"/>
                  </a:ext>
                </a:extLst>
              </a:tr>
              <a:tr h="176180">
                <a:tc>
                  <a:txBody>
                    <a:bodyPr/>
                    <a:lstStyle/>
                    <a:p>
                      <a:pPr algn="l"/>
                      <a:r>
                        <a:rPr lang="en-US" sz="1400" b="0" i="0" dirty="0">
                          <a:latin typeface="Arial Hebrew Light"/>
                          <a:cs typeface="Arial Hebrew Light"/>
                        </a:rPr>
                        <a:t>Sodium</a:t>
                      </a:r>
                    </a:p>
                  </a:txBody>
                  <a:tcPr anchor="ctr"/>
                </a:tc>
                <a:tc>
                  <a:txBody>
                    <a:bodyPr/>
                    <a:lstStyle/>
                    <a:p>
                      <a:pPr algn="l"/>
                      <a:r>
                        <a:rPr lang="en-GB" sz="1400" b="0" i="0" dirty="0">
                          <a:latin typeface="Arial Hebrew Light"/>
                          <a:cs typeface="Arial Hebrew Light"/>
                        </a:rPr>
                        <a:t>18.46 </a:t>
                      </a:r>
                      <a:r>
                        <a:rPr lang="en-US" sz="1400" b="0" i="0" dirty="0">
                          <a:latin typeface="Arial Hebrew Light"/>
                          <a:cs typeface="Arial Hebrew Light"/>
                        </a:rPr>
                        <a:t>mg</a:t>
                      </a:r>
                    </a:p>
                  </a:txBody>
                  <a:tcPr anchor="ctr"/>
                </a:tc>
                <a:extLst>
                  <a:ext uri="{0D108BD9-81ED-4DB2-BD59-A6C34878D82A}">
                    <a16:rowId xmlns="" xmlns:a16="http://schemas.microsoft.com/office/drawing/2014/main" val="10007"/>
                  </a:ext>
                </a:extLst>
              </a:tr>
            </a:tbl>
          </a:graphicData>
        </a:graphic>
      </p:graphicFrame>
      <p:sp>
        <p:nvSpPr>
          <p:cNvPr id="20" name="TextBox 19">
            <a:extLst>
              <a:ext uri="{FF2B5EF4-FFF2-40B4-BE49-F238E27FC236}">
                <a16:creationId xmlns="" xmlns:a16="http://schemas.microsoft.com/office/drawing/2014/main" id="{84AC246B-6F33-BB47-8C9A-315D38784FC3}"/>
              </a:ext>
            </a:extLst>
          </p:cNvPr>
          <p:cNvSpPr txBox="1"/>
          <p:nvPr/>
        </p:nvSpPr>
        <p:spPr>
          <a:xfrm>
            <a:off x="197862" y="2571302"/>
            <a:ext cx="3000235" cy="369332"/>
          </a:xfrm>
          <a:prstGeom prst="rect">
            <a:avLst/>
          </a:prstGeom>
          <a:noFill/>
        </p:spPr>
        <p:txBody>
          <a:bodyPr wrap="square" rtlCol="0">
            <a:spAutoFit/>
          </a:bodyPr>
          <a:lstStyle/>
          <a:p>
            <a:r>
              <a:rPr lang="en-PH" dirty="0">
                <a:latin typeface="Freestyle Script" panose="030804020302050B0404" pitchFamily="66" charset="0"/>
              </a:rPr>
              <a:t>Best paired with Pasta de-Amino Sardines  </a:t>
            </a:r>
          </a:p>
        </p:txBody>
      </p:sp>
      <p:pic>
        <p:nvPicPr>
          <p:cNvPr id="2" name="Picture 3">
            <a:extLst>
              <a:ext uri="{FF2B5EF4-FFF2-40B4-BE49-F238E27FC236}">
                <a16:creationId xmlns="" xmlns:a16="http://schemas.microsoft.com/office/drawing/2014/main" id="{919D8324-0ECF-3A43-B63B-FC87FA39580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7552" y="1080283"/>
            <a:ext cx="1551652" cy="1552664"/>
          </a:xfrm>
          <a:prstGeom prst="rect">
            <a:avLst/>
          </a:prstGeom>
        </p:spPr>
      </p:pic>
    </p:spTree>
    <p:extLst>
      <p:ext uri="{BB962C8B-B14F-4D97-AF65-F5344CB8AC3E}">
        <p14:creationId xmlns:p14="http://schemas.microsoft.com/office/powerpoint/2010/main" val="4213702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99792" y="987574"/>
            <a:ext cx="3816424" cy="1512168"/>
          </a:xfrm>
        </p:spPr>
        <p:txBody>
          <a:bodyPr>
            <a:noAutofit/>
          </a:bodyPr>
          <a:lstStyle/>
          <a:p>
            <a:pPr marL="0" indent="0">
              <a:buNone/>
            </a:pPr>
            <a:r>
              <a:rPr lang="en-US" sz="1600" b="1" dirty="0">
                <a:solidFill>
                  <a:srgbClr val="000000"/>
                </a:solidFill>
                <a:latin typeface="Arial Hebrew"/>
                <a:cs typeface="Arial Hebrew"/>
              </a:rPr>
              <a:t>Ingredients:</a:t>
            </a:r>
          </a:p>
          <a:p>
            <a:pPr marL="0" indent="0">
              <a:buNone/>
            </a:pPr>
            <a:r>
              <a:rPr lang="en-GB" sz="1600" dirty="0">
                <a:solidFill>
                  <a:srgbClr val="000000"/>
                </a:solidFill>
                <a:latin typeface="Arial Hebrew"/>
                <a:cs typeface="Arial Hebrew"/>
              </a:rPr>
              <a:t>½ </a:t>
            </a:r>
            <a:r>
              <a:rPr lang="en-US" sz="1600" dirty="0">
                <a:solidFill>
                  <a:srgbClr val="000000"/>
                </a:solidFill>
                <a:latin typeface="Arial Hebrew"/>
                <a:cs typeface="Arial Hebrew"/>
              </a:rPr>
              <a:t>banana (frozen) </a:t>
            </a:r>
          </a:p>
          <a:p>
            <a:pPr marL="0" indent="0">
              <a:buNone/>
            </a:pPr>
            <a:r>
              <a:rPr lang="en-US" sz="1600" dirty="0">
                <a:solidFill>
                  <a:srgbClr val="000000"/>
                </a:solidFill>
                <a:latin typeface="Arial Hebrew"/>
                <a:cs typeface="Arial Hebrew"/>
              </a:rPr>
              <a:t>1 ripe mango (frozen) </a:t>
            </a:r>
          </a:p>
          <a:p>
            <a:pPr marL="0" indent="0">
              <a:buNone/>
            </a:pPr>
            <a:r>
              <a:rPr lang="en-US" sz="1600" dirty="0">
                <a:solidFill>
                  <a:srgbClr val="000000"/>
                </a:solidFill>
                <a:latin typeface="Arial Hebrew"/>
                <a:cs typeface="Arial Hebrew"/>
              </a:rPr>
              <a:t>½</a:t>
            </a:r>
            <a:r>
              <a:rPr lang="en-GB" sz="1600" dirty="0">
                <a:solidFill>
                  <a:srgbClr val="000000"/>
                </a:solidFill>
                <a:latin typeface="Arial Hebrew"/>
                <a:cs typeface="Arial Hebrew"/>
              </a:rPr>
              <a:t> </a:t>
            </a:r>
            <a:r>
              <a:rPr lang="en-US" sz="1600" dirty="0">
                <a:solidFill>
                  <a:srgbClr val="000000"/>
                </a:solidFill>
                <a:latin typeface="Arial Hebrew"/>
                <a:cs typeface="Arial Hebrew"/>
              </a:rPr>
              <a:t>cucumber (shredded</a:t>
            </a:r>
            <a:r>
              <a:rPr lang="en-GB" sz="1600" dirty="0">
                <a:solidFill>
                  <a:srgbClr val="000000"/>
                </a:solidFill>
                <a:latin typeface="Arial Hebrew"/>
                <a:cs typeface="Arial Hebrew"/>
              </a:rPr>
              <a:t>)</a:t>
            </a:r>
            <a:endParaRPr lang="en-US" sz="1600" dirty="0">
              <a:solidFill>
                <a:srgbClr val="000000"/>
              </a:solidFill>
              <a:latin typeface="Arial Hebrew"/>
              <a:cs typeface="Arial Hebrew"/>
            </a:endParaRPr>
          </a:p>
          <a:p>
            <a:pPr marL="0" indent="0">
              <a:buNone/>
            </a:pPr>
            <a:r>
              <a:rPr lang="en-US" sz="1600" dirty="0">
                <a:solidFill>
                  <a:schemeClr val="tx1"/>
                </a:solidFill>
                <a:latin typeface="Arial Hebrew"/>
                <a:cs typeface="Arial Hebrew"/>
              </a:rPr>
              <a:t>1 sachet </a:t>
            </a:r>
            <a:r>
              <a:rPr lang="en-US" sz="1600" dirty="0" err="1">
                <a:solidFill>
                  <a:schemeClr val="tx1"/>
                </a:solidFill>
                <a:latin typeface="Arial Hebrew"/>
                <a:cs typeface="Arial Hebrew"/>
              </a:rPr>
              <a:t>Aminoleban</a:t>
            </a:r>
            <a:r>
              <a:rPr lang="en-US" sz="1600" dirty="0">
                <a:solidFill>
                  <a:schemeClr val="tx1"/>
                </a:solidFill>
                <a:latin typeface="Arial Hebrew"/>
                <a:cs typeface="Arial Hebrew"/>
              </a:rPr>
              <a:t> Oral </a:t>
            </a:r>
          </a:p>
          <a:p>
            <a:pPr marL="0" indent="0">
              <a:buNone/>
            </a:pPr>
            <a:r>
              <a:rPr lang="en-US" sz="1600" dirty="0">
                <a:solidFill>
                  <a:srgbClr val="000000"/>
                </a:solidFill>
                <a:latin typeface="Arial Hebrew"/>
                <a:cs typeface="Arial Hebrew"/>
              </a:rPr>
              <a:t>180ml Water </a:t>
            </a:r>
          </a:p>
          <a:p>
            <a:pPr marL="0" indent="0">
              <a:buNone/>
            </a:pPr>
            <a:endParaRPr lang="en-US" sz="1600" dirty="0">
              <a:latin typeface="Arial Hebrew"/>
              <a:cs typeface="Arial Hebrew"/>
            </a:endParaRPr>
          </a:p>
        </p:txBody>
      </p:sp>
      <p:sp>
        <p:nvSpPr>
          <p:cNvPr id="9" name="Rectangle 8"/>
          <p:cNvSpPr/>
          <p:nvPr/>
        </p:nvSpPr>
        <p:spPr>
          <a:xfrm>
            <a:off x="107504" y="4515966"/>
            <a:ext cx="288032" cy="144016"/>
          </a:xfrm>
          <a:prstGeom prst="rect">
            <a:avLst/>
          </a:prstGeom>
          <a:solidFill>
            <a:schemeClr val="bg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 name="Group 4"/>
          <p:cNvGrpSpPr/>
          <p:nvPr/>
        </p:nvGrpSpPr>
        <p:grpSpPr>
          <a:xfrm>
            <a:off x="107504" y="4515966"/>
            <a:ext cx="288032" cy="360040"/>
            <a:chOff x="971600" y="3363838"/>
            <a:chExt cx="921703" cy="936104"/>
          </a:xfrm>
        </p:grpSpPr>
        <p:pic>
          <p:nvPicPr>
            <p:cNvPr id="6" name="Picture 5" descr="Screen Shot 2020-06-03 at 17.29.48.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608" y="3723878"/>
              <a:ext cx="792088" cy="305718"/>
            </a:xfrm>
            <a:prstGeom prst="rect">
              <a:avLst/>
            </a:prstGeom>
          </p:spPr>
        </p:pic>
        <p:pic>
          <p:nvPicPr>
            <p:cNvPr id="7" name="Picture 6" descr="Screen Shot 2020-06-03 at 17.29.59.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1600" y="4011910"/>
              <a:ext cx="921703" cy="288032"/>
            </a:xfrm>
            <a:prstGeom prst="rect">
              <a:avLst/>
            </a:prstGeom>
          </p:spPr>
        </p:pic>
        <p:pic>
          <p:nvPicPr>
            <p:cNvPr id="8" name="Picture 7" descr="Screen Shot 2020-06-03 at 17.29.36.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59632" y="3363838"/>
              <a:ext cx="288032" cy="363830"/>
            </a:xfrm>
            <a:prstGeom prst="rect">
              <a:avLst/>
            </a:prstGeom>
          </p:spPr>
        </p:pic>
      </p:grpSp>
      <p:sp>
        <p:nvSpPr>
          <p:cNvPr id="13" name="Rectangle 12"/>
          <p:cNvSpPr/>
          <p:nvPr/>
        </p:nvSpPr>
        <p:spPr>
          <a:xfrm>
            <a:off x="917848" y="3219822"/>
            <a:ext cx="8460432" cy="2231380"/>
          </a:xfrm>
          <a:prstGeom prst="rect">
            <a:avLst/>
          </a:prstGeom>
        </p:spPr>
        <p:txBody>
          <a:bodyPr wrap="square">
            <a:spAutoFit/>
          </a:bodyPr>
          <a:lstStyle/>
          <a:p>
            <a:r>
              <a:rPr lang="en-US" sz="1600" b="1" dirty="0">
                <a:latin typeface="Arial Hebrew"/>
                <a:cs typeface="Arial Hebrew"/>
              </a:rPr>
              <a:t>Procedure:</a:t>
            </a:r>
          </a:p>
          <a:p>
            <a:pPr marL="342900" indent="-342900">
              <a:buFont typeface="+mj-lt"/>
              <a:buAutoNum type="arabicParenR"/>
            </a:pPr>
            <a:r>
              <a:rPr lang="en-US" sz="1500" dirty="0">
                <a:latin typeface="Arial Hebrew"/>
                <a:cs typeface="Arial Hebrew"/>
              </a:rPr>
              <a:t>Mix Aminoleban in 180mL water then set aside. </a:t>
            </a:r>
          </a:p>
          <a:p>
            <a:pPr marL="342900" indent="-342900">
              <a:buFont typeface="+mj-lt"/>
              <a:buAutoNum type="arabicParenR"/>
            </a:pPr>
            <a:r>
              <a:rPr lang="en-US" sz="1500" dirty="0">
                <a:latin typeface="Arial Hebrew"/>
                <a:cs typeface="Arial Hebrew"/>
              </a:rPr>
              <a:t>Prepare the frozen fruits by chopping in smaller pieces for easy blending. Put the banana </a:t>
            </a:r>
            <a:br>
              <a:rPr lang="en-US" sz="1500" dirty="0">
                <a:latin typeface="Arial Hebrew"/>
                <a:cs typeface="Arial Hebrew"/>
              </a:rPr>
            </a:br>
            <a:r>
              <a:rPr lang="en-US" sz="1500" dirty="0">
                <a:latin typeface="Arial Hebrew"/>
                <a:cs typeface="Arial Hebrew"/>
              </a:rPr>
              <a:t>and mango inside the blender then add </a:t>
            </a:r>
            <a:r>
              <a:rPr lang="en-US" sz="1500" dirty="0" err="1">
                <a:latin typeface="Arial Hebrew"/>
                <a:cs typeface="Arial Hebrew"/>
              </a:rPr>
              <a:t>Aminoleban</a:t>
            </a:r>
            <a:r>
              <a:rPr lang="en-US" sz="1500" dirty="0">
                <a:latin typeface="Arial Hebrew"/>
                <a:cs typeface="Arial Hebrew"/>
              </a:rPr>
              <a:t> Oral. Blend well. Add cucumber then</a:t>
            </a:r>
            <a:br>
              <a:rPr lang="en-US" sz="1500" dirty="0">
                <a:latin typeface="Arial Hebrew"/>
                <a:cs typeface="Arial Hebrew"/>
              </a:rPr>
            </a:br>
            <a:r>
              <a:rPr lang="en-US" sz="1500" dirty="0">
                <a:latin typeface="Arial Hebrew"/>
                <a:cs typeface="Arial Hebrew"/>
              </a:rPr>
              <a:t>blend again for 5 seconds. </a:t>
            </a:r>
          </a:p>
          <a:p>
            <a:pPr marL="342900" indent="-342900">
              <a:buFont typeface="+mj-lt"/>
              <a:buAutoNum type="arabicParenR"/>
            </a:pPr>
            <a:r>
              <a:rPr lang="en-US" sz="1500" dirty="0">
                <a:latin typeface="Arial Hebrew"/>
                <a:cs typeface="Arial Hebrew"/>
              </a:rPr>
              <a:t>Place </a:t>
            </a:r>
            <a:r>
              <a:rPr lang="en-GB" sz="1500" dirty="0">
                <a:latin typeface="Arial Hebrew"/>
                <a:cs typeface="Arial Hebrew"/>
              </a:rPr>
              <a:t>in an 8oz cup then put a popsicle stick in the middle.</a:t>
            </a:r>
            <a:r>
              <a:rPr lang="en-US" sz="1500" dirty="0">
                <a:latin typeface="Arial Hebrew"/>
                <a:cs typeface="Arial Hebrew"/>
              </a:rPr>
              <a:t> Freeze them overnight then serve. </a:t>
            </a:r>
          </a:p>
          <a:p>
            <a:endParaRPr lang="en-US" b="1" dirty="0">
              <a:latin typeface="Arial Hebrew"/>
              <a:cs typeface="Arial Hebrew"/>
            </a:endParaRPr>
          </a:p>
          <a:p>
            <a:endParaRPr lang="en-US" b="1" dirty="0">
              <a:latin typeface="Arial Hebrew"/>
              <a:cs typeface="Arial Hebrew"/>
            </a:endParaRPr>
          </a:p>
          <a:p>
            <a:endParaRPr lang="en-US" b="1" baseline="30000" dirty="0">
              <a:latin typeface="Arial Hebrew"/>
              <a:cs typeface="Arial Hebrew"/>
            </a:endParaRPr>
          </a:p>
        </p:txBody>
      </p:sp>
      <p:sp>
        <p:nvSpPr>
          <p:cNvPr id="15" name="TextBox 14"/>
          <p:cNvSpPr txBox="1"/>
          <p:nvPr/>
        </p:nvSpPr>
        <p:spPr>
          <a:xfrm>
            <a:off x="287524" y="669284"/>
            <a:ext cx="2520280" cy="369332"/>
          </a:xfrm>
          <a:prstGeom prst="rect">
            <a:avLst/>
          </a:prstGeom>
          <a:noFill/>
        </p:spPr>
        <p:txBody>
          <a:bodyPr wrap="square" rtlCol="0">
            <a:spAutoFit/>
          </a:bodyPr>
          <a:lstStyle/>
          <a:p>
            <a:pPr algn="ctr"/>
            <a:r>
              <a:rPr lang="en-US" dirty="0">
                <a:solidFill>
                  <a:schemeClr val="bg1"/>
                </a:solidFill>
                <a:latin typeface="Arial Hebrew"/>
                <a:cs typeface="Arial Hebrew"/>
              </a:rPr>
              <a:t>Makes </a:t>
            </a:r>
            <a:r>
              <a:rPr lang="en-GB" dirty="0">
                <a:solidFill>
                  <a:schemeClr val="bg1"/>
                </a:solidFill>
                <a:latin typeface="Arial Hebrew"/>
                <a:cs typeface="Arial Hebrew"/>
              </a:rPr>
              <a:t>2 </a:t>
            </a:r>
            <a:r>
              <a:rPr lang="en-US" dirty="0">
                <a:solidFill>
                  <a:schemeClr val="bg1"/>
                </a:solidFill>
                <a:latin typeface="Arial Hebrew"/>
                <a:cs typeface="Arial Hebrew"/>
              </a:rPr>
              <a:t>servings </a:t>
            </a:r>
          </a:p>
        </p:txBody>
      </p:sp>
      <p:sp>
        <p:nvSpPr>
          <p:cNvPr id="2" name="TextBox 1"/>
          <p:cNvSpPr txBox="1"/>
          <p:nvPr/>
        </p:nvSpPr>
        <p:spPr>
          <a:xfrm>
            <a:off x="935851" y="4713235"/>
            <a:ext cx="7056784" cy="615553"/>
          </a:xfrm>
          <a:prstGeom prst="rect">
            <a:avLst/>
          </a:prstGeom>
          <a:noFill/>
        </p:spPr>
        <p:txBody>
          <a:bodyPr wrap="square" rtlCol="0">
            <a:spAutoFit/>
          </a:bodyPr>
          <a:lstStyle/>
          <a:p>
            <a:r>
              <a:rPr lang="en-GB" sz="1600" b="1" dirty="0">
                <a:latin typeface="Arial Hebrew"/>
                <a:cs typeface="Arial Hebrew"/>
              </a:rPr>
              <a:t>Note:</a:t>
            </a:r>
            <a:r>
              <a:rPr lang="en-US" sz="1600" dirty="0">
                <a:latin typeface="Arial Hebrew"/>
                <a:cs typeface="Arial Hebrew"/>
              </a:rPr>
              <a:t> </a:t>
            </a:r>
            <a:r>
              <a:rPr lang="en-GB" sz="1600" dirty="0">
                <a:latin typeface="Arial Hebrew"/>
                <a:cs typeface="Arial Hebrew"/>
              </a:rPr>
              <a:t>You can use a popsicle </a:t>
            </a:r>
            <a:r>
              <a:rPr lang="en-GB" sz="1600" dirty="0" err="1">
                <a:latin typeface="Arial Hebrew"/>
                <a:cs typeface="Arial Hebrew"/>
              </a:rPr>
              <a:t>mold</a:t>
            </a:r>
            <a:r>
              <a:rPr lang="en-GB" sz="1600" dirty="0">
                <a:latin typeface="Arial Hebrew"/>
                <a:cs typeface="Arial Hebrew"/>
              </a:rPr>
              <a:t> or ice candy bags</a:t>
            </a:r>
            <a:endParaRPr lang="en-US" sz="1600" dirty="0">
              <a:latin typeface="Arial Hebrew"/>
              <a:cs typeface="Arial Hebrew"/>
            </a:endParaRPr>
          </a:p>
          <a:p>
            <a:endParaRPr lang="en-US" dirty="0"/>
          </a:p>
        </p:txBody>
      </p:sp>
      <p:graphicFrame>
        <p:nvGraphicFramePr>
          <p:cNvPr id="14" name="Table 5">
            <a:extLst>
              <a:ext uri="{FF2B5EF4-FFF2-40B4-BE49-F238E27FC236}">
                <a16:creationId xmlns="" xmlns:a16="http://schemas.microsoft.com/office/drawing/2014/main" id="{3A68F401-F2DC-463F-8838-418392C5C607}"/>
              </a:ext>
            </a:extLst>
          </p:cNvPr>
          <p:cNvGraphicFramePr>
            <a:graphicFrameLocks noGrp="1"/>
          </p:cNvGraphicFramePr>
          <p:nvPr>
            <p:extLst>
              <p:ext uri="{D42A27DB-BD31-4B8C-83A1-F6EECF244321}">
                <p14:modId xmlns:p14="http://schemas.microsoft.com/office/powerpoint/2010/main" val="1403533252"/>
              </p:ext>
            </p:extLst>
          </p:nvPr>
        </p:nvGraphicFramePr>
        <p:xfrm>
          <a:off x="6588224" y="118546"/>
          <a:ext cx="2373027" cy="2593660"/>
        </p:xfrm>
        <a:graphic>
          <a:graphicData uri="http://schemas.openxmlformats.org/drawingml/2006/table">
            <a:tbl>
              <a:tblPr firstRow="1" bandRow="1">
                <a:tableStyleId>{AF606853-7671-496A-8E4F-DF71F8EC918B}</a:tableStyleId>
              </a:tblPr>
              <a:tblGrid>
                <a:gridCol w="1368152">
                  <a:extLst>
                    <a:ext uri="{9D8B030D-6E8A-4147-A177-3AD203B41FA5}">
                      <a16:colId xmlns="" xmlns:a16="http://schemas.microsoft.com/office/drawing/2014/main" val="260835692"/>
                    </a:ext>
                  </a:extLst>
                </a:gridCol>
                <a:gridCol w="1004875">
                  <a:extLst>
                    <a:ext uri="{9D8B030D-6E8A-4147-A177-3AD203B41FA5}">
                      <a16:colId xmlns="" xmlns:a16="http://schemas.microsoft.com/office/drawing/2014/main" val="3159947307"/>
                    </a:ext>
                  </a:extLst>
                </a:gridCol>
              </a:tblGrid>
              <a:tr h="191264">
                <a:tc gridSpan="2">
                  <a:txBody>
                    <a:bodyPr/>
                    <a:lstStyle/>
                    <a:p>
                      <a:pPr algn="l"/>
                      <a:r>
                        <a:rPr lang="en-US" sz="1600" b="1" i="0" dirty="0">
                          <a:latin typeface="Avenir Black"/>
                          <a:cs typeface="Avenir Black"/>
                        </a:rPr>
                        <a:t>Nutrition Facts</a:t>
                      </a:r>
                    </a:p>
                  </a:txBody>
                  <a:tcPr/>
                </a:tc>
                <a:tc hMerge="1">
                  <a:txBody>
                    <a:bodyPr/>
                    <a:lstStyle/>
                    <a:p>
                      <a:endParaRPr lang="en-US" dirty="0"/>
                    </a:p>
                  </a:txBody>
                  <a:tcPr/>
                </a:tc>
                <a:extLst>
                  <a:ext uri="{0D108BD9-81ED-4DB2-BD59-A6C34878D82A}">
                    <a16:rowId xmlns="" xmlns:a16="http://schemas.microsoft.com/office/drawing/2014/main" val="1326617937"/>
                  </a:ext>
                </a:extLst>
              </a:tr>
              <a:tr h="329756">
                <a:tc gridSpan="2">
                  <a:txBody>
                    <a:bodyPr/>
                    <a:lstStyle/>
                    <a:p>
                      <a:pPr algn="ctr"/>
                      <a:r>
                        <a:rPr lang="en-US" sz="1400" b="0" i="0" dirty="0">
                          <a:latin typeface="Arial Hebrew Light"/>
                          <a:cs typeface="Arial Hebrew Light"/>
                        </a:rPr>
                        <a:t>Serving</a:t>
                      </a:r>
                      <a:r>
                        <a:rPr lang="en-US" sz="1400" b="0" i="0" baseline="0" dirty="0">
                          <a:latin typeface="Arial Hebrew Light"/>
                          <a:cs typeface="Arial Hebrew Light"/>
                        </a:rPr>
                        <a:t> size: 1 piece</a:t>
                      </a:r>
                      <a:r>
                        <a:rPr lang="en-GB" sz="1400" b="0" i="0" baseline="0" dirty="0">
                          <a:latin typeface="Arial Hebrew Light"/>
                          <a:cs typeface="Arial Hebrew Light"/>
                        </a:rPr>
                        <a:t> (8oz)</a:t>
                      </a:r>
                      <a:endParaRPr lang="en-US" sz="1400" b="0" i="0" dirty="0">
                        <a:latin typeface="Arial Hebrew Light"/>
                        <a:cs typeface="Arial Hebrew Light"/>
                      </a:endParaRPr>
                    </a:p>
                  </a:txBody>
                  <a:tcPr/>
                </a:tc>
                <a:tc hMerge="1">
                  <a:txBody>
                    <a:bodyPr/>
                    <a:lstStyle/>
                    <a:p>
                      <a:endParaRPr lang="en-US"/>
                    </a:p>
                  </a:txBody>
                  <a:tcPr/>
                </a:tc>
                <a:extLst>
                  <a:ext uri="{0D108BD9-81ED-4DB2-BD59-A6C34878D82A}">
                    <a16:rowId xmlns="" xmlns:a16="http://schemas.microsoft.com/office/drawing/2014/main" val="1044373091"/>
                  </a:ext>
                </a:extLst>
              </a:tr>
              <a:tr h="329756">
                <a:tc>
                  <a:txBody>
                    <a:bodyPr/>
                    <a:lstStyle/>
                    <a:p>
                      <a:pPr algn="l"/>
                      <a:r>
                        <a:rPr lang="en-US" sz="1400" b="0" i="0" dirty="0">
                          <a:latin typeface="Arial Hebrew Light"/>
                          <a:cs typeface="Arial Hebrew Light"/>
                        </a:rPr>
                        <a:t>Total Calories</a:t>
                      </a:r>
                    </a:p>
                  </a:txBody>
                  <a:tcPr/>
                </a:tc>
                <a:tc>
                  <a:txBody>
                    <a:bodyPr/>
                    <a:lstStyle/>
                    <a:p>
                      <a:pPr algn="l"/>
                      <a:r>
                        <a:rPr lang="en-GB" sz="1400" b="0" i="0" dirty="0">
                          <a:latin typeface="Arial Hebrew Light"/>
                          <a:cs typeface="Arial Hebrew Light"/>
                        </a:rPr>
                        <a:t>165 </a:t>
                      </a:r>
                      <a:r>
                        <a:rPr lang="en-US" sz="1400" b="0" i="0" dirty="0">
                          <a:latin typeface="Arial Hebrew Light"/>
                          <a:cs typeface="Arial Hebrew Light"/>
                        </a:rPr>
                        <a:t>kcal</a:t>
                      </a:r>
                    </a:p>
                  </a:txBody>
                  <a:tcPr/>
                </a:tc>
                <a:extLst>
                  <a:ext uri="{0D108BD9-81ED-4DB2-BD59-A6C34878D82A}">
                    <a16:rowId xmlns="" xmlns:a16="http://schemas.microsoft.com/office/drawing/2014/main" val="603478927"/>
                  </a:ext>
                </a:extLst>
              </a:tr>
              <a:tr h="329756">
                <a:tc>
                  <a:txBody>
                    <a:bodyPr/>
                    <a:lstStyle/>
                    <a:p>
                      <a:pPr algn="l"/>
                      <a:r>
                        <a:rPr lang="en-US" sz="1400" b="0" i="0" dirty="0">
                          <a:latin typeface="Arial Hebrew Light"/>
                          <a:cs typeface="Arial Hebrew Light"/>
                        </a:rPr>
                        <a:t>Carbohydrates</a:t>
                      </a:r>
                    </a:p>
                  </a:txBody>
                  <a:tcPr/>
                </a:tc>
                <a:tc>
                  <a:txBody>
                    <a:bodyPr/>
                    <a:lstStyle/>
                    <a:p>
                      <a:pPr algn="l"/>
                      <a:r>
                        <a:rPr lang="en-GB" sz="1400" b="0" i="0" dirty="0">
                          <a:latin typeface="Arial Hebrew Light"/>
                          <a:cs typeface="Arial Hebrew Light"/>
                        </a:rPr>
                        <a:t>31</a:t>
                      </a:r>
                      <a:r>
                        <a:rPr lang="en-US" sz="1400" b="0" i="0" dirty="0">
                          <a:latin typeface="Arial Hebrew Light"/>
                          <a:cs typeface="Arial Hebrew Light"/>
                        </a:rPr>
                        <a:t> g</a:t>
                      </a:r>
                    </a:p>
                  </a:txBody>
                  <a:tcPr/>
                </a:tc>
                <a:extLst>
                  <a:ext uri="{0D108BD9-81ED-4DB2-BD59-A6C34878D82A}">
                    <a16:rowId xmlns="" xmlns:a16="http://schemas.microsoft.com/office/drawing/2014/main" val="3722211172"/>
                  </a:ext>
                </a:extLst>
              </a:tr>
              <a:tr h="329756">
                <a:tc>
                  <a:txBody>
                    <a:bodyPr/>
                    <a:lstStyle/>
                    <a:p>
                      <a:pPr algn="l"/>
                      <a:r>
                        <a:rPr lang="en-US" sz="1400" b="0" i="0" dirty="0">
                          <a:latin typeface="Arial Hebrew Light"/>
                          <a:cs typeface="Arial Hebrew Light"/>
                        </a:rPr>
                        <a:t>Protein</a:t>
                      </a:r>
                    </a:p>
                  </a:txBody>
                  <a:tcPr/>
                </a:tc>
                <a:tc>
                  <a:txBody>
                    <a:bodyPr/>
                    <a:lstStyle/>
                    <a:p>
                      <a:pPr algn="l"/>
                      <a:r>
                        <a:rPr lang="en-GB" sz="1400" b="0" i="0" dirty="0">
                          <a:latin typeface="Arial Hebrew Light"/>
                          <a:cs typeface="Arial Hebrew Light"/>
                        </a:rPr>
                        <a:t>7 g</a:t>
                      </a:r>
                      <a:endParaRPr lang="en-US" sz="1400" b="0" i="0" dirty="0">
                        <a:latin typeface="Arial Hebrew Light"/>
                        <a:cs typeface="Arial Hebrew Light"/>
                      </a:endParaRPr>
                    </a:p>
                  </a:txBody>
                  <a:tcPr/>
                </a:tc>
                <a:extLst>
                  <a:ext uri="{0D108BD9-81ED-4DB2-BD59-A6C34878D82A}">
                    <a16:rowId xmlns="" xmlns:a16="http://schemas.microsoft.com/office/drawing/2014/main" val="2387756565"/>
                  </a:ext>
                </a:extLst>
              </a:tr>
              <a:tr h="329756">
                <a:tc>
                  <a:txBody>
                    <a:bodyPr/>
                    <a:lstStyle/>
                    <a:p>
                      <a:pPr algn="l"/>
                      <a:r>
                        <a:rPr lang="en-US" sz="1400" b="0" i="0" dirty="0">
                          <a:latin typeface="Arial Hebrew Light"/>
                          <a:cs typeface="Arial Hebrew Light"/>
                        </a:rPr>
                        <a:t>Fat</a:t>
                      </a:r>
                    </a:p>
                  </a:txBody>
                  <a:tcPr/>
                </a:tc>
                <a:tc>
                  <a:txBody>
                    <a:bodyPr/>
                    <a:lstStyle/>
                    <a:p>
                      <a:pPr algn="l"/>
                      <a:r>
                        <a:rPr lang="en-GB" sz="1400" b="0" i="0" dirty="0">
                          <a:latin typeface="Arial Hebrew Light"/>
                          <a:cs typeface="Arial Hebrew Light"/>
                        </a:rPr>
                        <a:t>1.75 g</a:t>
                      </a:r>
                      <a:endParaRPr lang="en-US" sz="1400" b="0" i="0" dirty="0">
                        <a:latin typeface="Arial Hebrew Light"/>
                        <a:cs typeface="Arial Hebrew Light"/>
                      </a:endParaRPr>
                    </a:p>
                  </a:txBody>
                  <a:tcPr/>
                </a:tc>
                <a:extLst>
                  <a:ext uri="{0D108BD9-81ED-4DB2-BD59-A6C34878D82A}">
                    <a16:rowId xmlns="" xmlns:a16="http://schemas.microsoft.com/office/drawing/2014/main" val="2374499335"/>
                  </a:ext>
                </a:extLst>
              </a:tr>
              <a:tr h="176180">
                <a:tc>
                  <a:txBody>
                    <a:bodyPr/>
                    <a:lstStyle/>
                    <a:p>
                      <a:pPr algn="l"/>
                      <a:r>
                        <a:rPr lang="en-US" sz="1400" b="0" i="0" dirty="0">
                          <a:latin typeface="Arial Hebrew Light"/>
                          <a:cs typeface="Arial Hebrew Light"/>
                        </a:rPr>
                        <a:t>Sugar</a:t>
                      </a:r>
                    </a:p>
                  </a:txBody>
                  <a:tcPr/>
                </a:tc>
                <a:tc>
                  <a:txBody>
                    <a:bodyPr/>
                    <a:lstStyle/>
                    <a:p>
                      <a:pPr algn="l"/>
                      <a:r>
                        <a:rPr lang="en-US" sz="1400" b="0" i="0" dirty="0">
                          <a:latin typeface="Arial Hebrew Light"/>
                          <a:cs typeface="Arial Hebrew Light"/>
                        </a:rPr>
                        <a:t>1</a:t>
                      </a:r>
                      <a:r>
                        <a:rPr lang="en-GB" sz="1400" b="0" i="0" dirty="0">
                          <a:latin typeface="Arial Hebrew Light"/>
                          <a:cs typeface="Arial Hebrew Light"/>
                        </a:rPr>
                        <a:t>1.45 </a:t>
                      </a:r>
                      <a:r>
                        <a:rPr lang="en-US" sz="1400" b="0" i="0" dirty="0">
                          <a:latin typeface="Arial Hebrew Light"/>
                          <a:cs typeface="Arial Hebrew Light"/>
                        </a:rPr>
                        <a:t>g</a:t>
                      </a:r>
                    </a:p>
                  </a:txBody>
                  <a:tcPr/>
                </a:tc>
                <a:extLst>
                  <a:ext uri="{0D108BD9-81ED-4DB2-BD59-A6C34878D82A}">
                    <a16:rowId xmlns="" xmlns:a16="http://schemas.microsoft.com/office/drawing/2014/main" val="10006"/>
                  </a:ext>
                </a:extLst>
              </a:tr>
              <a:tr h="176180">
                <a:tc>
                  <a:txBody>
                    <a:bodyPr/>
                    <a:lstStyle/>
                    <a:p>
                      <a:pPr algn="l"/>
                      <a:r>
                        <a:rPr lang="en-US" sz="1400" b="0" i="0" dirty="0">
                          <a:latin typeface="Arial Hebrew Light"/>
                          <a:cs typeface="Arial Hebrew Light"/>
                        </a:rPr>
                        <a:t>Sodium</a:t>
                      </a:r>
                    </a:p>
                  </a:txBody>
                  <a:tcPr/>
                </a:tc>
                <a:tc>
                  <a:txBody>
                    <a:bodyPr/>
                    <a:lstStyle/>
                    <a:p>
                      <a:pPr algn="l"/>
                      <a:r>
                        <a:rPr lang="en-GB" sz="1400" b="0" i="0" dirty="0">
                          <a:latin typeface="Arial Hebrew Light"/>
                          <a:cs typeface="Arial Hebrew Light"/>
                        </a:rPr>
                        <a:t>24.72 </a:t>
                      </a:r>
                      <a:r>
                        <a:rPr lang="en-US" sz="1400" b="0" i="0" dirty="0">
                          <a:latin typeface="Arial Hebrew Light"/>
                          <a:cs typeface="Arial Hebrew Light"/>
                        </a:rPr>
                        <a:t>mg</a:t>
                      </a:r>
                    </a:p>
                  </a:txBody>
                  <a:tcPr/>
                </a:tc>
                <a:extLst>
                  <a:ext uri="{0D108BD9-81ED-4DB2-BD59-A6C34878D82A}">
                    <a16:rowId xmlns="" xmlns:a16="http://schemas.microsoft.com/office/drawing/2014/main" val="10007"/>
                  </a:ext>
                </a:extLst>
              </a:tr>
            </a:tbl>
          </a:graphicData>
        </a:graphic>
      </p:graphicFrame>
      <p:sp>
        <p:nvSpPr>
          <p:cNvPr id="16" name="TextBox 15">
            <a:extLst>
              <a:ext uri="{FF2B5EF4-FFF2-40B4-BE49-F238E27FC236}">
                <a16:creationId xmlns="" xmlns:a16="http://schemas.microsoft.com/office/drawing/2014/main" id="{47A27B27-8EFC-438C-B302-FEC6D56A6495}"/>
              </a:ext>
            </a:extLst>
          </p:cNvPr>
          <p:cNvSpPr txBox="1"/>
          <p:nvPr/>
        </p:nvSpPr>
        <p:spPr>
          <a:xfrm>
            <a:off x="287524" y="2781252"/>
            <a:ext cx="3000235" cy="369332"/>
          </a:xfrm>
          <a:prstGeom prst="rect">
            <a:avLst/>
          </a:prstGeom>
          <a:noFill/>
        </p:spPr>
        <p:txBody>
          <a:bodyPr wrap="square" rtlCol="0">
            <a:spAutoFit/>
          </a:bodyPr>
          <a:lstStyle/>
          <a:p>
            <a:r>
              <a:rPr lang="en-PH" dirty="0">
                <a:latin typeface="Freestyle Script" panose="030804020302050B0404" pitchFamily="66" charset="0"/>
              </a:rPr>
              <a:t>Best paired with Tuna Egg Sandwich  </a:t>
            </a:r>
          </a:p>
        </p:txBody>
      </p:sp>
      <p:sp>
        <p:nvSpPr>
          <p:cNvPr id="18" name="Title 2">
            <a:extLst>
              <a:ext uri="{FF2B5EF4-FFF2-40B4-BE49-F238E27FC236}">
                <a16:creationId xmlns="" xmlns:a16="http://schemas.microsoft.com/office/drawing/2014/main" id="{643AD173-62FF-E940-9A24-7749B47A1FE9}"/>
              </a:ext>
            </a:extLst>
          </p:cNvPr>
          <p:cNvSpPr>
            <a:spLocks noGrp="1"/>
          </p:cNvSpPr>
          <p:nvPr>
            <p:ph type="title"/>
          </p:nvPr>
        </p:nvSpPr>
        <p:spPr>
          <a:xfrm>
            <a:off x="-1908720" y="23981"/>
            <a:ext cx="9144000" cy="884466"/>
          </a:xfrm>
        </p:spPr>
        <p:txBody>
          <a:bodyPr/>
          <a:lstStyle/>
          <a:p>
            <a:r>
              <a:rPr lang="en-US" dirty="0">
                <a:solidFill>
                  <a:schemeClr val="tx1"/>
                </a:solidFill>
                <a:latin typeface="Marker Felt"/>
                <a:cs typeface="Marker Felt"/>
              </a:rPr>
              <a:t>		  </a:t>
            </a:r>
            <a:r>
              <a:rPr lang="en-GB" dirty="0">
                <a:solidFill>
                  <a:srgbClr val="000000"/>
                </a:solidFill>
                <a:latin typeface="Cambria" panose="02040503050406030204" pitchFamily="18" charset="0"/>
                <a:ea typeface="Cambria" panose="02040503050406030204" pitchFamily="18" charset="0"/>
                <a:cs typeface="Marker Felt"/>
              </a:rPr>
              <a:t>Amino-Ice Pop</a:t>
            </a:r>
            <a:r>
              <a:rPr lang="en-US" sz="3200" dirty="0">
                <a:solidFill>
                  <a:srgbClr val="000000"/>
                </a:solidFill>
                <a:latin typeface="Cambria" panose="02040503050406030204" pitchFamily="18" charset="0"/>
                <a:ea typeface="Cambria" panose="02040503050406030204" pitchFamily="18" charset="0"/>
                <a:cs typeface="Marker Felt"/>
              </a:rPr>
              <a:t> </a:t>
            </a:r>
            <a:endParaRPr lang="ko-KR" altLang="en-US" sz="3200" dirty="0">
              <a:solidFill>
                <a:srgbClr val="000000"/>
              </a:solidFill>
              <a:latin typeface="Cambria" panose="02040503050406030204" pitchFamily="18" charset="0"/>
              <a:cs typeface="Marker Felt"/>
            </a:endParaRPr>
          </a:p>
        </p:txBody>
      </p:sp>
      <p:pic>
        <p:nvPicPr>
          <p:cNvPr id="3" name="Picture 10">
            <a:extLst>
              <a:ext uri="{FF2B5EF4-FFF2-40B4-BE49-F238E27FC236}">
                <a16:creationId xmlns="" xmlns:a16="http://schemas.microsoft.com/office/drawing/2014/main" id="{055FC1F4-4FEB-084F-9327-87BD079F453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9520" y="987574"/>
            <a:ext cx="1796288" cy="1797458"/>
          </a:xfrm>
          <a:prstGeom prst="rect">
            <a:avLst/>
          </a:prstGeom>
        </p:spPr>
      </p:pic>
    </p:spTree>
    <p:extLst>
      <p:ext uri="{BB962C8B-B14F-4D97-AF65-F5344CB8AC3E}">
        <p14:creationId xmlns:p14="http://schemas.microsoft.com/office/powerpoint/2010/main" val="839112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1249082" y="2635047"/>
            <a:ext cx="7596335" cy="584775"/>
          </a:xfrm>
          <a:prstGeom prst="rect">
            <a:avLst/>
          </a:prstGeom>
          <a:noFill/>
          <a:ln w="9525">
            <a:noFill/>
            <a:miter lim="800000"/>
            <a:headEnd/>
            <a:tailEnd/>
          </a:ln>
        </p:spPr>
        <p:txBody>
          <a:bodyPr wrap="square">
            <a:spAutoFit/>
          </a:bodyPr>
          <a:lstStyle/>
          <a:p>
            <a:pPr algn="r"/>
            <a:r>
              <a:rPr lang="en-US" altLang="ko-KR" sz="3200" b="1" dirty="0">
                <a:latin typeface="Abadi MT Condensed Extra Bold"/>
                <a:ea typeface="맑은 고딕" pitchFamily="50" charset="-127"/>
                <a:cs typeface="Abadi MT Condensed Extra Bold"/>
              </a:rPr>
              <a:t>AMINOLEBAN BEVERAGES </a:t>
            </a:r>
          </a:p>
        </p:txBody>
      </p:sp>
      <p:sp>
        <p:nvSpPr>
          <p:cNvPr id="3" name="Rectangle 2"/>
          <p:cNvSpPr/>
          <p:nvPr/>
        </p:nvSpPr>
        <p:spPr>
          <a:xfrm>
            <a:off x="1115616" y="3435846"/>
            <a:ext cx="648072" cy="216024"/>
          </a:xfrm>
          <a:prstGeom prst="rect">
            <a:avLst/>
          </a:prstGeom>
          <a:solidFill>
            <a:schemeClr val="bg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5"/>
          <p:cNvGrpSpPr/>
          <p:nvPr/>
        </p:nvGrpSpPr>
        <p:grpSpPr>
          <a:xfrm>
            <a:off x="971600" y="3363838"/>
            <a:ext cx="921703" cy="936104"/>
            <a:chOff x="971600" y="3363838"/>
            <a:chExt cx="921703" cy="936104"/>
          </a:xfrm>
        </p:grpSpPr>
        <p:pic>
          <p:nvPicPr>
            <p:cNvPr id="8" name="Picture 7" descr="Screen Shot 2020-06-03 at 17.29.48.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608" y="3723878"/>
              <a:ext cx="792088" cy="305718"/>
            </a:xfrm>
            <a:prstGeom prst="rect">
              <a:avLst/>
            </a:prstGeom>
          </p:spPr>
        </p:pic>
        <p:pic>
          <p:nvPicPr>
            <p:cNvPr id="9" name="Picture 8" descr="Screen Shot 2020-06-03 at 17.29.59.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1600" y="4011910"/>
              <a:ext cx="921703" cy="288032"/>
            </a:xfrm>
            <a:prstGeom prst="rect">
              <a:avLst/>
            </a:prstGeom>
          </p:spPr>
        </p:pic>
        <p:pic>
          <p:nvPicPr>
            <p:cNvPr id="10" name="Picture 9" descr="Screen Shot 2020-06-03 at 17.29.36.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59632" y="3363838"/>
              <a:ext cx="288032" cy="363830"/>
            </a:xfrm>
            <a:prstGeom prst="rect">
              <a:avLst/>
            </a:prstGeom>
          </p:spPr>
        </p:pic>
      </p:grpSp>
    </p:spTree>
    <p:extLst>
      <p:ext uri="{BB962C8B-B14F-4D97-AF65-F5344CB8AC3E}">
        <p14:creationId xmlns:p14="http://schemas.microsoft.com/office/powerpoint/2010/main" val="1407854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455914" y="1054242"/>
            <a:ext cx="3816424" cy="1512168"/>
          </a:xfrm>
        </p:spPr>
        <p:txBody>
          <a:bodyPr>
            <a:noAutofit/>
          </a:bodyPr>
          <a:lstStyle/>
          <a:p>
            <a:pPr marL="0" indent="0">
              <a:buNone/>
            </a:pPr>
            <a:r>
              <a:rPr lang="en-US" sz="1400" b="1" dirty="0">
                <a:solidFill>
                  <a:srgbClr val="000000"/>
                </a:solidFill>
                <a:latin typeface="Arial Hebrew"/>
                <a:cs typeface="Arial Hebrew"/>
              </a:rPr>
              <a:t>Ingredients:</a:t>
            </a:r>
          </a:p>
          <a:p>
            <a:pPr marL="0" lvl="0" indent="0">
              <a:buNone/>
            </a:pPr>
            <a:r>
              <a:rPr lang="en-US" sz="1400" dirty="0">
                <a:solidFill>
                  <a:schemeClr val="tx1"/>
                </a:solidFill>
                <a:latin typeface="Arial Hebrew"/>
              </a:rPr>
              <a:t>1 sachet </a:t>
            </a:r>
            <a:r>
              <a:rPr lang="en-US" sz="1400" dirty="0" err="1">
                <a:solidFill>
                  <a:schemeClr val="tx1"/>
                </a:solidFill>
                <a:latin typeface="Arial Hebrew"/>
              </a:rPr>
              <a:t>Aminoleban</a:t>
            </a:r>
            <a:r>
              <a:rPr lang="en-US" sz="1400" dirty="0">
                <a:solidFill>
                  <a:schemeClr val="tx1"/>
                </a:solidFill>
                <a:latin typeface="Arial Hebrew"/>
              </a:rPr>
              <a:t> Oral (50g)</a:t>
            </a:r>
            <a:endParaRPr lang="en-PH" sz="1400" dirty="0">
              <a:solidFill>
                <a:schemeClr val="tx1"/>
              </a:solidFill>
              <a:latin typeface="Arial Hebrew"/>
            </a:endParaRPr>
          </a:p>
          <a:p>
            <a:pPr marL="0" lvl="0" indent="0">
              <a:buNone/>
            </a:pPr>
            <a:r>
              <a:rPr lang="en-US" sz="1400" dirty="0">
                <a:solidFill>
                  <a:schemeClr val="tx1"/>
                </a:solidFill>
                <a:latin typeface="Arial Hebrew"/>
              </a:rPr>
              <a:t>2 Green Tea Bag</a:t>
            </a:r>
            <a:endParaRPr lang="en-PH" sz="1400" dirty="0">
              <a:solidFill>
                <a:schemeClr val="tx1"/>
              </a:solidFill>
              <a:latin typeface="Arial Hebrew"/>
            </a:endParaRPr>
          </a:p>
          <a:p>
            <a:pPr marL="0" lvl="0" indent="0">
              <a:buNone/>
            </a:pPr>
            <a:r>
              <a:rPr lang="en-US" sz="1400" dirty="0">
                <a:solidFill>
                  <a:schemeClr val="tx1"/>
                </a:solidFill>
                <a:latin typeface="Arial Hebrew"/>
              </a:rPr>
              <a:t>5 mL Lemon Concentrate</a:t>
            </a:r>
            <a:endParaRPr lang="en-PH" sz="1400" dirty="0">
              <a:solidFill>
                <a:schemeClr val="tx1"/>
              </a:solidFill>
              <a:latin typeface="Arial Hebrew"/>
            </a:endParaRPr>
          </a:p>
          <a:p>
            <a:pPr marL="0" lvl="0" indent="0">
              <a:buNone/>
            </a:pPr>
            <a:r>
              <a:rPr lang="en-US" sz="1400" dirty="0">
                <a:solidFill>
                  <a:schemeClr val="tx1"/>
                </a:solidFill>
                <a:latin typeface="Arial Hebrew"/>
              </a:rPr>
              <a:t>2 tbsp. Honey/ Sugar Syrup</a:t>
            </a:r>
            <a:endParaRPr lang="en-PH" sz="1400" dirty="0">
              <a:solidFill>
                <a:schemeClr val="tx1"/>
              </a:solidFill>
              <a:latin typeface="Arial Hebrew"/>
            </a:endParaRPr>
          </a:p>
          <a:p>
            <a:pPr marL="0" lvl="0" indent="0">
              <a:buNone/>
            </a:pPr>
            <a:r>
              <a:rPr lang="en-US" sz="1400" dirty="0">
                <a:solidFill>
                  <a:schemeClr val="tx1"/>
                </a:solidFill>
                <a:latin typeface="Arial Hebrew"/>
              </a:rPr>
              <a:t>30 mL Ginger Tea</a:t>
            </a:r>
            <a:endParaRPr lang="en-PH" sz="1400" dirty="0">
              <a:solidFill>
                <a:schemeClr val="tx1"/>
              </a:solidFill>
              <a:latin typeface="Arial Hebrew"/>
            </a:endParaRPr>
          </a:p>
          <a:p>
            <a:pPr marL="0" lvl="0" indent="0">
              <a:buNone/>
            </a:pPr>
            <a:r>
              <a:rPr lang="en-US" sz="1400" dirty="0">
                <a:solidFill>
                  <a:schemeClr val="tx1"/>
                </a:solidFill>
                <a:latin typeface="Arial Hebrew"/>
              </a:rPr>
              <a:t>Mint leaves (as desired)</a:t>
            </a:r>
            <a:endParaRPr lang="en-PH" sz="1400" dirty="0">
              <a:solidFill>
                <a:schemeClr val="tx1"/>
              </a:solidFill>
              <a:latin typeface="Arial Hebrew"/>
            </a:endParaRPr>
          </a:p>
          <a:p>
            <a:pPr marL="0" indent="0">
              <a:buNone/>
            </a:pPr>
            <a:endParaRPr lang="en-US" sz="1400" b="1" dirty="0">
              <a:solidFill>
                <a:srgbClr val="000000"/>
              </a:solidFill>
              <a:latin typeface="Arial Hebrew"/>
              <a:cs typeface="Arial Hebrew"/>
            </a:endParaRPr>
          </a:p>
          <a:p>
            <a:pPr marL="0" indent="0">
              <a:buNone/>
            </a:pPr>
            <a:endParaRPr lang="en-US" sz="1400" dirty="0">
              <a:latin typeface="Arial Hebrew"/>
              <a:cs typeface="Arial Hebrew"/>
            </a:endParaRPr>
          </a:p>
        </p:txBody>
      </p:sp>
      <p:sp>
        <p:nvSpPr>
          <p:cNvPr id="3" name="Title 2"/>
          <p:cNvSpPr>
            <a:spLocks noGrp="1"/>
          </p:cNvSpPr>
          <p:nvPr>
            <p:ph type="title"/>
          </p:nvPr>
        </p:nvSpPr>
        <p:spPr>
          <a:xfrm>
            <a:off x="-2556792" y="23981"/>
            <a:ext cx="9144000" cy="884466"/>
          </a:xfrm>
        </p:spPr>
        <p:txBody>
          <a:bodyPr/>
          <a:lstStyle/>
          <a:p>
            <a:r>
              <a:rPr lang="en-US" dirty="0">
                <a:solidFill>
                  <a:srgbClr val="000000"/>
                </a:solidFill>
                <a:latin typeface="Marker Felt"/>
                <a:cs typeface="Marker Felt"/>
              </a:rPr>
              <a:t>			</a:t>
            </a:r>
            <a:r>
              <a:rPr lang="en-US" dirty="0">
                <a:solidFill>
                  <a:srgbClr val="000000"/>
                </a:solidFill>
                <a:latin typeface="Cambria" panose="02040503050406030204" pitchFamily="18" charset="0"/>
                <a:ea typeface="Cambria" panose="02040503050406030204" pitchFamily="18" charset="0"/>
                <a:cs typeface="Marker Felt"/>
              </a:rPr>
              <a:t>A-</a:t>
            </a:r>
            <a:r>
              <a:rPr lang="en-US" dirty="0" err="1">
                <a:solidFill>
                  <a:srgbClr val="000000"/>
                </a:solidFill>
                <a:latin typeface="Cambria" panose="02040503050406030204" pitchFamily="18" charset="0"/>
                <a:ea typeface="Cambria" panose="02040503050406030204" pitchFamily="18" charset="0"/>
                <a:cs typeface="Marker Felt"/>
              </a:rPr>
              <a:t>Mintea</a:t>
            </a:r>
            <a:endParaRPr lang="ko-KR" altLang="en-US" dirty="0">
              <a:solidFill>
                <a:srgbClr val="000000"/>
              </a:solidFill>
              <a:latin typeface="Cambria" panose="02040503050406030204" pitchFamily="18" charset="0"/>
              <a:cs typeface="Marker Felt"/>
            </a:endParaRPr>
          </a:p>
        </p:txBody>
      </p:sp>
      <p:sp>
        <p:nvSpPr>
          <p:cNvPr id="9" name="Rectangle 8"/>
          <p:cNvSpPr/>
          <p:nvPr/>
        </p:nvSpPr>
        <p:spPr>
          <a:xfrm>
            <a:off x="107504" y="4515966"/>
            <a:ext cx="288032" cy="144016"/>
          </a:xfrm>
          <a:prstGeom prst="rect">
            <a:avLst/>
          </a:prstGeom>
          <a:solidFill>
            <a:schemeClr val="bg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 name="Group 4"/>
          <p:cNvGrpSpPr/>
          <p:nvPr/>
        </p:nvGrpSpPr>
        <p:grpSpPr>
          <a:xfrm>
            <a:off x="107504" y="4515966"/>
            <a:ext cx="288032" cy="360040"/>
            <a:chOff x="971600" y="3363838"/>
            <a:chExt cx="921703" cy="936104"/>
          </a:xfrm>
        </p:grpSpPr>
        <p:pic>
          <p:nvPicPr>
            <p:cNvPr id="6" name="Picture 5" descr="Screen Shot 2020-06-03 at 17.29.48.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608" y="3723878"/>
              <a:ext cx="792088" cy="305718"/>
            </a:xfrm>
            <a:prstGeom prst="rect">
              <a:avLst/>
            </a:prstGeom>
          </p:spPr>
        </p:pic>
        <p:pic>
          <p:nvPicPr>
            <p:cNvPr id="7" name="Picture 6" descr="Screen Shot 2020-06-03 at 17.29.59.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1600" y="4011910"/>
              <a:ext cx="921703" cy="288032"/>
            </a:xfrm>
            <a:prstGeom prst="rect">
              <a:avLst/>
            </a:prstGeom>
          </p:spPr>
        </p:pic>
        <p:pic>
          <p:nvPicPr>
            <p:cNvPr id="8" name="Picture 7" descr="Screen Shot 2020-06-03 at 17.29.36.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59632" y="3363838"/>
              <a:ext cx="288032" cy="363830"/>
            </a:xfrm>
            <a:prstGeom prst="rect">
              <a:avLst/>
            </a:prstGeom>
          </p:spPr>
        </p:pic>
      </p:grpSp>
      <p:sp>
        <p:nvSpPr>
          <p:cNvPr id="13" name="Rectangle 12"/>
          <p:cNvSpPr/>
          <p:nvPr/>
        </p:nvSpPr>
        <p:spPr>
          <a:xfrm>
            <a:off x="2123728" y="3030483"/>
            <a:ext cx="8460432" cy="2605842"/>
          </a:xfrm>
          <a:prstGeom prst="rect">
            <a:avLst/>
          </a:prstGeom>
        </p:spPr>
        <p:txBody>
          <a:bodyPr wrap="square">
            <a:spAutoFit/>
          </a:bodyPr>
          <a:lstStyle/>
          <a:p>
            <a:r>
              <a:rPr lang="en-US" sz="1400" b="1" dirty="0">
                <a:latin typeface="Arial Hebrew"/>
                <a:cs typeface="Arial Hebrew"/>
              </a:rPr>
              <a:t>Procedure:</a:t>
            </a:r>
          </a:p>
          <a:p>
            <a:pPr marL="342900" lvl="0" indent="-342900">
              <a:buFont typeface="+mj-lt"/>
              <a:buAutoNum type="arabicParenR"/>
            </a:pPr>
            <a:r>
              <a:rPr lang="en-US" sz="1400" dirty="0">
                <a:latin typeface="Arial Hebrew"/>
              </a:rPr>
              <a:t>Steep green tea for 2-3 mins.</a:t>
            </a:r>
            <a:endParaRPr lang="en-PH" sz="1400" dirty="0">
              <a:latin typeface="Arial Hebrew"/>
            </a:endParaRPr>
          </a:p>
          <a:p>
            <a:pPr marL="342900" lvl="0" indent="-342900">
              <a:buFont typeface="+mj-lt"/>
              <a:buAutoNum type="arabicParenR"/>
            </a:pPr>
            <a:r>
              <a:rPr lang="en-US" sz="1400" dirty="0">
                <a:latin typeface="Arial Hebrew"/>
              </a:rPr>
              <a:t>Add 1 tablespoons honey or sugar syrup.</a:t>
            </a:r>
            <a:r>
              <a:rPr lang="en-PH" sz="1400" dirty="0">
                <a:latin typeface="Arial Hebrew"/>
              </a:rPr>
              <a:t> </a:t>
            </a:r>
            <a:r>
              <a:rPr lang="en-US" sz="1400" dirty="0">
                <a:latin typeface="Arial Hebrew"/>
              </a:rPr>
              <a:t>Add 5 mL lemon concentrate. Set Aside.</a:t>
            </a:r>
            <a:endParaRPr lang="en-PH" sz="1400" dirty="0">
              <a:latin typeface="Arial Hebrew"/>
            </a:endParaRPr>
          </a:p>
          <a:p>
            <a:pPr marL="342900" lvl="0" indent="-342900">
              <a:buFont typeface="+mj-lt"/>
              <a:buAutoNum type="arabicParenR"/>
            </a:pPr>
            <a:r>
              <a:rPr lang="en-US" sz="1400" dirty="0">
                <a:latin typeface="Arial Hebrew"/>
              </a:rPr>
              <a:t>Prepare 1 sachet </a:t>
            </a:r>
            <a:r>
              <a:rPr lang="en-US" sz="1400" dirty="0" err="1">
                <a:latin typeface="Arial Hebrew"/>
              </a:rPr>
              <a:t>Aminoleban</a:t>
            </a:r>
            <a:r>
              <a:rPr lang="en-US" sz="1400" dirty="0">
                <a:latin typeface="Arial Hebrew"/>
              </a:rPr>
              <a:t> Oral in 180 mL lukewarm water.</a:t>
            </a:r>
            <a:endParaRPr lang="en-PH" sz="1400" dirty="0">
              <a:latin typeface="Arial Hebrew"/>
            </a:endParaRPr>
          </a:p>
          <a:p>
            <a:pPr marL="342900" lvl="0" indent="-342900">
              <a:buFont typeface="+mj-lt"/>
              <a:buAutoNum type="arabicParenR"/>
            </a:pPr>
            <a:r>
              <a:rPr lang="en-US" sz="1400" dirty="0">
                <a:latin typeface="Arial Hebrew"/>
              </a:rPr>
              <a:t>Mix diluted </a:t>
            </a:r>
            <a:r>
              <a:rPr lang="en-US" sz="1400" dirty="0" err="1">
                <a:latin typeface="Arial Hebrew"/>
              </a:rPr>
              <a:t>Aminoleban</a:t>
            </a:r>
            <a:r>
              <a:rPr lang="en-US" sz="1400" dirty="0">
                <a:latin typeface="Arial Hebrew"/>
              </a:rPr>
              <a:t> Oral and tea mixture.</a:t>
            </a:r>
            <a:endParaRPr lang="en-PH" sz="1400" dirty="0">
              <a:latin typeface="Arial Hebrew"/>
            </a:endParaRPr>
          </a:p>
          <a:p>
            <a:pPr marL="342900" lvl="0" indent="-342900">
              <a:buFont typeface="+mj-lt"/>
              <a:buAutoNum type="arabicParenR"/>
            </a:pPr>
            <a:r>
              <a:rPr lang="en-US" sz="1400" dirty="0">
                <a:latin typeface="Arial Hebrew"/>
              </a:rPr>
              <a:t>Add 30 mL ginger tea and 1 tablespoons honey or sugar syrup.</a:t>
            </a:r>
            <a:endParaRPr lang="en-PH" sz="1400" dirty="0">
              <a:latin typeface="Arial Hebrew"/>
            </a:endParaRPr>
          </a:p>
          <a:p>
            <a:pPr marL="342900" lvl="0" indent="-342900">
              <a:buFont typeface="+mj-lt"/>
              <a:buAutoNum type="arabicParenR"/>
            </a:pPr>
            <a:r>
              <a:rPr lang="en-US" sz="1400" dirty="0">
                <a:latin typeface="Arial Hebrew"/>
              </a:rPr>
              <a:t>Add chopped mint leaves as desired.</a:t>
            </a:r>
            <a:endParaRPr lang="en-PH" sz="1400" dirty="0">
              <a:latin typeface="Arial Hebrew"/>
            </a:endParaRPr>
          </a:p>
          <a:p>
            <a:pPr marL="342900" lvl="0" indent="-342900">
              <a:buFont typeface="+mj-lt"/>
              <a:buAutoNum type="arabicParenR"/>
            </a:pPr>
            <a:r>
              <a:rPr lang="en-US" sz="1400" dirty="0">
                <a:latin typeface="Arial Hebrew"/>
              </a:rPr>
              <a:t>Stir and add ice. Enjoy your A-</a:t>
            </a:r>
            <a:r>
              <a:rPr lang="en-US" sz="1400" dirty="0" err="1">
                <a:latin typeface="Arial Hebrew"/>
              </a:rPr>
              <a:t>mintea</a:t>
            </a:r>
            <a:r>
              <a:rPr lang="en-US" sz="1400" dirty="0">
                <a:latin typeface="Arial Hebrew"/>
              </a:rPr>
              <a:t>.</a:t>
            </a:r>
            <a:endParaRPr lang="en-PH" sz="1400" dirty="0">
              <a:latin typeface="Arial Hebrew"/>
            </a:endParaRPr>
          </a:p>
          <a:p>
            <a:pPr marL="342900" indent="-342900">
              <a:buFont typeface="+mj-lt"/>
              <a:buAutoNum type="arabicParenR"/>
            </a:pPr>
            <a:endParaRPr lang="en-US" sz="1400" b="1" dirty="0">
              <a:latin typeface="Arial Hebrew"/>
              <a:cs typeface="Arial Hebrew"/>
            </a:endParaRPr>
          </a:p>
          <a:p>
            <a:pPr marL="342900" indent="-342900">
              <a:buFont typeface="+mj-lt"/>
              <a:buAutoNum type="arabicParenR"/>
            </a:pPr>
            <a:endParaRPr lang="en-US" sz="1400" b="1" dirty="0">
              <a:latin typeface="Arial Hebrew"/>
              <a:cs typeface="Arial Hebrew"/>
            </a:endParaRPr>
          </a:p>
          <a:p>
            <a:pPr marL="342900" indent="-342900">
              <a:buFont typeface="+mj-lt"/>
              <a:buAutoNum type="arabicParenR"/>
            </a:pPr>
            <a:endParaRPr lang="en-US" sz="1400" b="1" dirty="0">
              <a:latin typeface="Arial Hebrew"/>
              <a:cs typeface="Arial Hebrew"/>
            </a:endParaRPr>
          </a:p>
          <a:p>
            <a:pPr marL="342900" indent="-342900">
              <a:buFont typeface="+mj-lt"/>
              <a:buAutoNum type="arabicParenR"/>
            </a:pPr>
            <a:endParaRPr lang="en-US" sz="1400" b="1" baseline="30000" dirty="0">
              <a:latin typeface="Arial Hebrew"/>
              <a:cs typeface="Arial Hebrew"/>
            </a:endParaRPr>
          </a:p>
        </p:txBody>
      </p:sp>
      <p:sp>
        <p:nvSpPr>
          <p:cNvPr id="15" name="TextBox 14"/>
          <p:cNvSpPr txBox="1"/>
          <p:nvPr/>
        </p:nvSpPr>
        <p:spPr>
          <a:xfrm>
            <a:off x="215516" y="771550"/>
            <a:ext cx="2520280" cy="369332"/>
          </a:xfrm>
          <a:prstGeom prst="rect">
            <a:avLst/>
          </a:prstGeom>
          <a:noFill/>
        </p:spPr>
        <p:txBody>
          <a:bodyPr wrap="square" rtlCol="0">
            <a:spAutoFit/>
          </a:bodyPr>
          <a:lstStyle/>
          <a:p>
            <a:pPr algn="ctr"/>
            <a:r>
              <a:rPr lang="en-US" dirty="0">
                <a:solidFill>
                  <a:schemeClr val="bg1"/>
                </a:solidFill>
                <a:latin typeface="Arial Hebrew"/>
                <a:cs typeface="Arial Hebrew"/>
              </a:rPr>
              <a:t>Makes 1 serving </a:t>
            </a:r>
          </a:p>
        </p:txBody>
      </p:sp>
      <p:graphicFrame>
        <p:nvGraphicFramePr>
          <p:cNvPr id="14" name="Table 5">
            <a:extLst>
              <a:ext uri="{FF2B5EF4-FFF2-40B4-BE49-F238E27FC236}">
                <a16:creationId xmlns="" xmlns:a16="http://schemas.microsoft.com/office/drawing/2014/main" id="{3A68F401-F2DC-463F-8838-418392C5C607}"/>
              </a:ext>
            </a:extLst>
          </p:cNvPr>
          <p:cNvGraphicFramePr>
            <a:graphicFrameLocks noGrp="1"/>
          </p:cNvGraphicFramePr>
          <p:nvPr>
            <p:extLst>
              <p:ext uri="{D42A27DB-BD31-4B8C-83A1-F6EECF244321}">
                <p14:modId xmlns:p14="http://schemas.microsoft.com/office/powerpoint/2010/main" val="1035478666"/>
              </p:ext>
            </p:extLst>
          </p:nvPr>
        </p:nvGraphicFramePr>
        <p:xfrm>
          <a:off x="6588224" y="204388"/>
          <a:ext cx="2232248" cy="2593660"/>
        </p:xfrm>
        <a:graphic>
          <a:graphicData uri="http://schemas.openxmlformats.org/drawingml/2006/table">
            <a:tbl>
              <a:tblPr firstRow="1" bandRow="1">
                <a:tableStyleId>{AF606853-7671-496A-8E4F-DF71F8EC918B}</a:tableStyleId>
              </a:tblPr>
              <a:tblGrid>
                <a:gridCol w="1368151">
                  <a:extLst>
                    <a:ext uri="{9D8B030D-6E8A-4147-A177-3AD203B41FA5}">
                      <a16:colId xmlns="" xmlns:a16="http://schemas.microsoft.com/office/drawing/2014/main" val="260835692"/>
                    </a:ext>
                  </a:extLst>
                </a:gridCol>
                <a:gridCol w="864097">
                  <a:extLst>
                    <a:ext uri="{9D8B030D-6E8A-4147-A177-3AD203B41FA5}">
                      <a16:colId xmlns="" xmlns:a16="http://schemas.microsoft.com/office/drawing/2014/main" val="3159947307"/>
                    </a:ext>
                  </a:extLst>
                </a:gridCol>
              </a:tblGrid>
              <a:tr h="191264">
                <a:tc gridSpan="2">
                  <a:txBody>
                    <a:bodyPr/>
                    <a:lstStyle/>
                    <a:p>
                      <a:pPr algn="ctr"/>
                      <a:r>
                        <a:rPr lang="en-US" sz="1600" b="1" i="0" dirty="0">
                          <a:latin typeface="Avenir Black"/>
                          <a:cs typeface="Avenir Black"/>
                        </a:rPr>
                        <a:t>Nutrition Facts</a:t>
                      </a:r>
                    </a:p>
                  </a:txBody>
                  <a:tcPr/>
                </a:tc>
                <a:tc hMerge="1">
                  <a:txBody>
                    <a:bodyPr/>
                    <a:lstStyle/>
                    <a:p>
                      <a:endParaRPr lang="en-US" dirty="0"/>
                    </a:p>
                  </a:txBody>
                  <a:tcPr/>
                </a:tc>
                <a:extLst>
                  <a:ext uri="{0D108BD9-81ED-4DB2-BD59-A6C34878D82A}">
                    <a16:rowId xmlns="" xmlns:a16="http://schemas.microsoft.com/office/drawing/2014/main" val="1326617937"/>
                  </a:ext>
                </a:extLst>
              </a:tr>
              <a:tr h="329756">
                <a:tc gridSpan="2">
                  <a:txBody>
                    <a:bodyPr/>
                    <a:lstStyle/>
                    <a:p>
                      <a:pPr algn="ctr"/>
                      <a:r>
                        <a:rPr lang="en-US" sz="1400" b="0" i="0" dirty="0">
                          <a:latin typeface="Arial Hebrew Light"/>
                          <a:cs typeface="Arial Hebrew Light"/>
                        </a:rPr>
                        <a:t>Serving</a:t>
                      </a:r>
                      <a:r>
                        <a:rPr lang="en-US" sz="1400" b="0" i="0" baseline="0" dirty="0">
                          <a:latin typeface="Arial Hebrew Light"/>
                          <a:cs typeface="Arial Hebrew Light"/>
                        </a:rPr>
                        <a:t> size: 250 mL</a:t>
                      </a:r>
                      <a:endParaRPr lang="en-US" sz="1400" b="0" i="0" dirty="0">
                        <a:latin typeface="Arial Hebrew Light"/>
                        <a:cs typeface="Arial Hebrew Light"/>
                      </a:endParaRPr>
                    </a:p>
                  </a:txBody>
                  <a:tcPr/>
                </a:tc>
                <a:tc hMerge="1">
                  <a:txBody>
                    <a:bodyPr/>
                    <a:lstStyle/>
                    <a:p>
                      <a:endParaRPr lang="en-US"/>
                    </a:p>
                  </a:txBody>
                  <a:tcPr/>
                </a:tc>
                <a:extLst>
                  <a:ext uri="{0D108BD9-81ED-4DB2-BD59-A6C34878D82A}">
                    <a16:rowId xmlns="" xmlns:a16="http://schemas.microsoft.com/office/drawing/2014/main" val="1044373091"/>
                  </a:ext>
                </a:extLst>
              </a:tr>
              <a:tr h="329756">
                <a:tc>
                  <a:txBody>
                    <a:bodyPr/>
                    <a:lstStyle/>
                    <a:p>
                      <a:r>
                        <a:rPr lang="en-US" sz="1400" b="0" i="0" dirty="0">
                          <a:latin typeface="Arial Hebrew Light"/>
                          <a:cs typeface="Arial Hebrew Light"/>
                        </a:rPr>
                        <a:t>Total Calories</a:t>
                      </a:r>
                    </a:p>
                  </a:txBody>
                  <a:tcPr/>
                </a:tc>
                <a:tc>
                  <a:txBody>
                    <a:bodyPr/>
                    <a:lstStyle/>
                    <a:p>
                      <a:r>
                        <a:rPr lang="en-US" sz="1400" b="0" i="0" dirty="0">
                          <a:latin typeface="Arial Hebrew Light"/>
                          <a:cs typeface="Arial Hebrew Light"/>
                        </a:rPr>
                        <a:t>370 kcal</a:t>
                      </a:r>
                    </a:p>
                  </a:txBody>
                  <a:tcPr/>
                </a:tc>
                <a:extLst>
                  <a:ext uri="{0D108BD9-81ED-4DB2-BD59-A6C34878D82A}">
                    <a16:rowId xmlns="" xmlns:a16="http://schemas.microsoft.com/office/drawing/2014/main" val="603478927"/>
                  </a:ext>
                </a:extLst>
              </a:tr>
              <a:tr h="329756">
                <a:tc>
                  <a:txBody>
                    <a:bodyPr/>
                    <a:lstStyle/>
                    <a:p>
                      <a:r>
                        <a:rPr lang="en-US" sz="1400" b="0" i="0" dirty="0">
                          <a:latin typeface="Arial Hebrew Light"/>
                          <a:cs typeface="Arial Hebrew Light"/>
                        </a:rPr>
                        <a:t>Carbohydrates</a:t>
                      </a:r>
                    </a:p>
                  </a:txBody>
                  <a:tcPr/>
                </a:tc>
                <a:tc>
                  <a:txBody>
                    <a:bodyPr/>
                    <a:lstStyle/>
                    <a:p>
                      <a:r>
                        <a:rPr lang="en-US" sz="1400" b="0" i="0" dirty="0">
                          <a:latin typeface="Arial Hebrew Light"/>
                          <a:cs typeface="Arial Hebrew Light"/>
                        </a:rPr>
                        <a:t>     72 g</a:t>
                      </a:r>
                    </a:p>
                  </a:txBody>
                  <a:tcPr/>
                </a:tc>
                <a:extLst>
                  <a:ext uri="{0D108BD9-81ED-4DB2-BD59-A6C34878D82A}">
                    <a16:rowId xmlns="" xmlns:a16="http://schemas.microsoft.com/office/drawing/2014/main" val="3722211172"/>
                  </a:ext>
                </a:extLst>
              </a:tr>
              <a:tr h="329756">
                <a:tc>
                  <a:txBody>
                    <a:bodyPr/>
                    <a:lstStyle/>
                    <a:p>
                      <a:r>
                        <a:rPr lang="en-US" sz="1400" b="0" i="0" dirty="0">
                          <a:latin typeface="Arial Hebrew Light"/>
                          <a:cs typeface="Arial Hebrew Light"/>
                        </a:rPr>
                        <a:t>Protein</a:t>
                      </a:r>
                    </a:p>
                  </a:txBody>
                  <a:tcPr/>
                </a:tc>
                <a:tc>
                  <a:txBody>
                    <a:bodyPr/>
                    <a:lstStyle/>
                    <a:p>
                      <a:r>
                        <a:rPr lang="en-US" sz="1400" b="0" i="0" dirty="0">
                          <a:latin typeface="Arial Hebrew Light"/>
                          <a:cs typeface="Arial Hebrew Light"/>
                        </a:rPr>
                        <a:t>  13.5 g</a:t>
                      </a:r>
                    </a:p>
                  </a:txBody>
                  <a:tcPr/>
                </a:tc>
                <a:extLst>
                  <a:ext uri="{0D108BD9-81ED-4DB2-BD59-A6C34878D82A}">
                    <a16:rowId xmlns="" xmlns:a16="http://schemas.microsoft.com/office/drawing/2014/main" val="2387756565"/>
                  </a:ext>
                </a:extLst>
              </a:tr>
              <a:tr h="329756">
                <a:tc>
                  <a:txBody>
                    <a:bodyPr/>
                    <a:lstStyle/>
                    <a:p>
                      <a:r>
                        <a:rPr lang="en-US" sz="1400" b="0" i="0" dirty="0">
                          <a:latin typeface="Arial Hebrew Light"/>
                          <a:cs typeface="Arial Hebrew Light"/>
                        </a:rPr>
                        <a:t>Fat</a:t>
                      </a:r>
                    </a:p>
                  </a:txBody>
                  <a:tcPr/>
                </a:tc>
                <a:tc>
                  <a:txBody>
                    <a:bodyPr/>
                    <a:lstStyle/>
                    <a:p>
                      <a:r>
                        <a:rPr lang="en-US" sz="1400" b="0" i="0" dirty="0">
                          <a:latin typeface="Arial Hebrew Light"/>
                          <a:cs typeface="Arial Hebrew Light"/>
                        </a:rPr>
                        <a:t>    3.5 g</a:t>
                      </a:r>
                    </a:p>
                  </a:txBody>
                  <a:tcPr/>
                </a:tc>
                <a:extLst>
                  <a:ext uri="{0D108BD9-81ED-4DB2-BD59-A6C34878D82A}">
                    <a16:rowId xmlns="" xmlns:a16="http://schemas.microsoft.com/office/drawing/2014/main" val="2374499335"/>
                  </a:ext>
                </a:extLst>
              </a:tr>
              <a:tr h="176180">
                <a:tc>
                  <a:txBody>
                    <a:bodyPr/>
                    <a:lstStyle/>
                    <a:p>
                      <a:r>
                        <a:rPr lang="en-US" sz="1400" b="0" i="0" dirty="0">
                          <a:latin typeface="Arial Hebrew Light"/>
                          <a:cs typeface="Arial Hebrew Light"/>
                        </a:rPr>
                        <a:t>Sugar</a:t>
                      </a:r>
                    </a:p>
                  </a:txBody>
                  <a:tcPr/>
                </a:tc>
                <a:tc>
                  <a:txBody>
                    <a:bodyPr/>
                    <a:lstStyle/>
                    <a:p>
                      <a:r>
                        <a:rPr lang="en-US" sz="1400" b="0" i="0" dirty="0">
                          <a:latin typeface="Arial Hebrew Light"/>
                          <a:cs typeface="Arial Hebrew Light"/>
                        </a:rPr>
                        <a:t>     45 g</a:t>
                      </a:r>
                    </a:p>
                  </a:txBody>
                  <a:tcPr/>
                </a:tc>
                <a:extLst>
                  <a:ext uri="{0D108BD9-81ED-4DB2-BD59-A6C34878D82A}">
                    <a16:rowId xmlns="" xmlns:a16="http://schemas.microsoft.com/office/drawing/2014/main" val="10006"/>
                  </a:ext>
                </a:extLst>
              </a:tr>
              <a:tr h="176180">
                <a:tc>
                  <a:txBody>
                    <a:bodyPr/>
                    <a:lstStyle/>
                    <a:p>
                      <a:r>
                        <a:rPr lang="en-US" sz="1400" b="0" i="0" dirty="0">
                          <a:latin typeface="Arial Hebrew Light"/>
                          <a:cs typeface="Arial Hebrew Light"/>
                        </a:rPr>
                        <a:t>Sodium</a:t>
                      </a:r>
                    </a:p>
                  </a:txBody>
                  <a:tcPr/>
                </a:tc>
                <a:tc>
                  <a:txBody>
                    <a:bodyPr/>
                    <a:lstStyle/>
                    <a:p>
                      <a:r>
                        <a:rPr lang="en-US" sz="1400" b="0" i="0" dirty="0">
                          <a:latin typeface="Arial Hebrew Light"/>
                          <a:cs typeface="Arial Hebrew Light"/>
                        </a:rPr>
                        <a:t>  49 mg</a:t>
                      </a:r>
                    </a:p>
                  </a:txBody>
                  <a:tcPr/>
                </a:tc>
                <a:extLst>
                  <a:ext uri="{0D108BD9-81ED-4DB2-BD59-A6C34878D82A}">
                    <a16:rowId xmlns="" xmlns:a16="http://schemas.microsoft.com/office/drawing/2014/main" val="10007"/>
                  </a:ext>
                </a:extLst>
              </a:tr>
            </a:tbl>
          </a:graphicData>
        </a:graphic>
      </p:graphicFrame>
      <p:pic>
        <p:nvPicPr>
          <p:cNvPr id="12" name="Picture 11">
            <a:extLst>
              <a:ext uri="{FF2B5EF4-FFF2-40B4-BE49-F238E27FC236}">
                <a16:creationId xmlns="" xmlns:a16="http://schemas.microsoft.com/office/drawing/2014/main" id="{2A07A1E6-9E60-40BB-AA72-750E791C6D9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2182" y="1140882"/>
            <a:ext cx="1606949" cy="1657166"/>
          </a:xfrm>
          <a:prstGeom prst="rect">
            <a:avLst/>
          </a:prstGeom>
        </p:spPr>
      </p:pic>
    </p:spTree>
    <p:extLst>
      <p:ext uri="{BB962C8B-B14F-4D97-AF65-F5344CB8AC3E}">
        <p14:creationId xmlns:p14="http://schemas.microsoft.com/office/powerpoint/2010/main" val="958910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339752" y="1308050"/>
            <a:ext cx="3816424" cy="1512168"/>
          </a:xfrm>
        </p:spPr>
        <p:txBody>
          <a:bodyPr>
            <a:noAutofit/>
          </a:bodyPr>
          <a:lstStyle/>
          <a:p>
            <a:pPr marL="0" indent="0">
              <a:buNone/>
            </a:pPr>
            <a:r>
              <a:rPr lang="en-US" sz="1400" b="1" dirty="0">
                <a:solidFill>
                  <a:srgbClr val="000000"/>
                </a:solidFill>
                <a:latin typeface="Arial Hebrew"/>
                <a:cs typeface="Arial Hebrew"/>
              </a:rPr>
              <a:t>Ingredients:</a:t>
            </a:r>
          </a:p>
          <a:p>
            <a:pPr marL="0" lvl="0" indent="0">
              <a:buNone/>
            </a:pPr>
            <a:r>
              <a:rPr lang="en-US" sz="1400" dirty="0">
                <a:solidFill>
                  <a:schemeClr val="tx1"/>
                </a:solidFill>
                <a:latin typeface="Arial Hebrew"/>
              </a:rPr>
              <a:t>1 sachet </a:t>
            </a:r>
            <a:r>
              <a:rPr lang="en-US" sz="1400" dirty="0" err="1">
                <a:solidFill>
                  <a:schemeClr val="tx1"/>
                </a:solidFill>
                <a:latin typeface="Arial Hebrew"/>
              </a:rPr>
              <a:t>Aminoleban</a:t>
            </a:r>
            <a:r>
              <a:rPr lang="en-US" sz="1400" dirty="0">
                <a:solidFill>
                  <a:schemeClr val="tx1"/>
                </a:solidFill>
                <a:latin typeface="Arial Hebrew"/>
              </a:rPr>
              <a:t> Oral (50g)</a:t>
            </a:r>
            <a:endParaRPr lang="en-PH" sz="1400" dirty="0">
              <a:solidFill>
                <a:schemeClr val="tx1"/>
              </a:solidFill>
              <a:latin typeface="Arial Hebrew"/>
            </a:endParaRPr>
          </a:p>
          <a:p>
            <a:pPr marL="0" lvl="0" indent="0">
              <a:buNone/>
            </a:pPr>
            <a:r>
              <a:rPr lang="en-US" sz="1400" dirty="0">
                <a:solidFill>
                  <a:schemeClr val="tx1"/>
                </a:solidFill>
                <a:latin typeface="Arial Hebrew"/>
              </a:rPr>
              <a:t>1 piece Fresh Carrot, 100 grams</a:t>
            </a:r>
            <a:endParaRPr lang="en-PH" sz="1400" dirty="0">
              <a:solidFill>
                <a:schemeClr val="tx1"/>
              </a:solidFill>
              <a:latin typeface="Arial Hebrew"/>
            </a:endParaRPr>
          </a:p>
          <a:p>
            <a:pPr marL="0" lvl="0" indent="0">
              <a:buNone/>
            </a:pPr>
            <a:r>
              <a:rPr lang="en-US" sz="1400" dirty="0">
                <a:solidFill>
                  <a:schemeClr val="tx1"/>
                </a:solidFill>
                <a:latin typeface="Arial Hebrew"/>
              </a:rPr>
              <a:t>1 piece Fresh Cucumber, 250 grams</a:t>
            </a:r>
            <a:endParaRPr lang="en-PH" sz="1400" dirty="0">
              <a:solidFill>
                <a:schemeClr val="tx1"/>
              </a:solidFill>
              <a:latin typeface="Arial Hebrew"/>
            </a:endParaRPr>
          </a:p>
          <a:p>
            <a:pPr marL="0" lvl="0" indent="0">
              <a:buNone/>
            </a:pPr>
            <a:r>
              <a:rPr lang="en-US" sz="1400" dirty="0">
                <a:solidFill>
                  <a:schemeClr val="tx1"/>
                </a:solidFill>
                <a:latin typeface="Arial Hebrew"/>
              </a:rPr>
              <a:t>270 mL Purified water</a:t>
            </a:r>
            <a:endParaRPr lang="en-PH" sz="1400" dirty="0">
              <a:solidFill>
                <a:schemeClr val="tx1"/>
              </a:solidFill>
              <a:latin typeface="Arial Hebrew"/>
            </a:endParaRPr>
          </a:p>
          <a:p>
            <a:pPr marL="0" lvl="0" indent="0">
              <a:buNone/>
            </a:pPr>
            <a:r>
              <a:rPr lang="en-US" sz="1400" dirty="0">
                <a:solidFill>
                  <a:schemeClr val="tx1"/>
                </a:solidFill>
                <a:latin typeface="Arial Hebrew"/>
              </a:rPr>
              <a:t>3 sachet Stevia </a:t>
            </a:r>
            <a:endParaRPr lang="en-PH" sz="1400" dirty="0">
              <a:solidFill>
                <a:schemeClr val="tx1"/>
              </a:solidFill>
              <a:latin typeface="Arial Hebrew"/>
            </a:endParaRPr>
          </a:p>
          <a:p>
            <a:pPr marL="0" indent="0">
              <a:buNone/>
            </a:pPr>
            <a:endParaRPr lang="en-US" sz="1400" dirty="0">
              <a:latin typeface="Arial Hebrew"/>
              <a:cs typeface="Arial Hebrew"/>
            </a:endParaRPr>
          </a:p>
        </p:txBody>
      </p:sp>
      <p:sp>
        <p:nvSpPr>
          <p:cNvPr id="3" name="Title 2"/>
          <p:cNvSpPr>
            <a:spLocks noGrp="1"/>
          </p:cNvSpPr>
          <p:nvPr>
            <p:ph type="title"/>
          </p:nvPr>
        </p:nvSpPr>
        <p:spPr>
          <a:xfrm>
            <a:off x="-684584" y="23981"/>
            <a:ext cx="9144000" cy="884466"/>
          </a:xfrm>
        </p:spPr>
        <p:txBody>
          <a:bodyPr/>
          <a:lstStyle/>
          <a:p>
            <a:r>
              <a:rPr lang="en-US" sz="4000" dirty="0">
                <a:solidFill>
                  <a:srgbClr val="000000"/>
                </a:solidFill>
                <a:latin typeface="Marker Felt"/>
                <a:ea typeface="Cambria" panose="02040503050406030204" pitchFamily="18" charset="0"/>
                <a:cs typeface="Marker Felt"/>
              </a:rPr>
              <a:t>     </a:t>
            </a:r>
            <a:r>
              <a:rPr lang="en-US" sz="3200" dirty="0">
                <a:solidFill>
                  <a:srgbClr val="000000"/>
                </a:solidFill>
                <a:latin typeface="Cambria" panose="02040503050406030204" pitchFamily="18" charset="0"/>
                <a:ea typeface="Cambria" panose="02040503050406030204" pitchFamily="18" charset="0"/>
                <a:cs typeface="Marker Felt"/>
              </a:rPr>
              <a:t>Amino Carrot-Cucumber Juice</a:t>
            </a:r>
            <a:endParaRPr lang="ko-KR" altLang="en-US" sz="3200" dirty="0">
              <a:solidFill>
                <a:srgbClr val="000000"/>
              </a:solidFill>
              <a:latin typeface="Cambria" panose="02040503050406030204" pitchFamily="18" charset="0"/>
              <a:cs typeface="Marker Felt"/>
            </a:endParaRPr>
          </a:p>
        </p:txBody>
      </p:sp>
      <p:sp>
        <p:nvSpPr>
          <p:cNvPr id="9" name="Rectangle 8"/>
          <p:cNvSpPr/>
          <p:nvPr/>
        </p:nvSpPr>
        <p:spPr>
          <a:xfrm>
            <a:off x="107504" y="4515966"/>
            <a:ext cx="288032" cy="144016"/>
          </a:xfrm>
          <a:prstGeom prst="rect">
            <a:avLst/>
          </a:prstGeom>
          <a:solidFill>
            <a:schemeClr val="bg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 name="Group 4"/>
          <p:cNvGrpSpPr/>
          <p:nvPr/>
        </p:nvGrpSpPr>
        <p:grpSpPr>
          <a:xfrm>
            <a:off x="107504" y="4515966"/>
            <a:ext cx="288032" cy="360040"/>
            <a:chOff x="971600" y="3363838"/>
            <a:chExt cx="921703" cy="936104"/>
          </a:xfrm>
        </p:grpSpPr>
        <p:pic>
          <p:nvPicPr>
            <p:cNvPr id="6" name="Picture 5" descr="Screen Shot 2020-06-03 at 17.29.48.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608" y="3723878"/>
              <a:ext cx="792088" cy="305718"/>
            </a:xfrm>
            <a:prstGeom prst="rect">
              <a:avLst/>
            </a:prstGeom>
          </p:spPr>
        </p:pic>
        <p:pic>
          <p:nvPicPr>
            <p:cNvPr id="7" name="Picture 6" descr="Screen Shot 2020-06-03 at 17.29.59.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1600" y="4011910"/>
              <a:ext cx="921703" cy="288032"/>
            </a:xfrm>
            <a:prstGeom prst="rect">
              <a:avLst/>
            </a:prstGeom>
          </p:spPr>
        </p:pic>
        <p:pic>
          <p:nvPicPr>
            <p:cNvPr id="8" name="Picture 7" descr="Screen Shot 2020-06-03 at 17.29.36.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59632" y="3363838"/>
              <a:ext cx="288032" cy="363830"/>
            </a:xfrm>
            <a:prstGeom prst="rect">
              <a:avLst/>
            </a:prstGeom>
          </p:spPr>
        </p:pic>
      </p:grpSp>
      <p:sp>
        <p:nvSpPr>
          <p:cNvPr id="13" name="Rectangle 12"/>
          <p:cNvSpPr/>
          <p:nvPr/>
        </p:nvSpPr>
        <p:spPr>
          <a:xfrm>
            <a:off x="2286000" y="3219822"/>
            <a:ext cx="8460432" cy="2174954"/>
          </a:xfrm>
          <a:prstGeom prst="rect">
            <a:avLst/>
          </a:prstGeom>
        </p:spPr>
        <p:txBody>
          <a:bodyPr wrap="square">
            <a:spAutoFit/>
          </a:bodyPr>
          <a:lstStyle/>
          <a:p>
            <a:r>
              <a:rPr lang="en-US" sz="1400" b="1" dirty="0">
                <a:latin typeface="Arial Hebrew"/>
                <a:cs typeface="Arial Hebrew"/>
              </a:rPr>
              <a:t>Procedure:</a:t>
            </a:r>
          </a:p>
          <a:p>
            <a:pPr marL="342900" lvl="0" indent="-342900">
              <a:buFont typeface="+mj-lt"/>
              <a:buAutoNum type="arabicParenR"/>
            </a:pPr>
            <a:r>
              <a:rPr lang="en-US" sz="1400" dirty="0">
                <a:latin typeface="Arial Hebrew"/>
              </a:rPr>
              <a:t>Wash and peel carrots and cucumber. Remove the seeds.</a:t>
            </a:r>
            <a:endParaRPr lang="en-PH" sz="1400" dirty="0">
              <a:latin typeface="Arial Hebrew"/>
            </a:endParaRPr>
          </a:p>
          <a:p>
            <a:pPr marL="342900" lvl="0" indent="-342900">
              <a:buFont typeface="+mj-lt"/>
              <a:buAutoNum type="arabicParenR"/>
            </a:pPr>
            <a:r>
              <a:rPr lang="en-US" sz="1400" dirty="0">
                <a:latin typeface="Arial Hebrew"/>
              </a:rPr>
              <a:t>Add 90 mL purified water, then puree using blender.</a:t>
            </a:r>
            <a:endParaRPr lang="en-PH" sz="1400" dirty="0">
              <a:latin typeface="Arial Hebrew"/>
            </a:endParaRPr>
          </a:p>
          <a:p>
            <a:pPr marL="342900" lvl="0" indent="-342900">
              <a:buFont typeface="+mj-lt"/>
              <a:buAutoNum type="arabicParenR"/>
            </a:pPr>
            <a:r>
              <a:rPr lang="en-US" sz="1400" dirty="0">
                <a:latin typeface="Arial Hebrew"/>
              </a:rPr>
              <a:t>Dilute 1 sachet </a:t>
            </a:r>
            <a:r>
              <a:rPr lang="en-US" sz="1400" dirty="0" err="1">
                <a:latin typeface="Arial Hebrew"/>
              </a:rPr>
              <a:t>Aminoleban</a:t>
            </a:r>
            <a:r>
              <a:rPr lang="en-US" sz="1400" dirty="0">
                <a:latin typeface="Arial Hebrew"/>
              </a:rPr>
              <a:t> Oral in 180 mL purified water.</a:t>
            </a:r>
            <a:endParaRPr lang="en-PH" sz="1400" dirty="0">
              <a:latin typeface="Arial Hebrew"/>
            </a:endParaRPr>
          </a:p>
          <a:p>
            <a:pPr marL="342900" lvl="0" indent="-342900">
              <a:buFont typeface="+mj-lt"/>
              <a:buAutoNum type="arabicParenR"/>
            </a:pPr>
            <a:r>
              <a:rPr lang="en-US" sz="1400" dirty="0">
                <a:latin typeface="Arial Hebrew"/>
              </a:rPr>
              <a:t>Mix </a:t>
            </a:r>
            <a:r>
              <a:rPr lang="en-US" sz="1400" dirty="0" err="1">
                <a:latin typeface="Arial Hebrew"/>
              </a:rPr>
              <a:t>Aminoleban</a:t>
            </a:r>
            <a:r>
              <a:rPr lang="en-US" sz="1400" dirty="0">
                <a:latin typeface="Arial Hebrew"/>
              </a:rPr>
              <a:t> Oral in 210 mL pureed carrot-cucumber.</a:t>
            </a:r>
            <a:endParaRPr lang="en-PH" sz="1400" dirty="0">
              <a:latin typeface="Arial Hebrew"/>
            </a:endParaRPr>
          </a:p>
          <a:p>
            <a:pPr marL="342900" lvl="0" indent="-342900">
              <a:buFont typeface="+mj-lt"/>
              <a:buAutoNum type="arabicParenR"/>
            </a:pPr>
            <a:r>
              <a:rPr lang="en-US" sz="1400" dirty="0">
                <a:latin typeface="Arial Hebrew"/>
              </a:rPr>
              <a:t>Add 3 sachets Stevia. Serve chilled.</a:t>
            </a:r>
            <a:endParaRPr lang="en-PH" sz="1400" dirty="0">
              <a:latin typeface="Arial Hebrew"/>
            </a:endParaRPr>
          </a:p>
          <a:p>
            <a:pPr marL="342900" indent="-342900">
              <a:buFont typeface="+mj-lt"/>
              <a:buAutoNum type="arabicParenR"/>
            </a:pPr>
            <a:endParaRPr lang="en-US" sz="1400" b="1" dirty="0">
              <a:latin typeface="Arial Hebrew"/>
              <a:cs typeface="Arial Hebrew"/>
            </a:endParaRPr>
          </a:p>
          <a:p>
            <a:pPr marL="342900" indent="-342900">
              <a:buFont typeface="+mj-lt"/>
              <a:buAutoNum type="arabicParenR"/>
            </a:pPr>
            <a:endParaRPr lang="en-US" sz="1400" b="1" dirty="0">
              <a:latin typeface="Arial Hebrew"/>
              <a:cs typeface="Arial Hebrew"/>
            </a:endParaRPr>
          </a:p>
          <a:p>
            <a:pPr marL="342900" indent="-342900">
              <a:buFont typeface="+mj-lt"/>
              <a:buAutoNum type="arabicParenR"/>
            </a:pPr>
            <a:endParaRPr lang="en-US" sz="1400" b="1" dirty="0">
              <a:latin typeface="Arial Hebrew"/>
              <a:cs typeface="Arial Hebrew"/>
            </a:endParaRPr>
          </a:p>
          <a:p>
            <a:pPr marL="342900" indent="-342900">
              <a:buFont typeface="+mj-lt"/>
              <a:buAutoNum type="arabicParenR"/>
            </a:pPr>
            <a:endParaRPr lang="en-US" sz="1400" b="1" baseline="30000" dirty="0">
              <a:latin typeface="Arial Hebrew"/>
              <a:cs typeface="Arial Hebrew"/>
            </a:endParaRPr>
          </a:p>
        </p:txBody>
      </p:sp>
      <p:sp>
        <p:nvSpPr>
          <p:cNvPr id="15" name="TextBox 14"/>
          <p:cNvSpPr txBox="1"/>
          <p:nvPr/>
        </p:nvSpPr>
        <p:spPr>
          <a:xfrm>
            <a:off x="177051" y="737955"/>
            <a:ext cx="2520280" cy="369332"/>
          </a:xfrm>
          <a:prstGeom prst="rect">
            <a:avLst/>
          </a:prstGeom>
          <a:noFill/>
        </p:spPr>
        <p:txBody>
          <a:bodyPr wrap="square" rtlCol="0">
            <a:spAutoFit/>
          </a:bodyPr>
          <a:lstStyle/>
          <a:p>
            <a:pPr algn="ctr"/>
            <a:r>
              <a:rPr lang="en-US" dirty="0">
                <a:solidFill>
                  <a:schemeClr val="bg1"/>
                </a:solidFill>
                <a:latin typeface="Arial Hebrew"/>
                <a:cs typeface="Arial Hebrew"/>
              </a:rPr>
              <a:t>Makes 1 serving </a:t>
            </a:r>
          </a:p>
        </p:txBody>
      </p:sp>
      <p:graphicFrame>
        <p:nvGraphicFramePr>
          <p:cNvPr id="14" name="Table 5">
            <a:extLst>
              <a:ext uri="{FF2B5EF4-FFF2-40B4-BE49-F238E27FC236}">
                <a16:creationId xmlns="" xmlns:a16="http://schemas.microsoft.com/office/drawing/2014/main" id="{3A68F401-F2DC-463F-8838-418392C5C607}"/>
              </a:ext>
            </a:extLst>
          </p:cNvPr>
          <p:cNvGraphicFramePr>
            <a:graphicFrameLocks noGrp="1"/>
          </p:cNvGraphicFramePr>
          <p:nvPr>
            <p:extLst>
              <p:ext uri="{D42A27DB-BD31-4B8C-83A1-F6EECF244321}">
                <p14:modId xmlns:p14="http://schemas.microsoft.com/office/powerpoint/2010/main" val="2609385743"/>
              </p:ext>
            </p:extLst>
          </p:nvPr>
        </p:nvGraphicFramePr>
        <p:xfrm>
          <a:off x="6474942" y="251563"/>
          <a:ext cx="2520280" cy="2782064"/>
        </p:xfrm>
        <a:graphic>
          <a:graphicData uri="http://schemas.openxmlformats.org/drawingml/2006/table">
            <a:tbl>
              <a:tblPr firstRow="1" bandRow="1">
                <a:tableStyleId>{AF606853-7671-496A-8E4F-DF71F8EC918B}</a:tableStyleId>
              </a:tblPr>
              <a:tblGrid>
                <a:gridCol w="1440160">
                  <a:extLst>
                    <a:ext uri="{9D8B030D-6E8A-4147-A177-3AD203B41FA5}">
                      <a16:colId xmlns="" xmlns:a16="http://schemas.microsoft.com/office/drawing/2014/main" val="260835692"/>
                    </a:ext>
                  </a:extLst>
                </a:gridCol>
                <a:gridCol w="1080120">
                  <a:extLst>
                    <a:ext uri="{9D8B030D-6E8A-4147-A177-3AD203B41FA5}">
                      <a16:colId xmlns="" xmlns:a16="http://schemas.microsoft.com/office/drawing/2014/main" val="3159947307"/>
                    </a:ext>
                  </a:extLst>
                </a:gridCol>
              </a:tblGrid>
              <a:tr h="191264">
                <a:tc gridSpan="2">
                  <a:txBody>
                    <a:bodyPr/>
                    <a:lstStyle/>
                    <a:p>
                      <a:pPr algn="ctr"/>
                      <a:r>
                        <a:rPr lang="en-US" sz="1600" b="1" i="0" dirty="0">
                          <a:latin typeface="Avenir Black"/>
                          <a:cs typeface="Avenir Black"/>
                        </a:rPr>
                        <a:t>Nutrition Facts</a:t>
                      </a:r>
                    </a:p>
                  </a:txBody>
                  <a:tcPr/>
                </a:tc>
                <a:tc hMerge="1">
                  <a:txBody>
                    <a:bodyPr/>
                    <a:lstStyle/>
                    <a:p>
                      <a:endParaRPr lang="en-US" dirty="0"/>
                    </a:p>
                  </a:txBody>
                  <a:tcPr/>
                </a:tc>
                <a:extLst>
                  <a:ext uri="{0D108BD9-81ED-4DB2-BD59-A6C34878D82A}">
                    <a16:rowId xmlns="" xmlns:a16="http://schemas.microsoft.com/office/drawing/2014/main" val="1326617937"/>
                  </a:ext>
                </a:extLst>
              </a:tr>
              <a:tr h="329756">
                <a:tc gridSpan="2">
                  <a:txBody>
                    <a:bodyPr/>
                    <a:lstStyle/>
                    <a:p>
                      <a:pPr algn="ctr"/>
                      <a:r>
                        <a:rPr lang="en-US" sz="1400" b="0" i="0" dirty="0">
                          <a:latin typeface="Arial Hebrew Light"/>
                          <a:cs typeface="Arial Hebrew Light"/>
                        </a:rPr>
                        <a:t>Serving</a:t>
                      </a:r>
                      <a:r>
                        <a:rPr lang="en-US" sz="1400" b="0" i="0" baseline="0" dirty="0">
                          <a:latin typeface="Arial Hebrew Light"/>
                          <a:cs typeface="Arial Hebrew Light"/>
                        </a:rPr>
                        <a:t> size: 450 mL</a:t>
                      </a:r>
                      <a:endParaRPr lang="en-US" sz="1400" b="0" i="0" dirty="0">
                        <a:latin typeface="Arial Hebrew Light"/>
                        <a:cs typeface="Arial Hebrew Light"/>
                      </a:endParaRPr>
                    </a:p>
                  </a:txBody>
                  <a:tcPr/>
                </a:tc>
                <a:tc hMerge="1">
                  <a:txBody>
                    <a:bodyPr/>
                    <a:lstStyle/>
                    <a:p>
                      <a:endParaRPr lang="en-US"/>
                    </a:p>
                  </a:txBody>
                  <a:tcPr/>
                </a:tc>
                <a:extLst>
                  <a:ext uri="{0D108BD9-81ED-4DB2-BD59-A6C34878D82A}">
                    <a16:rowId xmlns="" xmlns:a16="http://schemas.microsoft.com/office/drawing/2014/main" val="1044373091"/>
                  </a:ext>
                </a:extLst>
              </a:tr>
              <a:tr h="329756">
                <a:tc>
                  <a:txBody>
                    <a:bodyPr/>
                    <a:lstStyle/>
                    <a:p>
                      <a:r>
                        <a:rPr lang="en-US" sz="1400" b="0" i="0" dirty="0">
                          <a:latin typeface="Arial Hebrew Light"/>
                          <a:cs typeface="Arial Hebrew Light"/>
                        </a:rPr>
                        <a:t>Total Calories</a:t>
                      </a:r>
                    </a:p>
                  </a:txBody>
                  <a:tcPr/>
                </a:tc>
                <a:tc>
                  <a:txBody>
                    <a:bodyPr/>
                    <a:lstStyle/>
                    <a:p>
                      <a:r>
                        <a:rPr lang="en-US" sz="1400" b="0" i="0" dirty="0">
                          <a:latin typeface="Arial Hebrew Light"/>
                          <a:cs typeface="Arial Hebrew Light"/>
                        </a:rPr>
                        <a:t>  281.6 kcal</a:t>
                      </a:r>
                    </a:p>
                  </a:txBody>
                  <a:tcPr/>
                </a:tc>
                <a:extLst>
                  <a:ext uri="{0D108BD9-81ED-4DB2-BD59-A6C34878D82A}">
                    <a16:rowId xmlns="" xmlns:a16="http://schemas.microsoft.com/office/drawing/2014/main" val="603478927"/>
                  </a:ext>
                </a:extLst>
              </a:tr>
              <a:tr h="329756">
                <a:tc>
                  <a:txBody>
                    <a:bodyPr/>
                    <a:lstStyle/>
                    <a:p>
                      <a:r>
                        <a:rPr lang="en-US" sz="1400" b="0" i="0" dirty="0">
                          <a:latin typeface="Arial Hebrew Light"/>
                          <a:cs typeface="Arial Hebrew Light"/>
                        </a:rPr>
                        <a:t>Carbohydrates</a:t>
                      </a:r>
                    </a:p>
                  </a:txBody>
                  <a:tcPr/>
                </a:tc>
                <a:tc>
                  <a:txBody>
                    <a:bodyPr/>
                    <a:lstStyle/>
                    <a:p>
                      <a:r>
                        <a:rPr lang="en-US" sz="1400" b="0" i="0" dirty="0">
                          <a:latin typeface="Arial Hebrew Light"/>
                          <a:cs typeface="Arial Hebrew Light"/>
                        </a:rPr>
                        <a:t>       10.5 g</a:t>
                      </a:r>
                    </a:p>
                  </a:txBody>
                  <a:tcPr/>
                </a:tc>
                <a:extLst>
                  <a:ext uri="{0D108BD9-81ED-4DB2-BD59-A6C34878D82A}">
                    <a16:rowId xmlns="" xmlns:a16="http://schemas.microsoft.com/office/drawing/2014/main" val="3722211172"/>
                  </a:ext>
                </a:extLst>
              </a:tr>
              <a:tr h="329756">
                <a:tc>
                  <a:txBody>
                    <a:bodyPr/>
                    <a:lstStyle/>
                    <a:p>
                      <a:r>
                        <a:rPr lang="en-US" sz="1400" b="0" i="0" dirty="0">
                          <a:latin typeface="Arial Hebrew Light"/>
                          <a:cs typeface="Arial Hebrew Light"/>
                        </a:rPr>
                        <a:t>Protein</a:t>
                      </a:r>
                    </a:p>
                  </a:txBody>
                  <a:tcPr/>
                </a:tc>
                <a:tc>
                  <a:txBody>
                    <a:bodyPr/>
                    <a:lstStyle/>
                    <a:p>
                      <a:r>
                        <a:rPr lang="en-US" sz="1400" b="0" i="0" dirty="0">
                          <a:latin typeface="Arial Hebrew Light"/>
                          <a:cs typeface="Arial Hebrew Light"/>
                        </a:rPr>
                        <a:t>       13.5 g</a:t>
                      </a:r>
                    </a:p>
                  </a:txBody>
                  <a:tcPr/>
                </a:tc>
                <a:extLst>
                  <a:ext uri="{0D108BD9-81ED-4DB2-BD59-A6C34878D82A}">
                    <a16:rowId xmlns="" xmlns:a16="http://schemas.microsoft.com/office/drawing/2014/main" val="2387756565"/>
                  </a:ext>
                </a:extLst>
              </a:tr>
              <a:tr h="329756">
                <a:tc>
                  <a:txBody>
                    <a:bodyPr/>
                    <a:lstStyle/>
                    <a:p>
                      <a:r>
                        <a:rPr lang="en-US" sz="1400" b="0" i="0" dirty="0">
                          <a:latin typeface="Arial Hebrew Light"/>
                          <a:cs typeface="Arial Hebrew Light"/>
                        </a:rPr>
                        <a:t>Fat</a:t>
                      </a:r>
                    </a:p>
                  </a:txBody>
                  <a:tcPr/>
                </a:tc>
                <a:tc>
                  <a:txBody>
                    <a:bodyPr/>
                    <a:lstStyle/>
                    <a:p>
                      <a:r>
                        <a:rPr lang="en-US" sz="1400" b="0" i="0" dirty="0">
                          <a:latin typeface="Arial Hebrew Light"/>
                          <a:cs typeface="Arial Hebrew Light"/>
                        </a:rPr>
                        <a:t>      0.4 g</a:t>
                      </a:r>
                    </a:p>
                  </a:txBody>
                  <a:tcPr/>
                </a:tc>
                <a:extLst>
                  <a:ext uri="{0D108BD9-81ED-4DB2-BD59-A6C34878D82A}">
                    <a16:rowId xmlns="" xmlns:a16="http://schemas.microsoft.com/office/drawing/2014/main" val="2374499335"/>
                  </a:ext>
                </a:extLst>
              </a:tr>
              <a:tr h="176180">
                <a:tc>
                  <a:txBody>
                    <a:bodyPr/>
                    <a:lstStyle/>
                    <a:p>
                      <a:r>
                        <a:rPr lang="en-US" sz="1400" b="0" i="0" dirty="0">
                          <a:latin typeface="Arial Hebrew Light"/>
                          <a:cs typeface="Arial Hebrew Light"/>
                        </a:rPr>
                        <a:t>Sugar</a:t>
                      </a:r>
                    </a:p>
                  </a:txBody>
                  <a:tcPr/>
                </a:tc>
                <a:tc>
                  <a:txBody>
                    <a:bodyPr/>
                    <a:lstStyle/>
                    <a:p>
                      <a:r>
                        <a:rPr lang="en-US" sz="1400" b="0" i="0" dirty="0">
                          <a:latin typeface="Arial Hebrew Light"/>
                          <a:cs typeface="Arial Hebrew Light"/>
                        </a:rPr>
                        <a:t>0 g</a:t>
                      </a:r>
                    </a:p>
                  </a:txBody>
                  <a:tcPr/>
                </a:tc>
                <a:extLst>
                  <a:ext uri="{0D108BD9-81ED-4DB2-BD59-A6C34878D82A}">
                    <a16:rowId xmlns="" xmlns:a16="http://schemas.microsoft.com/office/drawing/2014/main" val="10006"/>
                  </a:ext>
                </a:extLst>
              </a:tr>
              <a:tr h="176180">
                <a:tc>
                  <a:txBody>
                    <a:bodyPr/>
                    <a:lstStyle/>
                    <a:p>
                      <a:r>
                        <a:rPr lang="en-US" sz="1400" b="0" i="0" dirty="0">
                          <a:latin typeface="Arial Hebrew Light"/>
                          <a:cs typeface="Arial Hebrew Light"/>
                        </a:rPr>
                        <a:t>Sodium</a:t>
                      </a:r>
                    </a:p>
                  </a:txBody>
                  <a:tcPr/>
                </a:tc>
                <a:tc>
                  <a:txBody>
                    <a:bodyPr/>
                    <a:lstStyle/>
                    <a:p>
                      <a:r>
                        <a:rPr lang="en-US" sz="1400" b="0" i="0" dirty="0">
                          <a:latin typeface="Arial Hebrew Light"/>
                          <a:cs typeface="Arial Hebrew Light"/>
                        </a:rPr>
                        <a:t>    69 mg</a:t>
                      </a:r>
                    </a:p>
                  </a:txBody>
                  <a:tcPr/>
                </a:tc>
                <a:extLst>
                  <a:ext uri="{0D108BD9-81ED-4DB2-BD59-A6C34878D82A}">
                    <a16:rowId xmlns="" xmlns:a16="http://schemas.microsoft.com/office/drawing/2014/main" val="10007"/>
                  </a:ext>
                </a:extLst>
              </a:tr>
            </a:tbl>
          </a:graphicData>
        </a:graphic>
      </p:graphicFrame>
      <p:pic>
        <p:nvPicPr>
          <p:cNvPr id="10" name="Picture 9">
            <a:extLst>
              <a:ext uri="{FF2B5EF4-FFF2-40B4-BE49-F238E27FC236}">
                <a16:creationId xmlns="" xmlns:a16="http://schemas.microsoft.com/office/drawing/2014/main" id="{2320A78F-C1E5-4D47-90E0-CFD0B19A1B0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1560" y="1140640"/>
            <a:ext cx="1552420" cy="1925247"/>
          </a:xfrm>
          <a:prstGeom prst="rect">
            <a:avLst/>
          </a:prstGeom>
        </p:spPr>
      </p:pic>
    </p:spTree>
    <p:extLst>
      <p:ext uri="{BB962C8B-B14F-4D97-AF65-F5344CB8AC3E}">
        <p14:creationId xmlns:p14="http://schemas.microsoft.com/office/powerpoint/2010/main" val="1660310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436818" y="1167756"/>
            <a:ext cx="3816424" cy="1926771"/>
          </a:xfrm>
        </p:spPr>
        <p:txBody>
          <a:bodyPr>
            <a:noAutofit/>
          </a:bodyPr>
          <a:lstStyle/>
          <a:p>
            <a:pPr marL="0" indent="0">
              <a:buNone/>
            </a:pPr>
            <a:r>
              <a:rPr lang="en-US" sz="1600" b="1" dirty="0">
                <a:solidFill>
                  <a:srgbClr val="000000"/>
                </a:solidFill>
                <a:latin typeface="Arial Hebrew"/>
                <a:cs typeface="Arial Hebrew"/>
              </a:rPr>
              <a:t>Ingredients:</a:t>
            </a:r>
          </a:p>
          <a:p>
            <a:pPr marL="0" lvl="0" indent="0">
              <a:buNone/>
            </a:pPr>
            <a:r>
              <a:rPr lang="en-US" sz="1600" dirty="0">
                <a:solidFill>
                  <a:schemeClr val="tx1"/>
                </a:solidFill>
                <a:latin typeface="Arial Hebrew"/>
              </a:rPr>
              <a:t>1 sachet </a:t>
            </a:r>
            <a:r>
              <a:rPr lang="en-US" sz="1600" dirty="0" err="1">
                <a:solidFill>
                  <a:schemeClr val="tx1"/>
                </a:solidFill>
                <a:latin typeface="Arial Hebrew"/>
              </a:rPr>
              <a:t>Aminoleban</a:t>
            </a:r>
            <a:r>
              <a:rPr lang="en-US" sz="1600" dirty="0">
                <a:solidFill>
                  <a:schemeClr val="tx1"/>
                </a:solidFill>
                <a:latin typeface="Arial Hebrew"/>
              </a:rPr>
              <a:t> Oral (50g)</a:t>
            </a:r>
            <a:endParaRPr lang="en-PH" sz="1600" dirty="0">
              <a:solidFill>
                <a:schemeClr val="tx1"/>
              </a:solidFill>
              <a:latin typeface="Arial Hebrew"/>
            </a:endParaRPr>
          </a:p>
          <a:p>
            <a:pPr marL="0" indent="0">
              <a:buNone/>
            </a:pPr>
            <a:r>
              <a:rPr lang="en-US" sz="1600" dirty="0">
                <a:solidFill>
                  <a:srgbClr val="000000"/>
                </a:solidFill>
                <a:latin typeface="Arial Hebrew"/>
                <a:cs typeface="Arial Hebrew"/>
              </a:rPr>
              <a:t>5 g </a:t>
            </a:r>
            <a:r>
              <a:rPr lang="en-US" sz="1600" dirty="0" err="1">
                <a:solidFill>
                  <a:srgbClr val="000000"/>
                </a:solidFill>
                <a:latin typeface="Arial Hebrew"/>
                <a:cs typeface="Arial Hebrew"/>
              </a:rPr>
              <a:t>malunggay</a:t>
            </a:r>
            <a:r>
              <a:rPr lang="en-US" sz="1600" dirty="0">
                <a:solidFill>
                  <a:srgbClr val="000000"/>
                </a:solidFill>
                <a:latin typeface="Arial Hebrew"/>
                <a:cs typeface="Arial Hebrew"/>
              </a:rPr>
              <a:t> leaves</a:t>
            </a:r>
          </a:p>
          <a:p>
            <a:pPr marL="0" indent="0">
              <a:buNone/>
            </a:pPr>
            <a:r>
              <a:rPr lang="en-US" sz="1600" dirty="0">
                <a:solidFill>
                  <a:srgbClr val="000000"/>
                </a:solidFill>
                <a:latin typeface="Arial Hebrew"/>
                <a:cs typeface="Arial Hebrew"/>
              </a:rPr>
              <a:t>150 g Pineapple</a:t>
            </a:r>
          </a:p>
          <a:p>
            <a:pPr marL="0" indent="0">
              <a:buNone/>
            </a:pPr>
            <a:r>
              <a:rPr lang="en-US" sz="1600" dirty="0">
                <a:solidFill>
                  <a:srgbClr val="000000"/>
                </a:solidFill>
                <a:latin typeface="Arial Hebrew"/>
                <a:cs typeface="Arial Hebrew"/>
              </a:rPr>
              <a:t>180 mL Water</a:t>
            </a:r>
          </a:p>
          <a:p>
            <a:pPr marL="0" indent="0">
              <a:buNone/>
            </a:pPr>
            <a:r>
              <a:rPr lang="en-US" sz="1600" dirty="0">
                <a:solidFill>
                  <a:srgbClr val="000000"/>
                </a:solidFill>
                <a:latin typeface="Arial Hebrew"/>
                <a:cs typeface="Arial Hebrew"/>
              </a:rPr>
              <a:t>½ tsp. Honey</a:t>
            </a:r>
          </a:p>
          <a:p>
            <a:pPr marL="0" indent="0">
              <a:buNone/>
            </a:pPr>
            <a:r>
              <a:rPr lang="en-US" sz="1600" dirty="0">
                <a:solidFill>
                  <a:srgbClr val="000000"/>
                </a:solidFill>
                <a:latin typeface="Arial Hebrew"/>
                <a:cs typeface="Arial Hebrew"/>
              </a:rPr>
              <a:t>Ice cubes</a:t>
            </a:r>
          </a:p>
          <a:p>
            <a:pPr marL="0" indent="0">
              <a:buNone/>
            </a:pPr>
            <a:endParaRPr lang="en-US" sz="1600" dirty="0">
              <a:solidFill>
                <a:srgbClr val="000000"/>
              </a:solidFill>
              <a:latin typeface="Arial Hebrew"/>
              <a:cs typeface="Arial Hebrew"/>
            </a:endParaRPr>
          </a:p>
          <a:p>
            <a:pPr marL="0" indent="0">
              <a:buNone/>
            </a:pPr>
            <a:endParaRPr lang="en-US" sz="1600" dirty="0">
              <a:latin typeface="Arial Hebrew"/>
              <a:cs typeface="Arial Hebrew"/>
            </a:endParaRPr>
          </a:p>
        </p:txBody>
      </p:sp>
      <p:sp>
        <p:nvSpPr>
          <p:cNvPr id="3" name="Title 2"/>
          <p:cNvSpPr>
            <a:spLocks noGrp="1"/>
          </p:cNvSpPr>
          <p:nvPr>
            <p:ph type="title"/>
          </p:nvPr>
        </p:nvSpPr>
        <p:spPr>
          <a:xfrm>
            <a:off x="-1548680" y="23981"/>
            <a:ext cx="9144000" cy="884466"/>
          </a:xfrm>
        </p:spPr>
        <p:txBody>
          <a:bodyPr/>
          <a:lstStyle/>
          <a:p>
            <a:r>
              <a:rPr lang="en-US" sz="3200" dirty="0">
                <a:solidFill>
                  <a:srgbClr val="000000"/>
                </a:solidFill>
                <a:latin typeface="Marker Felt"/>
                <a:cs typeface="Marker Felt"/>
              </a:rPr>
              <a:t>  		</a:t>
            </a:r>
            <a:r>
              <a:rPr lang="en-US" sz="3200" dirty="0">
                <a:solidFill>
                  <a:schemeClr val="tx1"/>
                </a:solidFill>
                <a:latin typeface="Marker Felt"/>
                <a:cs typeface="Marker Felt"/>
              </a:rPr>
              <a:t>Amino-Pi</a:t>
            </a:r>
            <a:r>
              <a:rPr lang="en-PH" sz="2800" dirty="0" err="1">
                <a:solidFill>
                  <a:schemeClr val="tx1"/>
                </a:solidFill>
                <a:latin typeface="Marker Felt"/>
              </a:rPr>
              <a:t>ñaMorad</a:t>
            </a:r>
            <a:r>
              <a:rPr lang="en-PH" sz="2800" dirty="0" err="1">
                <a:solidFill>
                  <a:schemeClr val="tx1"/>
                </a:solidFill>
                <a:latin typeface="Cambria" panose="02040503050406030204" pitchFamily="18" charset="0"/>
                <a:ea typeface="Cambria" panose="02040503050406030204" pitchFamily="18" charset="0"/>
              </a:rPr>
              <a:t>é</a:t>
            </a:r>
            <a:endParaRPr lang="ko-KR" altLang="en-US" sz="3200" dirty="0">
              <a:solidFill>
                <a:schemeClr val="tx1"/>
              </a:solidFill>
              <a:latin typeface="Cambria" panose="02040503050406030204" pitchFamily="18" charset="0"/>
              <a:cs typeface="Marker Felt"/>
            </a:endParaRPr>
          </a:p>
        </p:txBody>
      </p:sp>
      <p:sp>
        <p:nvSpPr>
          <p:cNvPr id="9" name="Rectangle 8"/>
          <p:cNvSpPr/>
          <p:nvPr/>
        </p:nvSpPr>
        <p:spPr>
          <a:xfrm>
            <a:off x="107504" y="4515966"/>
            <a:ext cx="288032" cy="144016"/>
          </a:xfrm>
          <a:prstGeom prst="rect">
            <a:avLst/>
          </a:prstGeom>
          <a:solidFill>
            <a:schemeClr val="bg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 name="Group 4"/>
          <p:cNvGrpSpPr/>
          <p:nvPr/>
        </p:nvGrpSpPr>
        <p:grpSpPr>
          <a:xfrm>
            <a:off x="107504" y="4515966"/>
            <a:ext cx="288032" cy="360040"/>
            <a:chOff x="971600" y="3363838"/>
            <a:chExt cx="921703" cy="936104"/>
          </a:xfrm>
        </p:grpSpPr>
        <p:pic>
          <p:nvPicPr>
            <p:cNvPr id="6" name="Picture 5" descr="Screen Shot 2020-06-03 at 17.29.48.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608" y="3723878"/>
              <a:ext cx="792088" cy="305718"/>
            </a:xfrm>
            <a:prstGeom prst="rect">
              <a:avLst/>
            </a:prstGeom>
          </p:spPr>
        </p:pic>
        <p:pic>
          <p:nvPicPr>
            <p:cNvPr id="7" name="Picture 6" descr="Screen Shot 2020-06-03 at 17.29.59.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1600" y="4011910"/>
              <a:ext cx="921703" cy="288032"/>
            </a:xfrm>
            <a:prstGeom prst="rect">
              <a:avLst/>
            </a:prstGeom>
          </p:spPr>
        </p:pic>
        <p:pic>
          <p:nvPicPr>
            <p:cNvPr id="8" name="Picture 7" descr="Screen Shot 2020-06-03 at 17.29.36.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59632" y="3363838"/>
              <a:ext cx="288032" cy="363830"/>
            </a:xfrm>
            <a:prstGeom prst="rect">
              <a:avLst/>
            </a:prstGeom>
          </p:spPr>
        </p:pic>
      </p:grpSp>
      <p:sp>
        <p:nvSpPr>
          <p:cNvPr id="13" name="Rectangle 12"/>
          <p:cNvSpPr/>
          <p:nvPr/>
        </p:nvSpPr>
        <p:spPr>
          <a:xfrm>
            <a:off x="1979712" y="3353837"/>
            <a:ext cx="8460432" cy="1815882"/>
          </a:xfrm>
          <a:prstGeom prst="rect">
            <a:avLst/>
          </a:prstGeom>
        </p:spPr>
        <p:txBody>
          <a:bodyPr wrap="square">
            <a:spAutoFit/>
          </a:bodyPr>
          <a:lstStyle/>
          <a:p>
            <a:r>
              <a:rPr lang="en-US" sz="1600" b="1" dirty="0">
                <a:latin typeface="Arial Hebrew"/>
                <a:cs typeface="Arial Hebrew"/>
              </a:rPr>
              <a:t>Procedure:</a:t>
            </a:r>
          </a:p>
          <a:p>
            <a:pPr marL="342900" indent="-342900">
              <a:buFont typeface="+mj-lt"/>
              <a:buAutoNum type="arabicParenR"/>
            </a:pPr>
            <a:r>
              <a:rPr lang="en-US" sz="1600" dirty="0">
                <a:latin typeface="Arial Hebrew"/>
                <a:cs typeface="Arial Hebrew"/>
              </a:rPr>
              <a:t>Reconstitute 1 sachet </a:t>
            </a:r>
            <a:r>
              <a:rPr lang="en-US" sz="1600" dirty="0" err="1">
                <a:latin typeface="Arial Hebrew"/>
                <a:cs typeface="Arial Hebrew"/>
              </a:rPr>
              <a:t>Aminoleban</a:t>
            </a:r>
            <a:r>
              <a:rPr lang="en-US" sz="1600" dirty="0">
                <a:latin typeface="Arial Hebrew"/>
                <a:cs typeface="Arial Hebrew"/>
              </a:rPr>
              <a:t> Oral in 180 mL lukewarm water.</a:t>
            </a:r>
          </a:p>
          <a:p>
            <a:pPr marL="342900" indent="-342900">
              <a:buFont typeface="+mj-lt"/>
              <a:buAutoNum type="arabicParenR"/>
            </a:pPr>
            <a:r>
              <a:rPr lang="en-US" sz="1600" dirty="0">
                <a:latin typeface="Arial Hebrew"/>
                <a:cs typeface="Arial Hebrew"/>
              </a:rPr>
              <a:t>Combine </a:t>
            </a:r>
            <a:r>
              <a:rPr lang="en-US" sz="1600" dirty="0" err="1">
                <a:latin typeface="Arial Hebrew"/>
                <a:cs typeface="Arial Hebrew"/>
              </a:rPr>
              <a:t>malunggay</a:t>
            </a:r>
            <a:r>
              <a:rPr lang="en-US" sz="1600" dirty="0">
                <a:latin typeface="Arial Hebrew"/>
                <a:cs typeface="Arial Hebrew"/>
              </a:rPr>
              <a:t> leaves and pineapple in blender. Pour into the glass.</a:t>
            </a:r>
          </a:p>
          <a:p>
            <a:pPr marL="342900" indent="-342900">
              <a:buFont typeface="+mj-lt"/>
              <a:buAutoNum type="arabicParenR"/>
            </a:pPr>
            <a:r>
              <a:rPr lang="en-US" sz="1600" dirty="0">
                <a:latin typeface="Arial Hebrew"/>
                <a:cs typeface="Arial Hebrew"/>
              </a:rPr>
              <a:t>Add honey to taste. Serve with Ice.</a:t>
            </a:r>
          </a:p>
          <a:p>
            <a:endParaRPr lang="en-US" b="1" dirty="0">
              <a:latin typeface="Arial Hebrew"/>
              <a:cs typeface="Arial Hebrew"/>
            </a:endParaRPr>
          </a:p>
          <a:p>
            <a:endParaRPr lang="en-US" b="1" dirty="0">
              <a:latin typeface="Arial Hebrew"/>
              <a:cs typeface="Arial Hebrew"/>
            </a:endParaRPr>
          </a:p>
          <a:p>
            <a:endParaRPr lang="en-US" b="1" baseline="30000" dirty="0">
              <a:latin typeface="Arial Hebrew"/>
              <a:cs typeface="Arial Hebrew"/>
            </a:endParaRPr>
          </a:p>
        </p:txBody>
      </p:sp>
      <p:sp>
        <p:nvSpPr>
          <p:cNvPr id="15" name="TextBox 14"/>
          <p:cNvSpPr txBox="1"/>
          <p:nvPr/>
        </p:nvSpPr>
        <p:spPr>
          <a:xfrm>
            <a:off x="251520" y="771550"/>
            <a:ext cx="2520280" cy="369332"/>
          </a:xfrm>
          <a:prstGeom prst="rect">
            <a:avLst/>
          </a:prstGeom>
          <a:noFill/>
        </p:spPr>
        <p:txBody>
          <a:bodyPr wrap="square" rtlCol="0">
            <a:spAutoFit/>
          </a:bodyPr>
          <a:lstStyle/>
          <a:p>
            <a:pPr algn="ctr"/>
            <a:r>
              <a:rPr lang="en-US" dirty="0">
                <a:solidFill>
                  <a:schemeClr val="bg1"/>
                </a:solidFill>
                <a:latin typeface="Arial Hebrew"/>
                <a:cs typeface="Arial Hebrew"/>
              </a:rPr>
              <a:t>Makes 1 serving </a:t>
            </a:r>
          </a:p>
        </p:txBody>
      </p:sp>
      <p:graphicFrame>
        <p:nvGraphicFramePr>
          <p:cNvPr id="14" name="Table 5">
            <a:extLst>
              <a:ext uri="{FF2B5EF4-FFF2-40B4-BE49-F238E27FC236}">
                <a16:creationId xmlns="" xmlns:a16="http://schemas.microsoft.com/office/drawing/2014/main" id="{3A68F401-F2DC-463F-8838-418392C5C607}"/>
              </a:ext>
            </a:extLst>
          </p:cNvPr>
          <p:cNvGraphicFramePr>
            <a:graphicFrameLocks noGrp="1"/>
          </p:cNvGraphicFramePr>
          <p:nvPr>
            <p:extLst>
              <p:ext uri="{D42A27DB-BD31-4B8C-83A1-F6EECF244321}">
                <p14:modId xmlns:p14="http://schemas.microsoft.com/office/powerpoint/2010/main" val="2864172589"/>
              </p:ext>
            </p:extLst>
          </p:nvPr>
        </p:nvGraphicFramePr>
        <p:xfrm>
          <a:off x="6729003" y="118546"/>
          <a:ext cx="2232248" cy="3020380"/>
        </p:xfrm>
        <a:graphic>
          <a:graphicData uri="http://schemas.openxmlformats.org/drawingml/2006/table">
            <a:tbl>
              <a:tblPr firstRow="1" bandRow="1">
                <a:tableStyleId>{AF606853-7671-496A-8E4F-DF71F8EC918B}</a:tableStyleId>
              </a:tblPr>
              <a:tblGrid>
                <a:gridCol w="1368151">
                  <a:extLst>
                    <a:ext uri="{9D8B030D-6E8A-4147-A177-3AD203B41FA5}">
                      <a16:colId xmlns="" xmlns:a16="http://schemas.microsoft.com/office/drawing/2014/main" val="260835692"/>
                    </a:ext>
                  </a:extLst>
                </a:gridCol>
                <a:gridCol w="864097">
                  <a:extLst>
                    <a:ext uri="{9D8B030D-6E8A-4147-A177-3AD203B41FA5}">
                      <a16:colId xmlns="" xmlns:a16="http://schemas.microsoft.com/office/drawing/2014/main" val="3159947307"/>
                    </a:ext>
                  </a:extLst>
                </a:gridCol>
              </a:tblGrid>
              <a:tr h="191264">
                <a:tc gridSpan="2">
                  <a:txBody>
                    <a:bodyPr/>
                    <a:lstStyle/>
                    <a:p>
                      <a:pPr algn="ctr"/>
                      <a:r>
                        <a:rPr lang="en-US" sz="1600" b="1" i="0" dirty="0">
                          <a:latin typeface="Avenir Black"/>
                          <a:cs typeface="Avenir Black"/>
                        </a:rPr>
                        <a:t>Nutrition Facts</a:t>
                      </a:r>
                    </a:p>
                  </a:txBody>
                  <a:tcPr/>
                </a:tc>
                <a:tc hMerge="1">
                  <a:txBody>
                    <a:bodyPr/>
                    <a:lstStyle/>
                    <a:p>
                      <a:endParaRPr lang="en-US" dirty="0"/>
                    </a:p>
                  </a:txBody>
                  <a:tcPr/>
                </a:tc>
                <a:extLst>
                  <a:ext uri="{0D108BD9-81ED-4DB2-BD59-A6C34878D82A}">
                    <a16:rowId xmlns="" xmlns:a16="http://schemas.microsoft.com/office/drawing/2014/main" val="1326617937"/>
                  </a:ext>
                </a:extLst>
              </a:tr>
              <a:tr h="329756">
                <a:tc gridSpan="2">
                  <a:txBody>
                    <a:bodyPr/>
                    <a:lstStyle/>
                    <a:p>
                      <a:pPr algn="ctr"/>
                      <a:r>
                        <a:rPr lang="en-US" sz="1400" b="0" i="0" dirty="0">
                          <a:latin typeface="Arial Hebrew Light"/>
                          <a:cs typeface="Arial Hebrew Light"/>
                        </a:rPr>
                        <a:t>Serving</a:t>
                      </a:r>
                      <a:r>
                        <a:rPr lang="en-US" sz="1400" b="0" i="0" baseline="0" dirty="0">
                          <a:latin typeface="Arial Hebrew Light"/>
                          <a:cs typeface="Arial Hebrew Light"/>
                        </a:rPr>
                        <a:t> size: 390 mL</a:t>
                      </a:r>
                      <a:endParaRPr lang="en-US" sz="1400" b="0" i="0" dirty="0">
                        <a:latin typeface="Arial Hebrew Light"/>
                        <a:cs typeface="Arial Hebrew Light"/>
                      </a:endParaRPr>
                    </a:p>
                  </a:txBody>
                  <a:tcPr/>
                </a:tc>
                <a:tc hMerge="1">
                  <a:txBody>
                    <a:bodyPr/>
                    <a:lstStyle/>
                    <a:p>
                      <a:endParaRPr lang="en-US"/>
                    </a:p>
                  </a:txBody>
                  <a:tcPr/>
                </a:tc>
                <a:extLst>
                  <a:ext uri="{0D108BD9-81ED-4DB2-BD59-A6C34878D82A}">
                    <a16:rowId xmlns="" xmlns:a16="http://schemas.microsoft.com/office/drawing/2014/main" val="1044373091"/>
                  </a:ext>
                </a:extLst>
              </a:tr>
              <a:tr h="329756">
                <a:tc>
                  <a:txBody>
                    <a:bodyPr/>
                    <a:lstStyle/>
                    <a:p>
                      <a:r>
                        <a:rPr lang="en-US" sz="1400" b="0" i="0" dirty="0">
                          <a:latin typeface="Arial Hebrew Light"/>
                          <a:cs typeface="Arial Hebrew Light"/>
                        </a:rPr>
                        <a:t>Total Calories</a:t>
                      </a:r>
                    </a:p>
                  </a:txBody>
                  <a:tcPr/>
                </a:tc>
                <a:tc>
                  <a:txBody>
                    <a:bodyPr/>
                    <a:lstStyle/>
                    <a:p>
                      <a:r>
                        <a:rPr lang="en-US" sz="1400" b="0" i="0" dirty="0">
                          <a:latin typeface="Arial Hebrew Light"/>
                          <a:cs typeface="Arial Hebrew Light"/>
                        </a:rPr>
                        <a:t>297 kcal</a:t>
                      </a:r>
                    </a:p>
                  </a:txBody>
                  <a:tcPr/>
                </a:tc>
                <a:extLst>
                  <a:ext uri="{0D108BD9-81ED-4DB2-BD59-A6C34878D82A}">
                    <a16:rowId xmlns="" xmlns:a16="http://schemas.microsoft.com/office/drawing/2014/main" val="603478927"/>
                  </a:ext>
                </a:extLst>
              </a:tr>
              <a:tr h="329756">
                <a:tc>
                  <a:txBody>
                    <a:bodyPr/>
                    <a:lstStyle/>
                    <a:p>
                      <a:r>
                        <a:rPr lang="en-US" sz="1400" b="0" i="0" dirty="0">
                          <a:latin typeface="Arial Hebrew Light"/>
                          <a:cs typeface="Arial Hebrew Light"/>
                        </a:rPr>
                        <a:t>Carbohydrates</a:t>
                      </a:r>
                    </a:p>
                  </a:txBody>
                  <a:tcPr/>
                </a:tc>
                <a:tc>
                  <a:txBody>
                    <a:bodyPr/>
                    <a:lstStyle/>
                    <a:p>
                      <a:r>
                        <a:rPr lang="en-US" sz="1400" b="0" i="0" dirty="0">
                          <a:latin typeface="Arial Hebrew Light"/>
                          <a:cs typeface="Arial Hebrew Light"/>
                        </a:rPr>
                        <a:t>     57 g</a:t>
                      </a:r>
                    </a:p>
                  </a:txBody>
                  <a:tcPr/>
                </a:tc>
                <a:extLst>
                  <a:ext uri="{0D108BD9-81ED-4DB2-BD59-A6C34878D82A}">
                    <a16:rowId xmlns="" xmlns:a16="http://schemas.microsoft.com/office/drawing/2014/main" val="3722211172"/>
                  </a:ext>
                </a:extLst>
              </a:tr>
              <a:tr h="329756">
                <a:tc>
                  <a:txBody>
                    <a:bodyPr/>
                    <a:lstStyle/>
                    <a:p>
                      <a:r>
                        <a:rPr lang="en-US" sz="1400" b="0" i="0" dirty="0">
                          <a:latin typeface="Arial Hebrew Light"/>
                          <a:cs typeface="Arial Hebrew Light"/>
                        </a:rPr>
                        <a:t>Protein</a:t>
                      </a:r>
                    </a:p>
                  </a:txBody>
                  <a:tcPr/>
                </a:tc>
                <a:tc>
                  <a:txBody>
                    <a:bodyPr/>
                    <a:lstStyle/>
                    <a:p>
                      <a:r>
                        <a:rPr lang="en-US" sz="1400" b="0" i="0" dirty="0">
                          <a:latin typeface="Arial Hebrew Light"/>
                          <a:cs typeface="Arial Hebrew Light"/>
                        </a:rPr>
                        <a:t>     14 g</a:t>
                      </a:r>
                    </a:p>
                  </a:txBody>
                  <a:tcPr/>
                </a:tc>
                <a:extLst>
                  <a:ext uri="{0D108BD9-81ED-4DB2-BD59-A6C34878D82A}">
                    <a16:rowId xmlns="" xmlns:a16="http://schemas.microsoft.com/office/drawing/2014/main" val="2387756565"/>
                  </a:ext>
                </a:extLst>
              </a:tr>
              <a:tr h="329756">
                <a:tc>
                  <a:txBody>
                    <a:bodyPr/>
                    <a:lstStyle/>
                    <a:p>
                      <a:r>
                        <a:rPr lang="en-US" sz="1400" b="0" i="0" dirty="0">
                          <a:latin typeface="Arial Hebrew Light"/>
                          <a:cs typeface="Arial Hebrew Light"/>
                        </a:rPr>
                        <a:t>Fat</a:t>
                      </a:r>
                    </a:p>
                  </a:txBody>
                  <a:tcPr/>
                </a:tc>
                <a:tc>
                  <a:txBody>
                    <a:bodyPr/>
                    <a:lstStyle/>
                    <a:p>
                      <a:r>
                        <a:rPr lang="en-US" sz="1400" b="0" i="0" dirty="0">
                          <a:latin typeface="Arial Hebrew Light"/>
                          <a:cs typeface="Arial Hebrew Light"/>
                        </a:rPr>
                        <a:t>       4 g</a:t>
                      </a:r>
                    </a:p>
                  </a:txBody>
                  <a:tcPr/>
                </a:tc>
                <a:extLst>
                  <a:ext uri="{0D108BD9-81ED-4DB2-BD59-A6C34878D82A}">
                    <a16:rowId xmlns="" xmlns:a16="http://schemas.microsoft.com/office/drawing/2014/main" val="2374499335"/>
                  </a:ext>
                </a:extLst>
              </a:tr>
              <a:tr h="176180">
                <a:tc>
                  <a:txBody>
                    <a:bodyPr/>
                    <a:lstStyle/>
                    <a:p>
                      <a:r>
                        <a:rPr lang="en-US" sz="1400" b="0" i="0" dirty="0">
                          <a:latin typeface="Arial Hebrew Light"/>
                          <a:cs typeface="Arial Hebrew Light"/>
                        </a:rPr>
                        <a:t>Sugar</a:t>
                      </a:r>
                    </a:p>
                  </a:txBody>
                  <a:tcPr/>
                </a:tc>
                <a:tc>
                  <a:txBody>
                    <a:bodyPr/>
                    <a:lstStyle/>
                    <a:p>
                      <a:r>
                        <a:rPr lang="en-US" sz="1400" b="0" i="0" dirty="0">
                          <a:latin typeface="Arial Hebrew Light"/>
                          <a:cs typeface="Arial Hebrew Light"/>
                        </a:rPr>
                        <a:t>     17.5 g</a:t>
                      </a:r>
                    </a:p>
                  </a:txBody>
                  <a:tcPr/>
                </a:tc>
                <a:extLst>
                  <a:ext uri="{0D108BD9-81ED-4DB2-BD59-A6C34878D82A}">
                    <a16:rowId xmlns="" xmlns:a16="http://schemas.microsoft.com/office/drawing/2014/main" val="10006"/>
                  </a:ext>
                </a:extLst>
              </a:tr>
              <a:tr h="176180">
                <a:tc>
                  <a:txBody>
                    <a:bodyPr/>
                    <a:lstStyle/>
                    <a:p>
                      <a:r>
                        <a:rPr lang="en-US" sz="1400" b="0" i="0" dirty="0">
                          <a:latin typeface="Arial Hebrew Light"/>
                          <a:cs typeface="Arial Hebrew Light"/>
                        </a:rPr>
                        <a:t>Sodium</a:t>
                      </a:r>
                    </a:p>
                  </a:txBody>
                  <a:tcPr/>
                </a:tc>
                <a:tc>
                  <a:txBody>
                    <a:bodyPr/>
                    <a:lstStyle/>
                    <a:p>
                      <a:r>
                        <a:rPr lang="en-US" sz="1400" b="0" i="0" dirty="0">
                          <a:latin typeface="Arial Hebrew Light"/>
                          <a:cs typeface="Arial Hebrew Light"/>
                        </a:rPr>
                        <a:t> 80.35 mg</a:t>
                      </a:r>
                    </a:p>
                  </a:txBody>
                  <a:tcPr/>
                </a:tc>
                <a:extLst>
                  <a:ext uri="{0D108BD9-81ED-4DB2-BD59-A6C34878D82A}">
                    <a16:rowId xmlns="" xmlns:a16="http://schemas.microsoft.com/office/drawing/2014/main" val="10007"/>
                  </a:ext>
                </a:extLst>
              </a:tr>
            </a:tbl>
          </a:graphicData>
        </a:graphic>
      </p:graphicFrame>
      <p:pic>
        <p:nvPicPr>
          <p:cNvPr id="16" name="Picture 15">
            <a:extLst>
              <a:ext uri="{FF2B5EF4-FFF2-40B4-BE49-F238E27FC236}">
                <a16:creationId xmlns="" xmlns:a16="http://schemas.microsoft.com/office/drawing/2014/main" id="{5992BA6B-24A2-42C7-B50D-74BD40C4D52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2305" r="561" b="13601"/>
          <a:stretch/>
        </p:blipFill>
        <p:spPr>
          <a:xfrm>
            <a:off x="618612" y="1185996"/>
            <a:ext cx="1677427" cy="1926771"/>
          </a:xfrm>
          <a:prstGeom prst="rect">
            <a:avLst/>
          </a:prstGeom>
        </p:spPr>
      </p:pic>
    </p:spTree>
    <p:extLst>
      <p:ext uri="{BB962C8B-B14F-4D97-AF65-F5344CB8AC3E}">
        <p14:creationId xmlns:p14="http://schemas.microsoft.com/office/powerpoint/2010/main" val="1381797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63788" y="972813"/>
            <a:ext cx="3816424" cy="1872208"/>
          </a:xfrm>
        </p:spPr>
        <p:txBody>
          <a:bodyPr>
            <a:noAutofit/>
          </a:bodyPr>
          <a:lstStyle/>
          <a:p>
            <a:pPr marL="0" indent="0">
              <a:buNone/>
            </a:pPr>
            <a:r>
              <a:rPr lang="en-US" sz="1600" b="1" dirty="0">
                <a:solidFill>
                  <a:srgbClr val="000000"/>
                </a:solidFill>
                <a:latin typeface="Arial Hebrew"/>
                <a:cs typeface="Arial Hebrew"/>
              </a:rPr>
              <a:t>Ingredients:</a:t>
            </a:r>
          </a:p>
          <a:p>
            <a:pPr marL="0" lvl="0" indent="0">
              <a:buNone/>
            </a:pPr>
            <a:r>
              <a:rPr lang="en-US" sz="1600" dirty="0">
                <a:solidFill>
                  <a:schemeClr val="tx1"/>
                </a:solidFill>
                <a:latin typeface="Arial Hebrew"/>
              </a:rPr>
              <a:t>1 sachet </a:t>
            </a:r>
            <a:r>
              <a:rPr lang="en-US" sz="1600" dirty="0" err="1">
                <a:solidFill>
                  <a:schemeClr val="tx1"/>
                </a:solidFill>
                <a:latin typeface="Arial Hebrew"/>
              </a:rPr>
              <a:t>Aminoleban</a:t>
            </a:r>
            <a:r>
              <a:rPr lang="en-US" sz="1600" dirty="0">
                <a:solidFill>
                  <a:schemeClr val="tx1"/>
                </a:solidFill>
                <a:latin typeface="Arial Hebrew"/>
              </a:rPr>
              <a:t> Oral (50g)</a:t>
            </a:r>
            <a:endParaRPr lang="en-PH" sz="1600" dirty="0">
              <a:solidFill>
                <a:schemeClr val="tx1"/>
              </a:solidFill>
              <a:latin typeface="Arial Hebrew"/>
            </a:endParaRPr>
          </a:p>
          <a:p>
            <a:pPr marL="0" indent="0">
              <a:buNone/>
            </a:pPr>
            <a:r>
              <a:rPr lang="en-US" sz="1600" dirty="0">
                <a:solidFill>
                  <a:srgbClr val="000000"/>
                </a:solidFill>
                <a:latin typeface="Arial Hebrew"/>
                <a:cs typeface="Arial Hebrew"/>
              </a:rPr>
              <a:t>55 g Lettuce</a:t>
            </a:r>
          </a:p>
          <a:p>
            <a:pPr marL="0" indent="0">
              <a:buNone/>
            </a:pPr>
            <a:r>
              <a:rPr lang="en-US" sz="1600" dirty="0">
                <a:solidFill>
                  <a:srgbClr val="000000"/>
                </a:solidFill>
                <a:latin typeface="Arial Hebrew"/>
                <a:cs typeface="Arial Hebrew"/>
              </a:rPr>
              <a:t>85 g Cucumber with Skin</a:t>
            </a:r>
          </a:p>
          <a:p>
            <a:pPr marL="0" indent="0">
              <a:buNone/>
            </a:pPr>
            <a:r>
              <a:rPr lang="en-US" sz="1600" dirty="0">
                <a:solidFill>
                  <a:srgbClr val="000000"/>
                </a:solidFill>
                <a:latin typeface="Arial Hebrew"/>
                <a:cs typeface="Arial Hebrew"/>
              </a:rPr>
              <a:t>30 g Carrots with Skin (boiled)</a:t>
            </a:r>
          </a:p>
          <a:p>
            <a:pPr marL="0" indent="0">
              <a:buNone/>
            </a:pPr>
            <a:r>
              <a:rPr lang="en-US" sz="1600" dirty="0">
                <a:solidFill>
                  <a:srgbClr val="000000"/>
                </a:solidFill>
                <a:latin typeface="Arial Hebrew"/>
                <a:cs typeface="Arial Hebrew"/>
              </a:rPr>
              <a:t>1 ¼ tsp. Orange powder</a:t>
            </a:r>
          </a:p>
          <a:p>
            <a:pPr marL="0" indent="0">
              <a:buNone/>
            </a:pPr>
            <a:r>
              <a:rPr lang="en-US" sz="1600" dirty="0">
                <a:solidFill>
                  <a:srgbClr val="000000"/>
                </a:solidFill>
                <a:latin typeface="Arial Hebrew"/>
                <a:cs typeface="Arial Hebrew"/>
              </a:rPr>
              <a:t>¼ cup water</a:t>
            </a:r>
          </a:p>
          <a:p>
            <a:pPr marL="0" indent="0">
              <a:buNone/>
            </a:pPr>
            <a:endParaRPr lang="en-US" sz="1600" dirty="0">
              <a:solidFill>
                <a:srgbClr val="000000"/>
              </a:solidFill>
              <a:latin typeface="Arial Hebrew"/>
              <a:cs typeface="Arial Hebrew"/>
            </a:endParaRPr>
          </a:p>
          <a:p>
            <a:pPr marL="0" indent="0">
              <a:buNone/>
            </a:pPr>
            <a:endParaRPr lang="en-US" sz="1600" dirty="0">
              <a:latin typeface="Arial Hebrew"/>
              <a:cs typeface="Arial Hebrew"/>
            </a:endParaRPr>
          </a:p>
        </p:txBody>
      </p:sp>
      <p:sp>
        <p:nvSpPr>
          <p:cNvPr id="3" name="Title 2"/>
          <p:cNvSpPr>
            <a:spLocks noGrp="1"/>
          </p:cNvSpPr>
          <p:nvPr>
            <p:ph type="title"/>
          </p:nvPr>
        </p:nvSpPr>
        <p:spPr>
          <a:xfrm>
            <a:off x="-33035" y="23981"/>
            <a:ext cx="9144000" cy="884466"/>
          </a:xfrm>
        </p:spPr>
        <p:txBody>
          <a:bodyPr/>
          <a:lstStyle/>
          <a:p>
            <a:r>
              <a:rPr lang="en-US" sz="3200" dirty="0">
                <a:solidFill>
                  <a:srgbClr val="000000"/>
                </a:solidFill>
                <a:latin typeface="Marker Felt"/>
                <a:cs typeface="Marker Felt"/>
              </a:rPr>
              <a:t>  </a:t>
            </a:r>
            <a:r>
              <a:rPr lang="en-US" sz="3200" dirty="0">
                <a:solidFill>
                  <a:schemeClr val="tx1"/>
                </a:solidFill>
                <a:latin typeface="Marker Felt"/>
                <a:cs typeface="Marker Felt"/>
              </a:rPr>
              <a:t>Orange Lettuce-</a:t>
            </a:r>
            <a:r>
              <a:rPr lang="en-US" sz="3200" dirty="0" err="1">
                <a:solidFill>
                  <a:schemeClr val="tx1"/>
                </a:solidFill>
                <a:latin typeface="Marker Felt"/>
                <a:cs typeface="Marker Felt"/>
              </a:rPr>
              <a:t>Leban</a:t>
            </a:r>
            <a:r>
              <a:rPr lang="en-US" sz="3200" dirty="0">
                <a:solidFill>
                  <a:schemeClr val="tx1"/>
                </a:solidFill>
                <a:latin typeface="Marker Felt"/>
                <a:cs typeface="Marker Felt"/>
              </a:rPr>
              <a:t> Cooler</a:t>
            </a:r>
            <a:endParaRPr lang="ko-KR" altLang="en-US" sz="3200" dirty="0">
              <a:solidFill>
                <a:schemeClr val="tx1"/>
              </a:solidFill>
              <a:latin typeface="Marker Felt"/>
              <a:cs typeface="Marker Felt"/>
            </a:endParaRPr>
          </a:p>
        </p:txBody>
      </p:sp>
      <p:sp>
        <p:nvSpPr>
          <p:cNvPr id="9" name="Rectangle 8"/>
          <p:cNvSpPr/>
          <p:nvPr/>
        </p:nvSpPr>
        <p:spPr>
          <a:xfrm>
            <a:off x="107504" y="4515966"/>
            <a:ext cx="288032" cy="144016"/>
          </a:xfrm>
          <a:prstGeom prst="rect">
            <a:avLst/>
          </a:prstGeom>
          <a:solidFill>
            <a:schemeClr val="bg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 name="Group 4"/>
          <p:cNvGrpSpPr/>
          <p:nvPr/>
        </p:nvGrpSpPr>
        <p:grpSpPr>
          <a:xfrm>
            <a:off x="107504" y="4515966"/>
            <a:ext cx="288032" cy="360040"/>
            <a:chOff x="971600" y="3363838"/>
            <a:chExt cx="921703" cy="936104"/>
          </a:xfrm>
        </p:grpSpPr>
        <p:pic>
          <p:nvPicPr>
            <p:cNvPr id="6" name="Picture 5" descr="Screen Shot 2020-06-03 at 17.29.48.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608" y="3723878"/>
              <a:ext cx="792088" cy="305718"/>
            </a:xfrm>
            <a:prstGeom prst="rect">
              <a:avLst/>
            </a:prstGeom>
          </p:spPr>
        </p:pic>
        <p:pic>
          <p:nvPicPr>
            <p:cNvPr id="7" name="Picture 6" descr="Screen Shot 2020-06-03 at 17.29.59.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1600" y="4011910"/>
              <a:ext cx="921703" cy="288032"/>
            </a:xfrm>
            <a:prstGeom prst="rect">
              <a:avLst/>
            </a:prstGeom>
          </p:spPr>
        </p:pic>
        <p:pic>
          <p:nvPicPr>
            <p:cNvPr id="8" name="Picture 7" descr="Screen Shot 2020-06-03 at 17.29.36.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59632" y="3363838"/>
              <a:ext cx="288032" cy="363830"/>
            </a:xfrm>
            <a:prstGeom prst="rect">
              <a:avLst/>
            </a:prstGeom>
          </p:spPr>
        </p:pic>
      </p:grpSp>
      <p:sp>
        <p:nvSpPr>
          <p:cNvPr id="13" name="Rectangle 12"/>
          <p:cNvSpPr/>
          <p:nvPr/>
        </p:nvSpPr>
        <p:spPr>
          <a:xfrm>
            <a:off x="971600" y="3124874"/>
            <a:ext cx="8604448" cy="2308324"/>
          </a:xfrm>
          <a:prstGeom prst="rect">
            <a:avLst/>
          </a:prstGeom>
        </p:spPr>
        <p:txBody>
          <a:bodyPr wrap="square">
            <a:spAutoFit/>
          </a:bodyPr>
          <a:lstStyle/>
          <a:p>
            <a:r>
              <a:rPr lang="en-US" sz="1600" b="1" dirty="0">
                <a:latin typeface="Arial Hebrew"/>
                <a:cs typeface="Arial Hebrew"/>
              </a:rPr>
              <a:t>Procedure:</a:t>
            </a:r>
          </a:p>
          <a:p>
            <a:pPr marL="342900" indent="-342900">
              <a:buFont typeface="+mj-lt"/>
              <a:buAutoNum type="arabicParenR"/>
            </a:pPr>
            <a:r>
              <a:rPr lang="en-US" sz="1600" dirty="0">
                <a:latin typeface="Arial Hebrew"/>
                <a:cs typeface="Arial Hebrew"/>
              </a:rPr>
              <a:t>Place lettuce, cucumber, carrot, orange powder and water into the blender then blend </a:t>
            </a:r>
            <a:br>
              <a:rPr lang="en-US" sz="1600" dirty="0">
                <a:latin typeface="Arial Hebrew"/>
                <a:cs typeface="Arial Hebrew"/>
              </a:rPr>
            </a:br>
            <a:r>
              <a:rPr lang="en-US" sz="1600" dirty="0">
                <a:latin typeface="Arial Hebrew"/>
                <a:cs typeface="Arial Hebrew"/>
              </a:rPr>
              <a:t>until smooth.</a:t>
            </a:r>
          </a:p>
          <a:p>
            <a:pPr marL="342900" indent="-342900">
              <a:buFont typeface="+mj-lt"/>
              <a:buAutoNum type="arabicParenR"/>
            </a:pPr>
            <a:r>
              <a:rPr lang="en-US" sz="1600" dirty="0">
                <a:latin typeface="Arial Hebrew"/>
                <a:cs typeface="Arial Hebrew"/>
              </a:rPr>
              <a:t>Add the </a:t>
            </a:r>
            <a:r>
              <a:rPr lang="en-US" sz="1600" dirty="0" err="1">
                <a:latin typeface="Arial Hebrew"/>
                <a:cs typeface="Arial Hebrew"/>
              </a:rPr>
              <a:t>Aminoleban</a:t>
            </a:r>
            <a:r>
              <a:rPr lang="en-US" sz="1600" dirty="0">
                <a:latin typeface="Arial Hebrew"/>
                <a:cs typeface="Arial Hebrew"/>
              </a:rPr>
              <a:t> Oral and blend for 30 to 45 seconds. </a:t>
            </a:r>
          </a:p>
          <a:p>
            <a:pPr marL="342900" indent="-342900">
              <a:buFont typeface="+mj-lt"/>
              <a:buAutoNum type="arabicParenR"/>
            </a:pPr>
            <a:r>
              <a:rPr lang="en-US" sz="1600" dirty="0">
                <a:latin typeface="Arial Hebrew"/>
                <a:cs typeface="Arial Hebrew"/>
              </a:rPr>
              <a:t>Put ice cubes and serve chilled.</a:t>
            </a:r>
          </a:p>
          <a:p>
            <a:endParaRPr lang="en-US" b="1" dirty="0">
              <a:latin typeface="Arial Hebrew"/>
              <a:cs typeface="Arial Hebrew"/>
            </a:endParaRPr>
          </a:p>
          <a:p>
            <a:endParaRPr lang="en-US" b="1" dirty="0">
              <a:latin typeface="Arial Hebrew"/>
              <a:cs typeface="Arial Hebrew"/>
            </a:endParaRPr>
          </a:p>
          <a:p>
            <a:endParaRPr lang="en-US" b="1" baseline="30000" dirty="0">
              <a:latin typeface="Arial Hebrew"/>
              <a:cs typeface="Arial Hebrew"/>
            </a:endParaRPr>
          </a:p>
        </p:txBody>
      </p:sp>
      <p:sp>
        <p:nvSpPr>
          <p:cNvPr id="15" name="TextBox 14"/>
          <p:cNvSpPr txBox="1"/>
          <p:nvPr/>
        </p:nvSpPr>
        <p:spPr>
          <a:xfrm>
            <a:off x="251520" y="771550"/>
            <a:ext cx="2520280" cy="369332"/>
          </a:xfrm>
          <a:prstGeom prst="rect">
            <a:avLst/>
          </a:prstGeom>
          <a:noFill/>
        </p:spPr>
        <p:txBody>
          <a:bodyPr wrap="square" rtlCol="0">
            <a:spAutoFit/>
          </a:bodyPr>
          <a:lstStyle/>
          <a:p>
            <a:pPr algn="ctr"/>
            <a:r>
              <a:rPr lang="en-US" dirty="0">
                <a:solidFill>
                  <a:schemeClr val="bg1"/>
                </a:solidFill>
                <a:latin typeface="Arial Hebrew"/>
                <a:cs typeface="Arial Hebrew"/>
              </a:rPr>
              <a:t>Makes 1 serving </a:t>
            </a:r>
          </a:p>
        </p:txBody>
      </p:sp>
      <p:graphicFrame>
        <p:nvGraphicFramePr>
          <p:cNvPr id="14" name="Table 5">
            <a:extLst>
              <a:ext uri="{FF2B5EF4-FFF2-40B4-BE49-F238E27FC236}">
                <a16:creationId xmlns="" xmlns:a16="http://schemas.microsoft.com/office/drawing/2014/main" id="{3A68F401-F2DC-463F-8838-418392C5C607}"/>
              </a:ext>
            </a:extLst>
          </p:cNvPr>
          <p:cNvGraphicFramePr>
            <a:graphicFrameLocks noGrp="1"/>
          </p:cNvGraphicFramePr>
          <p:nvPr>
            <p:extLst>
              <p:ext uri="{D42A27DB-BD31-4B8C-83A1-F6EECF244321}">
                <p14:modId xmlns:p14="http://schemas.microsoft.com/office/powerpoint/2010/main" val="1879441151"/>
              </p:ext>
            </p:extLst>
          </p:nvPr>
        </p:nvGraphicFramePr>
        <p:xfrm>
          <a:off x="6729003" y="118546"/>
          <a:ext cx="2232248" cy="2593660"/>
        </p:xfrm>
        <a:graphic>
          <a:graphicData uri="http://schemas.openxmlformats.org/drawingml/2006/table">
            <a:tbl>
              <a:tblPr firstRow="1" bandRow="1">
                <a:tableStyleId>{AF606853-7671-496A-8E4F-DF71F8EC918B}</a:tableStyleId>
              </a:tblPr>
              <a:tblGrid>
                <a:gridCol w="1368151">
                  <a:extLst>
                    <a:ext uri="{9D8B030D-6E8A-4147-A177-3AD203B41FA5}">
                      <a16:colId xmlns="" xmlns:a16="http://schemas.microsoft.com/office/drawing/2014/main" val="260835692"/>
                    </a:ext>
                  </a:extLst>
                </a:gridCol>
                <a:gridCol w="864097">
                  <a:extLst>
                    <a:ext uri="{9D8B030D-6E8A-4147-A177-3AD203B41FA5}">
                      <a16:colId xmlns="" xmlns:a16="http://schemas.microsoft.com/office/drawing/2014/main" val="3159947307"/>
                    </a:ext>
                  </a:extLst>
                </a:gridCol>
              </a:tblGrid>
              <a:tr h="191264">
                <a:tc gridSpan="2">
                  <a:txBody>
                    <a:bodyPr/>
                    <a:lstStyle/>
                    <a:p>
                      <a:pPr algn="ctr"/>
                      <a:r>
                        <a:rPr lang="en-US" sz="1600" b="1" i="0" dirty="0">
                          <a:latin typeface="Avenir Black"/>
                          <a:cs typeface="Avenir Black"/>
                        </a:rPr>
                        <a:t>Nutrition Facts</a:t>
                      </a:r>
                    </a:p>
                  </a:txBody>
                  <a:tcPr/>
                </a:tc>
                <a:tc hMerge="1">
                  <a:txBody>
                    <a:bodyPr/>
                    <a:lstStyle/>
                    <a:p>
                      <a:endParaRPr lang="en-US" dirty="0"/>
                    </a:p>
                  </a:txBody>
                  <a:tcPr/>
                </a:tc>
                <a:extLst>
                  <a:ext uri="{0D108BD9-81ED-4DB2-BD59-A6C34878D82A}">
                    <a16:rowId xmlns="" xmlns:a16="http://schemas.microsoft.com/office/drawing/2014/main" val="1326617937"/>
                  </a:ext>
                </a:extLst>
              </a:tr>
              <a:tr h="329756">
                <a:tc gridSpan="2">
                  <a:txBody>
                    <a:bodyPr/>
                    <a:lstStyle/>
                    <a:p>
                      <a:pPr algn="ctr"/>
                      <a:r>
                        <a:rPr lang="en-US" sz="1400" b="0" i="0" dirty="0">
                          <a:latin typeface="Arial Hebrew Light"/>
                          <a:cs typeface="Arial Hebrew Light"/>
                        </a:rPr>
                        <a:t>Serving</a:t>
                      </a:r>
                      <a:r>
                        <a:rPr lang="en-US" sz="1400" b="0" i="0" baseline="0" dirty="0">
                          <a:latin typeface="Arial Hebrew Light"/>
                          <a:cs typeface="Arial Hebrew Light"/>
                        </a:rPr>
                        <a:t> size: 250 mL</a:t>
                      </a:r>
                      <a:endParaRPr lang="en-US" sz="1400" b="0" i="0" dirty="0">
                        <a:latin typeface="Arial Hebrew Light"/>
                        <a:cs typeface="Arial Hebrew Light"/>
                      </a:endParaRPr>
                    </a:p>
                  </a:txBody>
                  <a:tcPr/>
                </a:tc>
                <a:tc hMerge="1">
                  <a:txBody>
                    <a:bodyPr/>
                    <a:lstStyle/>
                    <a:p>
                      <a:endParaRPr lang="en-US"/>
                    </a:p>
                  </a:txBody>
                  <a:tcPr/>
                </a:tc>
                <a:extLst>
                  <a:ext uri="{0D108BD9-81ED-4DB2-BD59-A6C34878D82A}">
                    <a16:rowId xmlns="" xmlns:a16="http://schemas.microsoft.com/office/drawing/2014/main" val="1044373091"/>
                  </a:ext>
                </a:extLst>
              </a:tr>
              <a:tr h="329756">
                <a:tc>
                  <a:txBody>
                    <a:bodyPr/>
                    <a:lstStyle/>
                    <a:p>
                      <a:r>
                        <a:rPr lang="en-US" sz="1400" b="0" i="0" dirty="0">
                          <a:latin typeface="Arial Hebrew Light"/>
                          <a:cs typeface="Arial Hebrew Light"/>
                        </a:rPr>
                        <a:t>Total Calories</a:t>
                      </a:r>
                    </a:p>
                  </a:txBody>
                  <a:tcPr/>
                </a:tc>
                <a:tc>
                  <a:txBody>
                    <a:bodyPr/>
                    <a:lstStyle/>
                    <a:p>
                      <a:r>
                        <a:rPr lang="en-US" sz="1400" b="0" i="0" dirty="0">
                          <a:latin typeface="Arial Hebrew Light"/>
                          <a:cs typeface="Arial Hebrew Light"/>
                        </a:rPr>
                        <a:t>274 kcal</a:t>
                      </a:r>
                    </a:p>
                  </a:txBody>
                  <a:tcPr/>
                </a:tc>
                <a:extLst>
                  <a:ext uri="{0D108BD9-81ED-4DB2-BD59-A6C34878D82A}">
                    <a16:rowId xmlns="" xmlns:a16="http://schemas.microsoft.com/office/drawing/2014/main" val="603478927"/>
                  </a:ext>
                </a:extLst>
              </a:tr>
              <a:tr h="329756">
                <a:tc>
                  <a:txBody>
                    <a:bodyPr/>
                    <a:lstStyle/>
                    <a:p>
                      <a:r>
                        <a:rPr lang="en-US" sz="1400" b="0" i="0" dirty="0">
                          <a:latin typeface="Arial Hebrew Light"/>
                          <a:cs typeface="Arial Hebrew Light"/>
                        </a:rPr>
                        <a:t>Carbohydrates</a:t>
                      </a:r>
                    </a:p>
                  </a:txBody>
                  <a:tcPr/>
                </a:tc>
                <a:tc>
                  <a:txBody>
                    <a:bodyPr/>
                    <a:lstStyle/>
                    <a:p>
                      <a:r>
                        <a:rPr lang="en-US" sz="1400" b="0" i="0" dirty="0">
                          <a:latin typeface="Arial Hebrew Light"/>
                          <a:cs typeface="Arial Hebrew Light"/>
                        </a:rPr>
                        <a:t> 45.25 g</a:t>
                      </a:r>
                    </a:p>
                  </a:txBody>
                  <a:tcPr/>
                </a:tc>
                <a:extLst>
                  <a:ext uri="{0D108BD9-81ED-4DB2-BD59-A6C34878D82A}">
                    <a16:rowId xmlns="" xmlns:a16="http://schemas.microsoft.com/office/drawing/2014/main" val="3722211172"/>
                  </a:ext>
                </a:extLst>
              </a:tr>
              <a:tr h="329756">
                <a:tc>
                  <a:txBody>
                    <a:bodyPr/>
                    <a:lstStyle/>
                    <a:p>
                      <a:r>
                        <a:rPr lang="en-US" sz="1400" b="0" i="0" dirty="0">
                          <a:latin typeface="Arial Hebrew Light"/>
                          <a:cs typeface="Arial Hebrew Light"/>
                        </a:rPr>
                        <a:t>Protein</a:t>
                      </a:r>
                    </a:p>
                  </a:txBody>
                  <a:tcPr/>
                </a:tc>
                <a:tc>
                  <a:txBody>
                    <a:bodyPr/>
                    <a:lstStyle/>
                    <a:p>
                      <a:r>
                        <a:rPr lang="en-US" sz="1400" b="0" i="0" dirty="0">
                          <a:latin typeface="Arial Hebrew Light"/>
                          <a:cs typeface="Arial Hebrew Light"/>
                        </a:rPr>
                        <a:t>      15 g</a:t>
                      </a:r>
                    </a:p>
                  </a:txBody>
                  <a:tcPr/>
                </a:tc>
                <a:extLst>
                  <a:ext uri="{0D108BD9-81ED-4DB2-BD59-A6C34878D82A}">
                    <a16:rowId xmlns="" xmlns:a16="http://schemas.microsoft.com/office/drawing/2014/main" val="2387756565"/>
                  </a:ext>
                </a:extLst>
              </a:tr>
              <a:tr h="329756">
                <a:tc>
                  <a:txBody>
                    <a:bodyPr/>
                    <a:lstStyle/>
                    <a:p>
                      <a:r>
                        <a:rPr lang="en-US" sz="1400" b="0" i="0" dirty="0">
                          <a:latin typeface="Arial Hebrew Light"/>
                          <a:cs typeface="Arial Hebrew Light"/>
                        </a:rPr>
                        <a:t>Fat</a:t>
                      </a:r>
                    </a:p>
                  </a:txBody>
                  <a:tcPr/>
                </a:tc>
                <a:tc>
                  <a:txBody>
                    <a:bodyPr/>
                    <a:lstStyle/>
                    <a:p>
                      <a:r>
                        <a:rPr lang="en-US" sz="1400" b="0" i="0" dirty="0">
                          <a:latin typeface="Arial Hebrew Light"/>
                          <a:cs typeface="Arial Hebrew Light"/>
                        </a:rPr>
                        <a:t>        4 g</a:t>
                      </a:r>
                    </a:p>
                  </a:txBody>
                  <a:tcPr/>
                </a:tc>
                <a:extLst>
                  <a:ext uri="{0D108BD9-81ED-4DB2-BD59-A6C34878D82A}">
                    <a16:rowId xmlns="" xmlns:a16="http://schemas.microsoft.com/office/drawing/2014/main" val="2374499335"/>
                  </a:ext>
                </a:extLst>
              </a:tr>
              <a:tr h="176180">
                <a:tc>
                  <a:txBody>
                    <a:bodyPr/>
                    <a:lstStyle/>
                    <a:p>
                      <a:r>
                        <a:rPr lang="en-US" sz="1400" b="0" i="0" dirty="0">
                          <a:latin typeface="Arial Hebrew Light"/>
                          <a:cs typeface="Arial Hebrew Light"/>
                        </a:rPr>
                        <a:t>Sugar</a:t>
                      </a:r>
                    </a:p>
                  </a:txBody>
                  <a:tcPr/>
                </a:tc>
                <a:tc>
                  <a:txBody>
                    <a:bodyPr/>
                    <a:lstStyle/>
                    <a:p>
                      <a:r>
                        <a:rPr lang="en-US" sz="1400" b="0" i="0" dirty="0">
                          <a:latin typeface="Arial Hebrew Light"/>
                          <a:cs typeface="Arial Hebrew Light"/>
                        </a:rPr>
                        <a:t>  5 g</a:t>
                      </a:r>
                    </a:p>
                  </a:txBody>
                  <a:tcPr/>
                </a:tc>
                <a:extLst>
                  <a:ext uri="{0D108BD9-81ED-4DB2-BD59-A6C34878D82A}">
                    <a16:rowId xmlns="" xmlns:a16="http://schemas.microsoft.com/office/drawing/2014/main" val="10006"/>
                  </a:ext>
                </a:extLst>
              </a:tr>
              <a:tr h="176180">
                <a:tc>
                  <a:txBody>
                    <a:bodyPr/>
                    <a:lstStyle/>
                    <a:p>
                      <a:r>
                        <a:rPr lang="en-US" sz="1400" b="0" i="0" dirty="0">
                          <a:latin typeface="Arial Hebrew Light"/>
                          <a:cs typeface="Arial Hebrew Light"/>
                        </a:rPr>
                        <a:t>Sodium</a:t>
                      </a:r>
                    </a:p>
                  </a:txBody>
                  <a:tcPr/>
                </a:tc>
                <a:tc>
                  <a:txBody>
                    <a:bodyPr/>
                    <a:lstStyle/>
                    <a:p>
                      <a:r>
                        <a:rPr lang="en-US" sz="1400" b="0" i="0" dirty="0">
                          <a:latin typeface="Arial Hebrew Light"/>
                          <a:cs typeface="Arial Hebrew Light"/>
                        </a:rPr>
                        <a:t>49 mg</a:t>
                      </a:r>
                    </a:p>
                  </a:txBody>
                  <a:tcPr/>
                </a:tc>
                <a:extLst>
                  <a:ext uri="{0D108BD9-81ED-4DB2-BD59-A6C34878D82A}">
                    <a16:rowId xmlns="" xmlns:a16="http://schemas.microsoft.com/office/drawing/2014/main" val="10007"/>
                  </a:ext>
                </a:extLst>
              </a:tr>
            </a:tbl>
          </a:graphicData>
        </a:graphic>
      </p:graphicFrame>
      <p:pic>
        <p:nvPicPr>
          <p:cNvPr id="16" name="Picture 15">
            <a:extLst>
              <a:ext uri="{FF2B5EF4-FFF2-40B4-BE49-F238E27FC236}">
                <a16:creationId xmlns="" xmlns:a16="http://schemas.microsoft.com/office/drawing/2014/main" id="{E1A48315-7AB7-451B-8A3F-B451E403113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9730" y="1210065"/>
            <a:ext cx="2098099" cy="1397704"/>
          </a:xfrm>
          <a:prstGeom prst="rect">
            <a:avLst/>
          </a:prstGeom>
        </p:spPr>
      </p:pic>
    </p:spTree>
    <p:extLst>
      <p:ext uri="{BB962C8B-B14F-4D97-AF65-F5344CB8AC3E}">
        <p14:creationId xmlns:p14="http://schemas.microsoft.com/office/powerpoint/2010/main" val="380220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68701"/>
            <a:ext cx="9144000" cy="884466"/>
          </a:xfrm>
        </p:spPr>
        <p:txBody>
          <a:bodyPr/>
          <a:lstStyle/>
          <a:p>
            <a:pPr algn="ctr"/>
            <a:r>
              <a:rPr lang="en-US" altLang="ko-KR" dirty="0">
                <a:latin typeface="Avenir Black"/>
                <a:cs typeface="Avenir Black"/>
              </a:rPr>
              <a:t>REFERENCES</a:t>
            </a:r>
            <a:endParaRPr lang="ko-KR" altLang="en-US" dirty="0">
              <a:latin typeface="Avenir Black"/>
              <a:cs typeface="Avenir Black"/>
            </a:endParaRPr>
          </a:p>
        </p:txBody>
      </p:sp>
      <p:pic>
        <p:nvPicPr>
          <p:cNvPr id="5" name="Picture 4" descr="Screen Shot 2020-06-03 at 17.29.48.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413" y="4515966"/>
            <a:ext cx="301123" cy="116223"/>
          </a:xfrm>
          <a:prstGeom prst="rect">
            <a:avLst/>
          </a:prstGeom>
        </p:spPr>
      </p:pic>
      <p:sp>
        <p:nvSpPr>
          <p:cNvPr id="4" name="Title 2"/>
          <p:cNvSpPr txBox="1">
            <a:spLocks/>
          </p:cNvSpPr>
          <p:nvPr/>
        </p:nvSpPr>
        <p:spPr>
          <a:xfrm>
            <a:off x="179512" y="1563638"/>
            <a:ext cx="9144000" cy="3312368"/>
          </a:xfrm>
          <a:prstGeom prst="rect">
            <a:avLst/>
          </a:prstGeom>
        </p:spPr>
        <p:txBody>
          <a:bodyPr anchor="ctr"/>
          <a:lstStyle>
            <a:lvl1pPr algn="l" defTabSz="914400" rtl="0" eaLnBrk="1" latinLnBrk="1" hangingPunct="1">
              <a:spcBef>
                <a:spcPct val="0"/>
              </a:spcBef>
              <a:buNone/>
              <a:defRPr sz="3600" b="1" kern="1200">
                <a:solidFill>
                  <a:schemeClr val="bg1"/>
                </a:solidFill>
                <a:latin typeface="Arial" pitchFamily="34" charset="0"/>
                <a:ea typeface="+mj-ea"/>
                <a:cs typeface="Arial" pitchFamily="34" charset="0"/>
              </a:defRPr>
            </a:lvl1pPr>
          </a:lstStyle>
          <a:p>
            <a:pPr algn="ctr"/>
            <a:endParaRPr lang="ko-KR" altLang="en-US" dirty="0">
              <a:latin typeface="Avenir Black"/>
              <a:cs typeface="Avenir Black"/>
            </a:endParaRPr>
          </a:p>
        </p:txBody>
      </p:sp>
      <p:sp>
        <p:nvSpPr>
          <p:cNvPr id="2" name="Rectangle 1"/>
          <p:cNvSpPr/>
          <p:nvPr/>
        </p:nvSpPr>
        <p:spPr>
          <a:xfrm>
            <a:off x="480635" y="555526"/>
            <a:ext cx="8424936" cy="4431983"/>
          </a:xfrm>
          <a:prstGeom prst="rect">
            <a:avLst/>
          </a:prstGeom>
        </p:spPr>
        <p:txBody>
          <a:bodyPr wrap="square">
            <a:spAutoFit/>
          </a:bodyPr>
          <a:lstStyle/>
          <a:p>
            <a:endParaRPr lang="en-US" sz="1500" dirty="0">
              <a:latin typeface="Arial Hebrew"/>
              <a:cs typeface="Arial Hebrew"/>
            </a:endParaRPr>
          </a:p>
          <a:p>
            <a:r>
              <a:rPr lang="en-US" sz="1500" dirty="0" err="1">
                <a:latin typeface="Arial Hebrew"/>
              </a:rPr>
              <a:t>Allrecipes</a:t>
            </a:r>
            <a:r>
              <a:rPr lang="en-US" sz="1500" dirty="0">
                <a:latin typeface="Arial Hebrew"/>
              </a:rPr>
              <a:t>. 2020. Pasta De Sardine. [online] Available at: &lt;https://www.allrecipes.com/recipe/70726/pasta-de-sardine&gt; [Accessed 1 July 2020].</a:t>
            </a:r>
            <a:br>
              <a:rPr lang="en-US" sz="1500" dirty="0">
                <a:latin typeface="Arial Hebrew"/>
              </a:rPr>
            </a:br>
            <a:endParaRPr lang="en-PH" dirty="0"/>
          </a:p>
          <a:p>
            <a:r>
              <a:rPr lang="en-US" sz="1500" dirty="0">
                <a:latin typeface="Arial Hebrew"/>
              </a:rPr>
              <a:t>Dietandfitnesstoday.com. 2020. Diet And Fitness Today - Complete Online Guide To Diet And Fitness. [online] Available at: &lt;http://www.dietandfitnesstoday.com/&gt; [Accessed 1 July 2020].</a:t>
            </a:r>
            <a:endParaRPr lang="en-PH" sz="1500" dirty="0">
              <a:latin typeface="Arial Hebrew"/>
            </a:endParaRPr>
          </a:p>
          <a:p>
            <a:endParaRPr lang="en-US" sz="1500" dirty="0">
              <a:latin typeface="Arial Hebrew"/>
              <a:cs typeface="Arial Hebrew"/>
            </a:endParaRPr>
          </a:p>
          <a:p>
            <a:r>
              <a:rPr lang="en-US" sz="1500" dirty="0">
                <a:latin typeface="Arial Hebrew"/>
                <a:cs typeface="Arial Hebrew"/>
              </a:rPr>
              <a:t>Food and Nutrition Research Institute (Philippines). Food Exchange List for Meal Planning </a:t>
            </a:r>
          </a:p>
          <a:p>
            <a:r>
              <a:rPr lang="en-US" sz="1500" dirty="0">
                <a:latin typeface="Arial Hebrew"/>
                <a:cs typeface="Arial Hebrew"/>
              </a:rPr>
              <a:t>(3</a:t>
            </a:r>
            <a:r>
              <a:rPr lang="en-US" sz="1500" baseline="30000" dirty="0">
                <a:latin typeface="Arial Hebrew"/>
                <a:cs typeface="Arial Hebrew"/>
              </a:rPr>
              <a:t>rd</a:t>
            </a:r>
            <a:r>
              <a:rPr lang="en-US" sz="1500" dirty="0">
                <a:latin typeface="Arial Hebrew"/>
                <a:cs typeface="Arial Hebrew"/>
              </a:rPr>
              <a:t> Revision). Philippines: FNRI; 1994.</a:t>
            </a:r>
            <a:br>
              <a:rPr lang="en-US" sz="1500" dirty="0">
                <a:latin typeface="Arial Hebrew"/>
                <a:cs typeface="Arial Hebrew"/>
              </a:rPr>
            </a:br>
            <a:endParaRPr lang="en-US" sz="1500" dirty="0">
              <a:latin typeface="Arial Hebrew"/>
              <a:cs typeface="Arial Hebrew"/>
            </a:endParaRPr>
          </a:p>
          <a:p>
            <a:r>
              <a:rPr lang="en-US" sz="1500" dirty="0">
                <a:latin typeface="Arial Hebrew"/>
              </a:rPr>
              <a:t>Gardenia.com.ph. 2020. Gardenia. [online] Available at: &lt;https://www.gardenia.com.ph/recipes/inner/gardenia-chicken-pesto-sandwich&gt; [Accessed 1 July 2020].</a:t>
            </a:r>
          </a:p>
          <a:p>
            <a:endParaRPr lang="en-PH" dirty="0"/>
          </a:p>
          <a:p>
            <a:r>
              <a:rPr lang="en-US" sz="1500" dirty="0">
                <a:latin typeface="Arial Hebrew"/>
              </a:rPr>
              <a:t>Usda.gov. 2020. USDA. [online] Available at: &lt;https://www.usda.gov/&gt; [Accessed 1 July 2020].</a:t>
            </a:r>
            <a:endParaRPr lang="en-PH" sz="1500" dirty="0">
              <a:latin typeface="Arial Hebrew"/>
            </a:endParaRPr>
          </a:p>
          <a:p>
            <a:r>
              <a:rPr lang="en-US" dirty="0"/>
              <a:t> </a:t>
            </a:r>
            <a:endParaRPr lang="en-PH" dirty="0"/>
          </a:p>
          <a:p>
            <a:r>
              <a:rPr lang="en-US" dirty="0"/>
              <a:t> </a:t>
            </a:r>
            <a:endParaRPr lang="en-PH" dirty="0"/>
          </a:p>
          <a:p>
            <a:endParaRPr lang="en-PH" sz="1500" dirty="0">
              <a:latin typeface="Arial Hebrew"/>
            </a:endParaRPr>
          </a:p>
          <a:p>
            <a:pPr algn="just"/>
            <a:endParaRPr lang="en-US" sz="1500" dirty="0">
              <a:latin typeface="Arial Hebrew"/>
              <a:cs typeface="Arial Hebrew"/>
            </a:endParaRPr>
          </a:p>
        </p:txBody>
      </p:sp>
    </p:spTree>
    <p:extLst>
      <p:ext uri="{BB962C8B-B14F-4D97-AF65-F5344CB8AC3E}">
        <p14:creationId xmlns:p14="http://schemas.microsoft.com/office/powerpoint/2010/main" val="2056071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27584" y="350394"/>
            <a:ext cx="8073337" cy="3600399"/>
          </a:xfrm>
        </p:spPr>
        <p:txBody>
          <a:bodyPr/>
          <a:lstStyle/>
          <a:p>
            <a:r>
              <a:rPr lang="en-PH" sz="2200" b="0" dirty="0">
                <a:solidFill>
                  <a:schemeClr val="tx1"/>
                </a:solidFill>
                <a:latin typeface="Arial Hebrew"/>
              </a:rPr>
              <a:t>A-Menu-</a:t>
            </a:r>
            <a:r>
              <a:rPr lang="en-PH" sz="2200" b="0" dirty="0" err="1">
                <a:solidFill>
                  <a:schemeClr val="tx1"/>
                </a:solidFill>
                <a:latin typeface="Arial Hebrew"/>
              </a:rPr>
              <a:t>leban</a:t>
            </a:r>
            <a:r>
              <a:rPr lang="en-PH" sz="2200" b="0" dirty="0">
                <a:solidFill>
                  <a:schemeClr val="tx1"/>
                </a:solidFill>
                <a:latin typeface="Arial Hebrew"/>
              </a:rPr>
              <a:t> Snack Edition aims to provide energy and </a:t>
            </a:r>
            <a:br>
              <a:rPr lang="en-PH" sz="2200" b="0" dirty="0">
                <a:solidFill>
                  <a:schemeClr val="tx1"/>
                </a:solidFill>
                <a:latin typeface="Arial Hebrew"/>
              </a:rPr>
            </a:br>
            <a:r>
              <a:rPr lang="en-PH" sz="2200" b="0" dirty="0">
                <a:solidFill>
                  <a:schemeClr val="tx1"/>
                </a:solidFill>
                <a:latin typeface="Arial Hebrew"/>
              </a:rPr>
              <a:t>protein rich snacks incorporated with Aminoleban Oral. </a:t>
            </a:r>
            <a:br>
              <a:rPr lang="en-PH" sz="2200" b="0" dirty="0">
                <a:solidFill>
                  <a:schemeClr val="tx1"/>
                </a:solidFill>
                <a:latin typeface="Arial Hebrew"/>
              </a:rPr>
            </a:br>
            <a:r>
              <a:rPr lang="en-PH" sz="2200" b="0" dirty="0">
                <a:solidFill>
                  <a:schemeClr val="tx1"/>
                </a:solidFill>
                <a:latin typeface="Arial Hebrew"/>
              </a:rPr>
              <a:t>These recipes are easy to prepare, palatable and easy to </a:t>
            </a:r>
            <a:br>
              <a:rPr lang="en-PH" sz="2200" b="0" dirty="0">
                <a:solidFill>
                  <a:schemeClr val="tx1"/>
                </a:solidFill>
                <a:latin typeface="Arial Hebrew"/>
              </a:rPr>
            </a:br>
            <a:r>
              <a:rPr lang="en-PH" sz="2200" b="0" dirty="0">
                <a:solidFill>
                  <a:schemeClr val="tx1"/>
                </a:solidFill>
                <a:latin typeface="Arial Hebrew"/>
              </a:rPr>
              <a:t>incorporate in a patients diet. It gives the patients innovative </a:t>
            </a:r>
            <a:br>
              <a:rPr lang="en-PH" sz="2200" b="0" dirty="0">
                <a:solidFill>
                  <a:schemeClr val="tx1"/>
                </a:solidFill>
                <a:latin typeface="Arial Hebrew"/>
              </a:rPr>
            </a:br>
            <a:r>
              <a:rPr lang="en-PH" sz="2200" b="0" dirty="0">
                <a:solidFill>
                  <a:schemeClr val="tx1"/>
                </a:solidFill>
                <a:latin typeface="Arial Hebrew"/>
              </a:rPr>
              <a:t>and creative ways to consume Aminoleban Oral’s </a:t>
            </a:r>
            <a:br>
              <a:rPr lang="en-PH" sz="2200" b="0" dirty="0">
                <a:solidFill>
                  <a:schemeClr val="tx1"/>
                </a:solidFill>
                <a:latin typeface="Arial Hebrew"/>
              </a:rPr>
            </a:br>
            <a:r>
              <a:rPr lang="en-PH" sz="2200" b="0" dirty="0">
                <a:solidFill>
                  <a:schemeClr val="tx1"/>
                </a:solidFill>
                <a:latin typeface="Arial Hebrew"/>
              </a:rPr>
              <a:t>recommended intake of three times a day. This helps the </a:t>
            </a:r>
            <a:br>
              <a:rPr lang="en-PH" sz="2200" b="0" dirty="0">
                <a:solidFill>
                  <a:schemeClr val="tx1"/>
                </a:solidFill>
                <a:latin typeface="Arial Hebrew"/>
              </a:rPr>
            </a:br>
            <a:r>
              <a:rPr lang="en-PH" sz="2200" b="0" dirty="0">
                <a:solidFill>
                  <a:schemeClr val="tx1"/>
                </a:solidFill>
                <a:latin typeface="Arial Hebrew"/>
              </a:rPr>
              <a:t>patients to reach their daily required energy and protein </a:t>
            </a:r>
            <a:br>
              <a:rPr lang="en-PH" sz="2200" b="0" dirty="0">
                <a:solidFill>
                  <a:schemeClr val="tx1"/>
                </a:solidFill>
                <a:latin typeface="Arial Hebrew"/>
              </a:rPr>
            </a:br>
            <a:r>
              <a:rPr lang="en-PH" sz="2200" b="0" dirty="0">
                <a:solidFill>
                  <a:schemeClr val="tx1"/>
                </a:solidFill>
                <a:latin typeface="Arial Hebrew"/>
              </a:rPr>
              <a:t>requirements in order to improve their over all liver health.</a:t>
            </a:r>
            <a:endParaRPr lang="ko-KR" altLang="en-US" sz="2200" b="0" dirty="0">
              <a:solidFill>
                <a:schemeClr val="tx1"/>
              </a:solidFill>
              <a:latin typeface="Arial Hebrew"/>
              <a:cs typeface="Avenir Black"/>
            </a:endParaRPr>
          </a:p>
        </p:txBody>
      </p:sp>
      <p:pic>
        <p:nvPicPr>
          <p:cNvPr id="5" name="Picture 4" descr="Screen Shot 2020-06-03 at 17.29.48.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413" y="4515966"/>
            <a:ext cx="301123" cy="116223"/>
          </a:xfrm>
          <a:prstGeom prst="rect">
            <a:avLst/>
          </a:prstGeom>
        </p:spPr>
      </p:pic>
      <p:sp>
        <p:nvSpPr>
          <p:cNvPr id="4" name="Title 2"/>
          <p:cNvSpPr txBox="1">
            <a:spLocks/>
          </p:cNvSpPr>
          <p:nvPr/>
        </p:nvSpPr>
        <p:spPr>
          <a:xfrm>
            <a:off x="179512" y="1563638"/>
            <a:ext cx="9144000" cy="3312368"/>
          </a:xfrm>
          <a:prstGeom prst="rect">
            <a:avLst/>
          </a:prstGeom>
        </p:spPr>
        <p:txBody>
          <a:bodyPr anchor="ctr"/>
          <a:lstStyle>
            <a:lvl1pPr algn="l" defTabSz="914400" rtl="0" eaLnBrk="1" latinLnBrk="1" hangingPunct="1">
              <a:spcBef>
                <a:spcPct val="0"/>
              </a:spcBef>
              <a:buNone/>
              <a:defRPr sz="3600" b="1" kern="1200">
                <a:solidFill>
                  <a:schemeClr val="bg1"/>
                </a:solidFill>
                <a:latin typeface="Arial" pitchFamily="34" charset="0"/>
                <a:ea typeface="+mj-ea"/>
                <a:cs typeface="Arial" pitchFamily="34" charset="0"/>
              </a:defRPr>
            </a:lvl1pPr>
          </a:lstStyle>
          <a:p>
            <a:pPr algn="ctr"/>
            <a:endParaRPr lang="ko-KR" altLang="en-US" dirty="0">
              <a:latin typeface="Avenir Black"/>
              <a:cs typeface="Avenir Black"/>
            </a:endParaRPr>
          </a:p>
        </p:txBody>
      </p:sp>
      <p:sp>
        <p:nvSpPr>
          <p:cNvPr id="6" name="TextBox 5">
            <a:extLst>
              <a:ext uri="{FF2B5EF4-FFF2-40B4-BE49-F238E27FC236}">
                <a16:creationId xmlns="" xmlns:a16="http://schemas.microsoft.com/office/drawing/2014/main" id="{7DEB75FC-54D4-4116-AC0D-3F830F3BEF85}"/>
              </a:ext>
            </a:extLst>
          </p:cNvPr>
          <p:cNvSpPr txBox="1"/>
          <p:nvPr/>
        </p:nvSpPr>
        <p:spPr>
          <a:xfrm>
            <a:off x="899592" y="3985858"/>
            <a:ext cx="3384376" cy="646331"/>
          </a:xfrm>
          <a:prstGeom prst="rect">
            <a:avLst/>
          </a:prstGeom>
          <a:noFill/>
        </p:spPr>
        <p:txBody>
          <a:bodyPr wrap="square" rtlCol="0">
            <a:spAutoFit/>
          </a:bodyPr>
          <a:lstStyle/>
          <a:p>
            <a:pPr algn="ctr"/>
            <a:r>
              <a:rPr lang="en-PH" sz="2000" dirty="0" err="1"/>
              <a:t>Jairra</a:t>
            </a:r>
            <a:r>
              <a:rPr lang="en-PH" sz="2000" dirty="0"/>
              <a:t> Dela Cruz, RND</a:t>
            </a:r>
            <a:r>
              <a:rPr lang="en-PH" dirty="0"/>
              <a:t/>
            </a:r>
            <a:br>
              <a:rPr lang="en-PH" dirty="0"/>
            </a:br>
            <a:r>
              <a:rPr lang="en-PH" sz="1600" dirty="0"/>
              <a:t>OPPI Nutritionist</a:t>
            </a:r>
            <a:endParaRPr lang="en-PH" dirty="0"/>
          </a:p>
        </p:txBody>
      </p:sp>
    </p:spTree>
    <p:extLst>
      <p:ext uri="{BB962C8B-B14F-4D97-AF65-F5344CB8AC3E}">
        <p14:creationId xmlns:p14="http://schemas.microsoft.com/office/powerpoint/2010/main" val="41325853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67698" y="339502"/>
            <a:ext cx="8367627" cy="3600399"/>
          </a:xfrm>
        </p:spPr>
        <p:txBody>
          <a:bodyPr/>
          <a:lstStyle/>
          <a:p>
            <a:r>
              <a:rPr lang="en-PH" sz="2200" b="0" dirty="0">
                <a:solidFill>
                  <a:schemeClr val="tx1"/>
                </a:solidFill>
                <a:latin typeface="Arial Hebrew"/>
              </a:rPr>
              <a:t>Our liver, the second largest organ in the body, is an active </a:t>
            </a:r>
            <a:br>
              <a:rPr lang="en-PH" sz="2200" b="0" dirty="0">
                <a:solidFill>
                  <a:schemeClr val="tx1"/>
                </a:solidFill>
                <a:latin typeface="Arial Hebrew"/>
              </a:rPr>
            </a:br>
            <a:r>
              <a:rPr lang="en-PH" sz="2200" b="0" dirty="0">
                <a:solidFill>
                  <a:schemeClr val="tx1"/>
                </a:solidFill>
                <a:latin typeface="Arial Hebrew"/>
              </a:rPr>
              <a:t>vital organ that performs many essential functions. It metabolizes, detoxifies, and regenerates. Liver diseases may have absolute </a:t>
            </a:r>
            <a:br>
              <a:rPr lang="en-PH" sz="2200" b="0" dirty="0">
                <a:solidFill>
                  <a:schemeClr val="tx1"/>
                </a:solidFill>
                <a:latin typeface="Arial Hebrew"/>
              </a:rPr>
            </a:br>
            <a:r>
              <a:rPr lang="en-PH" sz="2200" b="0" dirty="0">
                <a:solidFill>
                  <a:schemeClr val="tx1"/>
                </a:solidFill>
                <a:latin typeface="Arial Hebrew"/>
              </a:rPr>
              <a:t>effects on both nutrition and general health status. </a:t>
            </a:r>
            <a:br>
              <a:rPr lang="en-PH" sz="2200" b="0" dirty="0">
                <a:solidFill>
                  <a:schemeClr val="tx1"/>
                </a:solidFill>
                <a:latin typeface="Arial Hebrew"/>
              </a:rPr>
            </a:br>
            <a:r>
              <a:rPr lang="en-PH" sz="2200" b="0" dirty="0">
                <a:solidFill>
                  <a:schemeClr val="tx1"/>
                </a:solidFill>
                <a:latin typeface="Arial Hebrew"/>
              </a:rPr>
              <a:t>Aminoleban Oral, a nutritional supplement, is the optimum choice in nutrition for liver impaired patients. In this booklet are easy to </a:t>
            </a:r>
            <a:br>
              <a:rPr lang="en-PH" sz="2200" b="0" dirty="0">
                <a:solidFill>
                  <a:schemeClr val="tx1"/>
                </a:solidFill>
                <a:latin typeface="Arial Hebrew"/>
              </a:rPr>
            </a:br>
            <a:r>
              <a:rPr lang="en-PH" sz="2200" b="0" dirty="0">
                <a:solidFill>
                  <a:schemeClr val="tx1"/>
                </a:solidFill>
                <a:latin typeface="Arial Hebrew"/>
              </a:rPr>
              <a:t>prepare snacks that may be useful in the patient's consumption of Aminoleban Oral.</a:t>
            </a:r>
            <a:endParaRPr lang="ko-KR" altLang="en-US" sz="2200" b="0" dirty="0">
              <a:solidFill>
                <a:schemeClr val="tx1"/>
              </a:solidFill>
              <a:latin typeface="Arial Hebrew"/>
              <a:cs typeface="Avenir Black"/>
            </a:endParaRPr>
          </a:p>
        </p:txBody>
      </p:sp>
      <p:pic>
        <p:nvPicPr>
          <p:cNvPr id="5" name="Picture 4" descr="Screen Shot 2020-06-03 at 17.29.48.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413" y="4515966"/>
            <a:ext cx="301123" cy="116223"/>
          </a:xfrm>
          <a:prstGeom prst="rect">
            <a:avLst/>
          </a:prstGeom>
        </p:spPr>
      </p:pic>
      <p:sp>
        <p:nvSpPr>
          <p:cNvPr id="4" name="Title 2"/>
          <p:cNvSpPr txBox="1">
            <a:spLocks/>
          </p:cNvSpPr>
          <p:nvPr/>
        </p:nvSpPr>
        <p:spPr>
          <a:xfrm>
            <a:off x="179512" y="1563638"/>
            <a:ext cx="9144000" cy="3312368"/>
          </a:xfrm>
          <a:prstGeom prst="rect">
            <a:avLst/>
          </a:prstGeom>
        </p:spPr>
        <p:txBody>
          <a:bodyPr anchor="ctr"/>
          <a:lstStyle>
            <a:lvl1pPr algn="l" defTabSz="914400" rtl="0" eaLnBrk="1" latinLnBrk="1" hangingPunct="1">
              <a:spcBef>
                <a:spcPct val="0"/>
              </a:spcBef>
              <a:buNone/>
              <a:defRPr sz="3600" b="1" kern="1200">
                <a:solidFill>
                  <a:schemeClr val="bg1"/>
                </a:solidFill>
                <a:latin typeface="Arial" pitchFamily="34" charset="0"/>
                <a:ea typeface="+mj-ea"/>
                <a:cs typeface="Arial" pitchFamily="34" charset="0"/>
              </a:defRPr>
            </a:lvl1pPr>
          </a:lstStyle>
          <a:p>
            <a:pPr algn="ctr"/>
            <a:endParaRPr lang="ko-KR" altLang="en-US" dirty="0">
              <a:latin typeface="Avenir Black"/>
              <a:cs typeface="Avenir Black"/>
            </a:endParaRPr>
          </a:p>
        </p:txBody>
      </p:sp>
      <p:sp>
        <p:nvSpPr>
          <p:cNvPr id="6" name="TextBox 5">
            <a:extLst>
              <a:ext uri="{FF2B5EF4-FFF2-40B4-BE49-F238E27FC236}">
                <a16:creationId xmlns="" xmlns:a16="http://schemas.microsoft.com/office/drawing/2014/main" id="{7DEB75FC-54D4-4116-AC0D-3F830F3BEF85}"/>
              </a:ext>
            </a:extLst>
          </p:cNvPr>
          <p:cNvSpPr txBox="1"/>
          <p:nvPr/>
        </p:nvSpPr>
        <p:spPr>
          <a:xfrm>
            <a:off x="899592" y="3985858"/>
            <a:ext cx="3384376" cy="646331"/>
          </a:xfrm>
          <a:prstGeom prst="rect">
            <a:avLst/>
          </a:prstGeom>
          <a:noFill/>
        </p:spPr>
        <p:txBody>
          <a:bodyPr wrap="square" rtlCol="0">
            <a:spAutoFit/>
          </a:bodyPr>
          <a:lstStyle/>
          <a:p>
            <a:pPr algn="ctr"/>
            <a:r>
              <a:rPr lang="en-PH" sz="2000" dirty="0"/>
              <a:t>Lara </a:t>
            </a:r>
            <a:r>
              <a:rPr lang="en-PH" sz="2000" dirty="0" err="1"/>
              <a:t>Habijan</a:t>
            </a:r>
            <a:r>
              <a:rPr lang="en-PH" sz="2000" dirty="0"/>
              <a:t>, RND</a:t>
            </a:r>
            <a:r>
              <a:rPr lang="en-PH" dirty="0"/>
              <a:t/>
            </a:r>
            <a:br>
              <a:rPr lang="en-PH" dirty="0"/>
            </a:br>
            <a:r>
              <a:rPr lang="en-PH" sz="1600" dirty="0"/>
              <a:t>OPPI Nutritionist</a:t>
            </a:r>
            <a:endParaRPr lang="en-PH" dirty="0"/>
          </a:p>
        </p:txBody>
      </p:sp>
    </p:spTree>
    <p:extLst>
      <p:ext uri="{BB962C8B-B14F-4D97-AF65-F5344CB8AC3E}">
        <p14:creationId xmlns:p14="http://schemas.microsoft.com/office/powerpoint/2010/main" val="350228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544" y="267494"/>
            <a:ext cx="8676456" cy="3600399"/>
          </a:xfrm>
        </p:spPr>
        <p:txBody>
          <a:bodyPr/>
          <a:lstStyle/>
          <a:p>
            <a:r>
              <a:rPr lang="en-PH" sz="2200" b="0" dirty="0">
                <a:solidFill>
                  <a:schemeClr val="tx1"/>
                </a:solidFill>
                <a:latin typeface="Arial Hebrew"/>
              </a:rPr>
              <a:t>Eating three big meals a day may be a hard thing to do for a </a:t>
            </a:r>
            <a:br>
              <a:rPr lang="en-PH" sz="2200" b="0" dirty="0">
                <a:solidFill>
                  <a:schemeClr val="tx1"/>
                </a:solidFill>
                <a:latin typeface="Arial Hebrew"/>
              </a:rPr>
            </a:br>
            <a:r>
              <a:rPr lang="en-PH" sz="2200" b="0" dirty="0">
                <a:solidFill>
                  <a:schemeClr val="tx1"/>
                </a:solidFill>
                <a:latin typeface="Arial Hebrew"/>
              </a:rPr>
              <a:t>patient who is experiencing nausea, loss of appetite, and has altered taste. To prevent malnutrition and muscle loss, having 5 to 6 small </a:t>
            </a:r>
            <a:br>
              <a:rPr lang="en-PH" sz="2200" b="0" dirty="0">
                <a:solidFill>
                  <a:schemeClr val="tx1"/>
                </a:solidFill>
                <a:latin typeface="Arial Hebrew"/>
              </a:rPr>
            </a:br>
            <a:r>
              <a:rPr lang="en-PH" sz="2200" b="0" dirty="0">
                <a:solidFill>
                  <a:schemeClr val="tx1"/>
                </a:solidFill>
                <a:latin typeface="Arial Hebrew"/>
              </a:rPr>
              <a:t>meals a day may help the patient meet his nutritional needs without having a hard time. This booklet contains some simple and </a:t>
            </a:r>
            <a:br>
              <a:rPr lang="en-PH" sz="2200" b="0" dirty="0">
                <a:solidFill>
                  <a:schemeClr val="tx1"/>
                </a:solidFill>
                <a:latin typeface="Arial Hebrew"/>
              </a:rPr>
            </a:br>
            <a:r>
              <a:rPr lang="en-PH" sz="2200" b="0" dirty="0">
                <a:solidFill>
                  <a:schemeClr val="tx1"/>
                </a:solidFill>
                <a:latin typeface="Arial Hebrew"/>
              </a:rPr>
              <a:t>cost-efficient recipe of snacks with Aminoleban Oral incorporated to other food items, which may help in improving the nutritional status </a:t>
            </a:r>
            <a:br>
              <a:rPr lang="en-PH" sz="2200" b="0" dirty="0">
                <a:solidFill>
                  <a:schemeClr val="tx1"/>
                </a:solidFill>
                <a:latin typeface="Arial Hebrew"/>
              </a:rPr>
            </a:br>
            <a:r>
              <a:rPr lang="en-PH" sz="2200" b="0" dirty="0">
                <a:solidFill>
                  <a:schemeClr val="tx1"/>
                </a:solidFill>
                <a:latin typeface="Arial Hebrew"/>
              </a:rPr>
              <a:t>and overall health of the patients.</a:t>
            </a:r>
            <a:endParaRPr lang="ko-KR" altLang="en-US" sz="2200" b="0" dirty="0">
              <a:solidFill>
                <a:schemeClr val="tx1"/>
              </a:solidFill>
              <a:latin typeface="Arial Hebrew"/>
              <a:cs typeface="Avenir Black"/>
            </a:endParaRPr>
          </a:p>
        </p:txBody>
      </p:sp>
      <p:pic>
        <p:nvPicPr>
          <p:cNvPr id="5" name="Picture 4" descr="Screen Shot 2020-06-03 at 17.29.48.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413" y="4515966"/>
            <a:ext cx="301123" cy="116223"/>
          </a:xfrm>
          <a:prstGeom prst="rect">
            <a:avLst/>
          </a:prstGeom>
        </p:spPr>
      </p:pic>
      <p:sp>
        <p:nvSpPr>
          <p:cNvPr id="4" name="Title 2"/>
          <p:cNvSpPr txBox="1">
            <a:spLocks/>
          </p:cNvSpPr>
          <p:nvPr/>
        </p:nvSpPr>
        <p:spPr>
          <a:xfrm>
            <a:off x="179512" y="1563638"/>
            <a:ext cx="9144000" cy="3312368"/>
          </a:xfrm>
          <a:prstGeom prst="rect">
            <a:avLst/>
          </a:prstGeom>
        </p:spPr>
        <p:txBody>
          <a:bodyPr anchor="ctr"/>
          <a:lstStyle>
            <a:lvl1pPr algn="l" defTabSz="914400" rtl="0" eaLnBrk="1" latinLnBrk="1" hangingPunct="1">
              <a:spcBef>
                <a:spcPct val="0"/>
              </a:spcBef>
              <a:buNone/>
              <a:defRPr sz="3600" b="1" kern="1200">
                <a:solidFill>
                  <a:schemeClr val="bg1"/>
                </a:solidFill>
                <a:latin typeface="Arial" pitchFamily="34" charset="0"/>
                <a:ea typeface="+mj-ea"/>
                <a:cs typeface="Arial" pitchFamily="34" charset="0"/>
              </a:defRPr>
            </a:lvl1pPr>
          </a:lstStyle>
          <a:p>
            <a:pPr algn="ctr"/>
            <a:endParaRPr lang="ko-KR" altLang="en-US" dirty="0">
              <a:latin typeface="Avenir Black"/>
              <a:cs typeface="Avenir Black"/>
            </a:endParaRPr>
          </a:p>
        </p:txBody>
      </p:sp>
      <p:sp>
        <p:nvSpPr>
          <p:cNvPr id="6" name="TextBox 5">
            <a:extLst>
              <a:ext uri="{FF2B5EF4-FFF2-40B4-BE49-F238E27FC236}">
                <a16:creationId xmlns="" xmlns:a16="http://schemas.microsoft.com/office/drawing/2014/main" id="{7DEB75FC-54D4-4116-AC0D-3F830F3BEF85}"/>
              </a:ext>
            </a:extLst>
          </p:cNvPr>
          <p:cNvSpPr txBox="1"/>
          <p:nvPr/>
        </p:nvSpPr>
        <p:spPr>
          <a:xfrm>
            <a:off x="899592" y="3985858"/>
            <a:ext cx="3384376" cy="646331"/>
          </a:xfrm>
          <a:prstGeom prst="rect">
            <a:avLst/>
          </a:prstGeom>
          <a:noFill/>
        </p:spPr>
        <p:txBody>
          <a:bodyPr wrap="square" rtlCol="0">
            <a:spAutoFit/>
          </a:bodyPr>
          <a:lstStyle/>
          <a:p>
            <a:pPr algn="ctr"/>
            <a:r>
              <a:rPr lang="en-PH" sz="2000" dirty="0"/>
              <a:t>Angela Ramos, RND</a:t>
            </a:r>
            <a:r>
              <a:rPr lang="en-PH" dirty="0"/>
              <a:t/>
            </a:r>
            <a:br>
              <a:rPr lang="en-PH" dirty="0"/>
            </a:br>
            <a:r>
              <a:rPr lang="en-PH" sz="1600" dirty="0"/>
              <a:t>OPPI Nutritionist</a:t>
            </a:r>
            <a:endParaRPr lang="en-PH" dirty="0"/>
          </a:p>
        </p:txBody>
      </p:sp>
    </p:spTree>
    <p:extLst>
      <p:ext uri="{BB962C8B-B14F-4D97-AF65-F5344CB8AC3E}">
        <p14:creationId xmlns:p14="http://schemas.microsoft.com/office/powerpoint/2010/main" val="3986359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5914" y="269359"/>
            <a:ext cx="8748464" cy="3600399"/>
          </a:xfrm>
        </p:spPr>
        <p:txBody>
          <a:bodyPr/>
          <a:lstStyle/>
          <a:p>
            <a:r>
              <a:rPr lang="en-PH" sz="2200" b="0" dirty="0">
                <a:solidFill>
                  <a:schemeClr val="tx1"/>
                </a:solidFill>
                <a:latin typeface="Arial Hebrew"/>
              </a:rPr>
              <a:t>Good nutrition is important particularly for those patients with medical concerns like liver impairment. Whereas, some of them don’t get </a:t>
            </a:r>
            <a:br>
              <a:rPr lang="en-PH" sz="2200" b="0" dirty="0">
                <a:solidFill>
                  <a:schemeClr val="tx1"/>
                </a:solidFill>
                <a:latin typeface="Arial Hebrew"/>
              </a:rPr>
            </a:br>
            <a:r>
              <a:rPr lang="en-PH" sz="2200" b="0" dirty="0">
                <a:solidFill>
                  <a:schemeClr val="tx1"/>
                </a:solidFill>
                <a:latin typeface="Arial Hebrew"/>
              </a:rPr>
              <a:t>adequate nutrients in their diet as well as their protein requirement. </a:t>
            </a:r>
            <a:br>
              <a:rPr lang="en-PH" sz="2200" b="0" dirty="0">
                <a:solidFill>
                  <a:schemeClr val="tx1"/>
                </a:solidFill>
                <a:latin typeface="Arial Hebrew"/>
              </a:rPr>
            </a:br>
            <a:r>
              <a:rPr lang="en-PH" sz="2200" b="0" dirty="0">
                <a:solidFill>
                  <a:schemeClr val="tx1"/>
                </a:solidFill>
                <a:latin typeface="Arial Hebrew"/>
              </a:rPr>
              <a:t>However, achieving those recommendations doesn’t have to be </a:t>
            </a:r>
            <a:br>
              <a:rPr lang="en-PH" sz="2200" b="0" dirty="0">
                <a:solidFill>
                  <a:schemeClr val="tx1"/>
                </a:solidFill>
                <a:latin typeface="Arial Hebrew"/>
              </a:rPr>
            </a:br>
            <a:r>
              <a:rPr lang="en-PH" sz="2200" b="0" dirty="0">
                <a:solidFill>
                  <a:schemeClr val="tx1"/>
                </a:solidFill>
                <a:latin typeface="Arial Hebrew"/>
              </a:rPr>
              <a:t>complicated because you have Aminoleban Oral, which can be </a:t>
            </a:r>
            <a:br>
              <a:rPr lang="en-PH" sz="2200" b="0" dirty="0">
                <a:solidFill>
                  <a:schemeClr val="tx1"/>
                </a:solidFill>
                <a:latin typeface="Arial Hebrew"/>
              </a:rPr>
            </a:br>
            <a:r>
              <a:rPr lang="en-PH" sz="2200" b="0" dirty="0">
                <a:solidFill>
                  <a:schemeClr val="tx1"/>
                </a:solidFill>
                <a:latin typeface="Arial Hebrew"/>
              </a:rPr>
              <a:t>incorporated into different healthy recipes to achieve your </a:t>
            </a:r>
            <a:br>
              <a:rPr lang="en-PH" sz="2200" b="0" dirty="0">
                <a:solidFill>
                  <a:schemeClr val="tx1"/>
                </a:solidFill>
                <a:latin typeface="Arial Hebrew"/>
              </a:rPr>
            </a:br>
            <a:r>
              <a:rPr lang="en-PH" sz="2200" b="0" dirty="0">
                <a:solidFill>
                  <a:schemeClr val="tx1"/>
                </a:solidFill>
                <a:latin typeface="Arial Hebrew"/>
              </a:rPr>
              <a:t>macronutrients and micronutrient needs. This booklet will show you </a:t>
            </a:r>
            <a:br>
              <a:rPr lang="en-PH" sz="2200" b="0" dirty="0">
                <a:solidFill>
                  <a:schemeClr val="tx1"/>
                </a:solidFill>
                <a:latin typeface="Arial Hebrew"/>
              </a:rPr>
            </a:br>
            <a:r>
              <a:rPr lang="en-PH" sz="2200" b="0" dirty="0">
                <a:solidFill>
                  <a:schemeClr val="tx1"/>
                </a:solidFill>
                <a:latin typeface="Arial Hebrew"/>
              </a:rPr>
              <a:t>that a simple recipe can be nutritious at the same time will help you </a:t>
            </a:r>
            <a:br>
              <a:rPr lang="en-PH" sz="2200" b="0" dirty="0">
                <a:solidFill>
                  <a:schemeClr val="tx1"/>
                </a:solidFill>
                <a:latin typeface="Arial Hebrew"/>
              </a:rPr>
            </a:br>
            <a:r>
              <a:rPr lang="en-PH" sz="2200" b="0" dirty="0">
                <a:solidFill>
                  <a:schemeClr val="tx1"/>
                </a:solidFill>
                <a:latin typeface="Arial Hebrew"/>
              </a:rPr>
              <a:t>achieve your recommended dietary intake.</a:t>
            </a:r>
            <a:endParaRPr lang="ko-KR" altLang="en-US" sz="2200" b="0" dirty="0">
              <a:solidFill>
                <a:schemeClr val="tx1"/>
              </a:solidFill>
              <a:latin typeface="Arial Hebrew"/>
              <a:cs typeface="Avenir Black"/>
            </a:endParaRPr>
          </a:p>
        </p:txBody>
      </p:sp>
      <p:pic>
        <p:nvPicPr>
          <p:cNvPr id="5" name="Picture 4" descr="Screen Shot 2020-06-03 at 17.29.48.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413" y="4515966"/>
            <a:ext cx="301123" cy="116223"/>
          </a:xfrm>
          <a:prstGeom prst="rect">
            <a:avLst/>
          </a:prstGeom>
        </p:spPr>
      </p:pic>
      <p:sp>
        <p:nvSpPr>
          <p:cNvPr id="4" name="Title 2"/>
          <p:cNvSpPr txBox="1">
            <a:spLocks/>
          </p:cNvSpPr>
          <p:nvPr/>
        </p:nvSpPr>
        <p:spPr>
          <a:xfrm>
            <a:off x="179512" y="1563638"/>
            <a:ext cx="9144000" cy="3312368"/>
          </a:xfrm>
          <a:prstGeom prst="rect">
            <a:avLst/>
          </a:prstGeom>
        </p:spPr>
        <p:txBody>
          <a:bodyPr anchor="ctr"/>
          <a:lstStyle>
            <a:lvl1pPr algn="l" defTabSz="914400" rtl="0" eaLnBrk="1" latinLnBrk="1" hangingPunct="1">
              <a:spcBef>
                <a:spcPct val="0"/>
              </a:spcBef>
              <a:buNone/>
              <a:defRPr sz="3600" b="1" kern="1200">
                <a:solidFill>
                  <a:schemeClr val="bg1"/>
                </a:solidFill>
                <a:latin typeface="Arial" pitchFamily="34" charset="0"/>
                <a:ea typeface="+mj-ea"/>
                <a:cs typeface="Arial" pitchFamily="34" charset="0"/>
              </a:defRPr>
            </a:lvl1pPr>
          </a:lstStyle>
          <a:p>
            <a:pPr algn="ctr"/>
            <a:endParaRPr lang="ko-KR" altLang="en-US" dirty="0">
              <a:latin typeface="Avenir Black"/>
              <a:cs typeface="Avenir Black"/>
            </a:endParaRPr>
          </a:p>
        </p:txBody>
      </p:sp>
      <p:sp>
        <p:nvSpPr>
          <p:cNvPr id="6" name="TextBox 5">
            <a:extLst>
              <a:ext uri="{FF2B5EF4-FFF2-40B4-BE49-F238E27FC236}">
                <a16:creationId xmlns="" xmlns:a16="http://schemas.microsoft.com/office/drawing/2014/main" id="{7DEB75FC-54D4-4116-AC0D-3F830F3BEF85}"/>
              </a:ext>
            </a:extLst>
          </p:cNvPr>
          <p:cNvSpPr txBox="1"/>
          <p:nvPr/>
        </p:nvSpPr>
        <p:spPr>
          <a:xfrm>
            <a:off x="899592" y="3985858"/>
            <a:ext cx="3384376" cy="646331"/>
          </a:xfrm>
          <a:prstGeom prst="rect">
            <a:avLst/>
          </a:prstGeom>
          <a:noFill/>
        </p:spPr>
        <p:txBody>
          <a:bodyPr wrap="square" rtlCol="0">
            <a:spAutoFit/>
          </a:bodyPr>
          <a:lstStyle/>
          <a:p>
            <a:pPr algn="ctr"/>
            <a:r>
              <a:rPr lang="en-PH" sz="2000" dirty="0"/>
              <a:t>Klarisse Rubio, RND</a:t>
            </a:r>
            <a:r>
              <a:rPr lang="en-PH" dirty="0"/>
              <a:t/>
            </a:r>
            <a:br>
              <a:rPr lang="en-PH" dirty="0"/>
            </a:br>
            <a:r>
              <a:rPr lang="en-PH" sz="1600" dirty="0"/>
              <a:t>OPPI Nutritionist</a:t>
            </a:r>
            <a:endParaRPr lang="en-PH" dirty="0"/>
          </a:p>
        </p:txBody>
      </p:sp>
    </p:spTree>
    <p:extLst>
      <p:ext uri="{BB962C8B-B14F-4D97-AF65-F5344CB8AC3E}">
        <p14:creationId xmlns:p14="http://schemas.microsoft.com/office/powerpoint/2010/main" val="131558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563601" y="799102"/>
            <a:ext cx="2446241" cy="2259028"/>
          </a:xfrm>
        </p:spPr>
        <p:txBody>
          <a:bodyPr>
            <a:noAutofit/>
          </a:bodyPr>
          <a:lstStyle/>
          <a:p>
            <a:pPr marL="0" indent="0">
              <a:buNone/>
            </a:pPr>
            <a:r>
              <a:rPr lang="en-US" sz="1400" b="1" dirty="0">
                <a:solidFill>
                  <a:schemeClr val="tx1"/>
                </a:solidFill>
                <a:latin typeface="Arial Hebrew"/>
                <a:cs typeface="Arial Hebrew"/>
              </a:rPr>
              <a:t>Ingredients:</a:t>
            </a:r>
          </a:p>
          <a:p>
            <a:pPr marL="0" indent="0">
              <a:buNone/>
            </a:pPr>
            <a:r>
              <a:rPr lang="en-US" sz="1400" dirty="0">
                <a:solidFill>
                  <a:schemeClr val="tx1"/>
                </a:solidFill>
                <a:latin typeface="Arial Hebrew"/>
                <a:cs typeface="Arial Hebrew"/>
              </a:rPr>
              <a:t>4 slices Wheat bread</a:t>
            </a:r>
          </a:p>
          <a:p>
            <a:pPr marL="0" indent="0">
              <a:buNone/>
            </a:pPr>
            <a:r>
              <a:rPr lang="en-US" sz="1400" dirty="0">
                <a:solidFill>
                  <a:schemeClr val="tx1"/>
                </a:solidFill>
                <a:latin typeface="Arial Hebrew"/>
                <a:cs typeface="Arial Hebrew"/>
              </a:rPr>
              <a:t>180 g Chicken Breast, </a:t>
            </a:r>
            <a:br>
              <a:rPr lang="en-US" sz="1400" dirty="0">
                <a:solidFill>
                  <a:schemeClr val="tx1"/>
                </a:solidFill>
                <a:latin typeface="Arial Hebrew"/>
                <a:cs typeface="Arial Hebrew"/>
              </a:rPr>
            </a:br>
            <a:r>
              <a:rPr lang="en-US" sz="1400" dirty="0">
                <a:solidFill>
                  <a:schemeClr val="tx1"/>
                </a:solidFill>
                <a:latin typeface="Arial Hebrew"/>
                <a:cs typeface="Arial Hebrew"/>
              </a:rPr>
              <a:t>sliced into ½ strips</a:t>
            </a:r>
            <a:br>
              <a:rPr lang="en-US" sz="1400" dirty="0">
                <a:solidFill>
                  <a:schemeClr val="tx1"/>
                </a:solidFill>
                <a:latin typeface="Arial Hebrew"/>
                <a:cs typeface="Arial Hebrew"/>
              </a:rPr>
            </a:br>
            <a:r>
              <a:rPr lang="en-US" sz="1400" dirty="0">
                <a:solidFill>
                  <a:schemeClr val="tx1"/>
                </a:solidFill>
                <a:latin typeface="Arial Hebrew"/>
                <a:cs typeface="Arial Hebrew"/>
              </a:rPr>
              <a:t> (cooked)</a:t>
            </a:r>
          </a:p>
          <a:p>
            <a:pPr marL="0" indent="0">
              <a:buNone/>
            </a:pPr>
            <a:r>
              <a:rPr lang="en-US" sz="1400" dirty="0">
                <a:solidFill>
                  <a:schemeClr val="tx1"/>
                </a:solidFill>
                <a:latin typeface="Arial Hebrew"/>
                <a:cs typeface="Arial Hebrew"/>
              </a:rPr>
              <a:t>2 tsp. Vegetable oil</a:t>
            </a:r>
          </a:p>
          <a:p>
            <a:pPr marL="0" indent="0">
              <a:buNone/>
            </a:pPr>
            <a:r>
              <a:rPr lang="en-US" sz="1400" dirty="0">
                <a:solidFill>
                  <a:schemeClr val="tx1"/>
                </a:solidFill>
                <a:latin typeface="Arial Hebrew"/>
                <a:cs typeface="Arial Hebrew"/>
              </a:rPr>
              <a:t>2 pcs. Tomatoes (sliced)</a:t>
            </a:r>
            <a:br>
              <a:rPr lang="en-US" sz="1400" dirty="0">
                <a:solidFill>
                  <a:schemeClr val="tx1"/>
                </a:solidFill>
                <a:latin typeface="Arial Hebrew"/>
                <a:cs typeface="Arial Hebrew"/>
              </a:rPr>
            </a:br>
            <a:r>
              <a:rPr lang="en-US" sz="1400" dirty="0">
                <a:solidFill>
                  <a:schemeClr val="tx1"/>
                </a:solidFill>
                <a:latin typeface="Arial Hebrew"/>
                <a:cs typeface="Arial Hebrew"/>
              </a:rPr>
              <a:t>50 g Lettuce</a:t>
            </a:r>
          </a:p>
          <a:p>
            <a:pPr marL="0" indent="0">
              <a:buNone/>
            </a:pPr>
            <a:r>
              <a:rPr lang="en-US" sz="1400" dirty="0">
                <a:solidFill>
                  <a:schemeClr val="tx1"/>
                </a:solidFill>
                <a:latin typeface="Arial Hebrew"/>
                <a:cs typeface="Arial Hebrew"/>
              </a:rPr>
              <a:t>Salt and Pepper</a:t>
            </a:r>
            <a:r>
              <a:rPr lang="en-US" sz="1600" dirty="0">
                <a:solidFill>
                  <a:schemeClr val="tx1"/>
                </a:solidFill>
                <a:latin typeface="Arial Hebrew"/>
                <a:cs typeface="Arial Hebrew"/>
              </a:rPr>
              <a:t/>
            </a:r>
            <a:br>
              <a:rPr lang="en-US" sz="1600" dirty="0">
                <a:solidFill>
                  <a:schemeClr val="tx1"/>
                </a:solidFill>
                <a:latin typeface="Arial Hebrew"/>
                <a:cs typeface="Arial Hebrew"/>
              </a:rPr>
            </a:br>
            <a:endParaRPr lang="en-US" sz="1400" b="1" dirty="0">
              <a:solidFill>
                <a:schemeClr val="tx1"/>
              </a:solidFill>
              <a:latin typeface="Arial Hebrew"/>
              <a:cs typeface="Arial Hebrew"/>
            </a:endParaRPr>
          </a:p>
        </p:txBody>
      </p:sp>
      <p:sp>
        <p:nvSpPr>
          <p:cNvPr id="3" name="Title 2"/>
          <p:cNvSpPr>
            <a:spLocks noGrp="1"/>
          </p:cNvSpPr>
          <p:nvPr>
            <p:ph type="title"/>
          </p:nvPr>
        </p:nvSpPr>
        <p:spPr>
          <a:xfrm>
            <a:off x="-900608" y="23981"/>
            <a:ext cx="9144000" cy="884466"/>
          </a:xfrm>
        </p:spPr>
        <p:txBody>
          <a:bodyPr/>
          <a:lstStyle/>
          <a:p>
            <a:r>
              <a:rPr lang="en-US" sz="3200" dirty="0">
                <a:solidFill>
                  <a:srgbClr val="000000"/>
                </a:solidFill>
                <a:latin typeface="Marker Felt"/>
                <a:ea typeface="Cambria" panose="02040503050406030204" pitchFamily="18" charset="0"/>
                <a:cs typeface="Marker Felt"/>
              </a:rPr>
              <a:t>        </a:t>
            </a:r>
            <a:r>
              <a:rPr lang="en-US" sz="3200" dirty="0">
                <a:solidFill>
                  <a:srgbClr val="000000"/>
                </a:solidFill>
                <a:latin typeface="Cambria" panose="02040503050406030204" pitchFamily="18" charset="0"/>
                <a:ea typeface="Cambria" panose="02040503050406030204" pitchFamily="18" charset="0"/>
                <a:cs typeface="Marker Felt"/>
              </a:rPr>
              <a:t>Chicken Pesto-</a:t>
            </a:r>
            <a:r>
              <a:rPr lang="en-US" sz="3200" dirty="0" err="1">
                <a:solidFill>
                  <a:srgbClr val="000000"/>
                </a:solidFill>
                <a:latin typeface="Cambria" panose="02040503050406030204" pitchFamily="18" charset="0"/>
                <a:ea typeface="Cambria" panose="02040503050406030204" pitchFamily="18" charset="0"/>
                <a:cs typeface="Marker Felt"/>
              </a:rPr>
              <a:t>Leban</a:t>
            </a:r>
            <a:r>
              <a:rPr lang="en-US" sz="3200" dirty="0">
                <a:solidFill>
                  <a:srgbClr val="000000"/>
                </a:solidFill>
                <a:latin typeface="Cambria" panose="02040503050406030204" pitchFamily="18" charset="0"/>
                <a:ea typeface="Cambria" panose="02040503050406030204" pitchFamily="18" charset="0"/>
                <a:cs typeface="Marker Felt"/>
              </a:rPr>
              <a:t> Sandwich  </a:t>
            </a:r>
            <a:endParaRPr lang="ko-KR" altLang="en-US" sz="3200" dirty="0">
              <a:solidFill>
                <a:srgbClr val="000000"/>
              </a:solidFill>
              <a:latin typeface="Cambria" panose="02040503050406030204" pitchFamily="18" charset="0"/>
              <a:cs typeface="Marker Felt"/>
            </a:endParaRPr>
          </a:p>
        </p:txBody>
      </p:sp>
      <p:sp>
        <p:nvSpPr>
          <p:cNvPr id="9" name="Rectangle 8"/>
          <p:cNvSpPr/>
          <p:nvPr/>
        </p:nvSpPr>
        <p:spPr>
          <a:xfrm>
            <a:off x="107504" y="4515966"/>
            <a:ext cx="288032" cy="144016"/>
          </a:xfrm>
          <a:prstGeom prst="rect">
            <a:avLst/>
          </a:prstGeom>
          <a:solidFill>
            <a:schemeClr val="bg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 name="Group 4"/>
          <p:cNvGrpSpPr/>
          <p:nvPr/>
        </p:nvGrpSpPr>
        <p:grpSpPr>
          <a:xfrm>
            <a:off x="107504" y="4515966"/>
            <a:ext cx="288032" cy="360040"/>
            <a:chOff x="971600" y="3363838"/>
            <a:chExt cx="921703" cy="936104"/>
          </a:xfrm>
        </p:grpSpPr>
        <p:pic>
          <p:nvPicPr>
            <p:cNvPr id="6" name="Picture 5" descr="Screen Shot 2020-06-03 at 17.29.48.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608" y="3723878"/>
              <a:ext cx="792088" cy="305718"/>
            </a:xfrm>
            <a:prstGeom prst="rect">
              <a:avLst/>
            </a:prstGeom>
          </p:spPr>
        </p:pic>
        <p:pic>
          <p:nvPicPr>
            <p:cNvPr id="7" name="Picture 6" descr="Screen Shot 2020-06-03 at 17.29.59.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1600" y="4011910"/>
              <a:ext cx="921703" cy="288032"/>
            </a:xfrm>
            <a:prstGeom prst="rect">
              <a:avLst/>
            </a:prstGeom>
          </p:spPr>
        </p:pic>
        <p:pic>
          <p:nvPicPr>
            <p:cNvPr id="8" name="Picture 7" descr="Screen Shot 2020-06-03 at 17.29.36.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59632" y="3363838"/>
              <a:ext cx="288032" cy="363830"/>
            </a:xfrm>
            <a:prstGeom prst="rect">
              <a:avLst/>
            </a:prstGeom>
          </p:spPr>
        </p:pic>
      </p:grpSp>
      <p:graphicFrame>
        <p:nvGraphicFramePr>
          <p:cNvPr id="11" name="Table 5">
            <a:extLst>
              <a:ext uri="{FF2B5EF4-FFF2-40B4-BE49-F238E27FC236}">
                <a16:creationId xmlns="" xmlns:a16="http://schemas.microsoft.com/office/drawing/2014/main" id="{398601CC-F122-4EED-80C7-F9EB2B0ECD25}"/>
              </a:ext>
            </a:extLst>
          </p:cNvPr>
          <p:cNvGraphicFramePr>
            <a:graphicFrameLocks noGrp="1"/>
          </p:cNvGraphicFramePr>
          <p:nvPr>
            <p:extLst>
              <p:ext uri="{D42A27DB-BD31-4B8C-83A1-F6EECF244321}">
                <p14:modId xmlns:p14="http://schemas.microsoft.com/office/powerpoint/2010/main" val="763646374"/>
              </p:ext>
            </p:extLst>
          </p:nvPr>
        </p:nvGraphicFramePr>
        <p:xfrm>
          <a:off x="6876256" y="51470"/>
          <a:ext cx="2160239" cy="2934464"/>
        </p:xfrm>
        <a:graphic>
          <a:graphicData uri="http://schemas.openxmlformats.org/drawingml/2006/table">
            <a:tbl>
              <a:tblPr firstRow="1" bandRow="1">
                <a:tableStyleId>{AF606853-7671-496A-8E4F-DF71F8EC918B}</a:tableStyleId>
              </a:tblPr>
              <a:tblGrid>
                <a:gridCol w="1368151">
                  <a:extLst>
                    <a:ext uri="{9D8B030D-6E8A-4147-A177-3AD203B41FA5}">
                      <a16:colId xmlns="" xmlns:a16="http://schemas.microsoft.com/office/drawing/2014/main" val="260835692"/>
                    </a:ext>
                  </a:extLst>
                </a:gridCol>
                <a:gridCol w="792088">
                  <a:extLst>
                    <a:ext uri="{9D8B030D-6E8A-4147-A177-3AD203B41FA5}">
                      <a16:colId xmlns="" xmlns:a16="http://schemas.microsoft.com/office/drawing/2014/main" val="3159947307"/>
                    </a:ext>
                  </a:extLst>
                </a:gridCol>
              </a:tblGrid>
              <a:tr h="119256">
                <a:tc gridSpan="2">
                  <a:txBody>
                    <a:bodyPr/>
                    <a:lstStyle/>
                    <a:p>
                      <a:pPr algn="ctr"/>
                      <a:r>
                        <a:rPr lang="en-US" sz="1600" b="1" i="0" dirty="0">
                          <a:latin typeface="Avenir Black"/>
                          <a:cs typeface="Avenir Black"/>
                        </a:rPr>
                        <a:t>Nutrition Facts</a:t>
                      </a:r>
                    </a:p>
                  </a:txBody>
                  <a:tcPr/>
                </a:tc>
                <a:tc hMerge="1">
                  <a:txBody>
                    <a:bodyPr/>
                    <a:lstStyle/>
                    <a:p>
                      <a:endParaRPr lang="en-US" dirty="0"/>
                    </a:p>
                  </a:txBody>
                  <a:tcPr/>
                </a:tc>
                <a:extLst>
                  <a:ext uri="{0D108BD9-81ED-4DB2-BD59-A6C34878D82A}">
                    <a16:rowId xmlns="" xmlns:a16="http://schemas.microsoft.com/office/drawing/2014/main" val="1326617937"/>
                  </a:ext>
                </a:extLst>
              </a:tr>
              <a:tr h="329756">
                <a:tc gridSpan="2">
                  <a:txBody>
                    <a:bodyPr/>
                    <a:lstStyle/>
                    <a:p>
                      <a:pPr algn="ctr"/>
                      <a:r>
                        <a:rPr lang="en-US" sz="1400" b="0" i="0" dirty="0">
                          <a:latin typeface="Arial Hebrew Light"/>
                          <a:cs typeface="Arial Hebrew Light"/>
                        </a:rPr>
                        <a:t>Serving</a:t>
                      </a:r>
                      <a:r>
                        <a:rPr lang="en-US" sz="1400" b="0" i="0" baseline="0" dirty="0">
                          <a:latin typeface="Arial Hebrew Light"/>
                          <a:cs typeface="Arial Hebrew Light"/>
                        </a:rPr>
                        <a:t> size: </a:t>
                      </a:r>
                      <a:br>
                        <a:rPr lang="en-US" sz="1400" b="0" i="0" baseline="0" dirty="0">
                          <a:latin typeface="Arial Hebrew Light"/>
                          <a:cs typeface="Arial Hebrew Light"/>
                        </a:rPr>
                      </a:br>
                      <a:r>
                        <a:rPr lang="en-US" sz="1400" b="0" i="0" baseline="0" dirty="0">
                          <a:latin typeface="Arial Hebrew Light"/>
                          <a:cs typeface="Arial Hebrew Light"/>
                        </a:rPr>
                        <a:t>1 sandwich: 90g chicken3tbsp. of pesto sauce</a:t>
                      </a:r>
                      <a:endParaRPr lang="en-US" sz="1400" b="0" i="0" dirty="0">
                        <a:latin typeface="Arial Hebrew Light"/>
                        <a:cs typeface="Arial Hebrew Light"/>
                      </a:endParaRPr>
                    </a:p>
                  </a:txBody>
                  <a:tcPr/>
                </a:tc>
                <a:tc hMerge="1">
                  <a:txBody>
                    <a:bodyPr/>
                    <a:lstStyle/>
                    <a:p>
                      <a:endParaRPr lang="en-US"/>
                    </a:p>
                  </a:txBody>
                  <a:tcPr/>
                </a:tc>
                <a:extLst>
                  <a:ext uri="{0D108BD9-81ED-4DB2-BD59-A6C34878D82A}">
                    <a16:rowId xmlns="" xmlns:a16="http://schemas.microsoft.com/office/drawing/2014/main" val="1044373091"/>
                  </a:ext>
                </a:extLst>
              </a:tr>
              <a:tr h="329756">
                <a:tc>
                  <a:txBody>
                    <a:bodyPr/>
                    <a:lstStyle/>
                    <a:p>
                      <a:r>
                        <a:rPr lang="en-US" sz="1200" b="0" i="0" dirty="0">
                          <a:latin typeface="Arial Hebrew Light"/>
                          <a:cs typeface="Arial Hebrew Light"/>
                        </a:rPr>
                        <a:t>Total Calories</a:t>
                      </a:r>
                    </a:p>
                  </a:txBody>
                  <a:tcPr/>
                </a:tc>
                <a:tc>
                  <a:txBody>
                    <a:bodyPr/>
                    <a:lstStyle/>
                    <a:p>
                      <a:r>
                        <a:rPr lang="en-US" sz="1200" b="0" i="0" dirty="0">
                          <a:solidFill>
                            <a:schemeClr val="bg1"/>
                          </a:solidFill>
                          <a:latin typeface="Arial Hebrew Light"/>
                          <a:cs typeface="Arial Hebrew Light"/>
                        </a:rPr>
                        <a:t>476 kcal</a:t>
                      </a:r>
                    </a:p>
                  </a:txBody>
                  <a:tcPr/>
                </a:tc>
                <a:extLst>
                  <a:ext uri="{0D108BD9-81ED-4DB2-BD59-A6C34878D82A}">
                    <a16:rowId xmlns="" xmlns:a16="http://schemas.microsoft.com/office/drawing/2014/main" val="603478927"/>
                  </a:ext>
                </a:extLst>
              </a:tr>
              <a:tr h="329756">
                <a:tc>
                  <a:txBody>
                    <a:bodyPr/>
                    <a:lstStyle/>
                    <a:p>
                      <a:r>
                        <a:rPr lang="en-US" sz="1200" b="0" i="0" dirty="0">
                          <a:latin typeface="Arial Hebrew Light"/>
                          <a:cs typeface="Arial Hebrew Light"/>
                        </a:rPr>
                        <a:t>Carbohydrates</a:t>
                      </a:r>
                    </a:p>
                  </a:txBody>
                  <a:tcPr/>
                </a:tc>
                <a:tc>
                  <a:txBody>
                    <a:bodyPr/>
                    <a:lstStyle/>
                    <a:p>
                      <a:r>
                        <a:rPr lang="en-US" sz="1200" b="0" i="0" dirty="0">
                          <a:solidFill>
                            <a:schemeClr val="bg1"/>
                          </a:solidFill>
                          <a:latin typeface="Arial Hebrew Light"/>
                          <a:cs typeface="Arial Hebrew Light"/>
                        </a:rPr>
                        <a:t>      42 g</a:t>
                      </a:r>
                    </a:p>
                  </a:txBody>
                  <a:tcPr/>
                </a:tc>
                <a:extLst>
                  <a:ext uri="{0D108BD9-81ED-4DB2-BD59-A6C34878D82A}">
                    <a16:rowId xmlns="" xmlns:a16="http://schemas.microsoft.com/office/drawing/2014/main" val="3722211172"/>
                  </a:ext>
                </a:extLst>
              </a:tr>
              <a:tr h="329756">
                <a:tc>
                  <a:txBody>
                    <a:bodyPr/>
                    <a:lstStyle/>
                    <a:p>
                      <a:r>
                        <a:rPr lang="en-US" sz="1200" b="0" i="0" dirty="0">
                          <a:latin typeface="Arial Hebrew Light"/>
                          <a:cs typeface="Arial Hebrew Light"/>
                        </a:rPr>
                        <a:t>Protein</a:t>
                      </a:r>
                    </a:p>
                  </a:txBody>
                  <a:tcPr/>
                </a:tc>
                <a:tc>
                  <a:txBody>
                    <a:bodyPr/>
                    <a:lstStyle/>
                    <a:p>
                      <a:r>
                        <a:rPr lang="en-US" sz="1200" b="0" i="0" dirty="0">
                          <a:solidFill>
                            <a:schemeClr val="bg1"/>
                          </a:solidFill>
                          <a:latin typeface="Arial Hebrew Light"/>
                          <a:cs typeface="Arial Hebrew Light"/>
                        </a:rPr>
                        <a:t>      </a:t>
                      </a:r>
                      <a:r>
                        <a:rPr lang="en-US" sz="1200" b="0" i="0" baseline="0" dirty="0">
                          <a:solidFill>
                            <a:schemeClr val="bg1"/>
                          </a:solidFill>
                          <a:latin typeface="Arial Hebrew Light"/>
                          <a:cs typeface="Arial Hebrew Light"/>
                        </a:rPr>
                        <a:t>30</a:t>
                      </a:r>
                      <a:r>
                        <a:rPr lang="en-US" sz="1200" b="0" i="0" dirty="0">
                          <a:solidFill>
                            <a:schemeClr val="bg1"/>
                          </a:solidFill>
                          <a:latin typeface="Arial Hebrew Light"/>
                          <a:cs typeface="Arial Hebrew Light"/>
                        </a:rPr>
                        <a:t> g</a:t>
                      </a:r>
                    </a:p>
                  </a:txBody>
                  <a:tcPr/>
                </a:tc>
                <a:extLst>
                  <a:ext uri="{0D108BD9-81ED-4DB2-BD59-A6C34878D82A}">
                    <a16:rowId xmlns="" xmlns:a16="http://schemas.microsoft.com/office/drawing/2014/main" val="2387756565"/>
                  </a:ext>
                </a:extLst>
              </a:tr>
              <a:tr h="329756">
                <a:tc>
                  <a:txBody>
                    <a:bodyPr/>
                    <a:lstStyle/>
                    <a:p>
                      <a:r>
                        <a:rPr lang="en-US" sz="1200" b="0" i="0" dirty="0">
                          <a:latin typeface="Arial Hebrew Light"/>
                          <a:cs typeface="Arial Hebrew Light"/>
                        </a:rPr>
                        <a:t>Fat</a:t>
                      </a:r>
                    </a:p>
                  </a:txBody>
                  <a:tcPr/>
                </a:tc>
                <a:tc>
                  <a:txBody>
                    <a:bodyPr/>
                    <a:lstStyle/>
                    <a:p>
                      <a:r>
                        <a:rPr lang="en-US" sz="1200" b="0" i="0" dirty="0">
                          <a:solidFill>
                            <a:schemeClr val="bg1"/>
                          </a:solidFill>
                          <a:latin typeface="Arial Hebrew Light"/>
                          <a:cs typeface="Arial Hebrew Light"/>
                        </a:rPr>
                        <a:t>      26 g</a:t>
                      </a:r>
                    </a:p>
                  </a:txBody>
                  <a:tcPr/>
                </a:tc>
                <a:extLst>
                  <a:ext uri="{0D108BD9-81ED-4DB2-BD59-A6C34878D82A}">
                    <a16:rowId xmlns="" xmlns:a16="http://schemas.microsoft.com/office/drawing/2014/main" val="2374499335"/>
                  </a:ext>
                </a:extLst>
              </a:tr>
              <a:tr h="266278">
                <a:tc>
                  <a:txBody>
                    <a:bodyPr/>
                    <a:lstStyle/>
                    <a:p>
                      <a:r>
                        <a:rPr lang="en-US" sz="1200" b="0" i="0" dirty="0">
                          <a:latin typeface="Arial Hebrew Light"/>
                          <a:cs typeface="Arial Hebrew Light"/>
                        </a:rPr>
                        <a:t>Sugar</a:t>
                      </a:r>
                    </a:p>
                  </a:txBody>
                  <a:tcPr/>
                </a:tc>
                <a:tc>
                  <a:txBody>
                    <a:bodyPr/>
                    <a:lstStyle/>
                    <a:p>
                      <a:r>
                        <a:rPr lang="en-US" sz="1200" b="0" i="0" dirty="0">
                          <a:solidFill>
                            <a:schemeClr val="bg1"/>
                          </a:solidFill>
                          <a:latin typeface="Arial Hebrew Light"/>
                          <a:cs typeface="Arial Hebrew Light"/>
                        </a:rPr>
                        <a:t>        4 g</a:t>
                      </a:r>
                    </a:p>
                  </a:txBody>
                  <a:tcPr/>
                </a:tc>
                <a:extLst>
                  <a:ext uri="{0D108BD9-81ED-4DB2-BD59-A6C34878D82A}">
                    <a16:rowId xmlns="" xmlns:a16="http://schemas.microsoft.com/office/drawing/2014/main" val="10006"/>
                  </a:ext>
                </a:extLst>
              </a:tr>
              <a:tr h="135974">
                <a:tc>
                  <a:txBody>
                    <a:bodyPr/>
                    <a:lstStyle/>
                    <a:p>
                      <a:r>
                        <a:rPr lang="en-US" sz="1200" b="0" i="0" dirty="0">
                          <a:latin typeface="Arial Hebrew Light"/>
                          <a:cs typeface="Arial Hebrew Light"/>
                        </a:rPr>
                        <a:t>Sodium</a:t>
                      </a:r>
                    </a:p>
                  </a:txBody>
                  <a:tcPr/>
                </a:tc>
                <a:tc>
                  <a:txBody>
                    <a:bodyPr/>
                    <a:lstStyle/>
                    <a:p>
                      <a:r>
                        <a:rPr lang="en-US" sz="1200" b="0" i="0" dirty="0">
                          <a:solidFill>
                            <a:schemeClr val="bg1"/>
                          </a:solidFill>
                          <a:latin typeface="Arial Hebrew Light"/>
                          <a:cs typeface="Arial Hebrew Light"/>
                        </a:rPr>
                        <a:t>  325 mg</a:t>
                      </a:r>
                    </a:p>
                  </a:txBody>
                  <a:tcPr/>
                </a:tc>
                <a:extLst>
                  <a:ext uri="{0D108BD9-81ED-4DB2-BD59-A6C34878D82A}">
                    <a16:rowId xmlns="" xmlns:a16="http://schemas.microsoft.com/office/drawing/2014/main" val="10007"/>
                  </a:ext>
                </a:extLst>
              </a:tr>
            </a:tbl>
          </a:graphicData>
        </a:graphic>
      </p:graphicFrame>
      <p:sp>
        <p:nvSpPr>
          <p:cNvPr id="13" name="Rectangle 12"/>
          <p:cNvSpPr/>
          <p:nvPr/>
        </p:nvSpPr>
        <p:spPr>
          <a:xfrm>
            <a:off x="899592" y="3479785"/>
            <a:ext cx="9217024" cy="2072361"/>
          </a:xfrm>
          <a:prstGeom prst="rect">
            <a:avLst/>
          </a:prstGeom>
        </p:spPr>
        <p:txBody>
          <a:bodyPr wrap="square">
            <a:spAutoFit/>
          </a:bodyPr>
          <a:lstStyle/>
          <a:p>
            <a:r>
              <a:rPr lang="en-US" sz="2000" b="1" baseline="30000" dirty="0">
                <a:latin typeface="Arial Hebrew"/>
                <a:cs typeface="Arial Hebrew"/>
              </a:rPr>
              <a:t>Procedure:</a:t>
            </a:r>
          </a:p>
          <a:p>
            <a:pPr marL="457200" indent="-457200">
              <a:buFont typeface="+mj-lt"/>
              <a:buAutoNum type="arabicParenR"/>
            </a:pPr>
            <a:r>
              <a:rPr lang="en-US" baseline="30000" dirty="0">
                <a:latin typeface="Arial Hebrew"/>
                <a:cs typeface="Arial Hebrew"/>
              </a:rPr>
              <a:t>For pesto, use blender or food processor to mix the basil, olive oil, garlic, nuts, cheese, 3 tbsp. water</a:t>
            </a:r>
            <a:br>
              <a:rPr lang="en-US" baseline="30000" dirty="0">
                <a:latin typeface="Arial Hebrew"/>
                <a:cs typeface="Arial Hebrew"/>
              </a:rPr>
            </a:br>
            <a:r>
              <a:rPr lang="en-US" baseline="30000" dirty="0">
                <a:latin typeface="Arial Hebrew"/>
                <a:cs typeface="Arial Hebrew"/>
              </a:rPr>
              <a:t>and gradually mix the </a:t>
            </a:r>
            <a:r>
              <a:rPr lang="en-US" baseline="30000" dirty="0" err="1">
                <a:latin typeface="Arial Hebrew"/>
                <a:cs typeface="Arial Hebrew"/>
              </a:rPr>
              <a:t>Aminoleban</a:t>
            </a:r>
            <a:r>
              <a:rPr lang="en-US" baseline="30000" dirty="0">
                <a:latin typeface="Arial Hebrew"/>
                <a:cs typeface="Arial Hebrew"/>
              </a:rPr>
              <a:t> Oral. </a:t>
            </a:r>
          </a:p>
          <a:p>
            <a:pPr marL="457200" indent="-457200">
              <a:buFont typeface="+mj-lt"/>
              <a:buAutoNum type="arabicParenR"/>
            </a:pPr>
            <a:r>
              <a:rPr lang="en-US" baseline="30000" dirty="0">
                <a:latin typeface="Arial Hebrew"/>
                <a:cs typeface="Arial Hebrew"/>
              </a:rPr>
              <a:t>For the bread, toast and set aside. </a:t>
            </a:r>
          </a:p>
          <a:p>
            <a:pPr marL="457200" indent="-457200">
              <a:buFont typeface="+mj-lt"/>
              <a:buAutoNum type="arabicParenR"/>
            </a:pPr>
            <a:r>
              <a:rPr lang="en-US" baseline="30000" dirty="0">
                <a:latin typeface="Arial Hebrew"/>
                <a:cs typeface="Arial Hebrew"/>
              </a:rPr>
              <a:t>Heat the oil in a pan over high heat. Put the chicken seasoned with salt and pepper. Cook until chicken is browned. </a:t>
            </a:r>
          </a:p>
          <a:p>
            <a:pPr marL="457200" indent="-457200">
              <a:buFont typeface="+mj-lt"/>
              <a:buAutoNum type="arabicParenR"/>
            </a:pPr>
            <a:r>
              <a:rPr lang="en-US" baseline="30000" dirty="0">
                <a:latin typeface="Arial Hebrew"/>
                <a:cs typeface="Arial Hebrew"/>
              </a:rPr>
              <a:t>Once it reached room temperature, add the pesto sauce and tomato. Mix the sauce and chicken. </a:t>
            </a:r>
          </a:p>
          <a:p>
            <a:pPr marL="457200" indent="-457200">
              <a:buFont typeface="+mj-lt"/>
              <a:buAutoNum type="arabicParenR"/>
            </a:pPr>
            <a:r>
              <a:rPr lang="en-US" baseline="30000" dirty="0">
                <a:latin typeface="Arial Hebrew"/>
                <a:cs typeface="Arial Hebrew"/>
              </a:rPr>
              <a:t>For the sandwich, place lettuce leaf on one side of the bread and spread the chicken pesto sauce and tomatoes.</a:t>
            </a:r>
            <a:br>
              <a:rPr lang="en-US" baseline="30000" dirty="0">
                <a:latin typeface="Arial Hebrew"/>
                <a:cs typeface="Arial Hebrew"/>
              </a:rPr>
            </a:br>
            <a:r>
              <a:rPr lang="en-US" baseline="30000" dirty="0">
                <a:latin typeface="Arial Hebrew"/>
                <a:cs typeface="Arial Hebrew"/>
              </a:rPr>
              <a:t>Cover with another slice of bread.</a:t>
            </a:r>
            <a:endParaRPr lang="en-US" b="1" baseline="30000" dirty="0">
              <a:latin typeface="Arial Hebrew"/>
              <a:cs typeface="Arial Hebrew"/>
            </a:endParaRPr>
          </a:p>
          <a:p>
            <a:endParaRPr lang="en-US" sz="2000" b="1" baseline="30000" dirty="0">
              <a:latin typeface="Arial Hebrew"/>
              <a:cs typeface="Arial Hebrew"/>
            </a:endParaRPr>
          </a:p>
          <a:p>
            <a:endParaRPr lang="en-US" sz="2000" b="1" baseline="30000" dirty="0">
              <a:latin typeface="Arial Hebrew"/>
              <a:cs typeface="Arial Hebrew"/>
            </a:endParaRPr>
          </a:p>
        </p:txBody>
      </p:sp>
      <p:sp>
        <p:nvSpPr>
          <p:cNvPr id="15" name="TextBox 14"/>
          <p:cNvSpPr txBox="1"/>
          <p:nvPr/>
        </p:nvSpPr>
        <p:spPr>
          <a:xfrm>
            <a:off x="35496" y="751730"/>
            <a:ext cx="2520280" cy="369332"/>
          </a:xfrm>
          <a:prstGeom prst="rect">
            <a:avLst/>
          </a:prstGeom>
          <a:noFill/>
        </p:spPr>
        <p:txBody>
          <a:bodyPr wrap="square" rtlCol="0">
            <a:spAutoFit/>
          </a:bodyPr>
          <a:lstStyle/>
          <a:p>
            <a:pPr algn="ctr"/>
            <a:r>
              <a:rPr lang="en-US" dirty="0">
                <a:solidFill>
                  <a:schemeClr val="bg1"/>
                </a:solidFill>
                <a:latin typeface="Arial Hebrew"/>
                <a:cs typeface="Arial Hebrew"/>
              </a:rPr>
              <a:t>Makes 2 servings </a:t>
            </a:r>
          </a:p>
        </p:txBody>
      </p:sp>
      <p:sp>
        <p:nvSpPr>
          <p:cNvPr id="16" name="Content Placeholder 3"/>
          <p:cNvSpPr txBox="1">
            <a:spLocks/>
          </p:cNvSpPr>
          <p:nvPr/>
        </p:nvSpPr>
        <p:spPr>
          <a:xfrm>
            <a:off x="4604895" y="1231211"/>
            <a:ext cx="3528392" cy="2016224"/>
          </a:xfrm>
          <a:prstGeom prst="rect">
            <a:avLst/>
          </a:prstGeom>
        </p:spPr>
        <p:txBody>
          <a:bodyPr>
            <a:noAutofit/>
          </a:bodyPr>
          <a:lstStyle>
            <a:lvl1pPr marL="342900" indent="-342900" algn="l" defTabSz="914400" rtl="0" eaLnBrk="1" latinLnBrk="1"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i="1" dirty="0">
                <a:solidFill>
                  <a:schemeClr val="tx1"/>
                </a:solidFill>
                <a:latin typeface="Arial Hebrew"/>
                <a:cs typeface="Arial Hebrew"/>
              </a:rPr>
              <a:t>for pesto:</a:t>
            </a:r>
            <a:r>
              <a:rPr lang="en-US" sz="1400" dirty="0">
                <a:solidFill>
                  <a:schemeClr val="tx1"/>
                </a:solidFill>
                <a:latin typeface="Arial Hebrew"/>
                <a:cs typeface="Arial Hebrew"/>
              </a:rPr>
              <a:t/>
            </a:r>
            <a:br>
              <a:rPr lang="en-US" sz="1400" dirty="0">
                <a:solidFill>
                  <a:schemeClr val="tx1"/>
                </a:solidFill>
                <a:latin typeface="Arial Hebrew"/>
                <a:cs typeface="Arial Hebrew"/>
              </a:rPr>
            </a:br>
            <a:r>
              <a:rPr lang="en-US" sz="1400" dirty="0">
                <a:solidFill>
                  <a:schemeClr val="tx1"/>
                </a:solidFill>
                <a:latin typeface="Arial Hebrew"/>
                <a:cs typeface="Arial Hebrew"/>
              </a:rPr>
              <a:t>2 cups of fresh Basil</a:t>
            </a:r>
            <a:br>
              <a:rPr lang="en-US" sz="1400" dirty="0">
                <a:solidFill>
                  <a:schemeClr val="tx1"/>
                </a:solidFill>
                <a:latin typeface="Arial Hebrew"/>
                <a:cs typeface="Arial Hebrew"/>
              </a:rPr>
            </a:br>
            <a:r>
              <a:rPr lang="en-US" sz="1400" dirty="0">
                <a:solidFill>
                  <a:schemeClr val="tx1"/>
                </a:solidFill>
                <a:latin typeface="Arial Hebrew"/>
                <a:cs typeface="Arial Hebrew"/>
              </a:rPr>
              <a:t>6pcs. Clove of garlic </a:t>
            </a:r>
            <a:br>
              <a:rPr lang="en-US" sz="1400" dirty="0">
                <a:solidFill>
                  <a:schemeClr val="tx1"/>
                </a:solidFill>
                <a:latin typeface="Arial Hebrew"/>
                <a:cs typeface="Arial Hebrew"/>
              </a:rPr>
            </a:br>
            <a:r>
              <a:rPr lang="en-US" sz="1400" dirty="0">
                <a:solidFill>
                  <a:schemeClr val="tx1"/>
                </a:solidFill>
                <a:latin typeface="Arial Hebrew"/>
                <a:cs typeface="Arial Hebrew"/>
              </a:rPr>
              <a:t>3 tbsp. Walnuts/peanuts </a:t>
            </a:r>
          </a:p>
          <a:p>
            <a:pPr marL="0" indent="0">
              <a:buNone/>
            </a:pPr>
            <a:r>
              <a:rPr lang="en-US" sz="1400" dirty="0">
                <a:solidFill>
                  <a:schemeClr val="tx1"/>
                </a:solidFill>
                <a:latin typeface="Arial Hebrew"/>
                <a:cs typeface="Arial Hebrew"/>
              </a:rPr>
              <a:t>5 tbsp. Olive Oil</a:t>
            </a:r>
          </a:p>
          <a:p>
            <a:pPr marL="0" indent="0">
              <a:buNone/>
            </a:pPr>
            <a:r>
              <a:rPr lang="en-US" sz="1400" dirty="0">
                <a:solidFill>
                  <a:schemeClr val="tx1"/>
                </a:solidFill>
                <a:latin typeface="Arial Hebrew"/>
                <a:cs typeface="Arial Hebrew"/>
              </a:rPr>
              <a:t>Salt and Pepper</a:t>
            </a:r>
          </a:p>
          <a:p>
            <a:pPr marL="0" indent="0">
              <a:buNone/>
            </a:pPr>
            <a:r>
              <a:rPr lang="en-US" sz="1400" dirty="0">
                <a:solidFill>
                  <a:schemeClr val="tx1"/>
                </a:solidFill>
                <a:latin typeface="Arial Hebrew"/>
                <a:cs typeface="Arial Hebrew"/>
              </a:rPr>
              <a:t>3 </a:t>
            </a:r>
            <a:r>
              <a:rPr lang="en-US" sz="1400" dirty="0" err="1">
                <a:solidFill>
                  <a:schemeClr val="tx1"/>
                </a:solidFill>
                <a:latin typeface="Arial Hebrew"/>
                <a:cs typeface="Arial Hebrew"/>
              </a:rPr>
              <a:t>tbsp.Water</a:t>
            </a:r>
            <a:endParaRPr lang="en-US" sz="1400" dirty="0">
              <a:solidFill>
                <a:schemeClr val="tx1"/>
              </a:solidFill>
              <a:latin typeface="Arial Hebrew"/>
              <a:cs typeface="Arial Hebrew"/>
            </a:endParaRPr>
          </a:p>
          <a:p>
            <a:pPr marL="0" indent="0">
              <a:buNone/>
            </a:pPr>
            <a:r>
              <a:rPr lang="en-US" sz="1400" dirty="0">
                <a:solidFill>
                  <a:schemeClr val="tx1"/>
                </a:solidFill>
                <a:latin typeface="Arial Hebrew"/>
                <a:cs typeface="Arial Hebrew"/>
              </a:rPr>
              <a:t>2 tbsp. parmesan cheese/any cheese</a:t>
            </a:r>
          </a:p>
          <a:p>
            <a:pPr marL="0" indent="0">
              <a:buNone/>
            </a:pPr>
            <a:r>
              <a:rPr lang="en-US" sz="1400" dirty="0">
                <a:solidFill>
                  <a:schemeClr val="tx1"/>
                </a:solidFill>
                <a:latin typeface="Arial Hebrew"/>
                <a:cs typeface="Arial Hebrew"/>
              </a:rPr>
              <a:t>1 sachet </a:t>
            </a:r>
            <a:r>
              <a:rPr lang="en-US" sz="1400" dirty="0" err="1">
                <a:solidFill>
                  <a:schemeClr val="tx1"/>
                </a:solidFill>
                <a:latin typeface="Arial Hebrew"/>
                <a:cs typeface="Arial Hebrew"/>
              </a:rPr>
              <a:t>Aminoleban</a:t>
            </a:r>
            <a:r>
              <a:rPr lang="en-US" sz="1400" dirty="0">
                <a:solidFill>
                  <a:schemeClr val="tx1"/>
                </a:solidFill>
                <a:latin typeface="Arial Hebrew"/>
                <a:cs typeface="Arial Hebrew"/>
              </a:rPr>
              <a:t> Oral (50g) </a:t>
            </a:r>
            <a:br>
              <a:rPr lang="en-US" sz="1400" dirty="0">
                <a:solidFill>
                  <a:schemeClr val="tx1"/>
                </a:solidFill>
                <a:latin typeface="Arial Hebrew"/>
                <a:cs typeface="Arial Hebrew"/>
              </a:rPr>
            </a:br>
            <a:endParaRPr lang="ko-KR" altLang="en-US" sz="1400" dirty="0">
              <a:solidFill>
                <a:schemeClr val="tx1"/>
              </a:solidFill>
              <a:latin typeface="Arial Hebrew"/>
              <a:cs typeface="Arial Hebrew"/>
            </a:endParaRPr>
          </a:p>
        </p:txBody>
      </p:sp>
      <p:pic>
        <p:nvPicPr>
          <p:cNvPr id="17" name="Picture 16" descr="img4l.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9427" y="1131590"/>
            <a:ext cx="1872208" cy="1872208"/>
          </a:xfrm>
          <a:prstGeom prst="rect">
            <a:avLst/>
          </a:prstGeom>
          <a:ln>
            <a:noFill/>
          </a:ln>
          <a:effectLst>
            <a:outerShdw blurRad="50800" dist="38100" dir="2700000" algn="tl" rotWithShape="0">
              <a:prstClr val="black">
                <a:alpha val="40000"/>
              </a:prstClr>
            </a:outerShdw>
          </a:effectLst>
        </p:spPr>
      </p:pic>
      <p:grpSp>
        <p:nvGrpSpPr>
          <p:cNvPr id="20" name="Group 19">
            <a:extLst>
              <a:ext uri="{FF2B5EF4-FFF2-40B4-BE49-F238E27FC236}">
                <a16:creationId xmlns="" xmlns:a16="http://schemas.microsoft.com/office/drawing/2014/main" id="{04FF9ECD-757A-4E5E-99A2-74164BA2542D}"/>
              </a:ext>
            </a:extLst>
          </p:cNvPr>
          <p:cNvGrpSpPr/>
          <p:nvPr/>
        </p:nvGrpSpPr>
        <p:grpSpPr>
          <a:xfrm>
            <a:off x="-33035" y="2994332"/>
            <a:ext cx="3000235" cy="429556"/>
            <a:chOff x="-33035" y="2805462"/>
            <a:chExt cx="3000235" cy="429556"/>
          </a:xfrm>
        </p:grpSpPr>
        <p:sp>
          <p:nvSpPr>
            <p:cNvPr id="21" name="TextBox 20">
              <a:extLst>
                <a:ext uri="{FF2B5EF4-FFF2-40B4-BE49-F238E27FC236}">
                  <a16:creationId xmlns="" xmlns:a16="http://schemas.microsoft.com/office/drawing/2014/main" id="{CE33913D-8646-46B4-819B-544AD9FF9225}"/>
                </a:ext>
              </a:extLst>
            </p:cNvPr>
            <p:cNvSpPr txBox="1"/>
            <p:nvPr/>
          </p:nvSpPr>
          <p:spPr>
            <a:xfrm>
              <a:off x="-33035" y="2896464"/>
              <a:ext cx="3000235" cy="338554"/>
            </a:xfrm>
            <a:prstGeom prst="rect">
              <a:avLst/>
            </a:prstGeom>
            <a:noFill/>
          </p:spPr>
          <p:txBody>
            <a:bodyPr wrap="square" rtlCol="0">
              <a:spAutoFit/>
            </a:bodyPr>
            <a:lstStyle/>
            <a:p>
              <a:r>
                <a:rPr lang="en-PH" sz="1600" dirty="0">
                  <a:latin typeface="Freestyle Script" panose="030804020302050B0404" pitchFamily="66" charset="0"/>
                </a:rPr>
                <a:t>Best paired with Orange Lettuce-</a:t>
              </a:r>
              <a:r>
                <a:rPr lang="en-PH" sz="1600" dirty="0" err="1">
                  <a:latin typeface="Freestyle Script" panose="030804020302050B0404" pitchFamily="66" charset="0"/>
                </a:rPr>
                <a:t>Leban</a:t>
              </a:r>
              <a:r>
                <a:rPr lang="en-PH" sz="1600" dirty="0">
                  <a:latin typeface="Freestyle Script" panose="030804020302050B0404" pitchFamily="66" charset="0"/>
                </a:rPr>
                <a:t> Cooler </a:t>
              </a:r>
            </a:p>
          </p:txBody>
        </p:sp>
        <p:pic>
          <p:nvPicPr>
            <p:cNvPr id="22" name="Picture 21">
              <a:extLst>
                <a:ext uri="{FF2B5EF4-FFF2-40B4-BE49-F238E27FC236}">
                  <a16:creationId xmlns="" xmlns:a16="http://schemas.microsoft.com/office/drawing/2014/main" id="{F905427C-B235-4B2F-8A85-A4849B79615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88031" y="2805462"/>
              <a:ext cx="387535" cy="397754"/>
            </a:xfrm>
            <a:prstGeom prst="rect">
              <a:avLst/>
            </a:prstGeom>
          </p:spPr>
        </p:pic>
      </p:grpSp>
    </p:spTree>
    <p:extLst>
      <p:ext uri="{BB962C8B-B14F-4D97-AF65-F5344CB8AC3E}">
        <p14:creationId xmlns:p14="http://schemas.microsoft.com/office/powerpoint/2010/main" val="2887661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183224" y="807359"/>
            <a:ext cx="3528392" cy="2376264"/>
          </a:xfrm>
        </p:spPr>
        <p:txBody>
          <a:bodyPr>
            <a:noAutofit/>
          </a:bodyPr>
          <a:lstStyle/>
          <a:p>
            <a:pPr marL="0" indent="0">
              <a:buNone/>
            </a:pPr>
            <a:r>
              <a:rPr lang="en-US" sz="1800" b="1" baseline="30000" dirty="0">
                <a:solidFill>
                  <a:schemeClr val="tx1"/>
                </a:solidFill>
                <a:latin typeface="Arial Hebrew"/>
                <a:cs typeface="Arial Hebrew"/>
              </a:rPr>
              <a:t>Ingredients:</a:t>
            </a:r>
          </a:p>
          <a:p>
            <a:pPr marL="0" indent="0">
              <a:buNone/>
            </a:pPr>
            <a:r>
              <a:rPr lang="en-US" sz="1800" baseline="30000" dirty="0">
                <a:solidFill>
                  <a:srgbClr val="000000"/>
                </a:solidFill>
                <a:latin typeface="Arial Hebrew"/>
                <a:cs typeface="Arial Hebrew"/>
              </a:rPr>
              <a:t>1 sachet </a:t>
            </a:r>
            <a:r>
              <a:rPr lang="en-US" sz="1800" baseline="30000" dirty="0" err="1">
                <a:solidFill>
                  <a:srgbClr val="000000"/>
                </a:solidFill>
                <a:latin typeface="Arial Hebrew"/>
                <a:cs typeface="Arial Hebrew"/>
              </a:rPr>
              <a:t>Aminoleban</a:t>
            </a:r>
            <a:r>
              <a:rPr lang="en-US" sz="1800" baseline="30000" dirty="0">
                <a:solidFill>
                  <a:srgbClr val="000000"/>
                </a:solidFill>
                <a:latin typeface="Arial Hebrew"/>
                <a:cs typeface="Arial Hebrew"/>
              </a:rPr>
              <a:t> Oral (50g) </a:t>
            </a:r>
          </a:p>
          <a:p>
            <a:pPr marL="0" indent="0">
              <a:buNone/>
            </a:pPr>
            <a:r>
              <a:rPr lang="en-US" sz="1800" baseline="30000" dirty="0">
                <a:solidFill>
                  <a:srgbClr val="000000"/>
                </a:solidFill>
                <a:latin typeface="Arial Hebrew"/>
                <a:cs typeface="Arial Hebrew"/>
              </a:rPr>
              <a:t>400 g cooked Linguine pasta</a:t>
            </a:r>
          </a:p>
          <a:p>
            <a:pPr marL="0" indent="0">
              <a:buNone/>
            </a:pPr>
            <a:r>
              <a:rPr lang="en-US" sz="1800" baseline="30000" dirty="0">
                <a:solidFill>
                  <a:srgbClr val="000000"/>
                </a:solidFill>
                <a:latin typeface="Arial Hebrew"/>
                <a:cs typeface="Arial Hebrew"/>
              </a:rPr>
              <a:t>1 tsp. vegetable oil</a:t>
            </a:r>
          </a:p>
          <a:p>
            <a:pPr marL="0" indent="0">
              <a:buNone/>
            </a:pPr>
            <a:r>
              <a:rPr lang="en-US" sz="1800" baseline="30000" dirty="0">
                <a:solidFill>
                  <a:srgbClr val="000000"/>
                </a:solidFill>
                <a:latin typeface="Arial Hebrew"/>
                <a:cs typeface="Arial Hebrew"/>
              </a:rPr>
              <a:t>2 tbsp. onion (minced)</a:t>
            </a:r>
          </a:p>
          <a:p>
            <a:pPr marL="0" indent="0">
              <a:buNone/>
            </a:pPr>
            <a:r>
              <a:rPr lang="en-US" sz="1800" baseline="30000" dirty="0">
                <a:solidFill>
                  <a:srgbClr val="000000"/>
                </a:solidFill>
                <a:latin typeface="Arial Hebrew"/>
                <a:cs typeface="Arial Hebrew"/>
              </a:rPr>
              <a:t>2 tsp. chili flakes (optional)</a:t>
            </a:r>
          </a:p>
          <a:p>
            <a:pPr marL="0" indent="0">
              <a:buNone/>
            </a:pPr>
            <a:r>
              <a:rPr lang="en-US" sz="1800" baseline="30000" dirty="0">
                <a:solidFill>
                  <a:srgbClr val="000000"/>
                </a:solidFill>
                <a:latin typeface="Arial Hebrew"/>
                <a:cs typeface="Arial Hebrew"/>
              </a:rPr>
              <a:t>2 tbsp. garlic (minced)</a:t>
            </a:r>
          </a:p>
          <a:p>
            <a:pPr marL="0" indent="0">
              <a:buNone/>
            </a:pPr>
            <a:r>
              <a:rPr lang="en-US" sz="1800" baseline="30000" dirty="0">
                <a:solidFill>
                  <a:srgbClr val="000000"/>
                </a:solidFill>
                <a:latin typeface="Arial Hebrew"/>
                <a:cs typeface="Arial Hebrew"/>
              </a:rPr>
              <a:t>1 can sardines in tomato sauce </a:t>
            </a:r>
          </a:p>
          <a:p>
            <a:pPr marL="0" indent="0">
              <a:buNone/>
            </a:pPr>
            <a:r>
              <a:rPr lang="en-US" sz="1800" baseline="30000" dirty="0">
                <a:solidFill>
                  <a:srgbClr val="000000"/>
                </a:solidFill>
                <a:latin typeface="Arial Hebrew"/>
                <a:cs typeface="Arial Hebrew"/>
              </a:rPr>
              <a:t>2 tbsp. Tomato Paste</a:t>
            </a:r>
          </a:p>
          <a:p>
            <a:pPr marL="0" indent="0">
              <a:buNone/>
            </a:pPr>
            <a:r>
              <a:rPr lang="en-US" sz="1800" baseline="30000" dirty="0">
                <a:solidFill>
                  <a:srgbClr val="000000"/>
                </a:solidFill>
                <a:latin typeface="Arial Hebrew"/>
                <a:cs typeface="Arial Hebrew"/>
              </a:rPr>
              <a:t>1 tbsp. grated parmesan cheese/any cheese</a:t>
            </a:r>
          </a:p>
          <a:p>
            <a:pPr marL="0" indent="0">
              <a:buNone/>
            </a:pPr>
            <a:r>
              <a:rPr lang="en-US" sz="1800" baseline="30000" dirty="0">
                <a:solidFill>
                  <a:srgbClr val="000000"/>
                </a:solidFill>
                <a:latin typeface="Arial Hebrew"/>
                <a:cs typeface="Arial Hebrew"/>
              </a:rPr>
              <a:t>Salt and Pepper</a:t>
            </a:r>
          </a:p>
        </p:txBody>
      </p:sp>
      <p:sp>
        <p:nvSpPr>
          <p:cNvPr id="3" name="Title 2"/>
          <p:cNvSpPr>
            <a:spLocks noGrp="1"/>
          </p:cNvSpPr>
          <p:nvPr>
            <p:ph type="title"/>
          </p:nvPr>
        </p:nvSpPr>
        <p:spPr>
          <a:xfrm>
            <a:off x="-972616" y="23981"/>
            <a:ext cx="9144000" cy="884466"/>
          </a:xfrm>
        </p:spPr>
        <p:txBody>
          <a:bodyPr/>
          <a:lstStyle/>
          <a:p>
            <a:r>
              <a:rPr lang="en-US" dirty="0">
                <a:solidFill>
                  <a:schemeClr val="tx1"/>
                </a:solidFill>
                <a:latin typeface="Marker Felt"/>
                <a:cs typeface="Marker Felt"/>
              </a:rPr>
              <a:t>	</a:t>
            </a:r>
            <a:r>
              <a:rPr lang="en-US" sz="3200" dirty="0">
                <a:solidFill>
                  <a:srgbClr val="000000"/>
                </a:solidFill>
                <a:latin typeface="Cambria" panose="02040503050406030204" pitchFamily="18" charset="0"/>
                <a:ea typeface="Cambria" panose="02040503050406030204" pitchFamily="18" charset="0"/>
                <a:cs typeface="Marker Felt"/>
              </a:rPr>
              <a:t>Pasta de Amino-Sardines </a:t>
            </a:r>
            <a:endParaRPr lang="ko-KR" altLang="en-US" sz="3200" dirty="0">
              <a:solidFill>
                <a:srgbClr val="000000"/>
              </a:solidFill>
              <a:latin typeface="Cambria" panose="02040503050406030204" pitchFamily="18" charset="0"/>
              <a:cs typeface="Marker Felt"/>
            </a:endParaRPr>
          </a:p>
        </p:txBody>
      </p:sp>
      <p:sp>
        <p:nvSpPr>
          <p:cNvPr id="9" name="Rectangle 8"/>
          <p:cNvSpPr/>
          <p:nvPr/>
        </p:nvSpPr>
        <p:spPr>
          <a:xfrm>
            <a:off x="107504" y="4515966"/>
            <a:ext cx="288032" cy="144016"/>
          </a:xfrm>
          <a:prstGeom prst="rect">
            <a:avLst/>
          </a:prstGeom>
          <a:solidFill>
            <a:schemeClr val="bg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 name="Group 4"/>
          <p:cNvGrpSpPr/>
          <p:nvPr/>
        </p:nvGrpSpPr>
        <p:grpSpPr>
          <a:xfrm>
            <a:off x="107504" y="4515966"/>
            <a:ext cx="288032" cy="360040"/>
            <a:chOff x="971600" y="3363838"/>
            <a:chExt cx="921703" cy="936104"/>
          </a:xfrm>
        </p:grpSpPr>
        <p:pic>
          <p:nvPicPr>
            <p:cNvPr id="6" name="Picture 5" descr="Screen Shot 2020-06-03 at 17.29.48.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608" y="3723878"/>
              <a:ext cx="792088" cy="305718"/>
            </a:xfrm>
            <a:prstGeom prst="rect">
              <a:avLst/>
            </a:prstGeom>
          </p:spPr>
        </p:pic>
        <p:pic>
          <p:nvPicPr>
            <p:cNvPr id="7" name="Picture 6" descr="Screen Shot 2020-06-03 at 17.29.59.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1600" y="4011910"/>
              <a:ext cx="921703" cy="288032"/>
            </a:xfrm>
            <a:prstGeom prst="rect">
              <a:avLst/>
            </a:prstGeom>
          </p:spPr>
        </p:pic>
        <p:pic>
          <p:nvPicPr>
            <p:cNvPr id="8" name="Picture 7" descr="Screen Shot 2020-06-03 at 17.29.36.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59632" y="3363838"/>
              <a:ext cx="288032" cy="363830"/>
            </a:xfrm>
            <a:prstGeom prst="rect">
              <a:avLst/>
            </a:prstGeom>
          </p:spPr>
        </p:pic>
      </p:grpSp>
      <p:graphicFrame>
        <p:nvGraphicFramePr>
          <p:cNvPr id="11" name="Table 5">
            <a:extLst>
              <a:ext uri="{FF2B5EF4-FFF2-40B4-BE49-F238E27FC236}">
                <a16:creationId xmlns="" xmlns:a16="http://schemas.microsoft.com/office/drawing/2014/main" id="{398601CC-F122-4EED-80C7-F9EB2B0ECD25}"/>
              </a:ext>
            </a:extLst>
          </p:cNvPr>
          <p:cNvGraphicFramePr>
            <a:graphicFrameLocks noGrp="1"/>
          </p:cNvGraphicFramePr>
          <p:nvPr>
            <p:extLst>
              <p:ext uri="{D42A27DB-BD31-4B8C-83A1-F6EECF244321}">
                <p14:modId xmlns:p14="http://schemas.microsoft.com/office/powerpoint/2010/main" val="2425858148"/>
              </p:ext>
            </p:extLst>
          </p:nvPr>
        </p:nvGraphicFramePr>
        <p:xfrm>
          <a:off x="6804248" y="195486"/>
          <a:ext cx="2232248" cy="2593660"/>
        </p:xfrm>
        <a:graphic>
          <a:graphicData uri="http://schemas.openxmlformats.org/drawingml/2006/table">
            <a:tbl>
              <a:tblPr firstRow="1" bandRow="1">
                <a:tableStyleId>{AF606853-7671-496A-8E4F-DF71F8EC918B}</a:tableStyleId>
              </a:tblPr>
              <a:tblGrid>
                <a:gridCol w="1368151">
                  <a:extLst>
                    <a:ext uri="{9D8B030D-6E8A-4147-A177-3AD203B41FA5}">
                      <a16:colId xmlns="" xmlns:a16="http://schemas.microsoft.com/office/drawing/2014/main" val="260835692"/>
                    </a:ext>
                  </a:extLst>
                </a:gridCol>
                <a:gridCol w="864097">
                  <a:extLst>
                    <a:ext uri="{9D8B030D-6E8A-4147-A177-3AD203B41FA5}">
                      <a16:colId xmlns="" xmlns:a16="http://schemas.microsoft.com/office/drawing/2014/main" val="3159947307"/>
                    </a:ext>
                  </a:extLst>
                </a:gridCol>
              </a:tblGrid>
              <a:tr h="191264">
                <a:tc gridSpan="2">
                  <a:txBody>
                    <a:bodyPr/>
                    <a:lstStyle/>
                    <a:p>
                      <a:pPr algn="ctr"/>
                      <a:r>
                        <a:rPr lang="en-US" sz="1600" b="1" i="0" dirty="0">
                          <a:latin typeface="Avenir Black"/>
                          <a:cs typeface="Avenir Black"/>
                        </a:rPr>
                        <a:t>Nutrition Facts</a:t>
                      </a:r>
                    </a:p>
                  </a:txBody>
                  <a:tcPr/>
                </a:tc>
                <a:tc hMerge="1">
                  <a:txBody>
                    <a:bodyPr/>
                    <a:lstStyle/>
                    <a:p>
                      <a:endParaRPr lang="en-US" dirty="0"/>
                    </a:p>
                  </a:txBody>
                  <a:tcPr/>
                </a:tc>
                <a:extLst>
                  <a:ext uri="{0D108BD9-81ED-4DB2-BD59-A6C34878D82A}">
                    <a16:rowId xmlns="" xmlns:a16="http://schemas.microsoft.com/office/drawing/2014/main" val="1326617937"/>
                  </a:ext>
                </a:extLst>
              </a:tr>
              <a:tr h="329756">
                <a:tc gridSpan="2">
                  <a:txBody>
                    <a:bodyPr/>
                    <a:lstStyle/>
                    <a:p>
                      <a:pPr algn="ctr"/>
                      <a:r>
                        <a:rPr lang="en-US" sz="1400" b="0" i="0" dirty="0">
                          <a:latin typeface="Arial Hebrew Light"/>
                          <a:cs typeface="Arial Hebrew Light"/>
                        </a:rPr>
                        <a:t>Serving</a:t>
                      </a:r>
                      <a:r>
                        <a:rPr lang="en-US" sz="1400" b="0" i="0" baseline="0" dirty="0">
                          <a:latin typeface="Arial Hebrew Light"/>
                          <a:cs typeface="Arial Hebrew Light"/>
                        </a:rPr>
                        <a:t> size: 200g</a:t>
                      </a:r>
                      <a:endParaRPr lang="en-US" sz="1400" b="0" i="0" dirty="0">
                        <a:latin typeface="Arial Hebrew Light"/>
                        <a:cs typeface="Arial Hebrew Light"/>
                      </a:endParaRPr>
                    </a:p>
                  </a:txBody>
                  <a:tcPr/>
                </a:tc>
                <a:tc hMerge="1">
                  <a:txBody>
                    <a:bodyPr/>
                    <a:lstStyle/>
                    <a:p>
                      <a:endParaRPr lang="en-US"/>
                    </a:p>
                  </a:txBody>
                  <a:tcPr/>
                </a:tc>
                <a:extLst>
                  <a:ext uri="{0D108BD9-81ED-4DB2-BD59-A6C34878D82A}">
                    <a16:rowId xmlns="" xmlns:a16="http://schemas.microsoft.com/office/drawing/2014/main" val="1044373091"/>
                  </a:ext>
                </a:extLst>
              </a:tr>
              <a:tr h="329756">
                <a:tc>
                  <a:txBody>
                    <a:bodyPr/>
                    <a:lstStyle/>
                    <a:p>
                      <a:r>
                        <a:rPr lang="en-US" sz="1400" b="0" i="0" dirty="0">
                          <a:latin typeface="Arial Hebrew Light"/>
                          <a:cs typeface="Arial Hebrew Light"/>
                        </a:rPr>
                        <a:t>Total Calories</a:t>
                      </a:r>
                    </a:p>
                  </a:txBody>
                  <a:tcPr/>
                </a:tc>
                <a:tc>
                  <a:txBody>
                    <a:bodyPr/>
                    <a:lstStyle/>
                    <a:p>
                      <a:r>
                        <a:rPr lang="en-US" sz="1400" b="0" i="0" dirty="0">
                          <a:solidFill>
                            <a:schemeClr val="bg1"/>
                          </a:solidFill>
                          <a:latin typeface="Arial Hebrew Light"/>
                          <a:cs typeface="Arial Hebrew Light"/>
                        </a:rPr>
                        <a:t>435 kcal</a:t>
                      </a:r>
                    </a:p>
                  </a:txBody>
                  <a:tcPr/>
                </a:tc>
                <a:extLst>
                  <a:ext uri="{0D108BD9-81ED-4DB2-BD59-A6C34878D82A}">
                    <a16:rowId xmlns="" xmlns:a16="http://schemas.microsoft.com/office/drawing/2014/main" val="603478927"/>
                  </a:ext>
                </a:extLst>
              </a:tr>
              <a:tr h="329756">
                <a:tc>
                  <a:txBody>
                    <a:bodyPr/>
                    <a:lstStyle/>
                    <a:p>
                      <a:r>
                        <a:rPr lang="en-US" sz="1400" b="0" i="0" dirty="0">
                          <a:latin typeface="Arial Hebrew Light"/>
                          <a:cs typeface="Arial Hebrew Light"/>
                        </a:rPr>
                        <a:t>Carbohydrates</a:t>
                      </a:r>
                    </a:p>
                  </a:txBody>
                  <a:tcPr/>
                </a:tc>
                <a:tc>
                  <a:txBody>
                    <a:bodyPr/>
                    <a:lstStyle/>
                    <a:p>
                      <a:r>
                        <a:rPr lang="en-US" sz="1400" b="0" i="0" dirty="0">
                          <a:solidFill>
                            <a:schemeClr val="bg1"/>
                          </a:solidFill>
                          <a:latin typeface="Arial Hebrew Light"/>
                          <a:cs typeface="Arial Hebrew Light"/>
                        </a:rPr>
                        <a:t>   47.5 g</a:t>
                      </a:r>
                    </a:p>
                  </a:txBody>
                  <a:tcPr/>
                </a:tc>
                <a:extLst>
                  <a:ext uri="{0D108BD9-81ED-4DB2-BD59-A6C34878D82A}">
                    <a16:rowId xmlns="" xmlns:a16="http://schemas.microsoft.com/office/drawing/2014/main" val="3722211172"/>
                  </a:ext>
                </a:extLst>
              </a:tr>
              <a:tr h="329756">
                <a:tc>
                  <a:txBody>
                    <a:bodyPr/>
                    <a:lstStyle/>
                    <a:p>
                      <a:r>
                        <a:rPr lang="en-US" sz="1400" b="0" i="0" dirty="0">
                          <a:latin typeface="Arial Hebrew Light"/>
                          <a:cs typeface="Arial Hebrew Light"/>
                        </a:rPr>
                        <a:t>Protein</a:t>
                      </a:r>
                    </a:p>
                  </a:txBody>
                  <a:tcPr/>
                </a:tc>
                <a:tc>
                  <a:txBody>
                    <a:bodyPr/>
                    <a:lstStyle/>
                    <a:p>
                      <a:r>
                        <a:rPr lang="en-US" sz="1400" b="0" i="0" dirty="0">
                          <a:solidFill>
                            <a:schemeClr val="bg1"/>
                          </a:solidFill>
                          <a:latin typeface="Arial Hebrew Light"/>
                          <a:cs typeface="Arial Hebrew Light"/>
                        </a:rPr>
                        <a:t> 13.25 g</a:t>
                      </a:r>
                    </a:p>
                  </a:txBody>
                  <a:tcPr/>
                </a:tc>
                <a:extLst>
                  <a:ext uri="{0D108BD9-81ED-4DB2-BD59-A6C34878D82A}">
                    <a16:rowId xmlns="" xmlns:a16="http://schemas.microsoft.com/office/drawing/2014/main" val="2387756565"/>
                  </a:ext>
                </a:extLst>
              </a:tr>
              <a:tr h="329756">
                <a:tc>
                  <a:txBody>
                    <a:bodyPr/>
                    <a:lstStyle/>
                    <a:p>
                      <a:r>
                        <a:rPr lang="en-US" sz="1400" b="0" i="0" dirty="0">
                          <a:latin typeface="Arial Hebrew Light"/>
                          <a:cs typeface="Arial Hebrew Light"/>
                        </a:rPr>
                        <a:t>Fat</a:t>
                      </a:r>
                    </a:p>
                  </a:txBody>
                  <a:tcPr/>
                </a:tc>
                <a:tc>
                  <a:txBody>
                    <a:bodyPr/>
                    <a:lstStyle/>
                    <a:p>
                      <a:r>
                        <a:rPr lang="en-US" sz="1400" b="0" i="0" dirty="0">
                          <a:solidFill>
                            <a:schemeClr val="bg1"/>
                          </a:solidFill>
                          <a:latin typeface="Arial Hebrew Light"/>
                          <a:cs typeface="Arial Hebrew Light"/>
                        </a:rPr>
                        <a:t>   6.25 g</a:t>
                      </a:r>
                    </a:p>
                  </a:txBody>
                  <a:tcPr/>
                </a:tc>
                <a:extLst>
                  <a:ext uri="{0D108BD9-81ED-4DB2-BD59-A6C34878D82A}">
                    <a16:rowId xmlns="" xmlns:a16="http://schemas.microsoft.com/office/drawing/2014/main" val="2374499335"/>
                  </a:ext>
                </a:extLst>
              </a:tr>
              <a:tr h="176180">
                <a:tc>
                  <a:txBody>
                    <a:bodyPr/>
                    <a:lstStyle/>
                    <a:p>
                      <a:r>
                        <a:rPr lang="en-US" sz="1400" b="0" i="0" dirty="0">
                          <a:latin typeface="Arial Hebrew Light"/>
                          <a:cs typeface="Arial Hebrew Light"/>
                        </a:rPr>
                        <a:t>Sugar</a:t>
                      </a:r>
                    </a:p>
                  </a:txBody>
                  <a:tcPr/>
                </a:tc>
                <a:tc>
                  <a:txBody>
                    <a:bodyPr/>
                    <a:lstStyle/>
                    <a:p>
                      <a:r>
                        <a:rPr lang="en-US" sz="1400" b="0" i="0" dirty="0">
                          <a:solidFill>
                            <a:schemeClr val="bg1"/>
                          </a:solidFill>
                          <a:latin typeface="Arial Hebrew Light"/>
                          <a:cs typeface="Arial Hebrew Light"/>
                        </a:rPr>
                        <a:t>   2.45 g</a:t>
                      </a:r>
                    </a:p>
                  </a:txBody>
                  <a:tcPr/>
                </a:tc>
                <a:extLst>
                  <a:ext uri="{0D108BD9-81ED-4DB2-BD59-A6C34878D82A}">
                    <a16:rowId xmlns="" xmlns:a16="http://schemas.microsoft.com/office/drawing/2014/main" val="10006"/>
                  </a:ext>
                </a:extLst>
              </a:tr>
              <a:tr h="176180">
                <a:tc>
                  <a:txBody>
                    <a:bodyPr/>
                    <a:lstStyle/>
                    <a:p>
                      <a:r>
                        <a:rPr lang="en-US" sz="1400" b="0" i="0" dirty="0">
                          <a:latin typeface="Arial Hebrew Light"/>
                          <a:cs typeface="Arial Hebrew Light"/>
                        </a:rPr>
                        <a:t>Sodium</a:t>
                      </a:r>
                    </a:p>
                  </a:txBody>
                  <a:tcPr/>
                </a:tc>
                <a:tc>
                  <a:txBody>
                    <a:bodyPr/>
                    <a:lstStyle/>
                    <a:p>
                      <a:r>
                        <a:rPr lang="en-US" sz="1400" b="0" i="0" dirty="0">
                          <a:solidFill>
                            <a:schemeClr val="bg1"/>
                          </a:solidFill>
                          <a:latin typeface="Arial Hebrew Light"/>
                          <a:cs typeface="Arial Hebrew Light"/>
                        </a:rPr>
                        <a:t> 184 mg</a:t>
                      </a:r>
                    </a:p>
                  </a:txBody>
                  <a:tcPr/>
                </a:tc>
                <a:extLst>
                  <a:ext uri="{0D108BD9-81ED-4DB2-BD59-A6C34878D82A}">
                    <a16:rowId xmlns="" xmlns:a16="http://schemas.microsoft.com/office/drawing/2014/main" val="10007"/>
                  </a:ext>
                </a:extLst>
              </a:tr>
            </a:tbl>
          </a:graphicData>
        </a:graphic>
      </p:graphicFrame>
      <p:sp>
        <p:nvSpPr>
          <p:cNvPr id="13" name="Rectangle 12"/>
          <p:cNvSpPr/>
          <p:nvPr/>
        </p:nvSpPr>
        <p:spPr>
          <a:xfrm>
            <a:off x="611560" y="3388419"/>
            <a:ext cx="9361040" cy="1487587"/>
          </a:xfrm>
          <a:prstGeom prst="rect">
            <a:avLst/>
          </a:prstGeom>
        </p:spPr>
        <p:txBody>
          <a:bodyPr wrap="square">
            <a:spAutoFit/>
          </a:bodyPr>
          <a:lstStyle/>
          <a:p>
            <a:r>
              <a:rPr lang="en-US" sz="1700" b="1" baseline="30000" dirty="0">
                <a:latin typeface="Arial Hebrew"/>
                <a:cs typeface="Arial Hebrew"/>
              </a:rPr>
              <a:t>Procedure:</a:t>
            </a:r>
            <a:endParaRPr lang="en-US" sz="1700" baseline="30000" dirty="0">
              <a:latin typeface="Arial Hebrew"/>
              <a:cs typeface="Arial Hebrew"/>
            </a:endParaRPr>
          </a:p>
          <a:p>
            <a:pPr marL="342900" indent="-342900">
              <a:buFont typeface="+mj-lt"/>
              <a:buAutoNum type="arabicParenR"/>
            </a:pPr>
            <a:r>
              <a:rPr lang="en-US" sz="1700" baseline="30000" dirty="0">
                <a:latin typeface="Arial Hebrew"/>
                <a:cs typeface="Arial Hebrew"/>
              </a:rPr>
              <a:t>Cook the linguine pasta according to the package instructions.</a:t>
            </a:r>
          </a:p>
          <a:p>
            <a:pPr marL="342900" indent="-342900">
              <a:buFont typeface="+mj-lt"/>
              <a:buAutoNum type="arabicParenR"/>
            </a:pPr>
            <a:r>
              <a:rPr lang="en-US" sz="1700" baseline="30000" dirty="0">
                <a:latin typeface="Arial Hebrew"/>
                <a:cs typeface="Arial Hebrew"/>
              </a:rPr>
              <a:t>While the pasta is cooking, heat olive oil in a skillet over medium heat. Add the onion, and cook for a few minutes</a:t>
            </a:r>
            <a:br>
              <a:rPr lang="en-US" sz="1700" baseline="30000" dirty="0">
                <a:latin typeface="Arial Hebrew"/>
                <a:cs typeface="Arial Hebrew"/>
              </a:rPr>
            </a:br>
            <a:r>
              <a:rPr lang="en-US" sz="1700" baseline="30000" dirty="0">
                <a:latin typeface="Arial Hebrew"/>
                <a:cs typeface="Arial Hebrew"/>
              </a:rPr>
              <a:t>until soft, then add the garlic, and cook until fragrant.</a:t>
            </a:r>
          </a:p>
          <a:p>
            <a:pPr marL="342900" indent="-342900">
              <a:buFont typeface="+mj-lt"/>
              <a:buAutoNum type="arabicParenR"/>
            </a:pPr>
            <a:r>
              <a:rPr lang="en-US" sz="1700" baseline="30000" dirty="0">
                <a:latin typeface="Arial Hebrew"/>
                <a:cs typeface="Arial Hebrew"/>
              </a:rPr>
              <a:t>Stir in the chopped sardines with the sauce. When the sardines heat through, turn off the heat and let the sauce cool for 5 mins.</a:t>
            </a:r>
          </a:p>
          <a:p>
            <a:pPr marL="342900" indent="-342900">
              <a:buFont typeface="+mj-lt"/>
              <a:buAutoNum type="arabicParenR"/>
            </a:pPr>
            <a:r>
              <a:rPr lang="en-US" sz="1700" baseline="30000" dirty="0">
                <a:latin typeface="Arial Hebrew"/>
                <a:cs typeface="Arial Hebrew"/>
              </a:rPr>
              <a:t>Add the 1 sachet </a:t>
            </a:r>
            <a:r>
              <a:rPr lang="en-US" sz="1700" baseline="30000" dirty="0" err="1">
                <a:latin typeface="Arial Hebrew"/>
                <a:cs typeface="Arial Hebrew"/>
              </a:rPr>
              <a:t>Aminoleban</a:t>
            </a:r>
            <a:r>
              <a:rPr lang="en-US" sz="1700" baseline="30000" dirty="0">
                <a:latin typeface="Arial Hebrew"/>
                <a:cs typeface="Arial Hebrew"/>
              </a:rPr>
              <a:t> Oral powder in the sauce and mix thoroughly to blend well.</a:t>
            </a:r>
          </a:p>
          <a:p>
            <a:pPr marL="342900" indent="-342900">
              <a:buFont typeface="+mj-lt"/>
              <a:buAutoNum type="arabicParenR"/>
            </a:pPr>
            <a:r>
              <a:rPr lang="en-US" sz="1700" baseline="30000" dirty="0">
                <a:latin typeface="Arial Hebrew"/>
                <a:cs typeface="Arial Hebrew"/>
              </a:rPr>
              <a:t>When the pasta is done, drain, and add it to the sardine sauce. Toss and let stand for a few minutes to absorb</a:t>
            </a:r>
            <a:br>
              <a:rPr lang="en-US" sz="1700" baseline="30000" dirty="0">
                <a:latin typeface="Arial Hebrew"/>
                <a:cs typeface="Arial Hebrew"/>
              </a:rPr>
            </a:br>
            <a:r>
              <a:rPr lang="en-US" sz="1700" baseline="30000" dirty="0">
                <a:latin typeface="Arial Hebrew"/>
                <a:cs typeface="Arial Hebrew"/>
              </a:rPr>
              <a:t>the flavors of the sauce. Top with chili flakes and grated cheese.</a:t>
            </a:r>
          </a:p>
        </p:txBody>
      </p:sp>
      <p:pic>
        <p:nvPicPr>
          <p:cNvPr id="14" name="Picture 13" descr="download.jpe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2389" y="1051032"/>
            <a:ext cx="2621419" cy="1738114"/>
          </a:xfrm>
          <a:prstGeom prst="rect">
            <a:avLst/>
          </a:prstGeom>
        </p:spPr>
      </p:pic>
      <p:sp>
        <p:nvSpPr>
          <p:cNvPr id="15" name="TextBox 14"/>
          <p:cNvSpPr txBox="1"/>
          <p:nvPr/>
        </p:nvSpPr>
        <p:spPr>
          <a:xfrm>
            <a:off x="242519" y="720978"/>
            <a:ext cx="2520280" cy="369332"/>
          </a:xfrm>
          <a:prstGeom prst="rect">
            <a:avLst/>
          </a:prstGeom>
          <a:noFill/>
        </p:spPr>
        <p:txBody>
          <a:bodyPr wrap="square" rtlCol="0">
            <a:spAutoFit/>
          </a:bodyPr>
          <a:lstStyle/>
          <a:p>
            <a:pPr algn="ctr"/>
            <a:r>
              <a:rPr lang="en-US" dirty="0">
                <a:solidFill>
                  <a:schemeClr val="bg1"/>
                </a:solidFill>
                <a:latin typeface="Arial Hebrew"/>
                <a:cs typeface="Arial Hebrew"/>
              </a:rPr>
              <a:t>Makes 2 servings </a:t>
            </a:r>
          </a:p>
        </p:txBody>
      </p:sp>
      <p:grpSp>
        <p:nvGrpSpPr>
          <p:cNvPr id="25" name="Group 24">
            <a:extLst>
              <a:ext uri="{FF2B5EF4-FFF2-40B4-BE49-F238E27FC236}">
                <a16:creationId xmlns="" xmlns:a16="http://schemas.microsoft.com/office/drawing/2014/main" id="{4DF40DA4-B1C2-4CB9-B6DE-9C2BD7CC1130}"/>
              </a:ext>
            </a:extLst>
          </p:cNvPr>
          <p:cNvGrpSpPr/>
          <p:nvPr/>
        </p:nvGrpSpPr>
        <p:grpSpPr>
          <a:xfrm>
            <a:off x="-33035" y="2882920"/>
            <a:ext cx="3105220" cy="369332"/>
            <a:chOff x="-33035" y="2882920"/>
            <a:chExt cx="3105220" cy="369332"/>
          </a:xfrm>
        </p:grpSpPr>
        <p:sp>
          <p:nvSpPr>
            <p:cNvPr id="16" name="TextBox 15">
              <a:extLst>
                <a:ext uri="{FF2B5EF4-FFF2-40B4-BE49-F238E27FC236}">
                  <a16:creationId xmlns="" xmlns:a16="http://schemas.microsoft.com/office/drawing/2014/main" id="{89AD28F9-BA54-4BB2-BADE-B678232FE33B}"/>
                </a:ext>
              </a:extLst>
            </p:cNvPr>
            <p:cNvSpPr txBox="1"/>
            <p:nvPr/>
          </p:nvSpPr>
          <p:spPr>
            <a:xfrm>
              <a:off x="-33035" y="2882920"/>
              <a:ext cx="3000235" cy="369332"/>
            </a:xfrm>
            <a:prstGeom prst="rect">
              <a:avLst/>
            </a:prstGeom>
            <a:noFill/>
          </p:spPr>
          <p:txBody>
            <a:bodyPr wrap="square" rtlCol="0">
              <a:spAutoFit/>
            </a:bodyPr>
            <a:lstStyle/>
            <a:p>
              <a:r>
                <a:rPr lang="en-PH" dirty="0">
                  <a:latin typeface="Freestyle Script" panose="030804020302050B0404" pitchFamily="66" charset="0"/>
                </a:rPr>
                <a:t>Best paired with Amino Carrot-Cucumber Juice </a:t>
              </a:r>
            </a:p>
          </p:txBody>
        </p:sp>
        <p:pic>
          <p:nvPicPr>
            <p:cNvPr id="24" name="Picture 23">
              <a:extLst>
                <a:ext uri="{FF2B5EF4-FFF2-40B4-BE49-F238E27FC236}">
                  <a16:creationId xmlns="" xmlns:a16="http://schemas.microsoft.com/office/drawing/2014/main" id="{C1888BF9-4A02-43CB-A5D0-F04AF27FE6E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62865" y="2897438"/>
              <a:ext cx="209320" cy="286185"/>
            </a:xfrm>
            <a:prstGeom prst="rect">
              <a:avLst/>
            </a:prstGeom>
          </p:spPr>
        </p:pic>
      </p:grpSp>
    </p:spTree>
    <p:extLst>
      <p:ext uri="{BB962C8B-B14F-4D97-AF65-F5344CB8AC3E}">
        <p14:creationId xmlns:p14="http://schemas.microsoft.com/office/powerpoint/2010/main" val="1815951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99792" y="987574"/>
            <a:ext cx="3816424" cy="2088232"/>
          </a:xfrm>
        </p:spPr>
        <p:txBody>
          <a:bodyPr>
            <a:noAutofit/>
          </a:bodyPr>
          <a:lstStyle/>
          <a:p>
            <a:pPr marL="0" indent="0">
              <a:buNone/>
            </a:pPr>
            <a:r>
              <a:rPr lang="en-US" sz="1600" b="1" dirty="0">
                <a:solidFill>
                  <a:schemeClr val="tx1"/>
                </a:solidFill>
                <a:latin typeface="Arial Hebrew"/>
                <a:cs typeface="Arial Hebrew"/>
              </a:rPr>
              <a:t>Ingredients:</a:t>
            </a:r>
          </a:p>
          <a:p>
            <a:pPr>
              <a:buNone/>
            </a:pPr>
            <a:r>
              <a:rPr lang="en-US" sz="1600" dirty="0">
                <a:solidFill>
                  <a:schemeClr val="tx1"/>
                </a:solidFill>
                <a:latin typeface="Arial Hebrew"/>
              </a:rPr>
              <a:t>1 sachet </a:t>
            </a:r>
            <a:r>
              <a:rPr lang="en-US" sz="1600" dirty="0" err="1">
                <a:solidFill>
                  <a:schemeClr val="tx1"/>
                </a:solidFill>
                <a:latin typeface="Arial Hebrew"/>
              </a:rPr>
              <a:t>Aminoleban</a:t>
            </a:r>
            <a:r>
              <a:rPr lang="en-US" sz="1600" dirty="0">
                <a:solidFill>
                  <a:schemeClr val="tx1"/>
                </a:solidFill>
                <a:latin typeface="Arial Hebrew"/>
              </a:rPr>
              <a:t> Oral</a:t>
            </a:r>
          </a:p>
          <a:p>
            <a:pPr>
              <a:buNone/>
            </a:pPr>
            <a:r>
              <a:rPr lang="en-US" sz="1600" dirty="0">
                <a:solidFill>
                  <a:schemeClr val="tx1"/>
                </a:solidFill>
                <a:latin typeface="Arial Hebrew"/>
              </a:rPr>
              <a:t>70g All Purpose Cream</a:t>
            </a:r>
          </a:p>
          <a:p>
            <a:pPr>
              <a:buNone/>
            </a:pPr>
            <a:r>
              <a:rPr lang="en-US" sz="1600" dirty="0">
                <a:solidFill>
                  <a:schemeClr val="tx1"/>
                </a:solidFill>
                <a:latin typeface="Arial Hebrew"/>
              </a:rPr>
              <a:t>50g Condensed Milk</a:t>
            </a:r>
          </a:p>
          <a:p>
            <a:pPr>
              <a:buNone/>
            </a:pPr>
            <a:r>
              <a:rPr lang="en-US" sz="1600" dirty="0">
                <a:solidFill>
                  <a:schemeClr val="tx1"/>
                </a:solidFill>
                <a:latin typeface="Arial Hebrew"/>
              </a:rPr>
              <a:t>4pcs Graham crackers</a:t>
            </a:r>
          </a:p>
          <a:p>
            <a:pPr marL="0" indent="0">
              <a:buNone/>
            </a:pPr>
            <a:endParaRPr lang="en-US" sz="1600" dirty="0">
              <a:solidFill>
                <a:schemeClr val="tx1"/>
              </a:solidFill>
              <a:latin typeface="Arial Hebrew"/>
              <a:cs typeface="Arial Hebrew"/>
            </a:endParaRPr>
          </a:p>
        </p:txBody>
      </p:sp>
      <p:sp>
        <p:nvSpPr>
          <p:cNvPr id="9" name="Rectangle 8"/>
          <p:cNvSpPr/>
          <p:nvPr/>
        </p:nvSpPr>
        <p:spPr>
          <a:xfrm>
            <a:off x="107504" y="4515966"/>
            <a:ext cx="288032" cy="144016"/>
          </a:xfrm>
          <a:prstGeom prst="rect">
            <a:avLst/>
          </a:prstGeom>
          <a:solidFill>
            <a:schemeClr val="bg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 name="Group 4"/>
          <p:cNvGrpSpPr/>
          <p:nvPr/>
        </p:nvGrpSpPr>
        <p:grpSpPr>
          <a:xfrm>
            <a:off x="107504" y="4515966"/>
            <a:ext cx="288032" cy="360040"/>
            <a:chOff x="971600" y="3363838"/>
            <a:chExt cx="921703" cy="936104"/>
          </a:xfrm>
        </p:grpSpPr>
        <p:pic>
          <p:nvPicPr>
            <p:cNvPr id="6" name="Picture 5" descr="Screen Shot 2020-06-03 at 17.29.48.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608" y="3723878"/>
              <a:ext cx="792088" cy="305718"/>
            </a:xfrm>
            <a:prstGeom prst="rect">
              <a:avLst/>
            </a:prstGeom>
          </p:spPr>
        </p:pic>
        <p:pic>
          <p:nvPicPr>
            <p:cNvPr id="7" name="Picture 6" descr="Screen Shot 2020-06-03 at 17.29.59.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1600" y="4011910"/>
              <a:ext cx="921703" cy="288032"/>
            </a:xfrm>
            <a:prstGeom prst="rect">
              <a:avLst/>
            </a:prstGeom>
          </p:spPr>
        </p:pic>
        <p:pic>
          <p:nvPicPr>
            <p:cNvPr id="8" name="Picture 7" descr="Screen Shot 2020-06-03 at 17.29.36.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59632" y="3363838"/>
              <a:ext cx="288032" cy="363830"/>
            </a:xfrm>
            <a:prstGeom prst="rect">
              <a:avLst/>
            </a:prstGeom>
          </p:spPr>
        </p:pic>
      </p:grpSp>
      <p:sp>
        <p:nvSpPr>
          <p:cNvPr id="13" name="Rectangle 12"/>
          <p:cNvSpPr/>
          <p:nvPr/>
        </p:nvSpPr>
        <p:spPr>
          <a:xfrm>
            <a:off x="917848" y="3219822"/>
            <a:ext cx="8046640" cy="1785104"/>
          </a:xfrm>
          <a:prstGeom prst="rect">
            <a:avLst/>
          </a:prstGeom>
        </p:spPr>
        <p:txBody>
          <a:bodyPr wrap="square">
            <a:spAutoFit/>
          </a:bodyPr>
          <a:lstStyle/>
          <a:p>
            <a:r>
              <a:rPr lang="en-US" sz="1400" b="1" dirty="0">
                <a:latin typeface="Arial Hebrew"/>
                <a:cs typeface="Arial Hebrew"/>
              </a:rPr>
              <a:t>Procedure:</a:t>
            </a:r>
          </a:p>
          <a:p>
            <a:pPr marL="342900" indent="-342900">
              <a:buFont typeface="+mj-lt"/>
              <a:buAutoNum type="arabicParenR"/>
            </a:pPr>
            <a:r>
              <a:rPr lang="en-US" sz="1600" dirty="0">
                <a:latin typeface="Arial Hebrew"/>
              </a:rPr>
              <a:t>In a bowl, combine condensed milk, all purpose cream and </a:t>
            </a:r>
            <a:r>
              <a:rPr lang="en-US" sz="1600" dirty="0" err="1">
                <a:latin typeface="Arial Hebrew"/>
              </a:rPr>
              <a:t>Aminoleban</a:t>
            </a:r>
            <a:r>
              <a:rPr lang="en-US" sz="1600" dirty="0">
                <a:latin typeface="Arial Hebrew"/>
              </a:rPr>
              <a:t> Oral. Set aside.</a:t>
            </a:r>
          </a:p>
          <a:p>
            <a:pPr marL="342900" indent="-342900">
              <a:buFont typeface="+mj-lt"/>
              <a:buAutoNum type="arabicParenR"/>
            </a:pPr>
            <a:r>
              <a:rPr lang="en-US" sz="1600" dirty="0">
                <a:latin typeface="Arial Hebrew"/>
              </a:rPr>
              <a:t>In a rectangular container, layer graham crackers and cream mixture.</a:t>
            </a:r>
          </a:p>
          <a:p>
            <a:pPr marL="342900" indent="-342900">
              <a:buFont typeface="+mj-lt"/>
              <a:buAutoNum type="arabicParenR"/>
            </a:pPr>
            <a:r>
              <a:rPr lang="en-US" sz="1600" dirty="0">
                <a:latin typeface="Arial Hebrew"/>
              </a:rPr>
              <a:t>Top with ripe mangoes.</a:t>
            </a:r>
          </a:p>
          <a:p>
            <a:pPr marL="342900" indent="-342900">
              <a:buFont typeface="+mj-lt"/>
              <a:buAutoNum type="arabicParenR"/>
            </a:pPr>
            <a:r>
              <a:rPr lang="en-US" sz="1600" dirty="0">
                <a:latin typeface="Arial Hebrew"/>
              </a:rPr>
              <a:t>Chill  for 3 hours or until firm</a:t>
            </a:r>
          </a:p>
          <a:p>
            <a:pPr marL="342900" indent="-342900">
              <a:buFont typeface="+mj-lt"/>
              <a:buAutoNum type="arabicParenR"/>
            </a:pPr>
            <a:r>
              <a:rPr lang="en-US" sz="1600" dirty="0">
                <a:latin typeface="Arial Hebrew"/>
              </a:rPr>
              <a:t>Serve and enjoy! </a:t>
            </a:r>
          </a:p>
        </p:txBody>
      </p:sp>
      <p:sp>
        <p:nvSpPr>
          <p:cNvPr id="15" name="TextBox 14"/>
          <p:cNvSpPr txBox="1"/>
          <p:nvPr/>
        </p:nvSpPr>
        <p:spPr>
          <a:xfrm>
            <a:off x="287524" y="669284"/>
            <a:ext cx="2520280" cy="369332"/>
          </a:xfrm>
          <a:prstGeom prst="rect">
            <a:avLst/>
          </a:prstGeom>
          <a:noFill/>
        </p:spPr>
        <p:txBody>
          <a:bodyPr wrap="square" rtlCol="0">
            <a:spAutoFit/>
          </a:bodyPr>
          <a:lstStyle/>
          <a:p>
            <a:pPr algn="ctr"/>
            <a:r>
              <a:rPr lang="en-US" dirty="0">
                <a:solidFill>
                  <a:schemeClr val="bg1"/>
                </a:solidFill>
                <a:latin typeface="Arial Hebrew"/>
                <a:cs typeface="Arial Hebrew"/>
              </a:rPr>
              <a:t>Makes </a:t>
            </a:r>
            <a:r>
              <a:rPr lang="en-GB" dirty="0">
                <a:solidFill>
                  <a:schemeClr val="bg1"/>
                </a:solidFill>
                <a:latin typeface="Arial Hebrew"/>
                <a:cs typeface="Arial Hebrew"/>
              </a:rPr>
              <a:t>2 </a:t>
            </a:r>
            <a:r>
              <a:rPr lang="en-US" dirty="0">
                <a:solidFill>
                  <a:schemeClr val="bg1"/>
                </a:solidFill>
                <a:latin typeface="Arial Hebrew"/>
                <a:cs typeface="Arial Hebrew"/>
              </a:rPr>
              <a:t>servings </a:t>
            </a:r>
          </a:p>
        </p:txBody>
      </p:sp>
      <p:graphicFrame>
        <p:nvGraphicFramePr>
          <p:cNvPr id="14" name="Table 5">
            <a:extLst>
              <a:ext uri="{FF2B5EF4-FFF2-40B4-BE49-F238E27FC236}">
                <a16:creationId xmlns="" xmlns:a16="http://schemas.microsoft.com/office/drawing/2014/main" id="{3A68F401-F2DC-463F-8838-418392C5C607}"/>
              </a:ext>
            </a:extLst>
          </p:cNvPr>
          <p:cNvGraphicFramePr>
            <a:graphicFrameLocks noGrp="1"/>
          </p:cNvGraphicFramePr>
          <p:nvPr>
            <p:extLst>
              <p:ext uri="{D42A27DB-BD31-4B8C-83A1-F6EECF244321}">
                <p14:modId xmlns:p14="http://schemas.microsoft.com/office/powerpoint/2010/main" val="1468403072"/>
              </p:ext>
            </p:extLst>
          </p:nvPr>
        </p:nvGraphicFramePr>
        <p:xfrm>
          <a:off x="6444208" y="118546"/>
          <a:ext cx="2699792" cy="2593660"/>
        </p:xfrm>
        <a:graphic>
          <a:graphicData uri="http://schemas.openxmlformats.org/drawingml/2006/table">
            <a:tbl>
              <a:tblPr firstRow="1" bandRow="1">
                <a:tableStyleId>{AF606853-7671-496A-8E4F-DF71F8EC918B}</a:tableStyleId>
              </a:tblPr>
              <a:tblGrid>
                <a:gridCol w="1556546">
                  <a:extLst>
                    <a:ext uri="{9D8B030D-6E8A-4147-A177-3AD203B41FA5}">
                      <a16:colId xmlns="" xmlns:a16="http://schemas.microsoft.com/office/drawing/2014/main" val="260835692"/>
                    </a:ext>
                  </a:extLst>
                </a:gridCol>
                <a:gridCol w="1143246">
                  <a:extLst>
                    <a:ext uri="{9D8B030D-6E8A-4147-A177-3AD203B41FA5}">
                      <a16:colId xmlns="" xmlns:a16="http://schemas.microsoft.com/office/drawing/2014/main" val="3159947307"/>
                    </a:ext>
                  </a:extLst>
                </a:gridCol>
              </a:tblGrid>
              <a:tr h="191264">
                <a:tc gridSpan="2">
                  <a:txBody>
                    <a:bodyPr/>
                    <a:lstStyle/>
                    <a:p>
                      <a:pPr algn="l"/>
                      <a:r>
                        <a:rPr lang="en-US" sz="1600" b="1" i="0" dirty="0">
                          <a:latin typeface="Avenir Black"/>
                          <a:cs typeface="Avenir Black"/>
                        </a:rPr>
                        <a:t>Nutrition Facts</a:t>
                      </a:r>
                    </a:p>
                  </a:txBody>
                  <a:tcPr/>
                </a:tc>
                <a:tc hMerge="1">
                  <a:txBody>
                    <a:bodyPr/>
                    <a:lstStyle/>
                    <a:p>
                      <a:endParaRPr lang="en-US" dirty="0"/>
                    </a:p>
                  </a:txBody>
                  <a:tcPr/>
                </a:tc>
                <a:extLst>
                  <a:ext uri="{0D108BD9-81ED-4DB2-BD59-A6C34878D82A}">
                    <a16:rowId xmlns="" xmlns:a16="http://schemas.microsoft.com/office/drawing/2014/main" val="1326617937"/>
                  </a:ext>
                </a:extLst>
              </a:tr>
              <a:tr h="329756">
                <a:tc gridSpan="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sz="1400" b="0" i="0" dirty="0">
                          <a:latin typeface="Arial Hebrew"/>
                          <a:cs typeface="Arial Hebrew Light"/>
                        </a:rPr>
                        <a:t>Serving</a:t>
                      </a:r>
                      <a:r>
                        <a:rPr lang="en-US" sz="1400" b="0" i="0" baseline="0" dirty="0">
                          <a:latin typeface="Arial Hebrew"/>
                          <a:cs typeface="Arial Hebrew Light"/>
                        </a:rPr>
                        <a:t> size: </a:t>
                      </a:r>
                      <a:r>
                        <a:rPr lang="en-US" sz="1400" dirty="0">
                          <a:latin typeface="Arial Hebrew"/>
                        </a:rPr>
                        <a:t>Makes 2 servings</a:t>
                      </a:r>
                    </a:p>
                  </a:txBody>
                  <a:tcPr/>
                </a:tc>
                <a:tc hMerge="1">
                  <a:txBody>
                    <a:bodyPr/>
                    <a:lstStyle/>
                    <a:p>
                      <a:endParaRPr lang="en-US"/>
                    </a:p>
                  </a:txBody>
                  <a:tcPr/>
                </a:tc>
                <a:extLst>
                  <a:ext uri="{0D108BD9-81ED-4DB2-BD59-A6C34878D82A}">
                    <a16:rowId xmlns="" xmlns:a16="http://schemas.microsoft.com/office/drawing/2014/main" val="1044373091"/>
                  </a:ext>
                </a:extLst>
              </a:tr>
              <a:tr h="329756">
                <a:tc>
                  <a:txBody>
                    <a:bodyPr/>
                    <a:lstStyle/>
                    <a:p>
                      <a:pPr algn="l"/>
                      <a:r>
                        <a:rPr lang="en-US" sz="1400" b="0" i="0" dirty="0">
                          <a:latin typeface="Arial Hebrew Light"/>
                          <a:cs typeface="Arial Hebrew Light"/>
                        </a:rPr>
                        <a:t>Total Calories</a:t>
                      </a:r>
                    </a:p>
                  </a:txBody>
                  <a:tcPr/>
                </a:tc>
                <a:tc>
                  <a:txBody>
                    <a:bodyPr/>
                    <a:lstStyle/>
                    <a:p>
                      <a:r>
                        <a:rPr lang="en-US" sz="1400" dirty="0">
                          <a:latin typeface="Arial Hebrew"/>
                        </a:rPr>
                        <a:t>810 kcal</a:t>
                      </a:r>
                    </a:p>
                  </a:txBody>
                  <a:tcPr marL="68580" marR="68580" marT="34290" marB="34290"/>
                </a:tc>
                <a:extLst>
                  <a:ext uri="{0D108BD9-81ED-4DB2-BD59-A6C34878D82A}">
                    <a16:rowId xmlns="" xmlns:a16="http://schemas.microsoft.com/office/drawing/2014/main" val="603478927"/>
                  </a:ext>
                </a:extLst>
              </a:tr>
              <a:tr h="329756">
                <a:tc>
                  <a:txBody>
                    <a:bodyPr/>
                    <a:lstStyle/>
                    <a:p>
                      <a:pPr algn="l"/>
                      <a:r>
                        <a:rPr lang="en-US" sz="1400" b="0" i="0" dirty="0">
                          <a:latin typeface="Arial Hebrew Light"/>
                          <a:cs typeface="Arial Hebrew Light"/>
                        </a:rPr>
                        <a:t>Carbohydrates</a:t>
                      </a:r>
                    </a:p>
                  </a:txBody>
                  <a:tcPr/>
                </a:tc>
                <a:tc>
                  <a:txBody>
                    <a:bodyPr/>
                    <a:lstStyle/>
                    <a:p>
                      <a:r>
                        <a:rPr lang="en-US" sz="1400" dirty="0">
                          <a:latin typeface="Arial Hebrew"/>
                        </a:rPr>
                        <a:t>115.3 g</a:t>
                      </a:r>
                    </a:p>
                  </a:txBody>
                  <a:tcPr marL="68580" marR="68580" marT="34290" marB="34290"/>
                </a:tc>
                <a:extLst>
                  <a:ext uri="{0D108BD9-81ED-4DB2-BD59-A6C34878D82A}">
                    <a16:rowId xmlns="" xmlns:a16="http://schemas.microsoft.com/office/drawing/2014/main" val="3722211172"/>
                  </a:ext>
                </a:extLst>
              </a:tr>
              <a:tr h="329756">
                <a:tc>
                  <a:txBody>
                    <a:bodyPr/>
                    <a:lstStyle/>
                    <a:p>
                      <a:pPr algn="l"/>
                      <a:r>
                        <a:rPr lang="en-US" sz="1400" b="0" i="0" dirty="0">
                          <a:latin typeface="Arial Hebrew Light"/>
                          <a:cs typeface="Arial Hebrew Light"/>
                        </a:rPr>
                        <a:t>Protein</a:t>
                      </a:r>
                    </a:p>
                  </a:txBody>
                  <a:tcPr/>
                </a:tc>
                <a:tc>
                  <a:txBody>
                    <a:bodyPr/>
                    <a:lstStyle/>
                    <a:p>
                      <a:r>
                        <a:rPr lang="en-US" sz="1400" dirty="0">
                          <a:latin typeface="Arial Hebrew"/>
                        </a:rPr>
                        <a:t>20.4 g</a:t>
                      </a:r>
                    </a:p>
                  </a:txBody>
                  <a:tcPr marL="68580" marR="68580" marT="34290" marB="34290"/>
                </a:tc>
                <a:extLst>
                  <a:ext uri="{0D108BD9-81ED-4DB2-BD59-A6C34878D82A}">
                    <a16:rowId xmlns="" xmlns:a16="http://schemas.microsoft.com/office/drawing/2014/main" val="2387756565"/>
                  </a:ext>
                </a:extLst>
              </a:tr>
              <a:tr h="329756">
                <a:tc>
                  <a:txBody>
                    <a:bodyPr/>
                    <a:lstStyle/>
                    <a:p>
                      <a:pPr algn="l"/>
                      <a:r>
                        <a:rPr lang="en-US" sz="1400" b="0" i="0" dirty="0">
                          <a:latin typeface="Arial Hebrew Light"/>
                          <a:cs typeface="Arial Hebrew Light"/>
                        </a:rPr>
                        <a:t>Fat</a:t>
                      </a:r>
                    </a:p>
                  </a:txBody>
                  <a:tcPr/>
                </a:tc>
                <a:tc>
                  <a:txBody>
                    <a:bodyPr/>
                    <a:lstStyle/>
                    <a:p>
                      <a:r>
                        <a:rPr lang="en-US" sz="1400" dirty="0">
                          <a:latin typeface="Arial Hebrew"/>
                        </a:rPr>
                        <a:t>29.6 g</a:t>
                      </a:r>
                    </a:p>
                  </a:txBody>
                  <a:tcPr marL="68580" marR="68580" marT="34290" marB="34290"/>
                </a:tc>
                <a:extLst>
                  <a:ext uri="{0D108BD9-81ED-4DB2-BD59-A6C34878D82A}">
                    <a16:rowId xmlns="" xmlns:a16="http://schemas.microsoft.com/office/drawing/2014/main" val="2374499335"/>
                  </a:ext>
                </a:extLst>
              </a:tr>
              <a:tr h="176180">
                <a:tc>
                  <a:txBody>
                    <a:bodyPr/>
                    <a:lstStyle/>
                    <a:p>
                      <a:pPr algn="l"/>
                      <a:r>
                        <a:rPr lang="en-US" sz="1400" b="0" i="0" dirty="0">
                          <a:latin typeface="Arial Hebrew Light"/>
                          <a:cs typeface="Arial Hebrew Light"/>
                        </a:rPr>
                        <a:t>Sugar</a:t>
                      </a:r>
                    </a:p>
                  </a:txBody>
                  <a:tcPr/>
                </a:tc>
                <a:tc>
                  <a:txBody>
                    <a:bodyPr/>
                    <a:lstStyle/>
                    <a:p>
                      <a:r>
                        <a:rPr lang="en-US" sz="1400" dirty="0">
                          <a:latin typeface="Arial Hebrew"/>
                        </a:rPr>
                        <a:t>375 mg</a:t>
                      </a:r>
                    </a:p>
                  </a:txBody>
                  <a:tcPr marL="68580" marR="68580" marT="34290" marB="34290"/>
                </a:tc>
                <a:extLst>
                  <a:ext uri="{0D108BD9-81ED-4DB2-BD59-A6C34878D82A}">
                    <a16:rowId xmlns="" xmlns:a16="http://schemas.microsoft.com/office/drawing/2014/main" val="10006"/>
                  </a:ext>
                </a:extLst>
              </a:tr>
              <a:tr h="176180">
                <a:tc>
                  <a:txBody>
                    <a:bodyPr/>
                    <a:lstStyle/>
                    <a:p>
                      <a:pPr algn="l"/>
                      <a:r>
                        <a:rPr lang="en-US" sz="1400" b="0" i="0" dirty="0">
                          <a:latin typeface="Arial Hebrew Light"/>
                          <a:cs typeface="Arial Hebrew Light"/>
                        </a:rPr>
                        <a:t>Sodium</a:t>
                      </a:r>
                    </a:p>
                  </a:txBody>
                  <a:tcPr/>
                </a:tc>
                <a:tc>
                  <a:txBody>
                    <a:bodyPr/>
                    <a:lstStyle/>
                    <a:p>
                      <a:r>
                        <a:rPr lang="en-US" sz="1400" dirty="0">
                          <a:latin typeface="Arial Hebrew"/>
                        </a:rPr>
                        <a:t>44.7 g</a:t>
                      </a:r>
                    </a:p>
                  </a:txBody>
                  <a:tcPr marL="68580" marR="68580" marT="34290" marB="34290"/>
                </a:tc>
                <a:extLst>
                  <a:ext uri="{0D108BD9-81ED-4DB2-BD59-A6C34878D82A}">
                    <a16:rowId xmlns="" xmlns:a16="http://schemas.microsoft.com/office/drawing/2014/main" val="10007"/>
                  </a:ext>
                </a:extLst>
              </a:tr>
            </a:tbl>
          </a:graphicData>
        </a:graphic>
      </p:graphicFrame>
      <p:sp>
        <p:nvSpPr>
          <p:cNvPr id="16" name="TextBox 15">
            <a:extLst>
              <a:ext uri="{FF2B5EF4-FFF2-40B4-BE49-F238E27FC236}">
                <a16:creationId xmlns="" xmlns:a16="http://schemas.microsoft.com/office/drawing/2014/main" id="{47A27B27-8EFC-438C-B302-FEC6D56A6495}"/>
              </a:ext>
            </a:extLst>
          </p:cNvPr>
          <p:cNvSpPr txBox="1"/>
          <p:nvPr/>
        </p:nvSpPr>
        <p:spPr>
          <a:xfrm>
            <a:off x="287524" y="2781252"/>
            <a:ext cx="3000235" cy="369332"/>
          </a:xfrm>
          <a:prstGeom prst="rect">
            <a:avLst/>
          </a:prstGeom>
          <a:noFill/>
        </p:spPr>
        <p:txBody>
          <a:bodyPr wrap="square" rtlCol="0">
            <a:spAutoFit/>
          </a:bodyPr>
          <a:lstStyle/>
          <a:p>
            <a:r>
              <a:rPr lang="en-PH" dirty="0">
                <a:latin typeface="Freestyle Script" panose="030804020302050B0404" pitchFamily="66" charset="0"/>
              </a:rPr>
              <a:t>Best paired with </a:t>
            </a:r>
            <a:r>
              <a:rPr lang="en-PH" dirty="0" err="1">
                <a:latin typeface="Freestyle Script" panose="030804020302050B0404" pitchFamily="66" charset="0"/>
              </a:rPr>
              <a:t>Amintea</a:t>
            </a:r>
            <a:endParaRPr lang="en-PH" dirty="0">
              <a:latin typeface="Freestyle Script" panose="030804020302050B0404" pitchFamily="66" charset="0"/>
            </a:endParaRPr>
          </a:p>
        </p:txBody>
      </p:sp>
      <p:sp>
        <p:nvSpPr>
          <p:cNvPr id="18" name="Title 2">
            <a:extLst>
              <a:ext uri="{FF2B5EF4-FFF2-40B4-BE49-F238E27FC236}">
                <a16:creationId xmlns="" xmlns:a16="http://schemas.microsoft.com/office/drawing/2014/main" id="{643AD173-62FF-E940-9A24-7749B47A1FE9}"/>
              </a:ext>
            </a:extLst>
          </p:cNvPr>
          <p:cNvSpPr>
            <a:spLocks noGrp="1"/>
          </p:cNvSpPr>
          <p:nvPr>
            <p:ph type="title"/>
          </p:nvPr>
        </p:nvSpPr>
        <p:spPr>
          <a:xfrm>
            <a:off x="-1836712" y="23981"/>
            <a:ext cx="6621259" cy="884466"/>
          </a:xfrm>
        </p:spPr>
        <p:txBody>
          <a:bodyPr/>
          <a:lstStyle/>
          <a:p>
            <a:r>
              <a:rPr lang="en-US" sz="2800" dirty="0">
                <a:solidFill>
                  <a:schemeClr val="tx1"/>
                </a:solidFill>
                <a:latin typeface="Cambria" pitchFamily="18" charset="0"/>
                <a:cs typeface="Marker Felt"/>
              </a:rPr>
              <a:t>		  </a:t>
            </a:r>
            <a:r>
              <a:rPr lang="en-US" sz="2800" dirty="0">
                <a:solidFill>
                  <a:schemeClr val="tx1"/>
                </a:solidFill>
                <a:latin typeface="Cambria" pitchFamily="18" charset="0"/>
              </a:rPr>
              <a:t>Mango-</a:t>
            </a:r>
            <a:r>
              <a:rPr lang="en-US" sz="2800" dirty="0" err="1">
                <a:solidFill>
                  <a:schemeClr val="tx1"/>
                </a:solidFill>
                <a:latin typeface="Cambria" pitchFamily="18" charset="0"/>
              </a:rPr>
              <a:t>leban</a:t>
            </a:r>
            <a:r>
              <a:rPr lang="en-US" sz="2800" dirty="0">
                <a:solidFill>
                  <a:schemeClr val="tx1"/>
                </a:solidFill>
                <a:latin typeface="Cambria" pitchFamily="18" charset="0"/>
              </a:rPr>
              <a:t> Graham Cake</a:t>
            </a:r>
            <a:endParaRPr lang="ko-KR" altLang="en-US" sz="2400" dirty="0">
              <a:solidFill>
                <a:schemeClr val="tx1"/>
              </a:solidFill>
              <a:latin typeface="Cambria" pitchFamily="18" charset="0"/>
              <a:cs typeface="Marker Felt"/>
            </a:endParaRPr>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7848" y="986998"/>
            <a:ext cx="1367782" cy="1823709"/>
          </a:xfrm>
          <a:prstGeom prst="rect">
            <a:avLst/>
          </a:prstGeom>
        </p:spPr>
      </p:pic>
    </p:spTree>
    <p:extLst>
      <p:ext uri="{BB962C8B-B14F-4D97-AF65-F5344CB8AC3E}">
        <p14:creationId xmlns:p14="http://schemas.microsoft.com/office/powerpoint/2010/main" val="839112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99792" y="987574"/>
            <a:ext cx="3816424" cy="1512168"/>
          </a:xfrm>
        </p:spPr>
        <p:txBody>
          <a:bodyPr>
            <a:noAutofit/>
          </a:bodyPr>
          <a:lstStyle/>
          <a:p>
            <a:pPr marL="0" indent="0">
              <a:buNone/>
            </a:pPr>
            <a:r>
              <a:rPr lang="en-US" sz="1600" b="1" dirty="0">
                <a:solidFill>
                  <a:schemeClr val="tx1"/>
                </a:solidFill>
                <a:latin typeface="Arial Hebrew"/>
                <a:cs typeface="Arial Hebrew"/>
              </a:rPr>
              <a:t>Ingredients:</a:t>
            </a:r>
          </a:p>
          <a:p>
            <a:pPr>
              <a:buNone/>
            </a:pPr>
            <a:r>
              <a:rPr lang="en-US" sz="1600" dirty="0">
                <a:solidFill>
                  <a:schemeClr val="tx1"/>
                </a:solidFill>
                <a:latin typeface="Arial Hebrew"/>
              </a:rPr>
              <a:t>1 sachet </a:t>
            </a:r>
            <a:r>
              <a:rPr lang="en-US" sz="1600" dirty="0" err="1">
                <a:solidFill>
                  <a:schemeClr val="tx1"/>
                </a:solidFill>
                <a:latin typeface="Arial Hebrew"/>
              </a:rPr>
              <a:t>Aminoleban</a:t>
            </a:r>
            <a:r>
              <a:rPr lang="en-US" sz="1600" dirty="0">
                <a:solidFill>
                  <a:schemeClr val="tx1"/>
                </a:solidFill>
                <a:latin typeface="Arial Hebrew"/>
              </a:rPr>
              <a:t> Oral</a:t>
            </a:r>
          </a:p>
          <a:p>
            <a:pPr>
              <a:buNone/>
            </a:pPr>
            <a:r>
              <a:rPr lang="en-US" sz="1600" dirty="0">
                <a:solidFill>
                  <a:schemeClr val="tx1"/>
                </a:solidFill>
                <a:latin typeface="Arial Hebrew"/>
              </a:rPr>
              <a:t>2 tablespoons water</a:t>
            </a:r>
          </a:p>
          <a:p>
            <a:pPr>
              <a:buNone/>
            </a:pPr>
            <a:r>
              <a:rPr lang="en-US" sz="1600" dirty="0">
                <a:solidFill>
                  <a:schemeClr val="tx1"/>
                </a:solidFill>
                <a:latin typeface="Arial Hebrew"/>
              </a:rPr>
              <a:t>30 g Mayonnaise</a:t>
            </a:r>
          </a:p>
          <a:p>
            <a:pPr>
              <a:buNone/>
            </a:pPr>
            <a:r>
              <a:rPr lang="en-US" sz="1600" dirty="0">
                <a:solidFill>
                  <a:schemeClr val="tx1"/>
                </a:solidFill>
                <a:latin typeface="Arial Hebrew"/>
              </a:rPr>
              <a:t>56 g Canned Tuna in Brine</a:t>
            </a:r>
          </a:p>
          <a:p>
            <a:pPr>
              <a:buNone/>
            </a:pPr>
            <a:r>
              <a:rPr lang="en-US" sz="1600" dirty="0">
                <a:solidFill>
                  <a:schemeClr val="tx1"/>
                </a:solidFill>
                <a:latin typeface="Arial Hebrew"/>
              </a:rPr>
              <a:t>45 g Lettuce</a:t>
            </a:r>
          </a:p>
          <a:p>
            <a:pPr>
              <a:buNone/>
            </a:pPr>
            <a:r>
              <a:rPr lang="en-US" sz="1600" dirty="0">
                <a:solidFill>
                  <a:schemeClr val="tx1"/>
                </a:solidFill>
                <a:latin typeface="Arial Hebrew"/>
              </a:rPr>
              <a:t>25 g Tomato</a:t>
            </a:r>
          </a:p>
          <a:p>
            <a:pPr marL="0" indent="0">
              <a:buNone/>
            </a:pPr>
            <a:endParaRPr lang="en-US" sz="1600" dirty="0">
              <a:solidFill>
                <a:schemeClr val="tx1"/>
              </a:solidFill>
              <a:latin typeface="Arial Hebrew"/>
              <a:cs typeface="Arial Hebrew"/>
            </a:endParaRPr>
          </a:p>
        </p:txBody>
      </p:sp>
      <p:sp>
        <p:nvSpPr>
          <p:cNvPr id="9" name="Rectangle 8"/>
          <p:cNvSpPr/>
          <p:nvPr/>
        </p:nvSpPr>
        <p:spPr>
          <a:xfrm>
            <a:off x="107504" y="4515966"/>
            <a:ext cx="288032" cy="144016"/>
          </a:xfrm>
          <a:prstGeom prst="rect">
            <a:avLst/>
          </a:prstGeom>
          <a:solidFill>
            <a:schemeClr val="bg2"/>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 name="Group 4"/>
          <p:cNvGrpSpPr/>
          <p:nvPr/>
        </p:nvGrpSpPr>
        <p:grpSpPr>
          <a:xfrm>
            <a:off x="107504" y="4515966"/>
            <a:ext cx="288032" cy="360040"/>
            <a:chOff x="971600" y="3363838"/>
            <a:chExt cx="921703" cy="936104"/>
          </a:xfrm>
        </p:grpSpPr>
        <p:pic>
          <p:nvPicPr>
            <p:cNvPr id="6" name="Picture 5" descr="Screen Shot 2020-06-03 at 17.29.48.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608" y="3723878"/>
              <a:ext cx="792088" cy="305718"/>
            </a:xfrm>
            <a:prstGeom prst="rect">
              <a:avLst/>
            </a:prstGeom>
          </p:spPr>
        </p:pic>
        <p:pic>
          <p:nvPicPr>
            <p:cNvPr id="7" name="Picture 6" descr="Screen Shot 2020-06-03 at 17.29.59.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1600" y="4011910"/>
              <a:ext cx="921703" cy="288032"/>
            </a:xfrm>
            <a:prstGeom prst="rect">
              <a:avLst/>
            </a:prstGeom>
          </p:spPr>
        </p:pic>
        <p:pic>
          <p:nvPicPr>
            <p:cNvPr id="8" name="Picture 7" descr="Screen Shot 2020-06-03 at 17.29.36.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59632" y="3363838"/>
              <a:ext cx="288032" cy="363830"/>
            </a:xfrm>
            <a:prstGeom prst="rect">
              <a:avLst/>
            </a:prstGeom>
          </p:spPr>
        </p:pic>
      </p:grpSp>
      <p:sp>
        <p:nvSpPr>
          <p:cNvPr id="13" name="Rectangle 12"/>
          <p:cNvSpPr/>
          <p:nvPr/>
        </p:nvSpPr>
        <p:spPr>
          <a:xfrm>
            <a:off x="917848" y="3219822"/>
            <a:ext cx="8460432" cy="2308324"/>
          </a:xfrm>
          <a:prstGeom prst="rect">
            <a:avLst/>
          </a:prstGeom>
        </p:spPr>
        <p:txBody>
          <a:bodyPr wrap="square">
            <a:spAutoFit/>
          </a:bodyPr>
          <a:lstStyle/>
          <a:p>
            <a:r>
              <a:rPr lang="en-US" sz="1600" b="1" dirty="0">
                <a:latin typeface="Arial Hebrew"/>
                <a:cs typeface="Arial Hebrew"/>
              </a:rPr>
              <a:t>Procedure:</a:t>
            </a:r>
          </a:p>
          <a:p>
            <a:pPr marL="342900" indent="-342900">
              <a:buFont typeface="+mj-lt"/>
              <a:buAutoNum type="arabicParenR"/>
            </a:pPr>
            <a:r>
              <a:rPr lang="en-US" sz="1600" dirty="0">
                <a:latin typeface="Arial Hebrew"/>
              </a:rPr>
              <a:t>In a bowl, dissolve one sachet </a:t>
            </a:r>
            <a:r>
              <a:rPr lang="en-US" sz="1600" dirty="0" err="1">
                <a:latin typeface="Arial Hebrew"/>
              </a:rPr>
              <a:t>Aminoleban</a:t>
            </a:r>
            <a:r>
              <a:rPr lang="en-US" sz="1600" dirty="0">
                <a:latin typeface="Arial Hebrew"/>
              </a:rPr>
              <a:t> Oral to 2 tablespoons water.</a:t>
            </a:r>
          </a:p>
          <a:p>
            <a:pPr marL="342900" indent="-342900">
              <a:buFont typeface="+mj-lt"/>
              <a:buAutoNum type="arabicParenR"/>
            </a:pPr>
            <a:r>
              <a:rPr lang="en-US" sz="1600" dirty="0">
                <a:latin typeface="Arial Hebrew"/>
              </a:rPr>
              <a:t>Add the Mayonnaise to the </a:t>
            </a:r>
            <a:r>
              <a:rPr lang="en-US" sz="1600" dirty="0" err="1">
                <a:latin typeface="Arial Hebrew"/>
              </a:rPr>
              <a:t>Aminoleban</a:t>
            </a:r>
            <a:r>
              <a:rPr lang="en-US" sz="1600" dirty="0">
                <a:latin typeface="Arial Hebrew"/>
              </a:rPr>
              <a:t> Oral mixture and set aside.</a:t>
            </a:r>
          </a:p>
          <a:p>
            <a:pPr marL="342900" indent="-342900">
              <a:buFont typeface="+mj-lt"/>
              <a:buAutoNum type="arabicParenR"/>
            </a:pPr>
            <a:r>
              <a:rPr lang="en-US" sz="1600" dirty="0">
                <a:latin typeface="Arial Hebrew"/>
              </a:rPr>
              <a:t>In a separate bowl, arrange the lettuce, tomato and tuna.</a:t>
            </a:r>
          </a:p>
          <a:p>
            <a:pPr marL="342900" indent="-342900">
              <a:buFont typeface="+mj-lt"/>
              <a:buAutoNum type="arabicParenR"/>
            </a:pPr>
            <a:r>
              <a:rPr lang="en-US" sz="1600" dirty="0">
                <a:latin typeface="Arial Hebrew"/>
              </a:rPr>
              <a:t>Finally, add the dressing to the salad.</a:t>
            </a:r>
          </a:p>
          <a:p>
            <a:pPr marL="342900" indent="-342900">
              <a:buFont typeface="+mj-lt"/>
              <a:buAutoNum type="arabicParenR"/>
            </a:pPr>
            <a:r>
              <a:rPr lang="en-US" sz="1600" dirty="0">
                <a:latin typeface="Arial Hebrew"/>
              </a:rPr>
              <a:t>Serve and enjoy!</a:t>
            </a:r>
            <a:endParaRPr lang="en-US" sz="1600" b="1" dirty="0">
              <a:latin typeface="Arial Hebrew"/>
              <a:cs typeface="Arial Hebrew"/>
            </a:endParaRPr>
          </a:p>
          <a:p>
            <a:endParaRPr lang="en-US" b="1" dirty="0">
              <a:latin typeface="Arial Hebrew"/>
              <a:cs typeface="Arial Hebrew"/>
            </a:endParaRPr>
          </a:p>
          <a:p>
            <a:endParaRPr lang="en-US" b="1" dirty="0">
              <a:latin typeface="Arial Hebrew"/>
              <a:cs typeface="Arial Hebrew"/>
            </a:endParaRPr>
          </a:p>
          <a:p>
            <a:endParaRPr lang="en-US" b="1" baseline="30000" dirty="0">
              <a:latin typeface="Arial Hebrew"/>
              <a:cs typeface="Arial Hebrew"/>
            </a:endParaRPr>
          </a:p>
        </p:txBody>
      </p:sp>
      <p:graphicFrame>
        <p:nvGraphicFramePr>
          <p:cNvPr id="14" name="Table 5">
            <a:extLst>
              <a:ext uri="{FF2B5EF4-FFF2-40B4-BE49-F238E27FC236}">
                <a16:creationId xmlns="" xmlns:a16="http://schemas.microsoft.com/office/drawing/2014/main" id="{3A68F401-F2DC-463F-8838-418392C5C607}"/>
              </a:ext>
            </a:extLst>
          </p:cNvPr>
          <p:cNvGraphicFramePr>
            <a:graphicFrameLocks noGrp="1"/>
          </p:cNvGraphicFramePr>
          <p:nvPr>
            <p:extLst>
              <p:ext uri="{D42A27DB-BD31-4B8C-83A1-F6EECF244321}">
                <p14:modId xmlns:p14="http://schemas.microsoft.com/office/powerpoint/2010/main" val="3498971171"/>
              </p:ext>
            </p:extLst>
          </p:nvPr>
        </p:nvGraphicFramePr>
        <p:xfrm>
          <a:off x="6228184" y="205787"/>
          <a:ext cx="2805075" cy="2593660"/>
        </p:xfrm>
        <a:graphic>
          <a:graphicData uri="http://schemas.openxmlformats.org/drawingml/2006/table">
            <a:tbl>
              <a:tblPr firstRow="1" bandRow="1">
                <a:tableStyleId>{AF606853-7671-496A-8E4F-DF71F8EC918B}</a:tableStyleId>
              </a:tblPr>
              <a:tblGrid>
                <a:gridCol w="1617246">
                  <a:extLst>
                    <a:ext uri="{9D8B030D-6E8A-4147-A177-3AD203B41FA5}">
                      <a16:colId xmlns="" xmlns:a16="http://schemas.microsoft.com/office/drawing/2014/main" val="260835692"/>
                    </a:ext>
                  </a:extLst>
                </a:gridCol>
                <a:gridCol w="1187829">
                  <a:extLst>
                    <a:ext uri="{9D8B030D-6E8A-4147-A177-3AD203B41FA5}">
                      <a16:colId xmlns="" xmlns:a16="http://schemas.microsoft.com/office/drawing/2014/main" val="3159947307"/>
                    </a:ext>
                  </a:extLst>
                </a:gridCol>
              </a:tblGrid>
              <a:tr h="191264">
                <a:tc gridSpan="2">
                  <a:txBody>
                    <a:bodyPr/>
                    <a:lstStyle/>
                    <a:p>
                      <a:pPr algn="l"/>
                      <a:r>
                        <a:rPr lang="en-US" sz="1600" b="1" i="0" dirty="0">
                          <a:latin typeface="Avenir Black"/>
                          <a:cs typeface="Avenir Black"/>
                        </a:rPr>
                        <a:t>Nutrition Facts</a:t>
                      </a:r>
                    </a:p>
                  </a:txBody>
                  <a:tcPr/>
                </a:tc>
                <a:tc hMerge="1">
                  <a:txBody>
                    <a:bodyPr/>
                    <a:lstStyle/>
                    <a:p>
                      <a:endParaRPr lang="en-US" dirty="0"/>
                    </a:p>
                  </a:txBody>
                  <a:tcPr/>
                </a:tc>
                <a:extLst>
                  <a:ext uri="{0D108BD9-81ED-4DB2-BD59-A6C34878D82A}">
                    <a16:rowId xmlns="" xmlns:a16="http://schemas.microsoft.com/office/drawing/2014/main" val="1326617937"/>
                  </a:ext>
                </a:extLst>
              </a:tr>
              <a:tr h="329756">
                <a:tc gridSpan="2">
                  <a:txBody>
                    <a:bodyPr/>
                    <a:lstStyle/>
                    <a:p>
                      <a:pPr algn="ctr"/>
                      <a:r>
                        <a:rPr lang="en-US" sz="1400" b="0" i="0" dirty="0">
                          <a:latin typeface="Arial Hebrew Light"/>
                          <a:cs typeface="Arial Hebrew Light"/>
                        </a:rPr>
                        <a:t>Serving</a:t>
                      </a:r>
                      <a:r>
                        <a:rPr lang="en-US" sz="1400" b="0" i="0" baseline="0" dirty="0">
                          <a:latin typeface="Arial Hebrew Light"/>
                          <a:cs typeface="Arial Hebrew Light"/>
                        </a:rPr>
                        <a:t> size: Makes 1 serving</a:t>
                      </a:r>
                      <a:endParaRPr lang="en-US" sz="1400" b="0" i="0" dirty="0">
                        <a:latin typeface="Arial Hebrew Light"/>
                        <a:cs typeface="Arial Hebrew Light"/>
                      </a:endParaRPr>
                    </a:p>
                  </a:txBody>
                  <a:tcPr/>
                </a:tc>
                <a:tc hMerge="1">
                  <a:txBody>
                    <a:bodyPr/>
                    <a:lstStyle/>
                    <a:p>
                      <a:endParaRPr lang="en-US"/>
                    </a:p>
                  </a:txBody>
                  <a:tcPr/>
                </a:tc>
                <a:extLst>
                  <a:ext uri="{0D108BD9-81ED-4DB2-BD59-A6C34878D82A}">
                    <a16:rowId xmlns="" xmlns:a16="http://schemas.microsoft.com/office/drawing/2014/main" val="1044373091"/>
                  </a:ext>
                </a:extLst>
              </a:tr>
              <a:tr h="329756">
                <a:tc>
                  <a:txBody>
                    <a:bodyPr/>
                    <a:lstStyle/>
                    <a:p>
                      <a:pPr algn="l"/>
                      <a:r>
                        <a:rPr lang="en-US" sz="1400" b="0" i="0" dirty="0">
                          <a:latin typeface="Arial Hebrew Light"/>
                          <a:cs typeface="Arial Hebrew Light"/>
                        </a:rPr>
                        <a:t>Total Calories</a:t>
                      </a:r>
                    </a:p>
                  </a:txBody>
                  <a:tcPr/>
                </a:tc>
                <a:tc>
                  <a:txBody>
                    <a:bodyPr/>
                    <a:lstStyle/>
                    <a:p>
                      <a:r>
                        <a:rPr lang="en-US" sz="1400" dirty="0"/>
                        <a:t>518 kcal</a:t>
                      </a:r>
                    </a:p>
                  </a:txBody>
                  <a:tcPr marL="68580" marR="68580" marT="34290" marB="34290"/>
                </a:tc>
                <a:extLst>
                  <a:ext uri="{0D108BD9-81ED-4DB2-BD59-A6C34878D82A}">
                    <a16:rowId xmlns="" xmlns:a16="http://schemas.microsoft.com/office/drawing/2014/main" val="603478927"/>
                  </a:ext>
                </a:extLst>
              </a:tr>
              <a:tr h="329756">
                <a:tc>
                  <a:txBody>
                    <a:bodyPr/>
                    <a:lstStyle/>
                    <a:p>
                      <a:pPr algn="l"/>
                      <a:r>
                        <a:rPr lang="en-US" sz="1400" b="0" i="0" dirty="0">
                          <a:latin typeface="Arial Hebrew Light"/>
                          <a:cs typeface="Arial Hebrew Light"/>
                        </a:rPr>
                        <a:t>Carbohydrates</a:t>
                      </a:r>
                    </a:p>
                  </a:txBody>
                  <a:tcPr/>
                </a:tc>
                <a:tc>
                  <a:txBody>
                    <a:bodyPr/>
                    <a:lstStyle/>
                    <a:p>
                      <a:r>
                        <a:rPr lang="en-US" sz="1400" dirty="0"/>
                        <a:t>42.9 g</a:t>
                      </a:r>
                    </a:p>
                  </a:txBody>
                  <a:tcPr marL="68580" marR="68580" marT="34290" marB="34290"/>
                </a:tc>
                <a:extLst>
                  <a:ext uri="{0D108BD9-81ED-4DB2-BD59-A6C34878D82A}">
                    <a16:rowId xmlns="" xmlns:a16="http://schemas.microsoft.com/office/drawing/2014/main" val="3722211172"/>
                  </a:ext>
                </a:extLst>
              </a:tr>
              <a:tr h="329756">
                <a:tc>
                  <a:txBody>
                    <a:bodyPr/>
                    <a:lstStyle/>
                    <a:p>
                      <a:pPr algn="l"/>
                      <a:r>
                        <a:rPr lang="en-US" sz="1400" b="0" i="0" dirty="0">
                          <a:latin typeface="Arial Hebrew Light"/>
                          <a:cs typeface="Arial Hebrew Light"/>
                        </a:rPr>
                        <a:t>Protein</a:t>
                      </a:r>
                    </a:p>
                  </a:txBody>
                  <a:tcPr/>
                </a:tc>
                <a:tc>
                  <a:txBody>
                    <a:bodyPr/>
                    <a:lstStyle/>
                    <a:p>
                      <a:r>
                        <a:rPr lang="en-US" sz="1400" dirty="0"/>
                        <a:t>29.3 g</a:t>
                      </a:r>
                    </a:p>
                  </a:txBody>
                  <a:tcPr marL="68580" marR="68580" marT="34290" marB="34290"/>
                </a:tc>
                <a:extLst>
                  <a:ext uri="{0D108BD9-81ED-4DB2-BD59-A6C34878D82A}">
                    <a16:rowId xmlns="" xmlns:a16="http://schemas.microsoft.com/office/drawing/2014/main" val="2387756565"/>
                  </a:ext>
                </a:extLst>
              </a:tr>
              <a:tr h="329756">
                <a:tc>
                  <a:txBody>
                    <a:bodyPr/>
                    <a:lstStyle/>
                    <a:p>
                      <a:pPr algn="l"/>
                      <a:r>
                        <a:rPr lang="en-US" sz="1400" b="0" i="0" dirty="0">
                          <a:latin typeface="Arial Hebrew Light"/>
                          <a:cs typeface="Arial Hebrew Light"/>
                        </a:rPr>
                        <a:t>Fat</a:t>
                      </a:r>
                    </a:p>
                  </a:txBody>
                  <a:tcPr/>
                </a:tc>
                <a:tc>
                  <a:txBody>
                    <a:bodyPr/>
                    <a:lstStyle/>
                    <a:p>
                      <a:r>
                        <a:rPr lang="en-US" sz="1400" dirty="0"/>
                        <a:t>25.9 g</a:t>
                      </a:r>
                    </a:p>
                  </a:txBody>
                  <a:tcPr marL="68580" marR="68580" marT="34290" marB="34290"/>
                </a:tc>
                <a:extLst>
                  <a:ext uri="{0D108BD9-81ED-4DB2-BD59-A6C34878D82A}">
                    <a16:rowId xmlns="" xmlns:a16="http://schemas.microsoft.com/office/drawing/2014/main" val="2374499335"/>
                  </a:ext>
                </a:extLst>
              </a:tr>
              <a:tr h="176180">
                <a:tc>
                  <a:txBody>
                    <a:bodyPr/>
                    <a:lstStyle/>
                    <a:p>
                      <a:pPr algn="l"/>
                      <a:r>
                        <a:rPr lang="en-US" sz="1400" b="0" i="0" dirty="0">
                          <a:latin typeface="Arial Hebrew Light"/>
                          <a:cs typeface="Arial Hebrew Light"/>
                        </a:rPr>
                        <a:t>Sugar</a:t>
                      </a:r>
                    </a:p>
                  </a:txBody>
                  <a:tcPr/>
                </a:tc>
                <a:tc>
                  <a:txBody>
                    <a:bodyPr/>
                    <a:lstStyle/>
                    <a:p>
                      <a:r>
                        <a:rPr lang="en-US" sz="1400" dirty="0"/>
                        <a:t>238.6 mg</a:t>
                      </a:r>
                    </a:p>
                  </a:txBody>
                  <a:tcPr marL="68580" marR="68580" marT="34290" marB="34290"/>
                </a:tc>
                <a:extLst>
                  <a:ext uri="{0D108BD9-81ED-4DB2-BD59-A6C34878D82A}">
                    <a16:rowId xmlns="" xmlns:a16="http://schemas.microsoft.com/office/drawing/2014/main" val="10006"/>
                  </a:ext>
                </a:extLst>
              </a:tr>
              <a:tr h="176180">
                <a:tc>
                  <a:txBody>
                    <a:bodyPr/>
                    <a:lstStyle/>
                    <a:p>
                      <a:pPr algn="l"/>
                      <a:r>
                        <a:rPr lang="en-US" sz="1400" b="0" i="0" dirty="0">
                          <a:latin typeface="Arial Hebrew Light"/>
                          <a:cs typeface="Arial Hebrew Light"/>
                        </a:rPr>
                        <a:t>Sodium</a:t>
                      </a:r>
                    </a:p>
                  </a:txBody>
                  <a:tcPr/>
                </a:tc>
                <a:tc>
                  <a:txBody>
                    <a:bodyPr/>
                    <a:lstStyle/>
                    <a:p>
                      <a:r>
                        <a:rPr lang="en-US" sz="1400" dirty="0"/>
                        <a:t>2.9 g</a:t>
                      </a:r>
                    </a:p>
                  </a:txBody>
                  <a:tcPr marL="68580" marR="68580" marT="34290" marB="34290"/>
                </a:tc>
                <a:extLst>
                  <a:ext uri="{0D108BD9-81ED-4DB2-BD59-A6C34878D82A}">
                    <a16:rowId xmlns="" xmlns:a16="http://schemas.microsoft.com/office/drawing/2014/main" val="10007"/>
                  </a:ext>
                </a:extLst>
              </a:tr>
            </a:tbl>
          </a:graphicData>
        </a:graphic>
      </p:graphicFrame>
      <p:sp>
        <p:nvSpPr>
          <p:cNvPr id="18" name="Title 2">
            <a:extLst>
              <a:ext uri="{FF2B5EF4-FFF2-40B4-BE49-F238E27FC236}">
                <a16:creationId xmlns="" xmlns:a16="http://schemas.microsoft.com/office/drawing/2014/main" id="{643AD173-62FF-E940-9A24-7749B47A1FE9}"/>
              </a:ext>
            </a:extLst>
          </p:cNvPr>
          <p:cNvSpPr>
            <a:spLocks noGrp="1"/>
          </p:cNvSpPr>
          <p:nvPr>
            <p:ph type="title"/>
          </p:nvPr>
        </p:nvSpPr>
        <p:spPr>
          <a:xfrm>
            <a:off x="-180528" y="23981"/>
            <a:ext cx="6192688" cy="884466"/>
          </a:xfrm>
        </p:spPr>
        <p:txBody>
          <a:bodyPr/>
          <a:lstStyle/>
          <a:p>
            <a:pPr algn="ctr"/>
            <a:r>
              <a:rPr lang="en-US" sz="2800" dirty="0">
                <a:solidFill>
                  <a:schemeClr val="tx1"/>
                </a:solidFill>
                <a:latin typeface="Cambria" pitchFamily="18" charset="0"/>
              </a:rPr>
              <a:t>Green Salad with Amino-dressing</a:t>
            </a:r>
            <a:endParaRPr lang="ko-KR" altLang="en-US" sz="2800" dirty="0">
              <a:solidFill>
                <a:schemeClr val="tx1"/>
              </a:solidFill>
              <a:latin typeface="Cambria" pitchFamily="18" charset="0"/>
              <a:cs typeface="Marker Felt"/>
            </a:endParaRPr>
          </a:p>
        </p:txBody>
      </p:sp>
      <p:sp>
        <p:nvSpPr>
          <p:cNvPr id="17" name="TextBox 16"/>
          <p:cNvSpPr txBox="1"/>
          <p:nvPr/>
        </p:nvSpPr>
        <p:spPr>
          <a:xfrm>
            <a:off x="287524" y="669284"/>
            <a:ext cx="2520280" cy="369332"/>
          </a:xfrm>
          <a:prstGeom prst="rect">
            <a:avLst/>
          </a:prstGeom>
          <a:noFill/>
        </p:spPr>
        <p:txBody>
          <a:bodyPr wrap="square" rtlCol="0">
            <a:spAutoFit/>
          </a:bodyPr>
          <a:lstStyle/>
          <a:p>
            <a:pPr algn="ctr"/>
            <a:r>
              <a:rPr lang="en-US" dirty="0">
                <a:solidFill>
                  <a:schemeClr val="bg1"/>
                </a:solidFill>
                <a:latin typeface="Arial Hebrew"/>
                <a:cs typeface="Arial Hebrew"/>
              </a:rPr>
              <a:t>Makes </a:t>
            </a:r>
            <a:r>
              <a:rPr lang="en-GB" dirty="0">
                <a:solidFill>
                  <a:schemeClr val="bg1"/>
                </a:solidFill>
                <a:latin typeface="Arial Hebrew"/>
                <a:cs typeface="Arial Hebrew"/>
              </a:rPr>
              <a:t>1 </a:t>
            </a:r>
            <a:r>
              <a:rPr lang="en-US" dirty="0">
                <a:solidFill>
                  <a:schemeClr val="bg1"/>
                </a:solidFill>
                <a:latin typeface="Arial Hebrew"/>
                <a:cs typeface="Arial Hebrew"/>
              </a:rPr>
              <a:t>serving </a:t>
            </a:r>
          </a:p>
        </p:txBody>
      </p:sp>
      <p:grpSp>
        <p:nvGrpSpPr>
          <p:cNvPr id="15" name="Group 14">
            <a:extLst>
              <a:ext uri="{FF2B5EF4-FFF2-40B4-BE49-F238E27FC236}">
                <a16:creationId xmlns="" xmlns:a16="http://schemas.microsoft.com/office/drawing/2014/main" id="{A24CF3E2-C744-434E-9895-4A8B06A62274}"/>
              </a:ext>
            </a:extLst>
          </p:cNvPr>
          <p:cNvGrpSpPr/>
          <p:nvPr/>
        </p:nvGrpSpPr>
        <p:grpSpPr>
          <a:xfrm>
            <a:off x="8528" y="2799447"/>
            <a:ext cx="2799275" cy="338554"/>
            <a:chOff x="-33035" y="2882920"/>
            <a:chExt cx="3105220" cy="396784"/>
          </a:xfrm>
        </p:grpSpPr>
        <p:sp>
          <p:nvSpPr>
            <p:cNvPr id="19" name="TextBox 18">
              <a:extLst>
                <a:ext uri="{FF2B5EF4-FFF2-40B4-BE49-F238E27FC236}">
                  <a16:creationId xmlns="" xmlns:a16="http://schemas.microsoft.com/office/drawing/2014/main" id="{124E32BC-0630-4546-9694-2D6D1B986C38}"/>
                </a:ext>
              </a:extLst>
            </p:cNvPr>
            <p:cNvSpPr txBox="1"/>
            <p:nvPr/>
          </p:nvSpPr>
          <p:spPr>
            <a:xfrm>
              <a:off x="-33035" y="2882920"/>
              <a:ext cx="3000235" cy="396784"/>
            </a:xfrm>
            <a:prstGeom prst="rect">
              <a:avLst/>
            </a:prstGeom>
            <a:noFill/>
          </p:spPr>
          <p:txBody>
            <a:bodyPr wrap="square" rtlCol="0">
              <a:spAutoFit/>
            </a:bodyPr>
            <a:lstStyle/>
            <a:p>
              <a:r>
                <a:rPr lang="en-PH" sz="1600" dirty="0">
                  <a:latin typeface="Freestyle Script" panose="030804020302050B0404" pitchFamily="66" charset="0"/>
                </a:rPr>
                <a:t>Best paired with Amino Carrot-Cucumber Juice </a:t>
              </a:r>
            </a:p>
          </p:txBody>
        </p:sp>
        <p:pic>
          <p:nvPicPr>
            <p:cNvPr id="20" name="Picture 19">
              <a:extLst>
                <a:ext uri="{FF2B5EF4-FFF2-40B4-BE49-F238E27FC236}">
                  <a16:creationId xmlns="" xmlns:a16="http://schemas.microsoft.com/office/drawing/2014/main" id="{A2A02E6D-89F6-4C2B-9FF9-D594FFAACA5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62865" y="2897438"/>
              <a:ext cx="209320" cy="286185"/>
            </a:xfrm>
            <a:prstGeom prst="rect">
              <a:avLst/>
            </a:prstGeom>
          </p:spPr>
        </p:pic>
      </p:gr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7848" y="1038616"/>
            <a:ext cx="1280741" cy="1707655"/>
          </a:xfrm>
          <a:prstGeom prst="rect">
            <a:avLst/>
          </a:prstGeom>
        </p:spPr>
      </p:pic>
    </p:spTree>
    <p:extLst>
      <p:ext uri="{BB962C8B-B14F-4D97-AF65-F5344CB8AC3E}">
        <p14:creationId xmlns:p14="http://schemas.microsoft.com/office/powerpoint/2010/main" val="8391120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20460705</TotalTime>
  <Words>1807</Words>
  <Application>Microsoft Office PowerPoint</Application>
  <PresentationFormat>On-screen Show (16:9)</PresentationFormat>
  <Paragraphs>404</Paragraphs>
  <Slides>19</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맑은 고딕</vt:lpstr>
      <vt:lpstr>Abadi MT Condensed Extra Bold</vt:lpstr>
      <vt:lpstr>Arial</vt:lpstr>
      <vt:lpstr>Arial Hebrew</vt:lpstr>
      <vt:lpstr>Arial Hebrew Light</vt:lpstr>
      <vt:lpstr>Avenir Black</vt:lpstr>
      <vt:lpstr>Calibri</vt:lpstr>
      <vt:lpstr>Cambria</vt:lpstr>
      <vt:lpstr>Freestyle Script</vt:lpstr>
      <vt:lpstr>Marker Felt</vt:lpstr>
      <vt:lpstr>Office Theme</vt:lpstr>
      <vt:lpstr>PowerPoint Presentation</vt:lpstr>
      <vt:lpstr>A-Menu-leban Snack Edition aims to provide energy and  protein rich snacks incorporated with Aminoleban Oral.  These recipes are easy to prepare, palatable and easy to  incorporate in a patients diet. It gives the patients innovative  and creative ways to consume Aminoleban Oral’s  recommended intake of three times a day. This helps the  patients to reach their daily required energy and protein  requirements in order to improve their over all liver health.</vt:lpstr>
      <vt:lpstr>Our liver, the second largest organ in the body, is an active  vital organ that performs many essential functions. It metabolizes, detoxifies, and regenerates. Liver diseases may have absolute  effects on both nutrition and general health status.  Aminoleban Oral, a nutritional supplement, is the optimum choice in nutrition for liver impaired patients. In this booklet are easy to  prepare snacks that may be useful in the patient's consumption of Aminoleban Oral.</vt:lpstr>
      <vt:lpstr>Eating three big meals a day may be a hard thing to do for a  patient who is experiencing nausea, loss of appetite, and has altered taste. To prevent malnutrition and muscle loss, having 5 to 6 small  meals a day may help the patient meet his nutritional needs without having a hard time. This booklet contains some simple and  cost-efficient recipe of snacks with Aminoleban Oral incorporated to other food items, which may help in improving the nutritional status  and overall health of the patients.</vt:lpstr>
      <vt:lpstr>Good nutrition is important particularly for those patients with medical concerns like liver impairment. Whereas, some of them don’t get  adequate nutrients in their diet as well as their protein requirement.  However, achieving those recommendations doesn’t have to be  complicated because you have Aminoleban Oral, which can be  incorporated into different healthy recipes to achieve your  macronutrients and micronutrient needs. This booklet will show you  that a simple recipe can be nutritious at the same time will help you  achieve your recommended dietary intake.</vt:lpstr>
      <vt:lpstr>        Chicken Pesto-Leban Sandwich  </vt:lpstr>
      <vt:lpstr> Pasta de Amino-Sardines </vt:lpstr>
      <vt:lpstr>    Mango-leban Graham Cake</vt:lpstr>
      <vt:lpstr>Green Salad with Amino-dressing</vt:lpstr>
      <vt:lpstr>    Aminogiri </vt:lpstr>
      <vt:lpstr>  Tofu Chips &amp; Tuna Dip </vt:lpstr>
      <vt:lpstr>    Oat-Mino Energy  Balls </vt:lpstr>
      <vt:lpstr>    Amino-Ice Pop </vt:lpstr>
      <vt:lpstr>PowerPoint Presentation</vt:lpstr>
      <vt:lpstr>   A-Mintea</vt:lpstr>
      <vt:lpstr>     Amino Carrot-Cucumber Juice</vt:lpstr>
      <vt:lpstr>    Amino-PiñaMoradé</vt:lpstr>
      <vt:lpstr>  Orange Lettuce-Leban Cooler</vt:lpstr>
      <vt:lpstr>REFERENCES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Jerome Lim</cp:lastModifiedBy>
  <cp:revision>208</cp:revision>
  <dcterms:created xsi:type="dcterms:W3CDTF">2014-04-01T16:27:38Z</dcterms:created>
  <dcterms:modified xsi:type="dcterms:W3CDTF">2020-08-19T02:49:26Z</dcterms:modified>
</cp:coreProperties>
</file>