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Gill Sans" panose="020B0604020202020204" charset="0"/>
      <p:regular r:id="rId8"/>
      <p:bold r:id="rId9"/>
    </p:embeddedFont>
    <p:embeddedFont>
      <p:font typeface="Bookman Old Style" panose="02050604050505020204" pitchFamily="18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gtwvppbFvOxvT7Wv3n/OU3vfX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05FC4-96E8-4433-A4DB-39CAB573DE43}">
  <a:tblStyle styleId="{4BB05FC4-96E8-4433-A4DB-39CAB573DE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C00A9E2-CC71-41EB-A26F-05B5D34D7E9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0AE24B-6641-420B-800E-5447C496574F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EDB8B6-6F85-48C7-979F-DDE2F6D782DB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gs" Target="tags/tag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84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82" Type="http://schemas.openxmlformats.org/officeDocument/2006/relationships/presProps" Target="presProps.xml"/><Relationship Id="rId10" Type="http://schemas.openxmlformats.org/officeDocument/2006/relationships/font" Target="fonts/font3.fntdata"/><Relationship Id="rId8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3952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d6c37ef2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d6c37ef26_0_3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7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6c37ef26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6c37ef26_0_3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bd6c37ef26_0_3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130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6c37ef2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d6c37ef26_0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bd6c37ef26_0_3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84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d6c37ef2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d6c37ef26_0_4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bd6c37ef26_0_4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13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6c37ef26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6c37ef26_0_4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bd6c37ef26_0_4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87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bd6c37ef26_0_12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bd6c37ef26_0_121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53889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546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1pPr>
            <a:lvl2pPr marL="914400" lvl="1" indent="-31546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2pPr>
            <a:lvl3pPr marL="1371600" lvl="2" indent="-31546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3pPr>
            <a:lvl4pPr marL="1828800" lvl="3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gbd6c37ef26_0_121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402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d6c37ef26_0_19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bd6c37ef26_0_1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gbd6c37ef26_0_19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bd6c37ef26_0_1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bd6c37ef26_0_1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bd6c37ef26_0_1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bd6c37ef26_0_125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bd6c37ef26_0_12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546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1pPr>
            <a:lvl2pPr marL="914400" lvl="1" indent="-31546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2pPr>
            <a:lvl3pPr marL="1371600" lvl="2" indent="-31546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3pPr>
            <a:lvl4pPr marL="1828800" lvl="3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bd6c37ef26_0_125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402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bg>
      <p:bgPr>
        <a:solidFill>
          <a:srgbClr val="4F271C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d6c37ef26_0_129"/>
          <p:cNvSpPr txBox="1"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3200"/>
              <a:buFont typeface="Bookman Old Style"/>
              <a:buNone/>
              <a:defRPr>
                <a:solidFill>
                  <a:srgbClr val="E7DEC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bd6c37ef26_0_129"/>
          <p:cNvSpPr txBox="1">
            <a:spLocks noGrp="1"/>
          </p:cNvSpPr>
          <p:nvPr>
            <p:ph type="body" idx="1"/>
          </p:nvPr>
        </p:nvSpPr>
        <p:spPr>
          <a:xfrm>
            <a:off x="1727200" y="4267200"/>
            <a:ext cx="9042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None/>
              <a:defRPr sz="2000">
                <a:solidFill>
                  <a:srgbClr val="FFFFFF"/>
                </a:solidFill>
              </a:defRPr>
            </a:lvl5pPr>
            <a:lvl6pPr marL="2743200" lvl="5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gbd6c37ef26_0_129"/>
          <p:cNvSpPr/>
          <p:nvPr/>
        </p:nvSpPr>
        <p:spPr>
          <a:xfrm>
            <a:off x="1219200" y="2819400"/>
            <a:ext cx="9753600" cy="1280100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gbd6c37ef26_0_129"/>
          <p:cNvSpPr/>
          <p:nvPr/>
        </p:nvSpPr>
        <p:spPr>
          <a:xfrm>
            <a:off x="1219200" y="2819400"/>
            <a:ext cx="304800" cy="12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gbd6c37ef26_0_129"/>
          <p:cNvSpPr txBox="1">
            <a:spLocks noGrp="1"/>
          </p:cNvSpPr>
          <p:nvPr>
            <p:ph type="sldNum" idx="12"/>
          </p:nvPr>
        </p:nvSpPr>
        <p:spPr>
          <a:xfrm>
            <a:off x="1426463" y="6355079"/>
            <a:ext cx="402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F271C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d6c37ef26_0_13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bd6c37ef26_0_135"/>
          <p:cNvSpPr txBox="1">
            <a:spLocks noGrp="1"/>
          </p:cNvSpPr>
          <p:nvPr>
            <p:ph type="body" idx="1"/>
          </p:nvPr>
        </p:nvSpPr>
        <p:spPr>
          <a:xfrm>
            <a:off x="609600" y="1285875"/>
            <a:ext cx="53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  <a:defRPr sz="2400" b="1">
                <a:solidFill>
                  <a:schemeClr val="accent2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  <a:defRPr sz="2400" b="1">
                <a:solidFill>
                  <a:schemeClr val="accent2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  <a:defRPr sz="2400" b="1">
                <a:solidFill>
                  <a:schemeClr val="accent2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ill Sans"/>
              <a:buNone/>
              <a:defRPr sz="2400" b="1">
                <a:solidFill>
                  <a:schemeClr val="accent2"/>
                </a:solidFill>
              </a:defRPr>
            </a:lvl5pPr>
            <a:lvl6pPr marL="2743200" lvl="5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gbd6c37ef26_0_135"/>
          <p:cNvSpPr txBox="1">
            <a:spLocks noGrp="1"/>
          </p:cNvSpPr>
          <p:nvPr>
            <p:ph type="body" idx="2"/>
          </p:nvPr>
        </p:nvSpPr>
        <p:spPr>
          <a:xfrm>
            <a:off x="6197600" y="1295400"/>
            <a:ext cx="5389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1546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1pPr>
            <a:lvl2pPr marL="914400" lvl="1" indent="-31546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2pPr>
            <a:lvl3pPr marL="1371600" lvl="2" indent="-31546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3pPr>
            <a:lvl4pPr marL="1828800" lvl="3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gbd6c37ef26_0_135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402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gbd6c37ef26_0_144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9" name="Google Shape;49;gbd6c37ef26_0_144"/>
          <p:cNvSpPr/>
          <p:nvPr/>
        </p:nvSpPr>
        <p:spPr>
          <a:xfrm rot="5400000">
            <a:off x="590592" y="6447357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gbd6c37ef26_0_144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402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bd6c37ef26_0_148"/>
          <p:cNvSpPr txBox="1"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2000"/>
              <a:buFont typeface="Gill Sans"/>
              <a:buNone/>
              <a:defRPr sz="2000" b="1"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bd6c37ef26_0_148"/>
          <p:cNvSpPr txBox="1">
            <a:spLocks noGrp="1"/>
          </p:cNvSpPr>
          <p:nvPr>
            <p:ph type="body" idx="1"/>
          </p:nvPr>
        </p:nvSpPr>
        <p:spPr>
          <a:xfrm>
            <a:off x="8432800" y="1219200"/>
            <a:ext cx="3352800" cy="48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 rtl="0">
              <a:lnSpc>
                <a:spcPct val="137500"/>
              </a:lnSpc>
              <a:spcBef>
                <a:spcPts val="1000"/>
              </a:spcBef>
              <a:spcAft>
                <a:spcPts val="0"/>
              </a:spcAft>
              <a:buClr>
                <a:srgbClr val="4F271C"/>
              </a:buClr>
              <a:buSzPts val="1600"/>
              <a:buFont typeface="Gill Sans"/>
              <a:buNone/>
              <a:defRPr sz="1600">
                <a:solidFill>
                  <a:srgbClr val="4F271C"/>
                </a:solidFill>
              </a:defRPr>
            </a:lvl1pPr>
            <a:lvl2pPr marL="914400" lvl="1" indent="-228600" algn="l" rtl="0">
              <a:lnSpc>
                <a:spcPct val="137500"/>
              </a:lnSpc>
              <a:spcBef>
                <a:spcPts val="1000"/>
              </a:spcBef>
              <a:spcAft>
                <a:spcPts val="0"/>
              </a:spcAft>
              <a:buClr>
                <a:srgbClr val="4F271C"/>
              </a:buClr>
              <a:buSzPts val="1600"/>
              <a:buFont typeface="Gill Sans"/>
              <a:buNone/>
              <a:defRPr sz="1600">
                <a:solidFill>
                  <a:srgbClr val="4F271C"/>
                </a:solidFill>
              </a:defRPr>
            </a:lvl2pPr>
            <a:lvl3pPr marL="1371600" lvl="2" indent="-228600" algn="l" rtl="0">
              <a:lnSpc>
                <a:spcPct val="137500"/>
              </a:lnSpc>
              <a:spcBef>
                <a:spcPts val="1000"/>
              </a:spcBef>
              <a:spcAft>
                <a:spcPts val="0"/>
              </a:spcAft>
              <a:buClr>
                <a:srgbClr val="4F271C"/>
              </a:buClr>
              <a:buSzPts val="1600"/>
              <a:buFont typeface="Gill Sans"/>
              <a:buNone/>
              <a:defRPr sz="1600">
                <a:solidFill>
                  <a:srgbClr val="4F271C"/>
                </a:solidFill>
              </a:defRPr>
            </a:lvl3pPr>
            <a:lvl4pPr marL="1828800" lvl="3" indent="-228600" algn="l" rtl="0">
              <a:lnSpc>
                <a:spcPct val="137500"/>
              </a:lnSpc>
              <a:spcBef>
                <a:spcPts val="1000"/>
              </a:spcBef>
              <a:spcAft>
                <a:spcPts val="0"/>
              </a:spcAft>
              <a:buClr>
                <a:srgbClr val="4F271C"/>
              </a:buClr>
              <a:buSzPts val="1600"/>
              <a:buFont typeface="Gill Sans"/>
              <a:buNone/>
              <a:defRPr sz="1600">
                <a:solidFill>
                  <a:srgbClr val="4F271C"/>
                </a:solidFill>
              </a:defRPr>
            </a:lvl4pPr>
            <a:lvl5pPr marL="2286000" lvl="4" indent="-228600" algn="l" rtl="0">
              <a:lnSpc>
                <a:spcPct val="137500"/>
              </a:lnSpc>
              <a:spcBef>
                <a:spcPts val="1000"/>
              </a:spcBef>
              <a:spcAft>
                <a:spcPts val="0"/>
              </a:spcAft>
              <a:buClr>
                <a:srgbClr val="4F271C"/>
              </a:buClr>
              <a:buSzPts val="1600"/>
              <a:buFont typeface="Gill Sans"/>
              <a:buNone/>
              <a:defRPr sz="1600">
                <a:solidFill>
                  <a:srgbClr val="4F271C"/>
                </a:solidFill>
              </a:defRPr>
            </a:lvl5pPr>
            <a:lvl6pPr marL="2743200" lvl="5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cxnSp>
        <p:nvCxnSpPr>
          <p:cNvPr id="54" name="Google Shape;54;gbd6c37ef26_0_148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5" name="Google Shape;55;gbd6c37ef26_0_148"/>
          <p:cNvCxnSpPr/>
          <p:nvPr/>
        </p:nvCxnSpPr>
        <p:spPr>
          <a:xfrm>
            <a:off x="8238402" y="307339"/>
            <a:ext cx="0" cy="6035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6" name="Google Shape;56;gbd6c37ef26_0_148"/>
          <p:cNvSpPr/>
          <p:nvPr/>
        </p:nvSpPr>
        <p:spPr>
          <a:xfrm rot="5400000">
            <a:off x="590592" y="6447357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Google Shape;57;gbd6c37ef26_0_148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402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bg>
      <p:bgPr>
        <a:solidFill>
          <a:srgbClr val="4F271C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d6c37ef26_0_155"/>
          <p:cNvSpPr txBox="1">
            <a:spLocks noGrp="1"/>
          </p:cNvSpPr>
          <p:nvPr>
            <p:ph type="title"/>
          </p:nvPr>
        </p:nvSpPr>
        <p:spPr>
          <a:xfrm>
            <a:off x="609600" y="500856"/>
            <a:ext cx="10972800" cy="6747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Bookman Old Style"/>
              <a:buNone/>
              <a:defRPr sz="20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bd6c37ef26_0_155"/>
          <p:cNvSpPr>
            <a:spLocks noGrp="1"/>
          </p:cNvSpPr>
          <p:nvPr>
            <p:ph type="pic" idx="2"/>
          </p:nvPr>
        </p:nvSpPr>
        <p:spPr>
          <a:xfrm>
            <a:off x="609600" y="1905000"/>
            <a:ext cx="10972800" cy="42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Gill Sans"/>
              <a:buChar char="◻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Gill Sans"/>
              <a:buChar char="◻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gbd6c37ef26_0_155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ill Sans"/>
              <a:buNone/>
              <a:defRPr sz="1400">
                <a:solidFill>
                  <a:srgbClr val="FFFFFF"/>
                </a:solidFill>
              </a:defRPr>
            </a:lvl1pPr>
            <a:lvl2pPr marL="914400" lvl="1" indent="-2961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64"/>
              <a:buFont typeface="Gill Sans"/>
              <a:buChar char="•"/>
              <a:defRPr sz="1400">
                <a:solidFill>
                  <a:srgbClr val="FFFFFF"/>
                </a:solidFill>
              </a:defRPr>
            </a:lvl2pPr>
            <a:lvl3pPr marL="1371600" lvl="2" indent="-2961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64"/>
              <a:buFont typeface="Gill Sans"/>
              <a:buChar char="•"/>
              <a:defRPr sz="1400">
                <a:solidFill>
                  <a:srgbClr val="FFFFFF"/>
                </a:solidFill>
              </a:defRPr>
            </a:lvl3pPr>
            <a:lvl4pPr marL="1828800" lvl="3" indent="-29083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980"/>
              <a:buFont typeface="Gill Sans"/>
              <a:buChar char="◻"/>
              <a:defRPr sz="1400">
                <a:solidFill>
                  <a:srgbClr val="FFFFFF"/>
                </a:solidFill>
              </a:defRPr>
            </a:lvl4pPr>
            <a:lvl5pPr marL="2286000" lvl="4" indent="-2908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980"/>
              <a:buFont typeface="Gill Sans"/>
              <a:buChar char="◻"/>
              <a:defRPr sz="1400">
                <a:solidFill>
                  <a:srgbClr val="FFFFFF"/>
                </a:solidFill>
              </a:defRPr>
            </a:lvl5pPr>
            <a:lvl6pPr marL="2743200" lvl="5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cxnSp>
        <p:nvCxnSpPr>
          <p:cNvPr id="62" name="Google Shape;62;gbd6c37ef26_0_15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3" name="Google Shape;63;gbd6c37ef26_0_155"/>
          <p:cNvSpPr/>
          <p:nvPr/>
        </p:nvSpPr>
        <p:spPr>
          <a:xfrm rot="5400000">
            <a:off x="590592" y="6447357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gbd6c37ef26_0_155"/>
          <p:cNvSpPr/>
          <p:nvPr/>
        </p:nvSpPr>
        <p:spPr>
          <a:xfrm>
            <a:off x="609600" y="500856"/>
            <a:ext cx="2439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gbd6c37ef26_0_155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402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DEC9"/>
              </a:buClr>
              <a:buSzPts val="1400"/>
              <a:buFont typeface="Gill Sans"/>
              <a:buNone/>
              <a:defRPr>
                <a:solidFill>
                  <a:srgbClr val="E7DEC9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4F271C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d6c37ef26_0_167"/>
          <p:cNvSpPr txBox="1">
            <a:spLocks noGrp="1"/>
          </p:cNvSpPr>
          <p:nvPr>
            <p:ph type="title"/>
          </p:nvPr>
        </p:nvSpPr>
        <p:spPr>
          <a:xfrm>
            <a:off x="8839200" y="274638"/>
            <a:ext cx="27432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bd6c37ef26_0_167"/>
          <p:cNvSpPr txBox="1">
            <a:spLocks noGrp="1"/>
          </p:cNvSpPr>
          <p:nvPr>
            <p:ph type="body" idx="1"/>
          </p:nvPr>
        </p:nvSpPr>
        <p:spPr>
          <a:xfrm>
            <a:off x="609600" y="274638"/>
            <a:ext cx="80265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1546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1pPr>
            <a:lvl2pPr marL="914400" lvl="1" indent="-31546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2pPr>
            <a:lvl3pPr marL="1371600" lvl="2" indent="-31546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•"/>
              <a:defRPr/>
            </a:lvl3pPr>
            <a:lvl4pPr marL="1828800" lvl="3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cxnSp>
        <p:nvCxnSpPr>
          <p:cNvPr id="73" name="Google Shape;73;gbd6c37ef26_0_167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" name="Google Shape;74;gbd6c37ef26_0_167"/>
          <p:cNvSpPr/>
          <p:nvPr/>
        </p:nvSpPr>
        <p:spPr>
          <a:xfrm rot="5400000">
            <a:off x="590592" y="6447357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5" name="Google Shape;75;gbd6c37ef26_0_167"/>
          <p:cNvCxnSpPr/>
          <p:nvPr/>
        </p:nvCxnSpPr>
        <p:spPr>
          <a:xfrm>
            <a:off x="8741764" y="276506"/>
            <a:ext cx="0" cy="5852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" name="Google Shape;76;gbd6c37ef26_0_167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402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>
                <a:solidFill>
                  <a:srgbClr val="4F271C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1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d6c37ef26_0_18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bd6c37ef26_0_18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gbd6c37ef26_0_18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bd6c37ef26_0_18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gbd6c37ef26_0_18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◻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bd6c37ef26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bd6c37ef26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bd6c37ef26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bd6c37ef26_0_106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1" name="Google Shape;11;gbd6c37ef26_0_106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" name="Google Shape;12;gbd6c37ef26_0_106"/>
          <p:cNvSpPr/>
          <p:nvPr/>
        </p:nvSpPr>
        <p:spPr>
          <a:xfrm rot="5400000">
            <a:off x="590592" y="6447357"/>
            <a:ext cx="190800" cy="1605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bd6c37ef26_0_106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rgbClr val="4F271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rgbClr val="4F271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rgbClr val="4F271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rgbClr val="4F271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rgbClr val="4F271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rgbClr val="4F271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rgbClr val="4F271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rgbClr val="4F271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3200"/>
              <a:buFont typeface="Bookman Old Style"/>
              <a:buNone/>
              <a:defRPr sz="3200" b="0" i="0" u="none" strike="noStrike" cap="none">
                <a:solidFill>
                  <a:srgbClr val="4F271C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4" name="Google Shape;14;gbd6c37ef26_0_106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109728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407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54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41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Gill Sans"/>
              <a:buChar char="◻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41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Gill Sans"/>
              <a:buChar char="◻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24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24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24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24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Gill Sans"/>
              <a:buChar char="•"/>
              <a:defRPr sz="26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gbd6c37ef26_0_106"/>
          <p:cNvSpPr txBox="1">
            <a:spLocks noGrp="1"/>
          </p:cNvSpPr>
          <p:nvPr>
            <p:ph type="sldNum" idx="12"/>
          </p:nvPr>
        </p:nvSpPr>
        <p:spPr>
          <a:xfrm>
            <a:off x="816864" y="6356350"/>
            <a:ext cx="4023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 b="0" i="0" u="none" strike="noStrike" cap="none">
                <a:solidFill>
                  <a:srgbClr val="4F271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 b="0" i="0" u="none" strike="noStrike" cap="none">
                <a:solidFill>
                  <a:srgbClr val="4F271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 b="0" i="0" u="none" strike="noStrike" cap="none">
                <a:solidFill>
                  <a:srgbClr val="4F271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 b="0" i="0" u="none" strike="noStrike" cap="none">
                <a:solidFill>
                  <a:srgbClr val="4F271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 b="0" i="0" u="none" strike="noStrike" cap="none">
                <a:solidFill>
                  <a:srgbClr val="4F271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 b="0" i="0" u="none" strike="noStrike" cap="none">
                <a:solidFill>
                  <a:srgbClr val="4F271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 b="0" i="0" u="none" strike="noStrike" cap="none">
                <a:solidFill>
                  <a:srgbClr val="4F271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 b="0" i="0" u="none" strike="noStrike" cap="none">
                <a:solidFill>
                  <a:srgbClr val="4F271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271C"/>
              </a:buClr>
              <a:buSzPts val="1400"/>
              <a:buFont typeface="Gill Sans"/>
              <a:buNone/>
              <a:defRPr sz="1400" b="0" i="0" u="none" strike="noStrike" cap="none">
                <a:solidFill>
                  <a:srgbClr val="4F271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9" r:id="rId8"/>
    <p:sldLayoutId id="2147483662" r:id="rId9"/>
    <p:sldLayoutId id="214748366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6c37ef26_0_359"/>
          <p:cNvSpPr txBox="1">
            <a:spLocks noGrp="1"/>
          </p:cNvSpPr>
          <p:nvPr>
            <p:ph type="title"/>
          </p:nvPr>
        </p:nvSpPr>
        <p:spPr>
          <a:xfrm>
            <a:off x="2167473" y="2971800"/>
            <a:ext cx="8676900" cy="1066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Immunonutrition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d6c37ef26_0_353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Boost Immunity through Diet?</a:t>
            </a:r>
            <a:endParaRPr/>
          </a:p>
        </p:txBody>
      </p:sp>
      <p:sp>
        <p:nvSpPr>
          <p:cNvPr id="127" name="Google Shape;127;gbd6c37ef26_0_353"/>
          <p:cNvSpPr/>
          <p:nvPr/>
        </p:nvSpPr>
        <p:spPr>
          <a:xfrm>
            <a:off x="1538511" y="2046401"/>
            <a:ext cx="759600" cy="759600"/>
          </a:xfrm>
          <a:prstGeom prst="flowChartConnector">
            <a:avLst/>
          </a:prstGeom>
          <a:solidFill>
            <a:srgbClr val="A8D08C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" name="Google Shape;128;gbd6c37ef26_0_353"/>
          <p:cNvSpPr/>
          <p:nvPr/>
        </p:nvSpPr>
        <p:spPr>
          <a:xfrm>
            <a:off x="1538510" y="3461354"/>
            <a:ext cx="759600" cy="759600"/>
          </a:xfrm>
          <a:prstGeom prst="flowChartConnector">
            <a:avLst/>
          </a:prstGeom>
          <a:solidFill>
            <a:srgbClr val="A8D08C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9" name="Google Shape;129;gbd6c37ef26_0_353"/>
          <p:cNvSpPr/>
          <p:nvPr/>
        </p:nvSpPr>
        <p:spPr>
          <a:xfrm>
            <a:off x="1538510" y="4876308"/>
            <a:ext cx="759600" cy="759600"/>
          </a:xfrm>
          <a:prstGeom prst="flowChartConnector">
            <a:avLst/>
          </a:prstGeom>
          <a:solidFill>
            <a:srgbClr val="A8D08C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0" name="Google Shape;130;gbd6c37ef26_0_353"/>
          <p:cNvSpPr txBox="1"/>
          <p:nvPr/>
        </p:nvSpPr>
        <p:spPr>
          <a:xfrm>
            <a:off x="2612271" y="2014661"/>
            <a:ext cx="8096400" cy="83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more vegetables and fruits to get the essential vitamins, minerals, and fiber for regulation of body processes.</a:t>
            </a:r>
            <a:endParaRPr/>
          </a:p>
        </p:txBody>
      </p:sp>
      <p:sp>
        <p:nvSpPr>
          <p:cNvPr id="131" name="Google Shape;131;gbd6c37ef26_0_353"/>
          <p:cNvSpPr txBox="1"/>
          <p:nvPr/>
        </p:nvSpPr>
        <p:spPr>
          <a:xfrm>
            <a:off x="2612271" y="3412728"/>
            <a:ext cx="8096400" cy="831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 a variety of foods every day to get the nutrients needed by the body.</a:t>
            </a:r>
            <a:endParaRPr/>
          </a:p>
        </p:txBody>
      </p:sp>
      <p:sp>
        <p:nvSpPr>
          <p:cNvPr id="132" name="Google Shape;132;gbd6c37ef26_0_353"/>
          <p:cNvSpPr txBox="1"/>
          <p:nvPr/>
        </p:nvSpPr>
        <p:spPr>
          <a:xfrm>
            <a:off x="2612271" y="5025265"/>
            <a:ext cx="8096400" cy="461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856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lots of water and healthy beverages.</a:t>
            </a:r>
            <a:endParaRPr/>
          </a:p>
        </p:txBody>
      </p:sp>
      <p:sp>
        <p:nvSpPr>
          <p:cNvPr id="133" name="Google Shape;133;gbd6c37ef26_0_353"/>
          <p:cNvSpPr txBox="1"/>
          <p:nvPr/>
        </p:nvSpPr>
        <p:spPr>
          <a:xfrm>
            <a:off x="6313715" y="6596390"/>
            <a:ext cx="5878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2012 Nutrition Guidelines for Filipinos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6c37ef26_0_37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Protein</a:t>
            </a:r>
            <a:endParaRPr/>
          </a:p>
        </p:txBody>
      </p:sp>
      <p:sp>
        <p:nvSpPr>
          <p:cNvPr id="140" name="Google Shape;140;gbd6c37ef26_0_37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Plays a role in the body's immune system, especially for healing and recovery.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bd6c37ef26_0_370"/>
          <p:cNvSpPr txBox="1">
            <a:spLocks noGrp="1"/>
          </p:cNvSpPr>
          <p:nvPr>
            <p:ph type="body" idx="3"/>
          </p:nvPr>
        </p:nvSpPr>
        <p:spPr>
          <a:xfrm>
            <a:off x="6172200" y="1681263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Vitamin A</a:t>
            </a:r>
            <a:endParaRPr/>
          </a:p>
        </p:txBody>
      </p:sp>
      <p:sp>
        <p:nvSpPr>
          <p:cNvPr id="142" name="Google Shape;142;gbd6c37ef26_0_37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Helps regulate the immune system and protect against infections by keeping skin and tissues in the mouth, stomach, intestines and respiratory system healthy.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bd6c37ef26_0_370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Nutrients that may Help Support the Immune System</a:t>
            </a:r>
            <a:endParaRPr/>
          </a:p>
        </p:txBody>
      </p:sp>
      <p:pic>
        <p:nvPicPr>
          <p:cNvPr id="144" name="Google Shape;144;gbd6c37ef26_0_3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6295" y="3881195"/>
            <a:ext cx="2364921" cy="230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bd6c37ef26_0_3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4100" y="4381225"/>
            <a:ext cx="1959300" cy="19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bd6c37ef26_0_370"/>
          <p:cNvSpPr txBox="1"/>
          <p:nvPr/>
        </p:nvSpPr>
        <p:spPr>
          <a:xfrm>
            <a:off x="4218289" y="6427199"/>
            <a:ext cx="797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Your Health with Nutrition. Eatright. December 2019. https://www.eatright.org/health/wellness/preventing-illness/support-your-health-with-nutrition. Accessed November 2020.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d6c37ef26_0_4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Vitamin C</a:t>
            </a:r>
            <a:endParaRPr/>
          </a:p>
        </p:txBody>
      </p:sp>
      <p:sp>
        <p:nvSpPr>
          <p:cNvPr id="153" name="Google Shape;153;gbd6c37ef26_0_4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Supports the immune system by stimulating the formation of antibodies.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54" name="Google Shape;154;gbd6c37ef26_0_411"/>
          <p:cNvSpPr txBox="1">
            <a:spLocks noGrp="1"/>
          </p:cNvSpPr>
          <p:nvPr>
            <p:ph type="body" idx="3"/>
          </p:nvPr>
        </p:nvSpPr>
        <p:spPr>
          <a:xfrm>
            <a:off x="6172200" y="1681263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Vitamin 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5" name="Google Shape;155;gbd6c37ef26_0_4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Works as an antioxidant and may support immune function.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bd6c37ef26_0_41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Nutrients that may Help Support the Immune System</a:t>
            </a:r>
            <a:endParaRPr/>
          </a:p>
        </p:txBody>
      </p:sp>
      <p:sp>
        <p:nvSpPr>
          <p:cNvPr id="157" name="Google Shape;157;gbd6c37ef26_0_411"/>
          <p:cNvSpPr txBox="1"/>
          <p:nvPr/>
        </p:nvSpPr>
        <p:spPr>
          <a:xfrm>
            <a:off x="4218289" y="6427199"/>
            <a:ext cx="797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Your Health with Nutrition. Eatright. December 2019. https://www.eatright.org/health/wellness/preventing-illness/support-your-health-with-nutrition. Accessed November 2020.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bd6c37ef26_0_4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650" y="4037013"/>
            <a:ext cx="2238203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bd6c37ef26_0_411"/>
          <p:cNvPicPr preferRelativeResize="0"/>
          <p:nvPr/>
        </p:nvPicPr>
        <p:blipFill rotWithShape="1">
          <a:blip r:embed="rId4">
            <a:alphaModFix/>
          </a:blip>
          <a:srcRect t="11260" b="10761"/>
          <a:stretch/>
        </p:blipFill>
        <p:spPr>
          <a:xfrm>
            <a:off x="7330545" y="3966058"/>
            <a:ext cx="2866428" cy="2223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d6c37ef26_0_4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Zinc</a:t>
            </a:r>
            <a:endParaRPr/>
          </a:p>
        </p:txBody>
      </p:sp>
      <p:sp>
        <p:nvSpPr>
          <p:cNvPr id="166" name="Google Shape;166;gbd6c37ef26_0_4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H</a:t>
            </a:r>
            <a:r>
              <a:rPr lang="en-US" sz="2590">
                <a:solidFill>
                  <a:schemeClr val="dk1"/>
                </a:solidFill>
              </a:rPr>
              <a:t>elps the immune system work properly and may help wounds heal.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67" name="Google Shape;167;gbd6c37ef26_0_425"/>
          <p:cNvSpPr txBox="1">
            <a:spLocks noGrp="1"/>
          </p:cNvSpPr>
          <p:nvPr>
            <p:ph type="body" idx="3"/>
          </p:nvPr>
        </p:nvSpPr>
        <p:spPr>
          <a:xfrm>
            <a:off x="6172200" y="1681263"/>
            <a:ext cx="5183100" cy="82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Other Nutrients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8" name="Google Shape;168;gbd6c37ef26_0_4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Vitamin B6, B12, copper, folate, selenium and iron also may support immune response and play a role in a healthful eating style.</a:t>
            </a:r>
            <a:endParaRPr/>
          </a:p>
        </p:txBody>
      </p:sp>
      <p:sp>
        <p:nvSpPr>
          <p:cNvPr id="169" name="Google Shape;169;gbd6c37ef26_0_425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Nutrients that may Help Support the Immune System</a:t>
            </a:r>
            <a:endParaRPr/>
          </a:p>
        </p:txBody>
      </p:sp>
      <p:sp>
        <p:nvSpPr>
          <p:cNvPr id="170" name="Google Shape;170;gbd6c37ef26_0_425"/>
          <p:cNvSpPr txBox="1"/>
          <p:nvPr/>
        </p:nvSpPr>
        <p:spPr>
          <a:xfrm>
            <a:off x="4218289" y="6427199"/>
            <a:ext cx="7973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Your Health with Nutrition. Eatright. December 2019. https://www.eatright.org/health/wellness/preventing-illness/support-your-health-with-nutrition. Accessed November 2020.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bd6c37ef26_0_4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2424" y="3808901"/>
            <a:ext cx="3752649" cy="24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4658506-fa21-4c34-b44b-b00165d2709b"/>
</p:tagLst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259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</vt:lpstr>
      <vt:lpstr>Bookman Old Style</vt:lpstr>
      <vt:lpstr>Calibri</vt:lpstr>
      <vt:lpstr>Origin</vt:lpstr>
      <vt:lpstr>Immunonutrition</vt:lpstr>
      <vt:lpstr>How to Boost Immunity through Diet?</vt:lpstr>
      <vt:lpstr>Nutrients that may Help Support the Immune System</vt:lpstr>
      <vt:lpstr>Nutrients that may Help Support the Immune System</vt:lpstr>
      <vt:lpstr>Nutrients that may Help Support the Immune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Tips</dc:title>
  <dc:creator>nealatan@gmail.com</dc:creator>
  <cp:lastModifiedBy>Nina Baltazar</cp:lastModifiedBy>
  <cp:revision>3</cp:revision>
  <dcterms:created xsi:type="dcterms:W3CDTF">2020-04-14T06:23:52Z</dcterms:created>
  <dcterms:modified xsi:type="dcterms:W3CDTF">2021-05-10T07:56:17Z</dcterms:modified>
</cp:coreProperties>
</file>