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259F9-644B-4CBE-B94C-95B8A658C11B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BAF46-93FD-4DC4-A61D-61D6FE51F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7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BAF46-93FD-4DC4-A61D-61D6FE51F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2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HyhwpEQ" pitchFamily="18" charset="-127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18C85-1126-4465-9E2E-00C6987D5213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8E96CF-9078-409B-9E95-DBC9F66216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HyhwpEQ" pitchFamily="18" charset="-127"/>
              </a:defRPr>
            </a:lvl1pPr>
          </a:lstStyle>
          <a:p>
            <a:fld id="{8C518C85-1126-4465-9E2E-00C6987D5213}" type="datetimeFigureOut">
              <a:rPr lang="ko-KR" altLang="en-US" smtClean="0"/>
              <a:pPr/>
              <a:t>2013-11-25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HyhwpEQ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HY강B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HY강B" pitchFamily="18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HyhwpEQ" pitchFamily="18" charset="-127"/>
              </a:defRPr>
            </a:lvl1pPr>
          </a:lstStyle>
          <a:p>
            <a:fld id="{D28E96CF-9078-409B-9E95-DBC9F6621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HyhwpEQ" pitchFamily="18" charset="-127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HyhwpEQ" pitchFamily="18" charset="-127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HyhwpEQ" pitchFamily="18" charset="-127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HyhwpEQ" pitchFamily="18" charset="-127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HyhwpEQ" pitchFamily="18" charset="-127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HyhwpEQ" pitchFamily="18" charset="-127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600" dirty="0" smtClean="0">
                <a:latin typeface="HY그래픽" pitchFamily="18" charset="-127"/>
                <a:ea typeface="HY그래픽" pitchFamily="18" charset="-127"/>
              </a:rPr>
              <a:t>Visual </a:t>
            </a:r>
            <a:r>
              <a:rPr lang="en-US" altLang="ko-KR" sz="6600" dirty="0" err="1" smtClean="0">
                <a:latin typeface="HY그래픽" pitchFamily="18" charset="-127"/>
                <a:ea typeface="HY그래픽" pitchFamily="18" charset="-127"/>
              </a:rPr>
              <a:t>Progrmming</a:t>
            </a:r>
            <a:r>
              <a:rPr lang="en-US" altLang="ko-KR" sz="6600" dirty="0" smtClean="0">
                <a:latin typeface="HY그래픽" pitchFamily="18" charset="-127"/>
                <a:ea typeface="HY그래픽" pitchFamily="18" charset="-127"/>
              </a:rPr>
              <a:t> Project</a:t>
            </a:r>
            <a:br>
              <a:rPr lang="en-US" altLang="ko-KR" sz="6600" dirty="0" smtClean="0">
                <a:latin typeface="HY그래픽" pitchFamily="18" charset="-127"/>
                <a:ea typeface="HY그래픽" pitchFamily="18" charset="-127"/>
              </a:rPr>
            </a:br>
            <a:r>
              <a:rPr lang="ko-KR" altLang="en-US" sz="6600" dirty="0" smtClean="0">
                <a:latin typeface="HyhwpEQ" pitchFamily="18" charset="-127"/>
                <a:ea typeface="HyhwpEQ" pitchFamily="18" charset="-127"/>
              </a:rPr>
              <a:t>같은 그림 찾기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4429132"/>
            <a:ext cx="6172200" cy="194579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조 이름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여삼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조원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컴퓨터 공학부 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학년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20123407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임은지 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20123410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장예진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20123413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정은혜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j-ea"/>
              </a:rPr>
              <a:t>[ </a:t>
            </a:r>
            <a:r>
              <a:rPr lang="en-US" altLang="ko-KR" sz="6000" dirty="0" smtClean="0">
                <a:latin typeface="+mj-ea"/>
              </a:rPr>
              <a:t>8 </a:t>
            </a:r>
            <a:r>
              <a:rPr lang="en-US" altLang="ko-KR" sz="6000" dirty="0" smtClean="0">
                <a:latin typeface="+mj-ea"/>
              </a:rPr>
              <a:t>]</a:t>
            </a:r>
            <a:endParaRPr lang="ko-KR" altLang="en-US" sz="60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500174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7-1. </a:t>
            </a:r>
            <a:r>
              <a:rPr lang="ko-KR" altLang="en-US" dirty="0" smtClean="0">
                <a:latin typeface="+mj-ea"/>
                <a:ea typeface="+mj-ea"/>
              </a:rPr>
              <a:t>게임 메뉴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새 게임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난이도 선택부터 다시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다시 시작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해당 난이도 유지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랭킹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끝내기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게임 창 닫힘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1571612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7-2. </a:t>
            </a:r>
            <a:r>
              <a:rPr lang="ko-KR" altLang="en-US" dirty="0" smtClean="0">
                <a:latin typeface="+mj-ea"/>
                <a:ea typeface="+mj-ea"/>
              </a:rPr>
              <a:t>난이도 메뉴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다른  창이 띄어져 있지 않은 경우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언제나 변경 가능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dirty="0" smtClean="0">
                <a:latin typeface="+mj-ea"/>
                <a:ea typeface="+mj-ea"/>
              </a:rPr>
              <a:t>새로운 게임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8" y="3000372"/>
            <a:ext cx="4034728" cy="358556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77502"/>
            <a:ext cx="4176464" cy="358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dirty="0" smtClean="0"/>
              <a:t>코드 분석</a:t>
            </a:r>
            <a:r>
              <a:rPr lang="en-US" altLang="ko-KR" sz="6000" dirty="0" smtClean="0">
                <a:latin typeface="+mj-ea"/>
              </a:rPr>
              <a:t>-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난이도</a:t>
            </a:r>
            <a:r>
              <a:rPr lang="en-US" altLang="ko-KR" sz="6000" dirty="0" smtClean="0">
                <a:latin typeface="+mn-ea"/>
                <a:ea typeface="+mn-ea"/>
              </a:rPr>
              <a:t>[ 1 ]</a:t>
            </a:r>
            <a:endParaRPr lang="ko-KR" altLang="en-US" sz="60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672408" cy="5184576"/>
          </a:xfrm>
        </p:spPr>
      </p:pic>
      <p:sp>
        <p:nvSpPr>
          <p:cNvPr id="5" name="TextBox 4"/>
          <p:cNvSpPr txBox="1"/>
          <p:nvPr/>
        </p:nvSpPr>
        <p:spPr>
          <a:xfrm>
            <a:off x="4355976" y="1484784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en-US" altLang="ko-KR" dirty="0" err="1" smtClean="0">
                <a:latin typeface="+mn-ea"/>
              </a:rPr>
              <a:t>dlg</a:t>
            </a:r>
            <a:r>
              <a:rPr lang="en-US" altLang="ko-KR" dirty="0" smtClean="0">
                <a:latin typeface="+mn-ea"/>
              </a:rPr>
              <a:t> . </a:t>
            </a:r>
            <a:r>
              <a:rPr lang="en-US" altLang="ko-KR" dirty="0" err="1" smtClean="0">
                <a:latin typeface="+mn-ea"/>
              </a:rPr>
              <a:t>DoModal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에 의해 띄어진 창을    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통해 난이도 선택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err="1" smtClean="0">
                <a:latin typeface="+mn-ea"/>
              </a:rPr>
              <a:t>m_level</a:t>
            </a:r>
            <a:r>
              <a:rPr lang="en-US" altLang="ko-KR" dirty="0" smtClean="0">
                <a:latin typeface="+mn-ea"/>
              </a:rPr>
              <a:t>==0 (</a:t>
            </a:r>
            <a:r>
              <a:rPr lang="ko-KR" altLang="en-US" dirty="0" smtClean="0">
                <a:latin typeface="+mn-ea"/>
              </a:rPr>
              <a:t>종료 버튼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exit(0); -&gt; </a:t>
            </a:r>
            <a:r>
              <a:rPr lang="ko-KR" altLang="en-US" dirty="0" smtClean="0">
                <a:latin typeface="+mn-ea"/>
              </a:rPr>
              <a:t>프로그램 종료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난이도 별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m_nRow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행</a:t>
            </a:r>
            <a:r>
              <a:rPr lang="en-US" altLang="ko-KR" dirty="0" smtClean="0">
                <a:latin typeface="+mn-ea"/>
              </a:rPr>
              <a:t>), </a:t>
            </a:r>
            <a:r>
              <a:rPr lang="en-US" altLang="ko-KR" dirty="0" err="1" smtClean="0">
                <a:latin typeface="+mn-ea"/>
              </a:rPr>
              <a:t>m_nCol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</a:t>
            </a:r>
            <a:r>
              <a:rPr lang="en-US" altLang="ko-KR" dirty="0" smtClean="0">
                <a:latin typeface="+mn-ea"/>
              </a:rPr>
              <a:t>),     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m_nHint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힌트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다르게 초기화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latin typeface="+mn-ea"/>
              </a:rPr>
              <a:t>m_bShow</a:t>
            </a:r>
            <a:r>
              <a:rPr lang="en-US" altLang="ko-KR" dirty="0" smtClean="0">
                <a:latin typeface="+mn-ea"/>
              </a:rPr>
              <a:t>[n][m] = false;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모든 이미지들이 뒤집어진 상태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dirty="0"/>
              <a:t>코드 분석</a:t>
            </a:r>
            <a:r>
              <a:rPr lang="en-US" altLang="ko-KR" sz="6000" dirty="0">
                <a:latin typeface="+mn-ea"/>
                <a:ea typeface="+mn-ea"/>
              </a:rPr>
              <a:t>-</a:t>
            </a:r>
            <a:r>
              <a:rPr lang="en-US" altLang="ko-KR" sz="6000" dirty="0"/>
              <a:t> </a:t>
            </a:r>
            <a:r>
              <a:rPr lang="ko-KR" altLang="en-US" sz="6000" dirty="0"/>
              <a:t>난이도</a:t>
            </a:r>
            <a:r>
              <a:rPr lang="en-US" altLang="ko-KR" sz="6000" dirty="0">
                <a:latin typeface="+mn-ea"/>
                <a:ea typeface="+mn-ea"/>
              </a:rPr>
              <a:t>[ </a:t>
            </a:r>
            <a:r>
              <a:rPr lang="en-US" altLang="ko-KR" sz="6000" dirty="0" smtClean="0">
                <a:latin typeface="+mn-ea"/>
                <a:ea typeface="+mn-ea"/>
              </a:rPr>
              <a:t>2 </a:t>
            </a:r>
            <a:r>
              <a:rPr lang="en-US" altLang="ko-KR" sz="6000" dirty="0">
                <a:latin typeface="+mn-ea"/>
                <a:ea typeface="+mn-ea"/>
              </a:rPr>
              <a:t>]</a:t>
            </a:r>
            <a:endParaRPr lang="ko-KR" altLang="en-US" sz="60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4464496" cy="5040560"/>
          </a:xfrm>
        </p:spPr>
      </p:pic>
      <p:sp>
        <p:nvSpPr>
          <p:cNvPr id="6" name="TextBox 5"/>
          <p:cNvSpPr txBox="1"/>
          <p:nvPr/>
        </p:nvSpPr>
        <p:spPr>
          <a:xfrm>
            <a:off x="4716016" y="1484784"/>
            <a:ext cx="40324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 </a:t>
            </a:r>
            <a:r>
              <a:rPr lang="en-US" altLang="ko-KR" sz="1600" dirty="0" err="1" smtClean="0">
                <a:latin typeface="+mn-ea"/>
              </a:rPr>
              <a:t>OnNewDocument</a:t>
            </a:r>
            <a:r>
              <a:rPr lang="en-US" altLang="ko-KR" sz="1600" dirty="0" smtClean="0">
                <a:latin typeface="+mn-ea"/>
              </a:rPr>
              <a:t>() </a:t>
            </a:r>
            <a:r>
              <a:rPr lang="ko-KR" altLang="en-US" sz="1600" dirty="0" smtClean="0">
                <a:latin typeface="+mn-ea"/>
              </a:rPr>
              <a:t>함수 제공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- </a:t>
            </a:r>
            <a:r>
              <a:rPr lang="ko-KR" altLang="en-US" sz="1600" dirty="0" err="1" smtClean="0">
                <a:latin typeface="+mn-ea"/>
              </a:rPr>
              <a:t>생성자는</a:t>
            </a:r>
            <a:r>
              <a:rPr lang="ko-KR" altLang="en-US" sz="1600" dirty="0" smtClean="0">
                <a:latin typeface="+mn-ea"/>
              </a:rPr>
              <a:t> 객체가 생</a:t>
            </a:r>
            <a:r>
              <a:rPr lang="ko-KR" altLang="en-US" sz="1600" dirty="0">
                <a:latin typeface="+mn-ea"/>
              </a:rPr>
              <a:t>성</a:t>
            </a:r>
            <a:r>
              <a:rPr lang="ko-KR" altLang="en-US" sz="1600" dirty="0" smtClean="0">
                <a:latin typeface="+mn-ea"/>
              </a:rPr>
              <a:t>될 때 한번만    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초기화가 적용되기 때문에 </a:t>
            </a:r>
            <a:r>
              <a:rPr lang="ko-KR" altLang="en-US" sz="1600" dirty="0" err="1" smtClean="0">
                <a:latin typeface="+mn-ea"/>
              </a:rPr>
              <a:t>생성자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를 통해 수시로 데이터를 초기화  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하는 것이 부적합</a:t>
            </a:r>
            <a:endParaRPr lang="en-US" altLang="ko-KR" sz="1600" dirty="0">
              <a:latin typeface="+mn-ea"/>
            </a:endParaRP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dirty="0"/>
              <a:t>코드 분석</a:t>
            </a:r>
            <a:r>
              <a:rPr lang="en-US" altLang="ko-KR" sz="6000" dirty="0">
                <a:latin typeface="+mn-ea"/>
                <a:ea typeface="+mn-ea"/>
              </a:rPr>
              <a:t>- </a:t>
            </a:r>
            <a:r>
              <a:rPr lang="ko-KR" altLang="en-US" sz="6000" dirty="0"/>
              <a:t>난이도</a:t>
            </a:r>
            <a:r>
              <a:rPr lang="en-US" altLang="ko-KR" sz="6000" dirty="0">
                <a:latin typeface="+mn-ea"/>
                <a:ea typeface="+mn-ea"/>
              </a:rPr>
              <a:t>[ </a:t>
            </a:r>
            <a:r>
              <a:rPr lang="en-US" altLang="ko-KR" sz="6000" dirty="0" smtClean="0">
                <a:latin typeface="+mn-ea"/>
                <a:ea typeface="+mn-ea"/>
              </a:rPr>
              <a:t>3 </a:t>
            </a:r>
            <a:r>
              <a:rPr lang="en-US" altLang="ko-KR" sz="6000" dirty="0">
                <a:latin typeface="+mn-ea"/>
                <a:ea typeface="+mn-ea"/>
              </a:rPr>
              <a:t>]</a:t>
            </a:r>
            <a:endParaRPr lang="ko-KR" altLang="en-US" sz="60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038600" cy="5040560"/>
          </a:xfrm>
        </p:spPr>
      </p:pic>
      <p:sp>
        <p:nvSpPr>
          <p:cNvPr id="5" name="TextBox 4"/>
          <p:cNvSpPr txBox="1"/>
          <p:nvPr/>
        </p:nvSpPr>
        <p:spPr>
          <a:xfrm>
            <a:off x="4427984" y="155679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</a:t>
            </a:r>
            <a:r>
              <a:rPr lang="ko-KR" altLang="en-US" dirty="0" smtClean="0">
                <a:latin typeface="+mn-ea"/>
              </a:rPr>
              <a:t>난</a:t>
            </a:r>
            <a:r>
              <a:rPr lang="ko-KR" altLang="en-US" dirty="0" smtClean="0"/>
              <a:t>이도 선택 창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난이도 선택 버튼이 클릭 되면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모달형</a:t>
            </a:r>
            <a:r>
              <a:rPr lang="ko-KR" altLang="en-US" dirty="0" smtClean="0"/>
              <a:t> 대화상자를 종료시키는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EndDialog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함수가 호출됨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0"/>
            <a:ext cx="7467600" cy="998984"/>
          </a:xfrm>
        </p:spPr>
        <p:txBody>
          <a:bodyPr>
            <a:noAutofit/>
          </a:bodyPr>
          <a:lstStyle/>
          <a:p>
            <a:r>
              <a:rPr lang="ko-KR" altLang="en-US" sz="4800" dirty="0" smtClean="0">
                <a:latin typeface="+mn-ea"/>
                <a:ea typeface="+mn-ea"/>
              </a:rPr>
              <a:t>코드 분석</a:t>
            </a:r>
            <a:r>
              <a:rPr lang="en-US" altLang="ko-KR" sz="4800" dirty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– </a:t>
            </a:r>
            <a:r>
              <a:rPr lang="ko-KR" altLang="en-US" sz="4800" dirty="0" smtClean="0">
                <a:latin typeface="+mn-ea"/>
                <a:ea typeface="+mn-ea"/>
              </a:rPr>
              <a:t>화면 구성 </a:t>
            </a:r>
            <a:r>
              <a:rPr lang="en-US" altLang="ko-KR" sz="4800" dirty="0" smtClean="0">
                <a:latin typeface="+mn-ea"/>
                <a:ea typeface="+mn-ea"/>
              </a:rPr>
              <a:t>[ 1 ]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24744"/>
            <a:ext cx="4608511" cy="5400600"/>
          </a:xfrm>
        </p:spPr>
      </p:pic>
      <p:sp>
        <p:nvSpPr>
          <p:cNvPr id="5" name="TextBox 4"/>
          <p:cNvSpPr txBox="1"/>
          <p:nvPr/>
        </p:nvSpPr>
        <p:spPr>
          <a:xfrm>
            <a:off x="4572000" y="1268760"/>
            <a:ext cx="4320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게임 화면에 정보를 표현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-</a:t>
            </a:r>
            <a:r>
              <a:rPr lang="en-US" altLang="ko-KR" sz="1600" dirty="0" err="1" smtClean="0">
                <a:latin typeface="+mn-ea"/>
              </a:rPr>
              <a:t>Cstring.Format</a:t>
            </a:r>
            <a:r>
              <a:rPr lang="en-US" altLang="ko-KR" sz="1600" dirty="0" smtClean="0">
                <a:latin typeface="+mn-ea"/>
              </a:rPr>
              <a:t>(_T(“”)); </a:t>
            </a:r>
            <a:r>
              <a:rPr lang="ko-KR" altLang="en-US" sz="1600" dirty="0" smtClean="0">
                <a:latin typeface="+mn-ea"/>
              </a:rPr>
              <a:t>이용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en-US" altLang="ko-KR" sz="1600" dirty="0" err="1" smtClean="0">
                <a:latin typeface="+mn-ea"/>
              </a:rPr>
              <a:t>sprintf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형태로 </a:t>
            </a:r>
            <a:r>
              <a:rPr lang="ko-KR" altLang="en-US" sz="1600" dirty="0" err="1" smtClean="0">
                <a:latin typeface="+mn-ea"/>
              </a:rPr>
              <a:t>스트링에</a:t>
            </a:r>
            <a:r>
              <a:rPr lang="ko-KR" altLang="en-US" sz="1600" dirty="0" smtClean="0">
                <a:latin typeface="+mn-ea"/>
              </a:rPr>
              <a:t> 문자를 넣음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r>
              <a:rPr lang="en-US" altLang="ko-KR" sz="1600" dirty="0" smtClean="0">
                <a:latin typeface="+mn-ea"/>
              </a:rPr>
              <a:t>    - </a:t>
            </a:r>
            <a:r>
              <a:rPr lang="en-US" altLang="ko-KR" sz="1600" dirty="0" err="1" smtClean="0">
                <a:latin typeface="+mn-ea"/>
              </a:rPr>
              <a:t>TextOutW</a:t>
            </a:r>
            <a:r>
              <a:rPr lang="en-US" altLang="ko-KR" sz="1600" dirty="0" smtClean="0">
                <a:latin typeface="+mn-ea"/>
              </a:rPr>
              <a:t>() </a:t>
            </a:r>
            <a:r>
              <a:rPr lang="ko-KR" altLang="en-US" sz="1600" dirty="0" smtClean="0">
                <a:latin typeface="+mn-ea"/>
              </a:rPr>
              <a:t>를 이용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원하는 위치에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문자를 출력</a:t>
            </a:r>
            <a:endParaRPr lang="en-US" altLang="ko-KR" sz="1600" dirty="0">
              <a:latin typeface="+mn-ea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637" y="-9939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동녘M" pitchFamily="18" charset="-127"/>
                <a:ea typeface="HY동녘M" pitchFamily="18" charset="-127"/>
              </a:rPr>
              <a:t>코드 분석</a:t>
            </a:r>
            <a:r>
              <a:rPr lang="en-US" altLang="ko-KR" sz="4800" dirty="0">
                <a:latin typeface="HY동녘M" pitchFamily="18" charset="-127"/>
                <a:ea typeface="HY동녘M" pitchFamily="18" charset="-127"/>
              </a:rPr>
              <a:t> – </a:t>
            </a:r>
            <a:r>
              <a:rPr lang="ko-KR" altLang="en-US" sz="4800" dirty="0">
                <a:latin typeface="HY동녘M" pitchFamily="18" charset="-127"/>
                <a:ea typeface="HY동녘M" pitchFamily="18" charset="-127"/>
              </a:rPr>
              <a:t>화면 구성 </a:t>
            </a:r>
            <a:r>
              <a:rPr lang="en-US" altLang="ko-KR" sz="4800" dirty="0">
                <a:latin typeface="HY동녘M" pitchFamily="18" charset="-127"/>
                <a:ea typeface="HY동녘M" pitchFamily="18" charset="-127"/>
              </a:rPr>
              <a:t>[ </a:t>
            </a:r>
            <a:r>
              <a:rPr lang="en-US" altLang="ko-KR" sz="4800" dirty="0" smtClean="0">
                <a:latin typeface="HY동녘M" pitchFamily="18" charset="-127"/>
                <a:ea typeface="HY동녘M" pitchFamily="18" charset="-127"/>
              </a:rPr>
              <a:t>2 </a:t>
            </a:r>
            <a:r>
              <a:rPr lang="en-US" altLang="ko-KR" sz="4800" dirty="0">
                <a:latin typeface="HY동녘M" pitchFamily="18" charset="-127"/>
                <a:ea typeface="HY동녘M" pitchFamily="18" charset="-127"/>
              </a:rPr>
              <a:t>]</a:t>
            </a:r>
            <a:endParaRPr lang="ko-KR" altLang="en-US" sz="4800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272808" cy="3384376"/>
          </a:xfrm>
        </p:spPr>
      </p:pic>
      <p:sp>
        <p:nvSpPr>
          <p:cNvPr id="6" name="TextBox 5"/>
          <p:cNvSpPr txBox="1"/>
          <p:nvPr/>
        </p:nvSpPr>
        <p:spPr>
          <a:xfrm>
            <a:off x="536611" y="443711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일시 정지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힌트 버튼 구성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CButton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클래스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m_button_start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m_button_pause</a:t>
            </a:r>
            <a:r>
              <a:rPr lang="en-US" altLang="ko-KR" dirty="0" smtClean="0"/>
              <a:t>,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m_button_hint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r>
              <a:rPr lang="en-US" altLang="ko-KR" dirty="0" smtClean="0"/>
              <a:t>     -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Create()</a:t>
            </a:r>
            <a:r>
              <a:rPr lang="ko-KR" altLang="en-US" dirty="0" smtClean="0"/>
              <a:t>로 원하는 위치에 버튼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 값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LoadBitmap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이용하여 따로 구현한 이미지를 버튼에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ShowWindow</a:t>
            </a:r>
            <a:r>
              <a:rPr lang="en-US" altLang="ko-KR" dirty="0" smtClean="0"/>
              <a:t>(SW_SHOW)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창이 활성화 되고 현재 크기와 위치를 표시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233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/>
              <a:t>코드 분석</a:t>
            </a:r>
            <a:r>
              <a:rPr lang="en-US" altLang="ko-KR" sz="5400" dirty="0"/>
              <a:t> – </a:t>
            </a:r>
            <a:r>
              <a:rPr lang="ko-KR" altLang="en-US" sz="5400" dirty="0" smtClean="0"/>
              <a:t>게임 시작</a:t>
            </a:r>
            <a:endParaRPr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4896544" cy="4873625"/>
          </a:xfrm>
        </p:spPr>
      </p:pic>
      <p:sp>
        <p:nvSpPr>
          <p:cNvPr id="6" name="TextBox 5"/>
          <p:cNvSpPr txBox="1"/>
          <p:nvPr/>
        </p:nvSpPr>
        <p:spPr>
          <a:xfrm>
            <a:off x="5004048" y="1268760"/>
            <a:ext cx="381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새로운 게임 시작</a:t>
            </a:r>
            <a:endParaRPr lang="en-US" altLang="ko-KR" dirty="0" smtClean="0"/>
          </a:p>
          <a:p>
            <a:r>
              <a:rPr lang="en-US" altLang="ko-KR" dirty="0" smtClean="0"/>
              <a:t>     1)  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 = 100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2) </a:t>
            </a:r>
            <a:r>
              <a:rPr lang="ko-KR" altLang="en-US" dirty="0" smtClean="0"/>
              <a:t>정지 되어 있는 상태인가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(</a:t>
            </a:r>
            <a:r>
              <a:rPr lang="en-US" altLang="ko-KR" dirty="0" err="1" smtClean="0"/>
              <a:t>m_bPause</a:t>
            </a:r>
            <a:r>
              <a:rPr lang="en-US" altLang="ko-KR" dirty="0" smtClean="0"/>
              <a:t> = true)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3) </a:t>
            </a:r>
            <a:r>
              <a:rPr lang="ko-KR" altLang="en-US" dirty="0" smtClean="0"/>
              <a:t>새롭게 시작하는 게임인가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m_bStart</a:t>
            </a:r>
            <a:r>
              <a:rPr lang="en-US" altLang="ko-KR" dirty="0" smtClean="0"/>
              <a:t> = false </a:t>
            </a:r>
          </a:p>
          <a:p>
            <a:r>
              <a:rPr lang="en-US" altLang="ko-KR" dirty="0" smtClean="0"/>
              <a:t>     4) Showcard()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5) </a:t>
            </a:r>
            <a:r>
              <a:rPr lang="en-US" altLang="ko-KR" dirty="0" err="1" smtClean="0"/>
              <a:t>m_bPause</a:t>
            </a:r>
            <a:r>
              <a:rPr lang="en-US" altLang="ko-KR" dirty="0" smtClean="0"/>
              <a:t> = false;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정지 상태가 풀리고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Timer</a:t>
            </a:r>
            <a:r>
              <a:rPr lang="ko-KR" altLang="en-US" dirty="0" smtClean="0"/>
              <a:t>가 작동</a:t>
            </a:r>
            <a:endParaRPr lang="en-US" altLang="ko-KR" dirty="0"/>
          </a:p>
          <a:p>
            <a:r>
              <a:rPr lang="en-US" altLang="ko-KR" dirty="0" smtClean="0"/>
              <a:t>     6) </a:t>
            </a:r>
            <a:r>
              <a:rPr lang="en-US" altLang="ko-KR" dirty="0" err="1" smtClean="0"/>
              <a:t>m_strGame</a:t>
            </a:r>
            <a:r>
              <a:rPr lang="en-US" altLang="ko-KR" dirty="0" smtClean="0"/>
              <a:t> = _T(“</a:t>
            </a:r>
            <a:r>
              <a:rPr lang="ko-KR" altLang="en-US" dirty="0" err="1" smtClean="0"/>
              <a:t>게임중</a:t>
            </a:r>
            <a:r>
              <a:rPr lang="en-US" altLang="ko-KR" dirty="0" smtClean="0"/>
              <a:t>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상태 출력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일시 정지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m_bStart</a:t>
            </a:r>
            <a:r>
              <a:rPr lang="en-US" altLang="ko-KR" dirty="0" smtClean="0"/>
              <a:t> = true </a:t>
            </a:r>
            <a:r>
              <a:rPr lang="ko-KR" altLang="en-US" dirty="0" smtClean="0"/>
              <a:t>이므로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Showcard() </a:t>
            </a:r>
            <a:r>
              <a:rPr lang="ko-KR" altLang="en-US" dirty="0" smtClean="0"/>
              <a:t>가 호출 되지 않음</a:t>
            </a:r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-34585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코드 분석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일시 정지</a:t>
            </a:r>
            <a:endParaRPr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248472" cy="3888432"/>
          </a:xfrm>
        </p:spPr>
      </p:pic>
      <p:sp>
        <p:nvSpPr>
          <p:cNvPr id="5" name="TextBox 4"/>
          <p:cNvSpPr txBox="1"/>
          <p:nvPr/>
        </p:nvSpPr>
        <p:spPr>
          <a:xfrm>
            <a:off x="4716016" y="1268760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일시 정지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 = 101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 - </a:t>
            </a:r>
            <a:r>
              <a:rPr lang="en-US" altLang="ko-KR" dirty="0" err="1" smtClean="0"/>
              <a:t>KillTimer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-&gt;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Time</a:t>
            </a:r>
            <a:r>
              <a:rPr lang="en-US" altLang="ko-KR" dirty="0"/>
              <a:t>r</a:t>
            </a:r>
            <a:r>
              <a:rPr lang="ko-KR" altLang="en-US" dirty="0" smtClean="0"/>
              <a:t>작동이 정지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- </a:t>
            </a:r>
            <a:r>
              <a:rPr lang="en-US" altLang="ko-KR" dirty="0" err="1" smtClean="0"/>
              <a:t>m_strGame</a:t>
            </a:r>
            <a:r>
              <a:rPr lang="en-US" altLang="ko-KR" dirty="0" smtClean="0"/>
              <a:t> = _T(“</a:t>
            </a:r>
            <a:r>
              <a:rPr lang="ko-KR" altLang="en-US" dirty="0" smtClean="0"/>
              <a:t>일시 정지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화면 오른쪽 하단에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코드 분석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힌트 사용</a:t>
            </a:r>
            <a:endParaRPr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7704856" cy="4176464"/>
          </a:xfrm>
        </p:spPr>
      </p:pic>
      <p:sp>
        <p:nvSpPr>
          <p:cNvPr id="5" name="TextBox 4"/>
          <p:cNvSpPr txBox="1"/>
          <p:nvPr/>
        </p:nvSpPr>
        <p:spPr>
          <a:xfrm>
            <a:off x="611560" y="522920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힌트 버튼 클릭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 = 102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메시지 박스를 띄어 남은 힌트 개수와 힌트 사용 여부를 물음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-609"/>
            <a:ext cx="7467600" cy="1053345"/>
          </a:xfrm>
        </p:spPr>
        <p:txBody>
          <a:bodyPr>
            <a:normAutofit fontScale="90000"/>
          </a:bodyPr>
          <a:lstStyle/>
          <a:p>
            <a:r>
              <a:rPr lang="ko-KR" altLang="en-US" sz="5400" dirty="0" smtClean="0">
                <a:latin typeface="+mn-ea"/>
                <a:ea typeface="+mn-ea"/>
              </a:rPr>
              <a:t>코드 분석 </a:t>
            </a:r>
            <a:r>
              <a:rPr lang="en-US" altLang="ko-KR" sz="5400" dirty="0" smtClean="0">
                <a:latin typeface="+mn-ea"/>
                <a:ea typeface="+mn-ea"/>
              </a:rPr>
              <a:t>– </a:t>
            </a:r>
            <a:r>
              <a:rPr lang="en-US" altLang="ko-KR" sz="5400" dirty="0" err="1" smtClean="0">
                <a:latin typeface="+mn-ea"/>
                <a:ea typeface="+mn-ea"/>
              </a:rPr>
              <a:t>ShowCard</a:t>
            </a:r>
            <a:r>
              <a:rPr lang="en-US" altLang="ko-KR" sz="5400" dirty="0" smtClean="0">
                <a:latin typeface="+mn-ea"/>
                <a:ea typeface="+mn-ea"/>
              </a:rPr>
              <a:t>()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124744"/>
            <a:ext cx="7467600" cy="4945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1. </a:t>
            </a:r>
            <a:r>
              <a:rPr lang="en-US" altLang="ko-KR" dirty="0" err="1" smtClean="0">
                <a:latin typeface="+mn-lt"/>
              </a:rPr>
              <a:t>m_ShowCard</a:t>
            </a:r>
            <a:r>
              <a:rPr lang="en-US" altLang="ko-KR" dirty="0" smtClean="0">
                <a:latin typeface="+mn-lt"/>
              </a:rPr>
              <a:t>=true </a:t>
            </a:r>
            <a:r>
              <a:rPr lang="ko-KR" altLang="en-US" dirty="0" smtClean="0">
                <a:latin typeface="+mn-lt"/>
              </a:rPr>
              <a:t>일 때 수행됨</a:t>
            </a:r>
            <a:endParaRPr lang="en-US" altLang="ko-KR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2. CDC</a:t>
            </a:r>
            <a:r>
              <a:rPr lang="en-US" altLang="ko-KR" dirty="0">
                <a:latin typeface="+mn-lt"/>
              </a:rPr>
              <a:t>* </a:t>
            </a:r>
            <a:r>
              <a:rPr lang="en-US" altLang="ko-KR" dirty="0" err="1">
                <a:latin typeface="+mn-lt"/>
              </a:rPr>
              <a:t>pDC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GetDC</a:t>
            </a:r>
            <a:r>
              <a:rPr lang="en-US" altLang="ko-KR" dirty="0" smtClean="0">
                <a:latin typeface="+mn-lt"/>
              </a:rPr>
              <a:t>() 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3. </a:t>
            </a:r>
            <a:r>
              <a:rPr lang="pt-BR" altLang="ko-KR" dirty="0">
                <a:latin typeface="+mn-lt"/>
              </a:rPr>
              <a:t>for(int n=0; n &lt; pDoc-&gt;m_nRow; n++)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	for(</a:t>
            </a:r>
            <a:r>
              <a:rPr lang="en-US" altLang="ko-KR" dirty="0" err="1" smtClean="0"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m=0; m &lt; </a:t>
            </a:r>
            <a:r>
              <a:rPr lang="en-US" altLang="ko-KR" dirty="0" err="1">
                <a:latin typeface="+mn-lt"/>
              </a:rPr>
              <a:t>pDoc</a:t>
            </a:r>
            <a:r>
              <a:rPr lang="en-US" altLang="ko-KR" dirty="0">
                <a:latin typeface="+mn-lt"/>
              </a:rPr>
              <a:t>-&gt;</a:t>
            </a:r>
            <a:r>
              <a:rPr lang="en-US" altLang="ko-KR" dirty="0" err="1">
                <a:latin typeface="+mn-lt"/>
              </a:rPr>
              <a:t>m_nCol</a:t>
            </a:r>
            <a:r>
              <a:rPr lang="en-US" altLang="ko-KR" dirty="0">
                <a:latin typeface="+mn-lt"/>
              </a:rPr>
              <a:t>; m++)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		</a:t>
            </a:r>
            <a:r>
              <a:rPr lang="en-US" altLang="ko-KR" dirty="0" err="1" smtClean="0">
                <a:latin typeface="+mn-lt"/>
              </a:rPr>
              <a:t>m_bShowNow</a:t>
            </a:r>
            <a:r>
              <a:rPr lang="en-US" altLang="ko-KR" dirty="0" smtClean="0">
                <a:latin typeface="+mn-lt"/>
              </a:rPr>
              <a:t>[n</a:t>
            </a:r>
            <a:r>
              <a:rPr lang="en-US" altLang="ko-KR" dirty="0">
                <a:latin typeface="+mn-lt"/>
              </a:rPr>
              <a:t>][m] = </a:t>
            </a:r>
            <a:endParaRPr lang="en-US" altLang="ko-KR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                      </a:t>
            </a:r>
            <a:r>
              <a:rPr lang="en-US" altLang="ko-KR" dirty="0" err="1" smtClean="0">
                <a:latin typeface="+mn-lt"/>
              </a:rPr>
              <a:t>pDoc</a:t>
            </a:r>
            <a:r>
              <a:rPr lang="en-US" altLang="ko-KR" dirty="0" smtClean="0">
                <a:latin typeface="+mn-lt"/>
              </a:rPr>
              <a:t>-&gt;</a:t>
            </a:r>
            <a:r>
              <a:rPr lang="en-US" altLang="ko-KR" dirty="0" err="1" smtClean="0">
                <a:latin typeface="+mn-lt"/>
              </a:rPr>
              <a:t>m_bShow</a:t>
            </a:r>
            <a:r>
              <a:rPr lang="en-US" altLang="ko-KR" dirty="0" smtClean="0">
                <a:latin typeface="+mn-lt"/>
              </a:rPr>
              <a:t>[n</a:t>
            </a:r>
            <a:r>
              <a:rPr lang="en-US" altLang="ko-KR" dirty="0">
                <a:latin typeface="+mn-lt"/>
              </a:rPr>
              <a:t>][m</a:t>
            </a:r>
            <a:r>
              <a:rPr lang="en-US" altLang="ko-KR" dirty="0" smtClean="0">
                <a:latin typeface="+mn-lt"/>
              </a:rPr>
              <a:t>];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    </a:t>
            </a:r>
            <a:r>
              <a:rPr lang="ko-KR" altLang="en-US" dirty="0" smtClean="0">
                <a:latin typeface="+mn-lt"/>
              </a:rPr>
              <a:t>이미 맞췄던 카드가 있음을 고려해 따로 저장해 둠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4. </a:t>
            </a:r>
            <a:r>
              <a:rPr lang="ko-KR" altLang="en-US" dirty="0" smtClean="0">
                <a:latin typeface="+mn-lt"/>
              </a:rPr>
              <a:t>모든 카드를 </a:t>
            </a:r>
            <a:r>
              <a:rPr lang="en-US" altLang="ko-KR" dirty="0" smtClean="0">
                <a:latin typeface="+mn-lt"/>
              </a:rPr>
              <a:t>4</a:t>
            </a:r>
            <a:r>
              <a:rPr lang="ko-KR" altLang="en-US" dirty="0" smtClean="0">
                <a:latin typeface="+mn-lt"/>
              </a:rPr>
              <a:t>초 간 공개 함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pDoc</a:t>
            </a:r>
            <a:r>
              <a:rPr lang="en-US" altLang="ko-KR" dirty="0">
                <a:latin typeface="+mn-lt"/>
              </a:rPr>
              <a:t>-&gt;Wait(4000</a:t>
            </a:r>
            <a:r>
              <a:rPr lang="en-US" altLang="ko-KR" dirty="0" smtClean="0">
                <a:latin typeface="+mn-lt"/>
              </a:rPr>
              <a:t>); 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5. </a:t>
            </a:r>
            <a:r>
              <a:rPr lang="en-US" altLang="ko-KR" dirty="0" err="1" smtClean="0">
                <a:latin typeface="+mn-lt"/>
              </a:rPr>
              <a:t>pDoc</a:t>
            </a:r>
            <a:r>
              <a:rPr lang="en-US" altLang="ko-KR" dirty="0" smtClean="0">
                <a:latin typeface="+mn-lt"/>
              </a:rPr>
              <a:t>-&gt; </a:t>
            </a:r>
            <a:r>
              <a:rPr lang="en-US" altLang="ko-KR" dirty="0" err="1" smtClean="0">
                <a:latin typeface="+mn-lt"/>
              </a:rPr>
              <a:t>m_bShow</a:t>
            </a:r>
            <a:r>
              <a:rPr lang="en-US" altLang="ko-KR" dirty="0" smtClean="0">
                <a:latin typeface="+mn-lt"/>
              </a:rPr>
              <a:t>[n][m] = </a:t>
            </a:r>
            <a:r>
              <a:rPr lang="en-US" altLang="ko-KR" dirty="0" err="1" smtClean="0">
                <a:latin typeface="+mn-lt"/>
              </a:rPr>
              <a:t>m_bShowNow</a:t>
            </a:r>
            <a:r>
              <a:rPr lang="en-US" altLang="ko-KR" dirty="0" smtClean="0">
                <a:latin typeface="+mn-lt"/>
              </a:rPr>
              <a:t>[n][m];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</a:t>
            </a:r>
            <a:r>
              <a:rPr lang="ko-KR" altLang="en-US" dirty="0" smtClean="0">
                <a:latin typeface="+mn-lt"/>
              </a:rPr>
              <a:t>맞췄던 카드를 되돌려 놓음</a:t>
            </a:r>
            <a:endParaRPr lang="en-US" altLang="ko-KR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6. Invalidate();</a:t>
            </a:r>
          </a:p>
          <a:p>
            <a:pPr marL="0" indent="0">
              <a:buNone/>
            </a:pPr>
            <a:r>
              <a:rPr lang="en-US" altLang="ko-KR" dirty="0" smtClean="0">
                <a:latin typeface="+mn-lt"/>
              </a:rPr>
              <a:t>7.ReleaseDC(</a:t>
            </a:r>
            <a:r>
              <a:rPr lang="en-US" altLang="ko-KR" dirty="0" err="1" smtClean="0">
                <a:latin typeface="+mn-lt"/>
              </a:rPr>
              <a:t>pDC</a:t>
            </a:r>
            <a:r>
              <a:rPr lang="en-US" altLang="ko-KR" dirty="0" smtClean="0">
                <a:latin typeface="+mn-lt"/>
              </a:rPr>
              <a:t>);  </a:t>
            </a:r>
            <a:r>
              <a:rPr lang="ko-KR" altLang="en-US" dirty="0" smtClean="0">
                <a:latin typeface="+mn-lt"/>
              </a:rPr>
              <a:t>디바이스 </a:t>
            </a:r>
            <a:r>
              <a:rPr lang="ko-KR" altLang="en-US" dirty="0" err="1" smtClean="0">
                <a:latin typeface="+mn-lt"/>
              </a:rPr>
              <a:t>컨텍스트</a:t>
            </a:r>
            <a:r>
              <a:rPr lang="ko-KR" altLang="en-US" dirty="0" smtClean="0">
                <a:latin typeface="+mn-lt"/>
              </a:rPr>
              <a:t> 반납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940966"/>
          </a:xfrm>
        </p:spPr>
        <p:txBody>
          <a:bodyPr>
            <a:noAutofit/>
          </a:bodyPr>
          <a:lstStyle/>
          <a:p>
            <a:pPr algn="ctr"/>
            <a:r>
              <a:rPr lang="ko-KR" altLang="en-US" sz="6600" dirty="0" smtClean="0"/>
              <a:t>목 차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1. 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프로그램 구성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코드분석 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1)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난이도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화면 구성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3)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게임 시작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4)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일시 정지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5)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힌트 사용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6)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ShowCard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()</a:t>
            </a:r>
          </a:p>
          <a:p>
            <a:pPr marL="0" indent="0">
              <a:buNone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7)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게임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메뉴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8)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난이도 메뉴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9)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랭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킹</a:t>
            </a: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1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96744" cy="92697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dirty="0" smtClean="0"/>
              <a:t>코드</a:t>
            </a:r>
            <a:r>
              <a:rPr lang="en-US" altLang="ko-KR" sz="5400" dirty="0"/>
              <a:t> </a:t>
            </a:r>
            <a:r>
              <a:rPr lang="ko-KR" altLang="en-US" sz="5400" dirty="0" smtClean="0"/>
              <a:t>분석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게임 메뉴</a:t>
            </a:r>
            <a:endParaRPr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0648"/>
            <a:ext cx="1038225" cy="11906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4104455" cy="396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 게임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23" y="2132856"/>
            <a:ext cx="4176464" cy="280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733" y="150669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다시 시작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99898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코드 분석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난이도 메뉴</a:t>
            </a:r>
            <a:endParaRPr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632848" cy="38164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0648"/>
            <a:ext cx="104775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n-ea"/>
                <a:ea typeface="+mn-ea"/>
              </a:rPr>
              <a:t>코드 분석 </a:t>
            </a:r>
            <a:r>
              <a:rPr lang="en-US" altLang="ko-KR" sz="5400" dirty="0" smtClean="0">
                <a:latin typeface="+mn-ea"/>
                <a:ea typeface="+mn-ea"/>
              </a:rPr>
              <a:t>– </a:t>
            </a:r>
            <a:r>
              <a:rPr lang="ko-KR" altLang="en-US" sz="5400" dirty="0" smtClean="0">
                <a:latin typeface="+mn-ea"/>
                <a:ea typeface="+mn-ea"/>
              </a:rPr>
              <a:t>랭킹 </a:t>
            </a:r>
            <a:r>
              <a:rPr lang="en-US" altLang="ko-KR" sz="5400" dirty="0" smtClean="0">
                <a:latin typeface="+mn-ea"/>
                <a:ea typeface="+mn-ea"/>
              </a:rPr>
              <a:t>[ 1 ]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1. void </a:t>
            </a:r>
            <a:r>
              <a:rPr lang="en-US" altLang="ko-KR" dirty="0" err="1">
                <a:latin typeface="+mn-ea"/>
              </a:rPr>
              <a:t>CEndDlg</a:t>
            </a:r>
            <a:r>
              <a:rPr lang="en-US" altLang="ko-KR" dirty="0">
                <a:latin typeface="+mn-ea"/>
              </a:rPr>
              <a:t>::OnBnClickedButton1</a:t>
            </a:r>
            <a:r>
              <a:rPr lang="en-US" altLang="ko-KR" dirty="0" smtClean="0">
                <a:latin typeface="+mn-ea"/>
              </a:rPr>
              <a:t>(){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CString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rank_name</a:t>
            </a:r>
            <a:r>
              <a:rPr lang="en-US" altLang="ko-KR" dirty="0">
                <a:latin typeface="+mn-ea"/>
              </a:rPr>
              <a:t>[10</a:t>
            </a:r>
            <a:r>
              <a:rPr lang="en-US" altLang="ko-KR" dirty="0" smtClean="0">
                <a:latin typeface="+mn-ea"/>
              </a:rPr>
              <a:t>];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rank_score</a:t>
            </a:r>
            <a:r>
              <a:rPr lang="en-US" altLang="ko-KR" dirty="0">
                <a:latin typeface="+mn-ea"/>
              </a:rPr>
              <a:t>[10</a:t>
            </a:r>
            <a:r>
              <a:rPr lang="en-US" altLang="ko-KR" dirty="0" smtClean="0">
                <a:latin typeface="+mn-ea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- 10</a:t>
            </a:r>
            <a:r>
              <a:rPr lang="ko-KR" altLang="en-US" dirty="0" smtClean="0">
                <a:latin typeface="+mn-ea"/>
              </a:rPr>
              <a:t>명까지 저장할 이름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점수 배열 선언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>
                <a:latin typeface="+mn-ea"/>
              </a:rPr>
              <a:t>if(</a:t>
            </a:r>
            <a:r>
              <a:rPr lang="en-US" altLang="ko-KR" dirty="0" err="1">
                <a:latin typeface="+mn-ea"/>
              </a:rPr>
              <a:t>pDoc</a:t>
            </a:r>
            <a:r>
              <a:rPr lang="en-US" altLang="ko-KR" dirty="0">
                <a:latin typeface="+mn-ea"/>
              </a:rPr>
              <a:t>-&gt;</a:t>
            </a:r>
            <a:r>
              <a:rPr lang="en-US" altLang="ko-KR" dirty="0" err="1">
                <a:latin typeface="+mn-ea"/>
              </a:rPr>
              <a:t>m_level</a:t>
            </a:r>
            <a:r>
              <a:rPr lang="en-US" altLang="ko-KR" dirty="0">
                <a:latin typeface="+mn-ea"/>
              </a:rPr>
              <a:t>==1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ifstream</a:t>
            </a:r>
            <a:r>
              <a:rPr lang="en-US" altLang="ko-KR" dirty="0">
                <a:latin typeface="+mn-ea"/>
              </a:rPr>
              <a:t> fin;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fin.open</a:t>
            </a:r>
            <a:r>
              <a:rPr lang="en-US" altLang="ko-KR" dirty="0">
                <a:latin typeface="+mn-ea"/>
              </a:rPr>
              <a:t>("rank1.txt", </a:t>
            </a:r>
            <a:r>
              <a:rPr lang="en-US" altLang="ko-KR" dirty="0" err="1">
                <a:latin typeface="+mn-ea"/>
              </a:rPr>
              <a:t>ios</a:t>
            </a:r>
            <a:r>
              <a:rPr lang="en-US" altLang="ko-KR" dirty="0">
                <a:latin typeface="+mn-ea"/>
              </a:rPr>
              <a:t>::in</a:t>
            </a:r>
            <a:r>
              <a:rPr lang="en-US" altLang="ko-KR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- </a:t>
            </a:r>
            <a:r>
              <a:rPr lang="ko-KR" altLang="en-US" dirty="0" smtClean="0">
                <a:latin typeface="+mn-ea"/>
              </a:rPr>
              <a:t>초급으로 선택된 상태 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m_level</a:t>
            </a:r>
            <a:r>
              <a:rPr lang="en-US" altLang="ko-KR" dirty="0" smtClean="0">
                <a:latin typeface="+mn-ea"/>
              </a:rPr>
              <a:t>=1) </a:t>
            </a:r>
            <a:r>
              <a:rPr lang="ko-KR" altLang="en-US" dirty="0" smtClean="0">
                <a:latin typeface="+mn-ea"/>
              </a:rPr>
              <a:t>에서      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rank1.txt 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읽기 전용으로 열어줌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동녘M" pitchFamily="18" charset="-127"/>
                <a:ea typeface="HY동녘M" pitchFamily="18" charset="-127"/>
              </a:rPr>
              <a:t>코드 분석 </a:t>
            </a:r>
            <a:r>
              <a:rPr lang="en-US" altLang="ko-KR" sz="5400" dirty="0">
                <a:latin typeface="HY동녘M" pitchFamily="18" charset="-127"/>
                <a:ea typeface="HY동녘M" pitchFamily="18" charset="-127"/>
              </a:rPr>
              <a:t>– </a:t>
            </a:r>
            <a:r>
              <a:rPr lang="ko-KR" altLang="en-US" sz="5400" dirty="0">
                <a:latin typeface="HY동녘M" pitchFamily="18" charset="-127"/>
                <a:ea typeface="HY동녘M" pitchFamily="18" charset="-127"/>
              </a:rPr>
              <a:t>랭킹 </a:t>
            </a:r>
            <a:r>
              <a:rPr lang="en-US" altLang="ko-KR" sz="5400" dirty="0">
                <a:latin typeface="HY동녘M" pitchFamily="18" charset="-127"/>
                <a:ea typeface="HY동녘M" pitchFamily="18" charset="-127"/>
              </a:rPr>
              <a:t>[ </a:t>
            </a: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>2 </a:t>
            </a:r>
            <a:r>
              <a:rPr lang="en-US" altLang="ko-KR" sz="5400" dirty="0">
                <a:latin typeface="HY동녘M" pitchFamily="18" charset="-127"/>
                <a:ea typeface="HY동녘M" pitchFamily="18" charset="-127"/>
              </a:rPr>
              <a:t>]</a:t>
            </a:r>
            <a:endParaRPr lang="ko-KR" altLang="en-US" sz="54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en-US" altLang="ko-KR" dirty="0">
                <a:latin typeface="+mn-ea"/>
              </a:rPr>
              <a:t>for(i = 0 ; i&lt;10 ; i++)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{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fin.getline</a:t>
            </a:r>
            <a:r>
              <a:rPr lang="en-US" altLang="ko-KR" dirty="0">
                <a:latin typeface="+mn-ea"/>
              </a:rPr>
              <a:t>(data, 80);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rank_name</a:t>
            </a:r>
            <a:r>
              <a:rPr lang="en-US" altLang="ko-KR" dirty="0">
                <a:latin typeface="+mn-ea"/>
              </a:rPr>
              <a:t>[i] = data;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fin.getline</a:t>
            </a:r>
            <a:r>
              <a:rPr lang="en-US" altLang="ko-KR" dirty="0">
                <a:latin typeface="+mn-ea"/>
              </a:rPr>
              <a:t>(data, 80);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rank_score</a:t>
            </a:r>
            <a:r>
              <a:rPr lang="en-US" altLang="ko-KR" dirty="0">
                <a:latin typeface="+mn-ea"/>
              </a:rPr>
              <a:t>[i] = </a:t>
            </a:r>
            <a:r>
              <a:rPr lang="en-US" altLang="ko-KR" dirty="0" err="1">
                <a:latin typeface="+mn-ea"/>
              </a:rPr>
              <a:t>atoi</a:t>
            </a:r>
            <a:r>
              <a:rPr lang="en-US" altLang="ko-KR" dirty="0">
                <a:latin typeface="+mn-ea"/>
              </a:rPr>
              <a:t>(data);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}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rank1.txt</a:t>
            </a:r>
            <a:r>
              <a:rPr lang="ko-KR" altLang="en-US" dirty="0" smtClean="0">
                <a:latin typeface="+mn-ea"/>
              </a:rPr>
              <a:t>로부터 순위 정보를 읽어옴</a:t>
            </a: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+mn-ea"/>
                <a:ea typeface="+mn-ea"/>
              </a:rPr>
              <a:t>코드 분석 </a:t>
            </a:r>
            <a:r>
              <a:rPr lang="en-US" altLang="ko-KR" sz="5400" dirty="0">
                <a:latin typeface="+mn-ea"/>
                <a:ea typeface="+mn-ea"/>
              </a:rPr>
              <a:t>– </a:t>
            </a:r>
            <a:r>
              <a:rPr lang="ko-KR" altLang="en-US" sz="5400" dirty="0">
                <a:latin typeface="+mn-ea"/>
                <a:ea typeface="+mn-ea"/>
              </a:rPr>
              <a:t>랭킹 </a:t>
            </a:r>
            <a:r>
              <a:rPr lang="en-US" altLang="ko-KR" sz="5400" dirty="0">
                <a:latin typeface="+mn-ea"/>
                <a:ea typeface="+mn-ea"/>
              </a:rPr>
              <a:t>[ </a:t>
            </a:r>
            <a:r>
              <a:rPr lang="en-US" altLang="ko-KR" sz="5400" dirty="0" smtClean="0">
                <a:latin typeface="+mn-ea"/>
                <a:ea typeface="+mn-ea"/>
              </a:rPr>
              <a:t>3 </a:t>
            </a:r>
            <a:r>
              <a:rPr lang="en-US" altLang="ko-KR" sz="5400" dirty="0">
                <a:latin typeface="+mn-ea"/>
                <a:ea typeface="+mn-ea"/>
              </a:rPr>
              <a:t>]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4.for(i=9</a:t>
            </a:r>
            <a:r>
              <a:rPr lang="en-US" altLang="ko-KR" dirty="0">
                <a:latin typeface="+mn-ea"/>
              </a:rPr>
              <a:t>; i&gt;=0; i--)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{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if(</a:t>
            </a:r>
            <a:r>
              <a:rPr lang="en-US" altLang="ko-KR" dirty="0" err="1" smtClean="0">
                <a:latin typeface="+mn-ea"/>
              </a:rPr>
              <a:t>rank_name</a:t>
            </a:r>
            <a:r>
              <a:rPr lang="en-US" altLang="ko-KR" dirty="0" smtClean="0">
                <a:latin typeface="+mn-ea"/>
              </a:rPr>
              <a:t>[i</a:t>
            </a:r>
            <a:r>
              <a:rPr lang="en-US" altLang="ko-KR" dirty="0">
                <a:latin typeface="+mn-ea"/>
              </a:rPr>
              <a:t>] == </a:t>
            </a:r>
            <a:r>
              <a:rPr lang="en-US" altLang="ko-KR" dirty="0" smtClean="0">
                <a:latin typeface="+mn-ea"/>
              </a:rPr>
              <a:t>"")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    {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  </a:t>
            </a:r>
            <a:r>
              <a:rPr lang="en-US" altLang="ko-KR" dirty="0" err="1" smtClean="0">
                <a:latin typeface="+mn-ea"/>
              </a:rPr>
              <a:t>rank_name</a:t>
            </a:r>
            <a:r>
              <a:rPr lang="en-US" altLang="ko-KR" dirty="0" smtClean="0">
                <a:latin typeface="+mn-ea"/>
              </a:rPr>
              <a:t>[i</a:t>
            </a:r>
            <a:r>
              <a:rPr lang="en-US" altLang="ko-KR" dirty="0">
                <a:latin typeface="+mn-ea"/>
              </a:rPr>
              <a:t>] =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등록 되어 있지 않음</a:t>
            </a:r>
            <a:r>
              <a:rPr lang="en-US" altLang="ko-KR" dirty="0" smtClean="0">
                <a:latin typeface="+mn-ea"/>
              </a:rPr>
              <a:t>”;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	  </a:t>
            </a:r>
            <a:r>
              <a:rPr lang="en-US" altLang="ko-KR" dirty="0" err="1" smtClean="0">
                <a:latin typeface="+mn-ea"/>
              </a:rPr>
              <a:t>rank_score</a:t>
            </a:r>
            <a:r>
              <a:rPr lang="en-US" altLang="ko-KR" dirty="0" smtClean="0">
                <a:latin typeface="+mn-ea"/>
              </a:rPr>
              <a:t>[i</a:t>
            </a:r>
            <a:r>
              <a:rPr lang="en-US" altLang="ko-KR" dirty="0">
                <a:latin typeface="+mn-ea"/>
              </a:rPr>
              <a:t>] = 999999;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    }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   else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   break</a:t>
            </a:r>
            <a:r>
              <a:rPr lang="en-US" altLang="ko-KR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}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순위가 등록되지 않은 공간인 경우 모두 저 상태로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값을 설정해줌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점수비교를 위해 </a:t>
            </a:r>
            <a:r>
              <a:rPr lang="en-US" altLang="ko-KR" dirty="0" smtClean="0">
                <a:latin typeface="+mn-ea"/>
              </a:rPr>
              <a:t>score = 999999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+mn-ea"/>
                <a:ea typeface="+mn-ea"/>
              </a:rPr>
              <a:t>코드 분석 </a:t>
            </a:r>
            <a:r>
              <a:rPr lang="en-US" altLang="ko-KR" sz="5400" dirty="0">
                <a:latin typeface="+mn-ea"/>
                <a:ea typeface="+mn-ea"/>
              </a:rPr>
              <a:t>– </a:t>
            </a:r>
            <a:r>
              <a:rPr lang="ko-KR" altLang="en-US" sz="5400" dirty="0">
                <a:latin typeface="+mn-ea"/>
                <a:ea typeface="+mn-ea"/>
              </a:rPr>
              <a:t>랭킹 </a:t>
            </a:r>
            <a:r>
              <a:rPr lang="en-US" altLang="ko-KR" sz="5400" dirty="0">
                <a:latin typeface="+mn-ea"/>
                <a:ea typeface="+mn-ea"/>
              </a:rPr>
              <a:t>[ </a:t>
            </a:r>
            <a:r>
              <a:rPr lang="en-US" altLang="ko-KR" sz="5400" dirty="0" smtClean="0">
                <a:latin typeface="+mn-ea"/>
                <a:ea typeface="+mn-ea"/>
              </a:rPr>
              <a:t>4 </a:t>
            </a:r>
            <a:r>
              <a:rPr lang="en-US" altLang="ko-KR" sz="5400" dirty="0">
                <a:latin typeface="+mn-ea"/>
                <a:ea typeface="+mn-ea"/>
              </a:rPr>
              <a:t>]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+mj-lt"/>
              </a:rPr>
              <a:t>5. if(</a:t>
            </a:r>
            <a:r>
              <a:rPr lang="en-US" altLang="ko-KR" sz="2200" dirty="0" err="1" smtClean="0">
                <a:latin typeface="+mj-lt"/>
              </a:rPr>
              <a:t>pDoc</a:t>
            </a:r>
            <a:r>
              <a:rPr lang="en-US" altLang="ko-KR" sz="2200" dirty="0" smtClean="0">
                <a:latin typeface="+mj-lt"/>
              </a:rPr>
              <a:t>-&gt;</a:t>
            </a:r>
            <a:r>
              <a:rPr lang="en-US" altLang="ko-KR" sz="2200" dirty="0" err="1" smtClean="0">
                <a:latin typeface="+mj-lt"/>
              </a:rPr>
              <a:t>m_time</a:t>
            </a:r>
            <a:r>
              <a:rPr lang="en-US" altLang="ko-KR" sz="2200" dirty="0" smtClean="0">
                <a:latin typeface="+mj-lt"/>
              </a:rPr>
              <a:t> &lt; </a:t>
            </a:r>
            <a:r>
              <a:rPr lang="en-US" altLang="ko-KR" sz="2200" dirty="0" err="1" smtClean="0">
                <a:latin typeface="+mj-lt"/>
              </a:rPr>
              <a:t>rank_score</a:t>
            </a:r>
            <a:r>
              <a:rPr lang="en-US" altLang="ko-KR" sz="2200" dirty="0" smtClean="0">
                <a:latin typeface="+mj-lt"/>
              </a:rPr>
              <a:t>[9])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{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     </a:t>
            </a:r>
            <a:r>
              <a:rPr lang="en-US" altLang="ko-KR" sz="2200" dirty="0" err="1" smtClean="0">
                <a:latin typeface="+mj-lt"/>
              </a:rPr>
              <a:t>CNameDlg</a:t>
            </a:r>
            <a:r>
              <a:rPr lang="en-US" altLang="ko-KR" sz="2200" dirty="0" smtClean="0">
                <a:latin typeface="+mj-lt"/>
              </a:rPr>
              <a:t> dl </a:t>
            </a:r>
            <a:r>
              <a:rPr lang="en-US" altLang="ko-KR" sz="2200" dirty="0" err="1" smtClean="0">
                <a:latin typeface="+mj-lt"/>
              </a:rPr>
              <a:t>g_name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 smtClean="0">
                <a:latin typeface="+mj-lt"/>
              </a:rPr>
              <a:t>          if(d </a:t>
            </a:r>
            <a:r>
              <a:rPr lang="en-US" altLang="ko-KR" sz="2200" dirty="0" err="1" smtClean="0">
                <a:latin typeface="+mj-lt"/>
              </a:rPr>
              <a:t>lg_name.DoModal</a:t>
            </a:r>
            <a:r>
              <a:rPr lang="en-US" altLang="ko-KR" sz="2200" dirty="0" smtClean="0">
                <a:latin typeface="+mj-lt"/>
              </a:rPr>
              <a:t>() == IDOK)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     {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           </a:t>
            </a:r>
            <a:r>
              <a:rPr lang="en-US" altLang="ko-KR" sz="2200" dirty="0" err="1" smtClean="0">
                <a:latin typeface="+mj-lt"/>
              </a:rPr>
              <a:t>rank_score</a:t>
            </a:r>
            <a:r>
              <a:rPr lang="en-US" altLang="ko-KR" sz="2200" dirty="0" smtClean="0">
                <a:latin typeface="+mj-lt"/>
              </a:rPr>
              <a:t>[9] = </a:t>
            </a:r>
            <a:r>
              <a:rPr lang="en-US" altLang="ko-KR" sz="2200" dirty="0" err="1" smtClean="0">
                <a:latin typeface="+mj-lt"/>
              </a:rPr>
              <a:t>pDoc</a:t>
            </a:r>
            <a:r>
              <a:rPr lang="en-US" altLang="ko-KR" sz="2200" dirty="0" smtClean="0">
                <a:latin typeface="+mj-lt"/>
              </a:rPr>
              <a:t>-&gt;</a:t>
            </a:r>
            <a:r>
              <a:rPr lang="en-US" altLang="ko-KR" sz="2200" dirty="0" err="1" smtClean="0">
                <a:latin typeface="+mj-lt"/>
              </a:rPr>
              <a:t>m_time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           </a:t>
            </a:r>
            <a:r>
              <a:rPr lang="en-US" altLang="ko-KR" sz="2200" dirty="0" err="1" smtClean="0">
                <a:latin typeface="+mj-lt"/>
              </a:rPr>
              <a:t>rank_name</a:t>
            </a:r>
            <a:r>
              <a:rPr lang="en-US" altLang="ko-KR" sz="2200" dirty="0" smtClean="0">
                <a:latin typeface="+mj-lt"/>
              </a:rPr>
              <a:t>[9] = </a:t>
            </a:r>
            <a:r>
              <a:rPr lang="en-US" altLang="ko-KR" sz="2200" dirty="0" err="1" smtClean="0">
                <a:latin typeface="+mj-lt"/>
              </a:rPr>
              <a:t>dlg_name.m_Name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      }</a:t>
            </a:r>
          </a:p>
          <a:p>
            <a:pPr marL="0" indent="0">
              <a:buNone/>
            </a:pPr>
            <a:r>
              <a:rPr lang="en-US" altLang="ko-KR" sz="2200" dirty="0" smtClean="0">
                <a:latin typeface="+mj-lt"/>
              </a:rPr>
              <a:t>     </a:t>
            </a:r>
            <a:r>
              <a:rPr lang="ko-KR" altLang="en-US" sz="2200" dirty="0" smtClean="0">
                <a:latin typeface="+mj-lt"/>
              </a:rPr>
              <a:t>만약 </a:t>
            </a:r>
            <a:r>
              <a:rPr lang="en-US" altLang="ko-KR" sz="2200" dirty="0" smtClean="0">
                <a:latin typeface="+mj-lt"/>
              </a:rPr>
              <a:t>10</a:t>
            </a:r>
            <a:r>
              <a:rPr lang="ko-KR" altLang="en-US" sz="2200" dirty="0" smtClean="0">
                <a:latin typeface="+mj-lt"/>
              </a:rPr>
              <a:t>위에 저장된 시간 보다 현재 게임 수행 시간    </a:t>
            </a:r>
            <a:endParaRPr lang="en-US" altLang="ko-KR" sz="22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ko-KR" altLang="en-US" sz="2200" dirty="0" smtClean="0">
                <a:latin typeface="+mj-lt"/>
              </a:rPr>
              <a:t>이 짧을 경우 사용자로부터 이름을 입력 받아 </a:t>
            </a:r>
            <a:r>
              <a:rPr lang="en-US" altLang="ko-KR" sz="2200" dirty="0" smtClean="0">
                <a:latin typeface="+mj-lt"/>
              </a:rPr>
              <a:t>10</a:t>
            </a:r>
            <a:r>
              <a:rPr lang="ko-KR" altLang="en-US" sz="2200" dirty="0" smtClean="0">
                <a:latin typeface="+mj-lt"/>
              </a:rPr>
              <a:t>위에</a:t>
            </a:r>
            <a:r>
              <a:rPr lang="en-US" altLang="ko-KR" sz="2200" dirty="0">
                <a:latin typeface="+mj-lt"/>
              </a:rPr>
              <a:t> </a:t>
            </a:r>
            <a:endParaRPr lang="en-US" altLang="ko-KR" sz="22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ko-KR" altLang="en-US" sz="2200" dirty="0" smtClean="0">
                <a:latin typeface="+mj-lt"/>
              </a:rPr>
              <a:t>저장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시킴</a:t>
            </a:r>
            <a:endParaRPr lang="en-US" altLang="ko-KR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4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467600" cy="9409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+mn-ea"/>
                <a:ea typeface="+mn-ea"/>
              </a:rPr>
              <a:t>코드 분석 </a:t>
            </a:r>
            <a:r>
              <a:rPr lang="en-US" altLang="ko-KR" sz="5400" dirty="0">
                <a:latin typeface="+mn-ea"/>
                <a:ea typeface="+mn-ea"/>
              </a:rPr>
              <a:t>– </a:t>
            </a:r>
            <a:r>
              <a:rPr lang="ko-KR" altLang="en-US" sz="5400" dirty="0">
                <a:latin typeface="+mn-ea"/>
                <a:ea typeface="+mn-ea"/>
              </a:rPr>
              <a:t>랭킹 </a:t>
            </a:r>
            <a:r>
              <a:rPr lang="en-US" altLang="ko-KR" sz="5400" dirty="0">
                <a:latin typeface="+mn-ea"/>
                <a:ea typeface="+mn-ea"/>
              </a:rPr>
              <a:t>[ </a:t>
            </a:r>
            <a:r>
              <a:rPr lang="en-US" altLang="ko-KR" sz="5400" dirty="0" smtClean="0">
                <a:latin typeface="+mn-ea"/>
                <a:ea typeface="+mn-ea"/>
              </a:rPr>
              <a:t>5 </a:t>
            </a:r>
            <a:r>
              <a:rPr lang="en-US" altLang="ko-KR" sz="5400" dirty="0">
                <a:latin typeface="+mn-ea"/>
                <a:ea typeface="+mn-ea"/>
              </a:rPr>
              <a:t>]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3970784" cy="5421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300" dirty="0">
                <a:latin typeface="+mn-ea"/>
              </a:rPr>
              <a:t>for(i=0;i&lt;10;i</a:t>
            </a:r>
            <a:r>
              <a:rPr lang="en-US" altLang="ko-KR" sz="2300" dirty="0" smtClean="0">
                <a:latin typeface="+mn-ea"/>
              </a:rPr>
              <a:t>++) {</a:t>
            </a:r>
            <a:endParaRPr lang="en-US" altLang="ko-KR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for(</a:t>
            </a:r>
            <a:r>
              <a:rPr lang="en-US" altLang="ko-KR" sz="2300" dirty="0" err="1" smtClean="0">
                <a:latin typeface="+mn-ea"/>
              </a:rPr>
              <a:t>int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j=i+1;j&lt;10;j++)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{</a:t>
            </a:r>
            <a:endParaRPr lang="en-US" altLang="ko-KR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if </a:t>
            </a:r>
            <a:r>
              <a:rPr lang="en-US" altLang="ko-KR" sz="2300" dirty="0">
                <a:latin typeface="+mn-ea"/>
              </a:rPr>
              <a:t>(</a:t>
            </a:r>
            <a:r>
              <a:rPr lang="en-US" altLang="ko-KR" sz="2300" dirty="0" err="1">
                <a:latin typeface="+mn-ea"/>
              </a:rPr>
              <a:t>rank_score</a:t>
            </a:r>
            <a:r>
              <a:rPr lang="en-US" altLang="ko-KR" sz="2300" dirty="0">
                <a:latin typeface="+mn-ea"/>
              </a:rPr>
              <a:t>[i] &gt; </a:t>
            </a:r>
            <a:r>
              <a:rPr lang="en-US" altLang="ko-KR" sz="2300" dirty="0" err="1">
                <a:latin typeface="+mn-ea"/>
              </a:rPr>
              <a:t>rank_score</a:t>
            </a:r>
            <a:r>
              <a:rPr lang="en-US" altLang="ko-KR" sz="2300" dirty="0">
                <a:latin typeface="+mn-ea"/>
              </a:rPr>
              <a:t>[j])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{</a:t>
            </a:r>
            <a:endParaRPr lang="en-US" altLang="ko-KR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tmp_int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= </a:t>
            </a:r>
            <a:r>
              <a:rPr lang="en-US" altLang="ko-KR" sz="2300" dirty="0" err="1">
                <a:latin typeface="+mn-ea"/>
              </a:rPr>
              <a:t>rank_score</a:t>
            </a:r>
            <a:r>
              <a:rPr lang="en-US" altLang="ko-KR" sz="2300" dirty="0">
                <a:latin typeface="+mn-ea"/>
              </a:rPr>
              <a:t>[i];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rank_score</a:t>
            </a:r>
            <a:r>
              <a:rPr lang="en-US" altLang="ko-KR" sz="2300" dirty="0" smtClean="0">
                <a:latin typeface="+mn-ea"/>
              </a:rPr>
              <a:t>[i</a:t>
            </a:r>
            <a:r>
              <a:rPr lang="en-US" altLang="ko-KR" sz="2300" dirty="0">
                <a:latin typeface="+mn-ea"/>
              </a:rPr>
              <a:t>] = </a:t>
            </a:r>
            <a:r>
              <a:rPr lang="en-US" altLang="ko-KR" sz="2300" dirty="0" err="1">
                <a:latin typeface="+mn-ea"/>
              </a:rPr>
              <a:t>rank_score</a:t>
            </a:r>
            <a:r>
              <a:rPr lang="en-US" altLang="ko-KR" sz="2300" dirty="0">
                <a:latin typeface="+mn-ea"/>
              </a:rPr>
              <a:t>[j];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rank_score</a:t>
            </a:r>
            <a:r>
              <a:rPr lang="en-US" altLang="ko-KR" sz="2300" dirty="0" smtClean="0">
                <a:latin typeface="+mn-ea"/>
              </a:rPr>
              <a:t>[j</a:t>
            </a:r>
            <a:r>
              <a:rPr lang="en-US" altLang="ko-KR" sz="2300" dirty="0">
                <a:latin typeface="+mn-ea"/>
              </a:rPr>
              <a:t>] = </a:t>
            </a:r>
            <a:r>
              <a:rPr lang="en-US" altLang="ko-KR" sz="2300" dirty="0" err="1">
                <a:latin typeface="+mn-ea"/>
              </a:rPr>
              <a:t>tmp_int</a:t>
            </a:r>
            <a:r>
              <a:rPr lang="en-US" altLang="ko-KR" sz="2300" dirty="0">
                <a:latin typeface="+mn-ea"/>
              </a:rPr>
              <a:t>;</a:t>
            </a:r>
          </a:p>
          <a:p>
            <a:endParaRPr lang="ko-KR" altLang="en-US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tmp_str</a:t>
            </a:r>
            <a:r>
              <a:rPr lang="en-US" altLang="ko-KR" sz="2300" dirty="0" smtClean="0"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= </a:t>
            </a:r>
            <a:r>
              <a:rPr lang="en-US" altLang="ko-KR" sz="2300" dirty="0" err="1">
                <a:latin typeface="+mn-ea"/>
              </a:rPr>
              <a:t>rank_name</a:t>
            </a:r>
            <a:r>
              <a:rPr lang="en-US" altLang="ko-KR" sz="2300" dirty="0">
                <a:latin typeface="+mn-ea"/>
              </a:rPr>
              <a:t>[i];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rank_name</a:t>
            </a:r>
            <a:r>
              <a:rPr lang="en-US" altLang="ko-KR" sz="2300" dirty="0" smtClean="0">
                <a:latin typeface="+mn-ea"/>
              </a:rPr>
              <a:t>[i</a:t>
            </a:r>
            <a:r>
              <a:rPr lang="en-US" altLang="ko-KR" sz="2300" dirty="0">
                <a:latin typeface="+mn-ea"/>
              </a:rPr>
              <a:t>] = </a:t>
            </a:r>
            <a:r>
              <a:rPr lang="en-US" altLang="ko-KR" sz="2300" dirty="0" err="1">
                <a:latin typeface="+mn-ea"/>
              </a:rPr>
              <a:t>rank_name</a:t>
            </a:r>
            <a:r>
              <a:rPr lang="en-US" altLang="ko-KR" sz="2300" dirty="0">
                <a:latin typeface="+mn-ea"/>
              </a:rPr>
              <a:t>[j];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  </a:t>
            </a:r>
            <a:r>
              <a:rPr lang="en-US" altLang="ko-KR" sz="2300" dirty="0" err="1" smtClean="0">
                <a:latin typeface="+mn-ea"/>
              </a:rPr>
              <a:t>rank_name</a:t>
            </a:r>
            <a:r>
              <a:rPr lang="en-US" altLang="ko-KR" sz="2300" dirty="0" smtClean="0">
                <a:latin typeface="+mn-ea"/>
              </a:rPr>
              <a:t>[j</a:t>
            </a:r>
            <a:r>
              <a:rPr lang="en-US" altLang="ko-KR" sz="2300" dirty="0">
                <a:latin typeface="+mn-ea"/>
              </a:rPr>
              <a:t>] = </a:t>
            </a:r>
            <a:r>
              <a:rPr lang="en-US" altLang="ko-KR" sz="2300" dirty="0" err="1">
                <a:latin typeface="+mn-ea"/>
              </a:rPr>
              <a:t>tmp_str</a:t>
            </a:r>
            <a:r>
              <a:rPr lang="en-US" altLang="ko-KR" sz="23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   }</a:t>
            </a:r>
            <a:endParaRPr lang="en-US" altLang="ko-KR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+mn-ea"/>
              </a:rPr>
              <a:t>  }</a:t>
            </a:r>
            <a:endParaRPr lang="en-US" altLang="ko-KR" sz="2300" dirty="0">
              <a:latin typeface="+mn-ea"/>
            </a:endParaRPr>
          </a:p>
          <a:p>
            <a:pPr marL="0" indent="0">
              <a:buNone/>
            </a:pPr>
            <a:r>
              <a:rPr lang="en-US" altLang="ko-KR" sz="23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119675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6. </a:t>
            </a:r>
            <a:r>
              <a:rPr lang="ko-KR" altLang="en-US" sz="2400" dirty="0" smtClean="0"/>
              <a:t>점수 순서대로 등수를   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재정렬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7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467600" cy="101297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n-ea"/>
                <a:ea typeface="+mn-ea"/>
              </a:rPr>
              <a:t>코드 분석 </a:t>
            </a:r>
            <a:r>
              <a:rPr lang="en-US" altLang="ko-KR" sz="5400" dirty="0" smtClean="0">
                <a:latin typeface="+mn-ea"/>
                <a:ea typeface="+mn-ea"/>
              </a:rPr>
              <a:t>– </a:t>
            </a:r>
            <a:r>
              <a:rPr lang="ko-KR" altLang="en-US" sz="5400" dirty="0" smtClean="0">
                <a:latin typeface="+mn-ea"/>
                <a:ea typeface="+mn-ea"/>
              </a:rPr>
              <a:t>랭킹 </a:t>
            </a:r>
            <a:r>
              <a:rPr lang="en-US" altLang="ko-KR" sz="5400" dirty="0" smtClean="0">
                <a:latin typeface="+mn-ea"/>
                <a:ea typeface="+mn-ea"/>
              </a:rPr>
              <a:t>[ 6 ]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468052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6. </a:t>
            </a:r>
            <a:r>
              <a:rPr lang="en-US" altLang="ko-KR" sz="1900" dirty="0" err="1" smtClean="0">
                <a:latin typeface="+mn-ea"/>
              </a:rPr>
              <a:t>ofstream</a:t>
            </a:r>
            <a:r>
              <a:rPr lang="en-US" altLang="ko-KR" sz="1900" dirty="0" smtClean="0">
                <a:latin typeface="+mn-ea"/>
              </a:rPr>
              <a:t> </a:t>
            </a:r>
            <a:r>
              <a:rPr lang="en-US" altLang="ko-KR" sz="1900" dirty="0" err="1">
                <a:latin typeface="+mn-ea"/>
              </a:rPr>
              <a:t>fout</a:t>
            </a:r>
            <a:r>
              <a:rPr lang="en-US" altLang="ko-KR" sz="1900" dirty="0">
                <a:latin typeface="+mn-ea"/>
              </a:rPr>
              <a:t>("rank1.txt", </a:t>
            </a:r>
            <a:r>
              <a:rPr lang="en-US" altLang="ko-KR" sz="1900" dirty="0" err="1">
                <a:latin typeface="+mn-ea"/>
              </a:rPr>
              <a:t>ios</a:t>
            </a:r>
            <a:r>
              <a:rPr lang="en-US" altLang="ko-KR" sz="1900" dirty="0">
                <a:latin typeface="+mn-ea"/>
              </a:rPr>
              <a:t>::out);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</a:t>
            </a:r>
            <a:r>
              <a:rPr lang="en-US" altLang="ko-KR" sz="1900" dirty="0">
                <a:latin typeface="+mn-ea"/>
              </a:rPr>
              <a:t>for(i=0;i&lt;10;i++)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{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 </a:t>
            </a:r>
            <a:r>
              <a:rPr lang="en-US" altLang="ko-KR" sz="1900" dirty="0" err="1">
                <a:latin typeface="+mn-ea"/>
              </a:rPr>
              <a:t>CString</a:t>
            </a:r>
            <a:r>
              <a:rPr lang="en-US" altLang="ko-KR" sz="1900" dirty="0">
                <a:latin typeface="+mn-ea"/>
              </a:rPr>
              <a:t> output;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 </a:t>
            </a:r>
            <a:r>
              <a:rPr lang="en-US" altLang="ko-KR" sz="1900" dirty="0" err="1" smtClean="0">
                <a:latin typeface="+mn-ea"/>
              </a:rPr>
              <a:t>output.Format</a:t>
            </a:r>
            <a:r>
              <a:rPr lang="en-US" altLang="ko-KR" sz="1900" dirty="0" smtClean="0">
                <a:latin typeface="+mn-ea"/>
              </a:rPr>
              <a:t>(L</a:t>
            </a:r>
            <a:r>
              <a:rPr lang="en-US" altLang="ko-KR" sz="1900" dirty="0">
                <a:latin typeface="+mn-ea"/>
              </a:rPr>
              <a:t>"%s",</a:t>
            </a:r>
            <a:r>
              <a:rPr lang="en-US" altLang="ko-KR" sz="1900" dirty="0" err="1">
                <a:latin typeface="+mn-ea"/>
              </a:rPr>
              <a:t>rank_name</a:t>
            </a:r>
            <a:r>
              <a:rPr lang="en-US" altLang="ko-KR" sz="1900" dirty="0">
                <a:latin typeface="+mn-ea"/>
              </a:rPr>
              <a:t>[i]);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 </a:t>
            </a:r>
            <a:r>
              <a:rPr lang="en-US" altLang="ko-KR" sz="1900" dirty="0" err="1">
                <a:latin typeface="+mn-ea"/>
              </a:rPr>
              <a:t>itoa</a:t>
            </a:r>
            <a:r>
              <a:rPr lang="en-US" altLang="ko-KR" sz="1900" dirty="0">
                <a:latin typeface="+mn-ea"/>
              </a:rPr>
              <a:t>(</a:t>
            </a:r>
            <a:r>
              <a:rPr lang="en-US" altLang="ko-KR" sz="1900" dirty="0" err="1">
                <a:latin typeface="+mn-ea"/>
              </a:rPr>
              <a:t>rank_score</a:t>
            </a:r>
            <a:r>
              <a:rPr lang="en-US" altLang="ko-KR" sz="1900" dirty="0">
                <a:latin typeface="+mn-ea"/>
              </a:rPr>
              <a:t>[i], </a:t>
            </a:r>
            <a:r>
              <a:rPr lang="en-US" altLang="ko-KR" sz="1900" dirty="0" err="1">
                <a:latin typeface="+mn-ea"/>
              </a:rPr>
              <a:t>tmp_char</a:t>
            </a:r>
            <a:r>
              <a:rPr lang="en-US" altLang="ko-KR" sz="1900" dirty="0">
                <a:latin typeface="+mn-ea"/>
              </a:rPr>
              <a:t>, 10);</a:t>
            </a:r>
          </a:p>
          <a:p>
            <a:pPr marL="0" indent="0">
              <a:buNone/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   </a:t>
            </a:r>
            <a:r>
              <a:rPr lang="en-US" altLang="ko-KR" sz="1900" dirty="0" err="1" smtClean="0">
                <a:latin typeface="+mn-ea"/>
              </a:rPr>
              <a:t>fout</a:t>
            </a:r>
            <a:r>
              <a:rPr lang="en-US" altLang="ko-KR" sz="1900" dirty="0">
                <a:latin typeface="+mn-ea"/>
              </a:rPr>
              <a:t>&lt;&lt;CW2A(output)&lt;&lt;</a:t>
            </a:r>
            <a:r>
              <a:rPr lang="en-US" altLang="ko-KR" sz="1900" dirty="0" err="1">
                <a:latin typeface="+mn-ea"/>
              </a:rPr>
              <a:t>endl</a:t>
            </a:r>
            <a:r>
              <a:rPr lang="en-US" altLang="ko-KR" sz="1900" dirty="0" smtClean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 </a:t>
            </a:r>
            <a:r>
              <a:rPr lang="en-US" altLang="ko-KR" sz="1900" dirty="0" err="1" smtClean="0">
                <a:latin typeface="+mn-ea"/>
              </a:rPr>
              <a:t>fout</a:t>
            </a:r>
            <a:r>
              <a:rPr lang="en-US" altLang="ko-KR" sz="1900" dirty="0">
                <a:latin typeface="+mn-ea"/>
              </a:rPr>
              <a:t>&lt;&lt;</a:t>
            </a:r>
            <a:r>
              <a:rPr lang="en-US" altLang="ko-KR" sz="1900" dirty="0" err="1">
                <a:latin typeface="+mn-ea"/>
              </a:rPr>
              <a:t>rank_score</a:t>
            </a:r>
            <a:r>
              <a:rPr lang="en-US" altLang="ko-KR" sz="1900" dirty="0">
                <a:latin typeface="+mn-ea"/>
              </a:rPr>
              <a:t>[i]&lt;&lt;"\n";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}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fout.close</a:t>
            </a:r>
            <a:r>
              <a:rPr lang="en-US" altLang="ko-KR" sz="1900" dirty="0">
                <a:latin typeface="+mn-ea"/>
              </a:rPr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318100"/>
            <a:ext cx="33123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7. Rank1.txt </a:t>
            </a:r>
            <a:r>
              <a:rPr lang="ko-KR" altLang="en-US" sz="1600" dirty="0" smtClean="0">
                <a:latin typeface="+mn-ea"/>
              </a:rPr>
              <a:t>기존에 있던 </a:t>
            </a:r>
            <a:r>
              <a:rPr lang="ko-KR" altLang="en-US" sz="1600" dirty="0" err="1" smtClean="0">
                <a:latin typeface="+mn-ea"/>
              </a:rPr>
              <a:t>데이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터를 삭제한 후 재 정렬한 순위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 err="1" smtClean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다시 저장함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8. </a:t>
            </a:r>
            <a:r>
              <a:rPr lang="ko-KR" altLang="en-US" sz="1600" dirty="0" smtClean="0">
                <a:latin typeface="+mn-ea"/>
              </a:rPr>
              <a:t>중급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고급의 경우에는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rank2.txt, rank3.txt </a:t>
            </a:r>
            <a:r>
              <a:rPr lang="ko-KR" altLang="en-US" sz="1600" dirty="0" smtClean="0">
                <a:latin typeface="+mn-ea"/>
              </a:rPr>
              <a:t>에다 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따로 저장함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6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467600" cy="1143000"/>
          </a:xfrm>
        </p:spPr>
        <p:txBody>
          <a:bodyPr>
            <a:noAutofit/>
          </a:bodyPr>
          <a:lstStyle/>
          <a:p>
            <a:r>
              <a:rPr lang="ko-KR" altLang="en-US" sz="8800" dirty="0" smtClean="0"/>
              <a:t>감사합니다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9668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프로그램 구성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[ 1 ]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2214554"/>
            <a:ext cx="2247900" cy="2647950"/>
          </a:xfrm>
        </p:spPr>
      </p:pic>
      <p:sp>
        <p:nvSpPr>
          <p:cNvPr id="6" name="TextBox 5"/>
          <p:cNvSpPr txBox="1"/>
          <p:nvPr/>
        </p:nvSpPr>
        <p:spPr>
          <a:xfrm>
            <a:off x="4286248" y="2357430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난이도별 구성</a:t>
            </a:r>
            <a:endParaRPr lang="en-US" altLang="ko-KR" sz="3600" dirty="0">
              <a:latin typeface="HY강B" pitchFamily="18" charset="-127"/>
              <a:ea typeface="HY강B" pitchFamily="18" charset="-127"/>
            </a:endParaRPr>
          </a:p>
          <a:p>
            <a:pPr marL="342900" indent="-342900"/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 -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초급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3x4</a:t>
            </a:r>
          </a:p>
          <a:p>
            <a:pPr marL="342900" indent="-342900"/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-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중급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4x5</a:t>
            </a:r>
          </a:p>
          <a:p>
            <a:pPr marL="342900" indent="-342900"/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-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고급 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5x6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HY동녘M" pitchFamily="18" charset="-127"/>
                <a:ea typeface="HY동녘M" pitchFamily="18" charset="-127"/>
              </a:rPr>
              <a:t>[ 2 ]</a:t>
            </a:r>
            <a:endParaRPr lang="ko-KR" altLang="en-US" sz="60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6380" y="1714488"/>
            <a:ext cx="35004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dirty="0" smtClean="0">
                <a:latin typeface="+mn-ea"/>
              </a:rPr>
              <a:t>2. </a:t>
            </a:r>
            <a:r>
              <a:rPr lang="ko-KR" altLang="en-US" sz="2400" dirty="0" smtClean="0">
                <a:latin typeface="+mn-ea"/>
              </a:rPr>
              <a:t>정보 표현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- </a:t>
            </a:r>
            <a:r>
              <a:rPr lang="ko-KR" altLang="en-US" sz="2400" dirty="0" smtClean="0">
                <a:latin typeface="+mn-ea"/>
              </a:rPr>
              <a:t>맞춘 카드 수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 smtClean="0">
                <a:latin typeface="+mn-ea"/>
              </a:rPr>
              <a:t>     - </a:t>
            </a:r>
            <a:r>
              <a:rPr lang="ko-KR" altLang="en-US" sz="2400" dirty="0" smtClean="0">
                <a:latin typeface="+mn-ea"/>
              </a:rPr>
              <a:t>남은 카드 수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- </a:t>
            </a:r>
            <a:r>
              <a:rPr lang="ko-KR" altLang="en-US" sz="2400" dirty="0" smtClean="0">
                <a:latin typeface="+mn-ea"/>
              </a:rPr>
              <a:t>경과 시간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- </a:t>
            </a:r>
            <a:r>
              <a:rPr lang="ko-KR" altLang="en-US" sz="2400" dirty="0" smtClean="0">
                <a:latin typeface="+mn-ea"/>
              </a:rPr>
              <a:t>남은 힌트 수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 smtClean="0">
                <a:latin typeface="+mn-ea"/>
              </a:rPr>
              <a:t>   </a:t>
            </a:r>
          </a:p>
          <a:p>
            <a:pPr marL="457200" indent="-457200"/>
            <a:r>
              <a:rPr lang="en-US" altLang="ko-KR" sz="2400" dirty="0" smtClean="0">
                <a:latin typeface="+mn-ea"/>
              </a:rPr>
              <a:t>3. </a:t>
            </a:r>
            <a:r>
              <a:rPr lang="ko-KR" altLang="en-US" sz="2400" dirty="0" smtClean="0">
                <a:latin typeface="+mn-ea"/>
              </a:rPr>
              <a:t>게임 조작 버튼 추가</a:t>
            </a:r>
            <a:r>
              <a:rPr lang="en-US" altLang="ko-KR" sz="2400" dirty="0" smtClean="0">
                <a:latin typeface="+mn-ea"/>
              </a:rPr>
              <a:t>     </a:t>
            </a:r>
          </a:p>
          <a:p>
            <a:pPr marL="457200" indent="-457200"/>
            <a:r>
              <a:rPr lang="en-US" altLang="ko-KR" sz="2400" dirty="0" smtClean="0">
                <a:latin typeface="+mn-ea"/>
              </a:rPr>
              <a:t>     - </a:t>
            </a:r>
            <a:r>
              <a:rPr lang="ko-KR" altLang="en-US" sz="2400" dirty="0" smtClean="0">
                <a:latin typeface="+mn-ea"/>
              </a:rPr>
              <a:t>시작 버튼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- </a:t>
            </a:r>
            <a:r>
              <a:rPr lang="ko-KR" altLang="en-US" sz="2400" dirty="0" smtClean="0">
                <a:latin typeface="+mn-ea"/>
              </a:rPr>
              <a:t>일시 정지 버튼</a:t>
            </a:r>
            <a:endParaRPr lang="en-US" altLang="ko-KR" sz="2400" dirty="0" smtClean="0">
              <a:latin typeface="+mn-ea"/>
            </a:endParaRPr>
          </a:p>
          <a:p>
            <a:pPr marL="457200" indent="-457200"/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- </a:t>
            </a:r>
            <a:r>
              <a:rPr lang="ko-KR" altLang="en-US" sz="2400" dirty="0" smtClean="0">
                <a:latin typeface="+mn-ea"/>
              </a:rPr>
              <a:t>힌</a:t>
            </a:r>
            <a:r>
              <a:rPr lang="ko-KR" altLang="en-US" sz="2400" dirty="0">
                <a:latin typeface="+mn-ea"/>
              </a:rPr>
              <a:t>트</a:t>
            </a:r>
            <a:endParaRPr lang="en-US" altLang="ko-KR" sz="2400" dirty="0" smtClean="0">
              <a:latin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724400" cy="48101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n-ea"/>
                <a:ea typeface="+mn-ea"/>
              </a:rPr>
              <a:t>[ 3 ]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4" y="1571612"/>
            <a:ext cx="35004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시작 버튼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- 4</a:t>
            </a:r>
            <a:r>
              <a:rPr lang="ko-KR" altLang="en-US" sz="2800" dirty="0" smtClean="0"/>
              <a:t>초간 그림 </a:t>
            </a:r>
            <a:r>
              <a:rPr lang="ko-KR" altLang="en-US" sz="2800" dirty="0" smtClean="0"/>
              <a:t>전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</a:t>
            </a:r>
            <a:r>
              <a:rPr lang="ko-KR" altLang="en-US" sz="2800" dirty="0" smtClean="0"/>
              <a:t>체 공개</a:t>
            </a:r>
            <a:endParaRPr lang="en-US" altLang="ko-KR" sz="2800" dirty="0" smtClean="0"/>
          </a:p>
          <a:p>
            <a:endParaRPr lang="en-US" altLang="ko-KR" sz="20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4" y="1484784"/>
            <a:ext cx="4724400" cy="47910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n-ea"/>
                <a:ea typeface="+mn-ea"/>
              </a:rPr>
              <a:t>[ 4 ]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0" y="1571612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4-1. </a:t>
            </a:r>
            <a:r>
              <a:rPr lang="ko-KR" altLang="en-US" dirty="0" smtClean="0">
                <a:latin typeface="+mj-ea"/>
                <a:ea typeface="+mj-ea"/>
              </a:rPr>
              <a:t>일시 정지 버튼 클릭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- </a:t>
            </a:r>
            <a:r>
              <a:rPr lang="ko-KR" altLang="en-US" dirty="0" smtClean="0">
                <a:latin typeface="+mj-ea"/>
                <a:ea typeface="+mj-ea"/>
              </a:rPr>
              <a:t>오른쪽 아래 상태 메시지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6380" y="535782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4-2. </a:t>
            </a:r>
            <a:r>
              <a:rPr lang="ko-KR" altLang="en-US" dirty="0" smtClean="0">
                <a:latin typeface="+mj-ea"/>
                <a:ea typeface="+mj-ea"/>
              </a:rPr>
              <a:t>일시 정지 상태에서 다른 부분을 눌렀을 때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714875" cy="482917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39" y="2241985"/>
            <a:ext cx="3095380" cy="311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n-ea"/>
                <a:ea typeface="+mn-ea"/>
              </a:rPr>
              <a:t>[ 5 ]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힌트 버튼 클릭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ko-KR" altLang="en-US" dirty="0" smtClean="0">
                <a:latin typeface="+mj-ea"/>
                <a:ea typeface="+mj-ea"/>
              </a:rPr>
              <a:t>시간 정지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ko-KR" altLang="en-US" dirty="0" smtClean="0">
                <a:latin typeface="+mj-ea"/>
                <a:ea typeface="+mj-ea"/>
              </a:rPr>
              <a:t>힌트에 대한 설명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1571612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5-2. </a:t>
            </a:r>
            <a:r>
              <a:rPr lang="ko-KR" altLang="en-US" dirty="0" smtClean="0">
                <a:latin typeface="+mn-ea"/>
              </a:rPr>
              <a:t>확인 버튼 클릭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- </a:t>
            </a:r>
            <a:r>
              <a:rPr lang="ko-KR" altLang="en-US" dirty="0" smtClean="0">
                <a:latin typeface="+mn-ea"/>
              </a:rPr>
              <a:t>남은 힌트 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- </a:t>
            </a:r>
            <a:r>
              <a:rPr lang="ko-KR" altLang="en-US" dirty="0" smtClean="0">
                <a:latin typeface="+mn-ea"/>
              </a:rPr>
              <a:t>힌트 사용 여부 선택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1744"/>
            <a:ext cx="3888432" cy="397094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64904"/>
            <a:ext cx="4320480" cy="3953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n-ea"/>
                <a:ea typeface="+mn-ea"/>
              </a:rPr>
              <a:t>[ 6 ]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0" y="1571612"/>
            <a:ext cx="3214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6. </a:t>
            </a:r>
            <a:r>
              <a:rPr lang="ko-KR" altLang="en-US" dirty="0" smtClean="0">
                <a:latin typeface="+mn-ea"/>
              </a:rPr>
              <a:t>기록 저장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랭킹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다시 하기 클릭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smtClean="0">
                <a:latin typeface="+mn-ea"/>
              </a:rPr>
              <a:t>처음에 선택했던 난이도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유지 된 채 새 게임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그만 하기 클릭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smtClean="0">
                <a:latin typeface="+mn-ea"/>
              </a:rPr>
              <a:t>게임 종료 창이 닫힘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71612"/>
            <a:ext cx="4714875" cy="48387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프로그램 구성 </a:t>
            </a:r>
            <a:r>
              <a:rPr lang="en-US" altLang="ko-KR" sz="6000" dirty="0" smtClean="0">
                <a:latin typeface="+mj-ea"/>
              </a:rPr>
              <a:t>[ 7 ]</a:t>
            </a:r>
            <a:endParaRPr lang="ko-KR" altLang="en-US" sz="6000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4104456" cy="48006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17" y="1412776"/>
            <a:ext cx="4245226" cy="48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사용자 지정 2">
      <a:majorFont>
        <a:latin typeface="HY동녘M"/>
        <a:ea typeface="HY동녘M"/>
        <a:cs typeface=""/>
      </a:majorFont>
      <a:minorFont>
        <a:latin typeface="HY동녘M"/>
        <a:ea typeface="HY동녘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603</TotalTime>
  <Words>1065</Words>
  <Application>Microsoft Office PowerPoint</Application>
  <PresentationFormat>화면 슬라이드 쇼(4:3)</PresentationFormat>
  <Paragraphs>256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오렌지</vt:lpstr>
      <vt:lpstr>Visual Progrmming Project 같은 그림 찾기 </vt:lpstr>
      <vt:lpstr>목 차</vt:lpstr>
      <vt:lpstr>프로그램 구성[ 1 ]</vt:lpstr>
      <vt:lpstr>프로그램 구성 [ 2 ]</vt:lpstr>
      <vt:lpstr>프로그램 구성 [ 3 ]</vt:lpstr>
      <vt:lpstr>프로그램 구성 [ 4 ]</vt:lpstr>
      <vt:lpstr>프로그램 구성 [ 5 ]</vt:lpstr>
      <vt:lpstr>프로그램 구성 [ 6 ]</vt:lpstr>
      <vt:lpstr>프로그램 구성 [ 7 ]</vt:lpstr>
      <vt:lpstr>프로그램 구성 [ 8 ]</vt:lpstr>
      <vt:lpstr>코드 분석- 난이도[ 1 ]</vt:lpstr>
      <vt:lpstr>코드 분석- 난이도[ 2 ]</vt:lpstr>
      <vt:lpstr>코드 분석- 난이도[ 3 ]</vt:lpstr>
      <vt:lpstr>코드 분석 – 화면 구성 [ 1 ]</vt:lpstr>
      <vt:lpstr>코드 분석 – 화면 구성 [ 2 ]</vt:lpstr>
      <vt:lpstr>코드 분석 – 게임 시작</vt:lpstr>
      <vt:lpstr>코드 분석 – 일시 정지</vt:lpstr>
      <vt:lpstr>코드 분석 – 힌트 사용</vt:lpstr>
      <vt:lpstr>코드 분석 – ShowCard()</vt:lpstr>
      <vt:lpstr>코드 분석 – 게임 메뉴</vt:lpstr>
      <vt:lpstr>코드 분석 – 난이도 메뉴</vt:lpstr>
      <vt:lpstr>코드 분석 – 랭킹 [ 1 ]</vt:lpstr>
      <vt:lpstr>코드 분석 – 랭킹 [ 2 ]</vt:lpstr>
      <vt:lpstr>코드 분석 – 랭킹 [ 3 ]</vt:lpstr>
      <vt:lpstr>코드 분석 – 랭킹 [ 4 ]</vt:lpstr>
      <vt:lpstr>코드 분석 – 랭킹 [ 5 ]</vt:lpstr>
      <vt:lpstr>코드 분석 – 랭킹 [ 6 ]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Progrmming Project 같은 그림 찾기 </dc:title>
  <dc:creator>user1</dc:creator>
  <cp:lastModifiedBy>user</cp:lastModifiedBy>
  <cp:revision>98</cp:revision>
  <dcterms:created xsi:type="dcterms:W3CDTF">2013-11-24T15:23:44Z</dcterms:created>
  <dcterms:modified xsi:type="dcterms:W3CDTF">2013-11-25T13:47:02Z</dcterms:modified>
</cp:coreProperties>
</file>