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  <p:sldMasterId id="2147483677" r:id="rId5"/>
  </p:sldMasterIdLst>
  <p:notesMasterIdLst>
    <p:notesMasterId r:id="rId20"/>
  </p:notesMasterIdLst>
  <p:sldIdLst>
    <p:sldId id="256" r:id="rId6"/>
    <p:sldId id="257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06" r:id="rId15"/>
    <p:sldId id="316" r:id="rId16"/>
    <p:sldId id="305" r:id="rId17"/>
    <p:sldId id="261" r:id="rId18"/>
    <p:sldId id="286" r:id="rId19"/>
  </p:sldIdLst>
  <p:sldSz cx="9144000" cy="5143500" type="screen16x9"/>
  <p:notesSz cx="6858000" cy="9144000"/>
  <p:embeddedFontLst>
    <p:embeddedFont>
      <p:font typeface="Arvo" panose="020B0600000101010101" charset="0"/>
      <p:regular r:id="rId21"/>
      <p:bold r:id="rId22"/>
      <p:italic r:id="rId23"/>
      <p:boldItalic r:id="rId24"/>
    </p:embeddedFont>
    <p:embeddedFont>
      <p:font typeface="Bodoni" panose="020B0600000101010101" charset="0"/>
      <p:regular r:id="rId25"/>
      <p:bold r:id="rId26"/>
      <p:italic r:id="rId27"/>
      <p:boldItalic r:id="rId28"/>
    </p:embeddedFont>
    <p:embeddedFont>
      <p:font typeface="Proxima Nova" panose="020B0600000101010101" charset="0"/>
      <p:regular r:id="rId29"/>
      <p:bold r:id="rId30"/>
      <p:italic r:id="rId31"/>
      <p:boldItalic r:id="rId32"/>
    </p:embeddedFont>
    <p:embeddedFont>
      <p:font typeface="Proxima Nova Semibold" panose="020B0600000101010101" charset="0"/>
      <p:regular r:id="rId33"/>
      <p:bold r:id="rId34"/>
      <p:boldItalic r:id="rId35"/>
    </p:embeddedFont>
    <p:embeddedFont>
      <p:font typeface="Ubuntu" panose="020B0504030602030204" pitchFamily="34" charset="0"/>
      <p:regular r:id="rId36"/>
      <p:bold r:id="rId37"/>
      <p:italic r:id="rId38"/>
      <p:boldItalic r:id="rId39"/>
    </p:embeddedFont>
    <p:embeddedFont>
      <p:font typeface="Ubuntu Light" panose="020B0600000101010101" charset="0"/>
      <p:regular r:id="rId40"/>
      <p:bold r:id="rId41"/>
      <p:italic r:id="rId42"/>
      <p:boldItalic r:id="rId43"/>
    </p:embeddedFont>
    <p:embeddedFont>
      <p:font typeface="한컴산뜻돋움" panose="02000000000000000000" pitchFamily="2" charset="-127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8FD48A-7B94-4EDA-B594-C53F98333348}">
  <a:tblStyle styleId="{BF8FD48A-7B94-4EDA-B594-C53F98333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F2A39E-72AF-45FE-BE17-62FBFAF8B3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9.fntdata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52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442eb61d9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442eb61d9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877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62" r:id="rId6"/>
    <p:sldLayoutId id="2147483664" r:id="rId7"/>
    <p:sldLayoutId id="2147483665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ko/#_7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ko/#_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ko-KR" altLang="en-US" dirty="0">
                <a:solidFill>
                  <a:srgbClr val="43434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이미지분류</a:t>
            </a:r>
            <a:r>
              <a:rPr lang="en-US" altLang="ko-KR" dirty="0">
                <a:solidFill>
                  <a:srgbClr val="43434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_CNN, </a:t>
            </a:r>
            <a:r>
              <a:rPr lang="en-US" altLang="ko-KR" dirty="0" err="1">
                <a:solidFill>
                  <a:srgbClr val="43434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Keras</a:t>
            </a:r>
            <a:endParaRPr dirty="0">
              <a:solidFill>
                <a:srgbClr val="43434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1610649" y="1220000"/>
            <a:ext cx="5637315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Ubuntu Light"/>
                <a:sym typeface="Ubuntu Light"/>
              </a:rPr>
              <a:t>DALC </a:t>
            </a:r>
            <a:r>
              <a:rPr lang="ko-KR" altLang="en-US" sz="1800" dirty="0">
                <a:solidFill>
                  <a:srgbClr val="43434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Ubuntu Light"/>
                <a:sym typeface="Ubuntu Light"/>
              </a:rPr>
              <a:t>스터디 </a:t>
            </a:r>
            <a:r>
              <a:rPr lang="en-US" altLang="ko-KR" sz="1800" dirty="0">
                <a:solidFill>
                  <a:srgbClr val="43434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Ubuntu Light"/>
                <a:sym typeface="Ubuntu Light"/>
              </a:rPr>
              <a:t>3</a:t>
            </a:r>
            <a:r>
              <a:rPr lang="ko-KR" altLang="en-US" sz="1800" dirty="0">
                <a:solidFill>
                  <a:srgbClr val="43434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Ubuntu Light"/>
                <a:sym typeface="Ubuntu Light"/>
              </a:rPr>
              <a:t>번째 </a:t>
            </a:r>
            <a:r>
              <a:rPr lang="en-US" altLang="ko-KR" sz="1800" dirty="0">
                <a:solidFill>
                  <a:srgbClr val="43434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Ubuntu Light"/>
                <a:sym typeface="Ubuntu Light"/>
              </a:rPr>
              <a:t>:</a:t>
            </a:r>
            <a:endParaRPr sz="1800" dirty="0">
              <a:solidFill>
                <a:srgbClr val="434343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Ubuntu Light"/>
              <a:sym typeface="Ubuntu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5D470-C958-411A-A5F3-CCF70D076BCF}"/>
              </a:ext>
            </a:extLst>
          </p:cNvPr>
          <p:cNvSpPr txBox="1"/>
          <p:nvPr/>
        </p:nvSpPr>
        <p:spPr>
          <a:xfrm>
            <a:off x="7247964" y="41088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조은정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F5B371FA-A644-4F97-B8BA-01AA08D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KERAS 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AFCF873-5563-4A03-8DD3-B7B3D7C1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783" y="1489289"/>
            <a:ext cx="5877000" cy="2502000"/>
          </a:xfrm>
        </p:spPr>
        <p:txBody>
          <a:bodyPr/>
          <a:lstStyle/>
          <a:p>
            <a:pPr marL="139700" indent="0" algn="l">
              <a:buNone/>
            </a:pPr>
            <a:r>
              <a:rPr lang="ko-KR" altLang="en-US" dirty="0">
                <a:solidFill>
                  <a:schemeClr val="tx1"/>
                </a:solidFill>
              </a:rPr>
              <a:t>그리스어로 뿔이라는 뜻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파이썬 딥러닝 라이브러리 </a:t>
            </a:r>
            <a:endParaRPr lang="en-US" altLang="ko-KR" dirty="0">
              <a:solidFill>
                <a:schemeClr val="tx1"/>
              </a:solidFill>
            </a:endParaRPr>
          </a:p>
          <a:p>
            <a:pPr marL="139700" indent="0" algn="l"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Tensorflow</a:t>
            </a:r>
            <a:r>
              <a:rPr lang="ko-KR" altLang="en-US" dirty="0">
                <a:solidFill>
                  <a:schemeClr val="tx1"/>
                </a:solidFill>
              </a:rPr>
              <a:t>안의 고수준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pPr marL="139700" indent="0" algn="l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139700" indent="0" algn="l">
              <a:buNone/>
            </a:pPr>
            <a:r>
              <a:rPr lang="ko-KR" altLang="en-US" dirty="0">
                <a:solidFill>
                  <a:schemeClr val="tx1"/>
                </a:solidFill>
              </a:rPr>
              <a:t>장점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파이썬으로</a:t>
            </a:r>
            <a:r>
              <a:rPr lang="ko-KR" altLang="en-US" dirty="0">
                <a:solidFill>
                  <a:schemeClr val="tx1"/>
                </a:solidFill>
              </a:rPr>
              <a:t> 작성된 고수준 신경망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TensorFlow, CNTK,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혹은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Theano</a:t>
            </a:r>
            <a:r>
              <a:rPr lang="ko-KR" altLang="en-US" dirty="0">
                <a:solidFill>
                  <a:schemeClr val="tx1"/>
                </a:solidFill>
              </a:rPr>
              <a:t>와 함께 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사용자 친화성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모듈성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확장성을 통해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빠르고 간편한 프로토타이핑</a:t>
            </a:r>
            <a:r>
              <a:rPr lang="ko-KR" altLang="en-US" dirty="0">
                <a:solidFill>
                  <a:schemeClr val="tx1"/>
                </a:solidFill>
              </a:rPr>
              <a:t>을 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컨볼루션</a:t>
            </a:r>
            <a:r>
              <a:rPr lang="ko-KR" altLang="en-US" dirty="0">
                <a:solidFill>
                  <a:schemeClr val="tx1"/>
                </a:solidFill>
              </a:rPr>
              <a:t> 신경망</a:t>
            </a:r>
            <a:r>
              <a:rPr lang="en-US" altLang="ko-KR" dirty="0">
                <a:solidFill>
                  <a:schemeClr val="tx1"/>
                </a:solidFill>
              </a:rPr>
              <a:t>(CNN), </a:t>
            </a:r>
            <a:r>
              <a:rPr lang="ko-KR" altLang="en-US" dirty="0">
                <a:solidFill>
                  <a:schemeClr val="tx1"/>
                </a:solidFill>
              </a:rPr>
              <a:t>순환 신경망</a:t>
            </a:r>
            <a:r>
              <a:rPr lang="en-US" altLang="ko-KR" dirty="0">
                <a:solidFill>
                  <a:schemeClr val="tx1"/>
                </a:solidFill>
              </a:rPr>
              <a:t>(RNN), </a:t>
            </a:r>
            <a:r>
              <a:rPr lang="ko-KR" altLang="en-US" dirty="0">
                <a:solidFill>
                  <a:schemeClr val="tx1"/>
                </a:solidFill>
              </a:rPr>
              <a:t>그리고 둘의 조합까지 모두 지원됩니다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GPU</a:t>
            </a:r>
            <a:r>
              <a:rPr lang="ko-KR" altLang="en-US" dirty="0">
                <a:solidFill>
                  <a:schemeClr val="tx1"/>
                </a:solidFill>
              </a:rPr>
              <a:t>에서 매끄럽게 실행됩니다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39700" indent="0" algn="l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139700" indent="0" algn="l">
              <a:buNone/>
            </a:pPr>
            <a:r>
              <a:rPr lang="ko-KR" altLang="en-US" dirty="0">
                <a:solidFill>
                  <a:schemeClr val="tx1"/>
                </a:solidFill>
              </a:rPr>
              <a:t>언제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아이디어를 결과물로 최대한 빠르게 구현하고 싶을 때 </a:t>
            </a:r>
            <a:endParaRPr lang="en-US" altLang="ko-KR" dirty="0">
              <a:solidFill>
                <a:schemeClr val="tx1"/>
              </a:solidFill>
            </a:endParaRPr>
          </a:p>
          <a:p>
            <a:pPr marL="139700" indent="0" algn="l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139700" indent="0" algn="l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894F6C-2796-4DD6-B8E8-922FAD8528E9}"/>
              </a:ext>
            </a:extLst>
          </p:cNvPr>
          <p:cNvSpPr/>
          <p:nvPr/>
        </p:nvSpPr>
        <p:spPr>
          <a:xfrm>
            <a:off x="6525757" y="844434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dirty="0">
                <a:hlinkClick r:id="rId2"/>
              </a:rPr>
              <a:t>https://keras.io/ko/#_7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339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497492" y="940100"/>
            <a:ext cx="4203096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US" altLang="ko-KR" dirty="0"/>
              <a:t>CNN</a:t>
            </a:r>
            <a:r>
              <a:rPr lang="ko-KR" altLang="en-US" dirty="0"/>
              <a:t>용어와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11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6" name="Google Shape;675;p50">
            <a:extLst>
              <a:ext uri="{FF2B5EF4-FFF2-40B4-BE49-F238E27FC236}">
                <a16:creationId xmlns:a16="http://schemas.microsoft.com/office/drawing/2014/main" id="{560D3AFE-1165-43A7-96AE-193A087B368E}"/>
              </a:ext>
            </a:extLst>
          </p:cNvPr>
          <p:cNvSpPr/>
          <p:nvPr/>
        </p:nvSpPr>
        <p:spPr>
          <a:xfrm>
            <a:off x="4806960" y="125712"/>
            <a:ext cx="1508115" cy="631526"/>
          </a:xfrm>
          <a:custGeom>
            <a:avLst/>
            <a:gdLst/>
            <a:ahLst/>
            <a:cxnLst/>
            <a:rect l="l" t="t" r="r" b="b"/>
            <a:pathLst>
              <a:path w="4720" h="5225" extrusionOk="0">
                <a:moveTo>
                  <a:pt x="333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33" y="4756"/>
                </a:cubicBezTo>
                <a:lnTo>
                  <a:pt x="2046" y="4756"/>
                </a:lnTo>
                <a:lnTo>
                  <a:pt x="2354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572" y="4756"/>
                  <a:pt x="4720" y="4608"/>
                  <a:pt x="4720" y="4423"/>
                </a:cubicBezTo>
                <a:lnTo>
                  <a:pt x="4720" y="333"/>
                </a:lnTo>
                <a:cubicBezTo>
                  <a:pt x="4720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설명</a:t>
            </a:r>
            <a:endParaRPr sz="1600" dirty="0"/>
          </a:p>
        </p:txBody>
      </p:sp>
      <p:sp>
        <p:nvSpPr>
          <p:cNvPr id="7" name="Google Shape;263;p40">
            <a:extLst>
              <a:ext uri="{FF2B5EF4-FFF2-40B4-BE49-F238E27FC236}">
                <a16:creationId xmlns:a16="http://schemas.microsoft.com/office/drawing/2014/main" id="{58B58FEE-C999-4E63-A785-E503A1B9CA6F}"/>
              </a:ext>
            </a:extLst>
          </p:cNvPr>
          <p:cNvSpPr txBox="1">
            <a:spLocks/>
          </p:cNvSpPr>
          <p:nvPr/>
        </p:nvSpPr>
        <p:spPr>
          <a:xfrm>
            <a:off x="4806959" y="940099"/>
            <a:ext cx="4022715" cy="372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ko-KR" dirty="0">
                <a:solidFill>
                  <a:schemeClr val="bg2"/>
                </a:solidFill>
              </a:rPr>
              <a:t>&lt;</a:t>
            </a:r>
            <a:r>
              <a:rPr lang="ko-KR" altLang="en-US" dirty="0" err="1">
                <a:solidFill>
                  <a:schemeClr val="bg2"/>
                </a:solidFill>
              </a:rPr>
              <a:t>합성곱층</a:t>
            </a:r>
            <a:r>
              <a:rPr lang="en-US" altLang="ko-KR" dirty="0">
                <a:solidFill>
                  <a:schemeClr val="bg2"/>
                </a:solidFill>
              </a:rPr>
              <a:t>&gt; </a:t>
            </a:r>
          </a:p>
          <a:p>
            <a:pPr marL="0" indent="0">
              <a:lnSpc>
                <a:spcPct val="150000"/>
              </a:lnSpc>
            </a:pPr>
            <a:r>
              <a:rPr lang="ko-KR" altLang="en-US" dirty="0">
                <a:solidFill>
                  <a:schemeClr val="bg2"/>
                </a:solidFill>
              </a:rPr>
              <a:t>필터의 개수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커널의 크기 지정</a:t>
            </a:r>
            <a:endParaRPr lang="en-US" altLang="ko-KR" dirty="0">
              <a:solidFill>
                <a:schemeClr val="bg2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ko-KR" altLang="en-US" dirty="0">
                <a:solidFill>
                  <a:schemeClr val="bg2"/>
                </a:solidFill>
              </a:rPr>
              <a:t>활성화함수 지정 </a:t>
            </a:r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en-US" altLang="ko-KR" dirty="0" err="1">
                <a:solidFill>
                  <a:schemeClr val="bg2"/>
                </a:solidFill>
              </a:rPr>
              <a:t>relu</a:t>
            </a:r>
            <a:r>
              <a:rPr lang="ko-KR" altLang="en-US" dirty="0">
                <a:solidFill>
                  <a:schemeClr val="bg2"/>
                </a:solidFill>
              </a:rPr>
              <a:t>함수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0" indent="0">
              <a:lnSpc>
                <a:spcPct val="150000"/>
              </a:lnSpc>
            </a:pPr>
            <a:r>
              <a:rPr lang="ko-KR" altLang="en-US" dirty="0">
                <a:solidFill>
                  <a:schemeClr val="bg2"/>
                </a:solidFill>
              </a:rPr>
              <a:t>패딩은 </a:t>
            </a:r>
            <a:r>
              <a:rPr lang="en-US" altLang="ko-KR" dirty="0">
                <a:solidFill>
                  <a:schemeClr val="bg2"/>
                </a:solidFill>
              </a:rPr>
              <a:t>same </a:t>
            </a:r>
          </a:p>
          <a:p>
            <a:pPr marL="0" indent="0">
              <a:lnSpc>
                <a:spcPct val="150000"/>
              </a:lnSpc>
            </a:pPr>
            <a:r>
              <a:rPr lang="ko-KR" altLang="en-US" dirty="0" err="1">
                <a:solidFill>
                  <a:schemeClr val="bg2"/>
                </a:solidFill>
              </a:rPr>
              <a:t>스트라이드는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1</a:t>
            </a:r>
          </a:p>
          <a:p>
            <a:pPr marL="0" indent="0">
              <a:lnSpc>
                <a:spcPct val="150000"/>
              </a:lnSpc>
            </a:pPr>
            <a:endParaRPr lang="en-US" altLang="ko-KR" dirty="0">
              <a:solidFill>
                <a:schemeClr val="bg2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ko-KR" dirty="0">
                <a:solidFill>
                  <a:schemeClr val="bg2"/>
                </a:solidFill>
              </a:rPr>
              <a:t>&lt;</a:t>
            </a:r>
            <a:r>
              <a:rPr lang="ko-KR" altLang="en-US" dirty="0" err="1">
                <a:solidFill>
                  <a:schemeClr val="bg2"/>
                </a:solidFill>
              </a:rPr>
              <a:t>풀링층</a:t>
            </a:r>
            <a:r>
              <a:rPr lang="en-US" altLang="ko-KR" dirty="0">
                <a:solidFill>
                  <a:schemeClr val="bg2"/>
                </a:solidFill>
              </a:rPr>
              <a:t>&gt;</a:t>
            </a:r>
          </a:p>
          <a:p>
            <a:pPr marL="0" indent="0">
              <a:lnSpc>
                <a:spcPct val="150000"/>
              </a:lnSpc>
            </a:pPr>
            <a:r>
              <a:rPr lang="ko-KR" altLang="en-US" dirty="0" err="1">
                <a:solidFill>
                  <a:schemeClr val="bg2"/>
                </a:solidFill>
              </a:rPr>
              <a:t>풀링의</a:t>
            </a:r>
            <a:r>
              <a:rPr lang="ko-KR" altLang="en-US" dirty="0">
                <a:solidFill>
                  <a:schemeClr val="bg2"/>
                </a:solidFill>
              </a:rPr>
              <a:t> 크기 </a:t>
            </a:r>
            <a:r>
              <a:rPr lang="en-US" altLang="ko-KR" dirty="0">
                <a:solidFill>
                  <a:schemeClr val="bg2"/>
                </a:solidFill>
              </a:rPr>
              <a:t>(2</a:t>
            </a:r>
            <a:r>
              <a:rPr lang="ko-KR" altLang="en-US" dirty="0">
                <a:solidFill>
                  <a:schemeClr val="bg2"/>
                </a:solidFill>
              </a:rPr>
              <a:t>의 의미</a:t>
            </a:r>
            <a:r>
              <a:rPr lang="en-US" altLang="ko-KR" dirty="0">
                <a:solidFill>
                  <a:schemeClr val="bg2"/>
                </a:solidFill>
              </a:rPr>
              <a:t>: </a:t>
            </a:r>
            <a:r>
              <a:rPr lang="ko-KR" altLang="en-US" dirty="0">
                <a:solidFill>
                  <a:schemeClr val="bg2"/>
                </a:solidFill>
              </a:rPr>
              <a:t>가로세로 크기를 절반으로 줄임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0" indent="0">
              <a:lnSpc>
                <a:spcPct val="150000"/>
              </a:lnSpc>
            </a:pPr>
            <a:r>
              <a:rPr lang="ko-KR" altLang="en-US" dirty="0" err="1">
                <a:solidFill>
                  <a:schemeClr val="bg2"/>
                </a:solidFill>
              </a:rPr>
              <a:t>스트라이드는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2</a:t>
            </a:r>
          </a:p>
          <a:p>
            <a:pPr marL="0" indent="0">
              <a:lnSpc>
                <a:spcPct val="150000"/>
              </a:lnSpc>
            </a:pPr>
            <a:r>
              <a:rPr lang="ko-KR" altLang="en-US" dirty="0">
                <a:solidFill>
                  <a:schemeClr val="bg2"/>
                </a:solidFill>
              </a:rPr>
              <a:t>패딩은 </a:t>
            </a:r>
            <a:r>
              <a:rPr lang="en-US" altLang="ko-KR" dirty="0">
                <a:solidFill>
                  <a:schemeClr val="bg2"/>
                </a:solidFill>
              </a:rPr>
              <a:t>valid (</a:t>
            </a:r>
            <a:r>
              <a:rPr lang="ko-KR" altLang="en-US" dirty="0">
                <a:solidFill>
                  <a:schemeClr val="bg2"/>
                </a:solidFill>
              </a:rPr>
              <a:t>그냥 </a:t>
            </a:r>
            <a:r>
              <a:rPr lang="en-US" altLang="ko-KR" dirty="0">
                <a:solidFill>
                  <a:schemeClr val="bg2"/>
                </a:solidFill>
              </a:rPr>
              <a:t>input</a:t>
            </a:r>
            <a:r>
              <a:rPr lang="ko-KR" altLang="en-US" dirty="0">
                <a:solidFill>
                  <a:schemeClr val="bg2"/>
                </a:solidFill>
              </a:rPr>
              <a:t>자체에서 </a:t>
            </a:r>
            <a:r>
              <a:rPr lang="ko-KR" altLang="en-US" dirty="0" err="1">
                <a:solidFill>
                  <a:schemeClr val="bg2"/>
                </a:solidFill>
              </a:rPr>
              <a:t>합성곱사용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0" indent="0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83EEC-DDB8-4BC4-B0A1-218C6475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92" y="1917116"/>
            <a:ext cx="3606600" cy="1941900"/>
          </a:xfrm>
        </p:spPr>
        <p:txBody>
          <a:bodyPr/>
          <a:lstStyle/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import </a:t>
            </a:r>
            <a:r>
              <a:rPr lang="en-US" altLang="ko-KR" dirty="0" err="1"/>
              <a:t>keras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keras.layer.Conv2D(10, </a:t>
            </a:r>
            <a:r>
              <a:rPr lang="en-US" altLang="ko-KR" dirty="0" err="1"/>
              <a:t>kernel_size</a:t>
            </a:r>
            <a:r>
              <a:rPr lang="en-US" altLang="ko-KR" dirty="0"/>
              <a:t>=(3,3), activation=‘</a:t>
            </a:r>
            <a:r>
              <a:rPr lang="en-US" altLang="ko-KR" dirty="0" err="1"/>
              <a:t>relu</a:t>
            </a:r>
            <a:r>
              <a:rPr lang="en-US" altLang="ko-KR" dirty="0"/>
              <a:t>’, padding=‘same’, strides=1)</a:t>
            </a:r>
          </a:p>
          <a:p>
            <a:endParaRPr lang="en-US" altLang="ko-KR" dirty="0"/>
          </a:p>
          <a:p>
            <a:r>
              <a:rPr lang="en-US" altLang="ko-KR" dirty="0"/>
              <a:t>keras.layer.Maxpooling2D(2, strides=2, padding=‘valid’)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42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E134B5-2E3D-40D1-903B-D16179CC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2" y="752165"/>
            <a:ext cx="6143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3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ko-KR" altLang="en-US" dirty="0">
                <a:solidFill>
                  <a:srgbClr val="666666"/>
                </a:solidFill>
              </a:rPr>
              <a:t>감사합니다</a:t>
            </a:r>
            <a:r>
              <a:rPr lang="en-US" altLang="ko-KR" dirty="0">
                <a:solidFill>
                  <a:srgbClr val="666666"/>
                </a:solidFill>
              </a:rPr>
              <a:t>~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2"/>
          <p:cNvSpPr txBox="1">
            <a:spLocks noGrp="1"/>
          </p:cNvSpPr>
          <p:nvPr>
            <p:ph type="title"/>
          </p:nvPr>
        </p:nvSpPr>
        <p:spPr>
          <a:xfrm>
            <a:off x="2789300" y="596000"/>
            <a:ext cx="34986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434343"/>
                </a:solidFill>
              </a:rPr>
              <a:t>참고자료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26" name="Google Shape;926;p62"/>
          <p:cNvSpPr txBox="1">
            <a:spLocks noGrp="1"/>
          </p:cNvSpPr>
          <p:nvPr>
            <p:ph type="body" idx="1"/>
          </p:nvPr>
        </p:nvSpPr>
        <p:spPr>
          <a:xfrm>
            <a:off x="803100" y="1290375"/>
            <a:ext cx="75378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ko-KR" dirty="0">
                <a:solidFill>
                  <a:srgbClr val="999999"/>
                </a:solidFill>
              </a:rPr>
              <a:t>http://taewan.kim/post/cnn/#1-1-%ED%95%A9%EC%84%B1%EA%B3%B1-convolution</a:t>
            </a:r>
            <a:endParaRPr lang="en-US" dirty="0">
              <a:solidFill>
                <a:srgbClr val="999999"/>
              </a:solidFill>
            </a:endParaRPr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999999"/>
              </a:solidFill>
            </a:endParaRPr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ko-KR" dirty="0">
                <a:hlinkClick r:id="rId3"/>
              </a:rPr>
              <a:t>https://keras.io/ko/#_7</a:t>
            </a:r>
            <a:endParaRPr lang="en-US" altLang="ko-KR" dirty="0"/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999999"/>
              </a:solidFill>
            </a:endParaRPr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999999"/>
                </a:solidFill>
              </a:rPr>
              <a:t>T</a:t>
            </a:r>
            <a:r>
              <a:rPr lang="ko-KR" altLang="en-US" dirty="0">
                <a:solidFill>
                  <a:srgbClr val="999999"/>
                </a:solidFill>
              </a:rPr>
              <a:t>아카데미</a:t>
            </a:r>
            <a:r>
              <a:rPr lang="en-US" altLang="ko-KR" dirty="0">
                <a:solidFill>
                  <a:srgbClr val="999999"/>
                </a:solidFill>
              </a:rPr>
              <a:t>_ </a:t>
            </a:r>
            <a:r>
              <a:rPr lang="ko-KR" altLang="en-US" dirty="0">
                <a:solidFill>
                  <a:srgbClr val="999999"/>
                </a:solidFill>
              </a:rPr>
              <a:t>인공지능을 위한 </a:t>
            </a:r>
            <a:r>
              <a:rPr lang="ko-KR" altLang="en-US" dirty="0" err="1">
                <a:solidFill>
                  <a:srgbClr val="999999"/>
                </a:solidFill>
              </a:rPr>
              <a:t>머신러닝</a:t>
            </a:r>
            <a:r>
              <a:rPr lang="ko-KR" altLang="en-US" dirty="0">
                <a:solidFill>
                  <a:srgbClr val="999999"/>
                </a:solidFill>
              </a:rPr>
              <a:t> 알고리즘 </a:t>
            </a:r>
            <a:r>
              <a:rPr lang="en-US" altLang="ko-KR" dirty="0">
                <a:solidFill>
                  <a:srgbClr val="999999"/>
                </a:solidFill>
              </a:rPr>
              <a:t>9.</a:t>
            </a:r>
            <a:r>
              <a:rPr lang="ko-KR" altLang="en-US" dirty="0" err="1">
                <a:solidFill>
                  <a:srgbClr val="999999"/>
                </a:solidFill>
              </a:rPr>
              <a:t>컨볼루션</a:t>
            </a:r>
            <a:r>
              <a:rPr lang="ko-KR" altLang="en-US" dirty="0">
                <a:solidFill>
                  <a:srgbClr val="999999"/>
                </a:solidFill>
              </a:rPr>
              <a:t> 신경망</a:t>
            </a:r>
            <a:endParaRPr lang="en-US" altLang="ko-KR" dirty="0">
              <a:solidFill>
                <a:srgbClr val="999999"/>
              </a:solidFill>
            </a:endParaRPr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999999"/>
              </a:solidFill>
            </a:endParaRPr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ko-KR" altLang="en-US" dirty="0" err="1">
                <a:solidFill>
                  <a:srgbClr val="999999"/>
                </a:solidFill>
              </a:rPr>
              <a:t>혼자공부하는머신러닝</a:t>
            </a:r>
            <a:r>
              <a:rPr lang="en-US" altLang="ko-KR" dirty="0">
                <a:solidFill>
                  <a:srgbClr val="999999"/>
                </a:solidFill>
              </a:rPr>
              <a:t>&amp;</a:t>
            </a:r>
            <a:r>
              <a:rPr lang="ko-KR" altLang="en-US" dirty="0">
                <a:solidFill>
                  <a:srgbClr val="999999"/>
                </a:solidFill>
              </a:rPr>
              <a:t>딥러닝</a:t>
            </a:r>
            <a:r>
              <a:rPr lang="en-US" altLang="ko-KR" dirty="0">
                <a:solidFill>
                  <a:srgbClr val="999999"/>
                </a:solidFill>
              </a:rPr>
              <a:t>_8</a:t>
            </a:r>
            <a:r>
              <a:rPr lang="ko-KR" altLang="en-US" dirty="0">
                <a:solidFill>
                  <a:srgbClr val="999999"/>
                </a:solidFill>
              </a:rPr>
              <a:t>장 이미지를 위한 인공신경망</a:t>
            </a:r>
            <a:br>
              <a:rPr lang="en-US" dirty="0">
                <a:solidFill>
                  <a:srgbClr val="999999"/>
                </a:solidFill>
              </a:rPr>
            </a:br>
            <a:endParaRPr dirty="0">
              <a:solidFill>
                <a:srgbClr val="999999"/>
              </a:solidFill>
            </a:endParaRPr>
          </a:p>
        </p:txBody>
      </p:sp>
      <p:sp>
        <p:nvSpPr>
          <p:cNvPr id="927" name="Google Shape;927;p6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14</a:t>
            </a:fld>
            <a:endParaRPr sz="1200" dirty="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CNN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용어정리</a:t>
            </a:r>
            <a:endParaRPr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ko-KR" altLang="en-US" dirty="0"/>
              <a:t>라이브러리 소개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Keras</a:t>
            </a:r>
            <a:r>
              <a:rPr lang="ko-KR" altLang="en-US" dirty="0"/>
              <a:t>로 </a:t>
            </a:r>
            <a:r>
              <a:rPr lang="en-US" altLang="ko-KR" dirty="0"/>
              <a:t>CNN </a:t>
            </a:r>
            <a:r>
              <a:rPr lang="ko-KR" altLang="en-US" dirty="0" err="1"/>
              <a:t>구현예시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F5B371FA-A644-4F97-B8BA-01AA08D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주요 용어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AFCF873-5563-4A03-8DD3-B7B3D7C1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2" y="1655543"/>
            <a:ext cx="5877000" cy="2502000"/>
          </a:xfrm>
        </p:spPr>
        <p:txBody>
          <a:bodyPr/>
          <a:lstStyle/>
          <a:p>
            <a:pPr marL="139700" indent="0" algn="l">
              <a:buNone/>
            </a:pPr>
            <a:r>
              <a:rPr lang="en-US" altLang="ko-KR" b="1" u="sng" dirty="0">
                <a:solidFill>
                  <a:schemeClr val="tx1"/>
                </a:solidFill>
              </a:rPr>
              <a:t>CNN (Convolutional Neural Network) </a:t>
            </a:r>
          </a:p>
          <a:p>
            <a:pPr marL="139700" indent="0" algn="l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이미지의 공간 정보를 유지한 상태로 학습이 가능한 모델</a:t>
            </a:r>
          </a:p>
          <a:p>
            <a:pPr marL="139700" indent="0" algn="l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algn="l" fontAlgn="ctr"/>
            <a:r>
              <a:rPr lang="ko-KR" altLang="en-US" dirty="0" err="1">
                <a:solidFill>
                  <a:schemeClr val="tx1"/>
                </a:solidFill>
              </a:rPr>
              <a:t>합성곱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ko-KR" dirty="0" err="1">
                <a:solidFill>
                  <a:schemeClr val="tx1"/>
                </a:solidFill>
              </a:rPr>
              <a:t>Convolution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pPr algn="l" fontAlgn="ctr"/>
            <a:r>
              <a:rPr lang="ko-KR" altLang="ko-KR" dirty="0">
                <a:solidFill>
                  <a:schemeClr val="tx1"/>
                </a:solidFill>
              </a:rPr>
              <a:t>채널(</a:t>
            </a:r>
            <a:r>
              <a:rPr lang="ko-KR" altLang="ko-KR" dirty="0" err="1">
                <a:solidFill>
                  <a:schemeClr val="tx1"/>
                </a:solidFill>
              </a:rPr>
              <a:t>Channel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</a:p>
          <a:p>
            <a:pPr algn="l" fontAlgn="ctr"/>
            <a:r>
              <a:rPr lang="ko-KR" altLang="ko-KR" dirty="0">
                <a:solidFill>
                  <a:schemeClr val="tx1"/>
                </a:solidFill>
              </a:rPr>
              <a:t>필터(</a:t>
            </a:r>
            <a:r>
              <a:rPr lang="ko-KR" altLang="ko-KR" dirty="0" err="1">
                <a:solidFill>
                  <a:schemeClr val="tx1"/>
                </a:solidFill>
              </a:rPr>
              <a:t>Filter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</a:p>
          <a:p>
            <a:pPr algn="l" fontAlgn="ctr"/>
            <a:r>
              <a:rPr lang="ko-KR" altLang="ko-KR" dirty="0">
                <a:solidFill>
                  <a:schemeClr val="tx1"/>
                </a:solidFill>
              </a:rPr>
              <a:t>커널(</a:t>
            </a:r>
            <a:r>
              <a:rPr lang="ko-KR" altLang="ko-KR" dirty="0" err="1">
                <a:solidFill>
                  <a:schemeClr val="tx1"/>
                </a:solidFill>
              </a:rPr>
              <a:t>Kernel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</a:p>
          <a:p>
            <a:pPr algn="l" fontAlgn="ctr"/>
            <a:r>
              <a:rPr lang="ko-KR" altLang="ko-KR" dirty="0" err="1">
                <a:solidFill>
                  <a:schemeClr val="tx1"/>
                </a:solidFill>
              </a:rPr>
              <a:t>스트라이드</a:t>
            </a:r>
            <a:r>
              <a:rPr lang="ko-KR" altLang="ko-KR" dirty="0">
                <a:solidFill>
                  <a:schemeClr val="tx1"/>
                </a:solidFill>
              </a:rPr>
              <a:t>(</a:t>
            </a:r>
            <a:r>
              <a:rPr lang="ko-KR" altLang="ko-KR" dirty="0" err="1">
                <a:solidFill>
                  <a:schemeClr val="tx1"/>
                </a:solidFill>
              </a:rPr>
              <a:t>Strid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</a:p>
          <a:p>
            <a:pPr algn="l" fontAlgn="ctr"/>
            <a:r>
              <a:rPr lang="ko-KR" altLang="ko-KR" dirty="0">
                <a:solidFill>
                  <a:schemeClr val="tx1"/>
                </a:solidFill>
              </a:rPr>
              <a:t>패딩(</a:t>
            </a:r>
            <a:r>
              <a:rPr lang="ko-KR" altLang="ko-KR" dirty="0" err="1">
                <a:solidFill>
                  <a:schemeClr val="tx1"/>
                </a:solidFill>
              </a:rPr>
              <a:t>Padding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</a:p>
          <a:p>
            <a:pPr algn="l" fontAlgn="ctr"/>
            <a:r>
              <a:rPr lang="ko-KR" altLang="ko-KR" dirty="0">
                <a:solidFill>
                  <a:schemeClr val="tx1"/>
                </a:solidFill>
              </a:rPr>
              <a:t>피처 맵(</a:t>
            </a:r>
            <a:r>
              <a:rPr lang="ko-KR" altLang="ko-KR" dirty="0" err="1">
                <a:solidFill>
                  <a:schemeClr val="tx1"/>
                </a:solidFill>
              </a:rPr>
              <a:t>Feature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Map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</a:p>
          <a:p>
            <a:pPr algn="l" fontAlgn="ctr"/>
            <a:r>
              <a:rPr lang="ko-KR" altLang="ko-KR" dirty="0" err="1">
                <a:solidFill>
                  <a:schemeClr val="tx1"/>
                </a:solidFill>
              </a:rPr>
              <a:t>액티베이션</a:t>
            </a:r>
            <a:r>
              <a:rPr lang="ko-KR" altLang="ko-KR" dirty="0">
                <a:solidFill>
                  <a:schemeClr val="tx1"/>
                </a:solidFill>
              </a:rPr>
              <a:t> 맵(</a:t>
            </a:r>
            <a:r>
              <a:rPr lang="ko-KR" altLang="ko-KR" dirty="0" err="1">
                <a:solidFill>
                  <a:schemeClr val="tx1"/>
                </a:solidFill>
              </a:rPr>
              <a:t>Activation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Map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</a:p>
          <a:p>
            <a:pPr algn="l" fontAlgn="ctr"/>
            <a:r>
              <a:rPr lang="ko-KR" altLang="ko-KR" dirty="0" err="1">
                <a:solidFill>
                  <a:schemeClr val="tx1"/>
                </a:solidFill>
              </a:rPr>
              <a:t>풀링</a:t>
            </a:r>
            <a:r>
              <a:rPr lang="ko-KR" altLang="ko-KR" dirty="0">
                <a:solidFill>
                  <a:schemeClr val="tx1"/>
                </a:solidFill>
              </a:rPr>
              <a:t>(</a:t>
            </a:r>
            <a:r>
              <a:rPr lang="ko-KR" altLang="ko-KR" dirty="0" err="1">
                <a:solidFill>
                  <a:schemeClr val="tx1"/>
                </a:solidFill>
              </a:rPr>
              <a:t>Pooling</a:t>
            </a:r>
            <a:r>
              <a:rPr lang="ko-KR" altLang="ko-KR" dirty="0">
                <a:solidFill>
                  <a:schemeClr val="tx1"/>
                </a:solidFill>
              </a:rPr>
              <a:t>) 레이어</a:t>
            </a:r>
          </a:p>
          <a:p>
            <a:pPr marL="139700" indent="0" algn="l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 descr="입력 이미지 &#10;특징 맵 (커널) &#10;특징 추출 충 &#10;또는 컨볼루션 충 &#10;풀링 충 &#10;(이동 및 왜곡에 불변) &#10;주출된 특징 벡터 &#10;컨볼루션 충 &#10;풀링충 ">
            <a:extLst>
              <a:ext uri="{FF2B5EF4-FFF2-40B4-BE49-F238E27FC236}">
                <a16:creationId xmlns:a16="http://schemas.microsoft.com/office/drawing/2014/main" id="{5DE80406-A711-43AF-933C-C8BF71BC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824" y="2303252"/>
            <a:ext cx="4444030" cy="22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13AA6EF-7947-4D3D-BAAB-2CA4ADB3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26"/>
            <a:ext cx="9144000" cy="913800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</a:rPr>
              <a:t>합성곱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ko-KR" dirty="0" err="1">
                <a:solidFill>
                  <a:schemeClr val="tx1"/>
                </a:solidFill>
              </a:rPr>
              <a:t>Convolution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ko-KR" altLang="en-US" dirty="0" err="1">
                <a:solidFill>
                  <a:schemeClr val="tx1"/>
                </a:solidFill>
              </a:rPr>
              <a:t>특성맵</a:t>
            </a:r>
            <a:br>
              <a:rPr lang="ko-KR" altLang="ko-KR" dirty="0">
                <a:solidFill>
                  <a:schemeClr val="tx1"/>
                </a:solidFill>
              </a:rPr>
            </a:b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F9B2C-02C3-4444-8989-25198489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15" y="2934122"/>
            <a:ext cx="5610225" cy="1552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F3E54C-04C8-4E0A-9CC2-DFF69E5D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39" y="1386026"/>
            <a:ext cx="3146611" cy="1347762"/>
          </a:xfrm>
          <a:prstGeom prst="rect">
            <a:avLst/>
          </a:prstGeom>
        </p:spPr>
      </p:pic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9CA2243-6A4E-4E59-B0B4-B910049A4668}"/>
              </a:ext>
            </a:extLst>
          </p:cNvPr>
          <p:cNvSpPr/>
          <p:nvPr/>
        </p:nvSpPr>
        <p:spPr>
          <a:xfrm>
            <a:off x="632010" y="1004468"/>
            <a:ext cx="2030505" cy="321150"/>
          </a:xfrm>
          <a:prstGeom prst="wedgeRoundRectCallout">
            <a:avLst>
              <a:gd name="adj1" fmla="val 64529"/>
              <a:gd name="adj2" fmla="val -54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계속 합친다는 개념</a:t>
            </a:r>
            <a:r>
              <a:rPr lang="en-US" altLang="ko-KR" dirty="0">
                <a:solidFill>
                  <a:schemeClr val="tx1"/>
                </a:solidFill>
              </a:rPr>
              <a:t>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B1002-788C-46C5-8CB4-A2F1C1F77440}"/>
              </a:ext>
            </a:extLst>
          </p:cNvPr>
          <p:cNvSpPr txBox="1"/>
          <p:nvPr/>
        </p:nvSpPr>
        <p:spPr>
          <a:xfrm>
            <a:off x="726138" y="146058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통계적 의미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55C0-C310-4115-871D-E7A20F143A29}"/>
              </a:ext>
            </a:extLst>
          </p:cNvPr>
          <p:cNvSpPr txBox="1"/>
          <p:nvPr/>
        </p:nvSpPr>
        <p:spPr>
          <a:xfrm>
            <a:off x="685799" y="2981187"/>
            <a:ext cx="175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분류시에 </a:t>
            </a:r>
            <a:r>
              <a:rPr lang="ko-KR" altLang="en-US" dirty="0" err="1"/>
              <a:t>합성곱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DC02F2-6C0E-4EA9-BE00-88B5EC7DEC77}"/>
              </a:ext>
            </a:extLst>
          </p:cNvPr>
          <p:cNvSpPr txBox="1"/>
          <p:nvPr/>
        </p:nvSpPr>
        <p:spPr>
          <a:xfrm>
            <a:off x="5708565" y="1217028"/>
            <a:ext cx="245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입력데이터에서 </a:t>
            </a:r>
            <a:r>
              <a:rPr lang="en-US" altLang="ko-KR" dirty="0"/>
              <a:t>filter </a:t>
            </a:r>
            <a:r>
              <a:rPr lang="ko-KR" altLang="en-US" dirty="0"/>
              <a:t>후 유용한 특성만 드러나도록 도와주는 과정에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D0C9A598-9045-425F-B18F-D36FE42631A0}"/>
              </a:ext>
            </a:extLst>
          </p:cNvPr>
          <p:cNvSpPr/>
          <p:nvPr/>
        </p:nvSpPr>
        <p:spPr>
          <a:xfrm>
            <a:off x="5797265" y="2440480"/>
            <a:ext cx="2147049" cy="586615"/>
          </a:xfrm>
          <a:prstGeom prst="wedgeRoundRectCallout">
            <a:avLst>
              <a:gd name="adj1" fmla="val 28203"/>
              <a:gd name="adj2" fmla="val 656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Map: </a:t>
            </a:r>
            <a:r>
              <a:rPr lang="ko-KR" altLang="en-US" dirty="0" err="1">
                <a:solidFill>
                  <a:schemeClr val="tx1"/>
                </a:solidFill>
              </a:rPr>
              <a:t>합성곱</a:t>
            </a:r>
            <a:r>
              <a:rPr lang="ko-KR" altLang="en-US" dirty="0">
                <a:solidFill>
                  <a:schemeClr val="tx1"/>
                </a:solidFill>
              </a:rPr>
              <a:t> 계산을 통해 얻은 출력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131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13AA6EF-7947-4D3D-BAAB-2CA4ADB3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26"/>
            <a:ext cx="9144000" cy="913800"/>
          </a:xfrm>
        </p:spPr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채널(</a:t>
            </a:r>
            <a:r>
              <a:rPr lang="ko-KR" altLang="ko-KR" dirty="0" err="1">
                <a:solidFill>
                  <a:schemeClr val="tx1"/>
                </a:solidFill>
              </a:rPr>
              <a:t>Channel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  <a:br>
              <a:rPr lang="ko-KR" altLang="ko-KR" dirty="0">
                <a:solidFill>
                  <a:schemeClr val="tx1"/>
                </a:solidFill>
              </a:rPr>
            </a:br>
            <a:r>
              <a:rPr lang="ko-KR" altLang="en-US" dirty="0"/>
              <a:t> 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9CA2243-6A4E-4E59-B0B4-B910049A4668}"/>
              </a:ext>
            </a:extLst>
          </p:cNvPr>
          <p:cNvSpPr/>
          <p:nvPr/>
        </p:nvSpPr>
        <p:spPr>
          <a:xfrm>
            <a:off x="685799" y="607976"/>
            <a:ext cx="2030505" cy="321150"/>
          </a:xfrm>
          <a:prstGeom prst="wedgeRoundRectCallout">
            <a:avLst>
              <a:gd name="adj1" fmla="val 71814"/>
              <a:gd name="adj2" fmla="val -27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로 된 입력데이터 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55C0-C310-4115-871D-E7A20F143A29}"/>
              </a:ext>
            </a:extLst>
          </p:cNvPr>
          <p:cNvSpPr txBox="1"/>
          <p:nvPr/>
        </p:nvSpPr>
        <p:spPr>
          <a:xfrm>
            <a:off x="685799" y="1306698"/>
            <a:ext cx="175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컬러 이미지 시 채널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B2360E-243E-47A0-9786-E5FD0047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19" y="1232789"/>
            <a:ext cx="3043881" cy="31106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2A0CCE-3392-4E8A-99F5-6AE35845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00" y="1686964"/>
            <a:ext cx="4050430" cy="24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13AA6EF-7947-4D3D-BAAB-2CA4ADB3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26"/>
            <a:ext cx="9144000" cy="913800"/>
          </a:xfrm>
        </p:spPr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필터(</a:t>
            </a:r>
            <a:r>
              <a:rPr lang="ko-KR" altLang="ko-KR" dirty="0" err="1">
                <a:solidFill>
                  <a:schemeClr val="tx1"/>
                </a:solidFill>
              </a:rPr>
              <a:t>Filter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ko-KR" altLang="en-US" dirty="0">
                <a:solidFill>
                  <a:schemeClr val="tx1"/>
                </a:solidFill>
              </a:rPr>
              <a:t>커널</a:t>
            </a:r>
            <a:r>
              <a:rPr lang="en-US" altLang="ko-KR" dirty="0">
                <a:solidFill>
                  <a:schemeClr val="tx1"/>
                </a:solidFill>
              </a:rPr>
              <a:t>(Kernel)</a:t>
            </a:r>
            <a:br>
              <a:rPr lang="ko-KR" altLang="ko-KR" dirty="0">
                <a:solidFill>
                  <a:schemeClr val="tx1"/>
                </a:solidFill>
              </a:rPr>
            </a:br>
            <a:r>
              <a:rPr lang="ko-KR" altLang="en-US" dirty="0"/>
              <a:t> 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9CA2243-6A4E-4E59-B0B4-B910049A4668}"/>
              </a:ext>
            </a:extLst>
          </p:cNvPr>
          <p:cNvSpPr/>
          <p:nvPr/>
        </p:nvSpPr>
        <p:spPr>
          <a:xfrm>
            <a:off x="618564" y="607976"/>
            <a:ext cx="2030505" cy="321150"/>
          </a:xfrm>
          <a:prstGeom prst="wedgeRoundRectCallout">
            <a:avLst>
              <a:gd name="adj1" fmla="val 60556"/>
              <a:gd name="adj2" fmla="val 3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특징걸러내기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55C0-C310-4115-871D-E7A20F143A29}"/>
              </a:ext>
            </a:extLst>
          </p:cNvPr>
          <p:cNvSpPr txBox="1"/>
          <p:nvPr/>
        </p:nvSpPr>
        <p:spPr>
          <a:xfrm>
            <a:off x="685799" y="1306698"/>
            <a:ext cx="5097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필터</a:t>
            </a:r>
            <a:r>
              <a:rPr lang="en-US" altLang="ko-KR" dirty="0"/>
              <a:t>: </a:t>
            </a:r>
            <a:r>
              <a:rPr lang="ko-KR" altLang="en-US" dirty="0"/>
              <a:t>이미지의 특징을 찾아내기 위한 공용 </a:t>
            </a:r>
            <a:r>
              <a:rPr lang="ko-KR" altLang="en-US" dirty="0">
                <a:highlight>
                  <a:srgbClr val="FFFF00"/>
                </a:highlight>
              </a:rPr>
              <a:t>파라미터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8E158A-D28F-49A3-97D7-37D4A2F3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0" y="2895543"/>
            <a:ext cx="5610225" cy="1552575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4D605EA8-997A-4B15-89AE-529838F828F5}"/>
              </a:ext>
            </a:extLst>
          </p:cNvPr>
          <p:cNvSpPr/>
          <p:nvPr/>
        </p:nvSpPr>
        <p:spPr>
          <a:xfrm>
            <a:off x="5534513" y="1127671"/>
            <a:ext cx="2372358" cy="538636"/>
          </a:xfrm>
          <a:prstGeom prst="wedgeRoundRectCallout">
            <a:avLst>
              <a:gd name="adj1" fmla="val -74770"/>
              <a:gd name="adj2" fmla="val 11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모델 내부에서 확인이 가능한 변수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대표적으로 평균이나 표준편차 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AD2B4-5F03-403E-AFAB-716548BE44A6}"/>
              </a:ext>
            </a:extLst>
          </p:cNvPr>
          <p:cNvSpPr txBox="1"/>
          <p:nvPr/>
        </p:nvSpPr>
        <p:spPr>
          <a:xfrm>
            <a:off x="685799" y="1666307"/>
            <a:ext cx="3305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크기는 보통 </a:t>
            </a:r>
            <a:r>
              <a:rPr lang="en-US" altLang="ko-KR" dirty="0"/>
              <a:t>(3,3) (4,4) (5,5)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뉴런 개수를 얘기할 때는 필터</a:t>
            </a:r>
            <a:endParaRPr lang="en-US" altLang="ko-KR" dirty="0"/>
          </a:p>
          <a:p>
            <a:r>
              <a:rPr lang="ko-KR" altLang="en-US" dirty="0"/>
              <a:t>입력에 곱하는 가중치를 말할 때는 커널</a:t>
            </a:r>
            <a:endParaRPr lang="en-US" altLang="ko-KR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D494F0D-DC05-44AA-80B4-244632E56F76}"/>
              </a:ext>
            </a:extLst>
          </p:cNvPr>
          <p:cNvSpPr/>
          <p:nvPr/>
        </p:nvSpPr>
        <p:spPr>
          <a:xfrm>
            <a:off x="4519260" y="2411175"/>
            <a:ext cx="2030505" cy="321150"/>
          </a:xfrm>
          <a:prstGeom prst="wedgeRoundRectCallout">
            <a:avLst>
              <a:gd name="adj1" fmla="val 59231"/>
              <a:gd name="adj2" fmla="val -2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필터는 어떻게 설정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625A5-52EC-4966-B683-C1F16842B5E7}"/>
              </a:ext>
            </a:extLst>
          </p:cNvPr>
          <p:cNvSpPr txBox="1"/>
          <p:nvPr/>
        </p:nvSpPr>
        <p:spPr>
          <a:xfrm>
            <a:off x="6720692" y="245250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알고리즘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062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13AA6EF-7947-4D3D-BAAB-2CA4ADB3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26"/>
            <a:ext cx="9144000" cy="913800"/>
          </a:xfrm>
        </p:spPr>
        <p:txBody>
          <a:bodyPr/>
          <a:lstStyle/>
          <a:p>
            <a:r>
              <a:rPr lang="ko-KR" altLang="ko-KR" dirty="0" err="1">
                <a:solidFill>
                  <a:schemeClr val="tx1"/>
                </a:solidFill>
              </a:rPr>
              <a:t>스트라이드</a:t>
            </a:r>
            <a:r>
              <a:rPr lang="ko-KR" altLang="ko-KR" dirty="0">
                <a:solidFill>
                  <a:schemeClr val="tx1"/>
                </a:solidFill>
              </a:rPr>
              <a:t>(</a:t>
            </a:r>
            <a:r>
              <a:rPr lang="ko-KR" altLang="ko-KR" dirty="0" err="1">
                <a:solidFill>
                  <a:schemeClr val="tx1"/>
                </a:solidFill>
              </a:rPr>
              <a:t>Strid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  <a:br>
              <a:rPr lang="ko-KR" altLang="ko-KR" dirty="0">
                <a:solidFill>
                  <a:schemeClr val="tx1"/>
                </a:solidFill>
              </a:rPr>
            </a:br>
            <a:r>
              <a:rPr lang="ko-KR" altLang="en-US" dirty="0"/>
              <a:t> 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9CA2243-6A4E-4E59-B0B4-B910049A4668}"/>
              </a:ext>
            </a:extLst>
          </p:cNvPr>
          <p:cNvSpPr/>
          <p:nvPr/>
        </p:nvSpPr>
        <p:spPr>
          <a:xfrm>
            <a:off x="685799" y="607976"/>
            <a:ext cx="2030505" cy="321150"/>
          </a:xfrm>
          <a:prstGeom prst="wedgeRoundRectCallout">
            <a:avLst>
              <a:gd name="adj1" fmla="val 71814"/>
              <a:gd name="adj2" fmla="val -27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필터 순회 간격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9F608F-3349-4C9B-BB00-A07BBDE7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33" y="1386026"/>
            <a:ext cx="4105556" cy="3084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EDA18-DD02-48DE-A4F0-E638738200A4}"/>
              </a:ext>
            </a:extLst>
          </p:cNvPr>
          <p:cNvSpPr txBox="1"/>
          <p:nvPr/>
        </p:nvSpPr>
        <p:spPr>
          <a:xfrm>
            <a:off x="966087" y="1678941"/>
            <a:ext cx="2474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지정된 간격으로 필터를 순회하는데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이때 이 간격을 </a:t>
            </a:r>
            <a:r>
              <a:rPr lang="en-US" altLang="ko-KR" sz="1100" dirty="0"/>
              <a:t>Stride</a:t>
            </a:r>
            <a:r>
              <a:rPr lang="ko-KR" altLang="en-US" sz="1100" dirty="0"/>
              <a:t>라고 한다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8839D5A7-46F6-41AC-B6B5-C45F305D74F1}"/>
              </a:ext>
            </a:extLst>
          </p:cNvPr>
          <p:cNvSpPr/>
          <p:nvPr/>
        </p:nvSpPr>
        <p:spPr>
          <a:xfrm>
            <a:off x="3160060" y="2402744"/>
            <a:ext cx="1187824" cy="321150"/>
          </a:xfrm>
          <a:prstGeom prst="wedgeRoundRectCallout">
            <a:avLst>
              <a:gd name="adj1" fmla="val 71814"/>
              <a:gd name="adj2" fmla="val -27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Strid: 1 </a:t>
            </a:r>
          </a:p>
        </p:txBody>
      </p:sp>
    </p:spTree>
    <p:extLst>
      <p:ext uri="{BB962C8B-B14F-4D97-AF65-F5344CB8AC3E}">
        <p14:creationId xmlns:p14="http://schemas.microsoft.com/office/powerpoint/2010/main" val="4039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13AA6EF-7947-4D3D-BAAB-2CA4ADB3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26"/>
            <a:ext cx="9144000" cy="913800"/>
          </a:xfrm>
        </p:spPr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패딩(</a:t>
            </a:r>
            <a:r>
              <a:rPr lang="ko-KR" altLang="ko-KR" dirty="0" err="1">
                <a:solidFill>
                  <a:schemeClr val="tx1"/>
                </a:solidFill>
              </a:rPr>
              <a:t>Padding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  <a:br>
              <a:rPr lang="ko-KR" altLang="ko-KR" dirty="0">
                <a:solidFill>
                  <a:schemeClr val="tx1"/>
                </a:solidFill>
              </a:rPr>
            </a:br>
            <a:r>
              <a:rPr lang="ko-KR" altLang="en-US" dirty="0"/>
              <a:t> 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9CA2243-6A4E-4E59-B0B4-B910049A4668}"/>
              </a:ext>
            </a:extLst>
          </p:cNvPr>
          <p:cNvSpPr/>
          <p:nvPr/>
        </p:nvSpPr>
        <p:spPr>
          <a:xfrm>
            <a:off x="685799" y="607976"/>
            <a:ext cx="2030505" cy="321150"/>
          </a:xfrm>
          <a:prstGeom prst="wedgeRoundRectCallout">
            <a:avLst>
              <a:gd name="adj1" fmla="val 71814"/>
              <a:gd name="adj2" fmla="val -27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출력값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줄어듬</a:t>
            </a:r>
            <a:r>
              <a:rPr lang="ko-KR" altLang="en-US" dirty="0">
                <a:solidFill>
                  <a:schemeClr val="tx1"/>
                </a:solidFill>
              </a:rPr>
              <a:t> 방지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A2386-8ACC-44EA-97D5-E57C32784835}"/>
              </a:ext>
            </a:extLst>
          </p:cNvPr>
          <p:cNvSpPr txBox="1"/>
          <p:nvPr/>
        </p:nvSpPr>
        <p:spPr>
          <a:xfrm>
            <a:off x="894229" y="1438834"/>
            <a:ext cx="3133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입력배열의 주위를 가상의 원소로 채우는 것</a:t>
            </a:r>
            <a:endParaRPr lang="en-US" altLang="ko-KR" dirty="0"/>
          </a:p>
          <a:p>
            <a:r>
              <a:rPr lang="en-US" altLang="ko-KR" dirty="0"/>
              <a:t>Why Use?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필터와 </a:t>
            </a:r>
            <a:r>
              <a:rPr lang="ko-KR" altLang="en-US" dirty="0" err="1"/>
              <a:t>스트라이드</a:t>
            </a:r>
            <a:r>
              <a:rPr lang="ko-KR" altLang="en-US" dirty="0"/>
              <a:t> 때문에</a:t>
            </a:r>
            <a:r>
              <a:rPr lang="en-US" altLang="ko-KR" dirty="0"/>
              <a:t>) Feature Map </a:t>
            </a:r>
            <a:r>
              <a:rPr lang="ko-KR" altLang="en-US" dirty="0"/>
              <a:t>크기는 입력데이터 보다 작다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! Convolution </a:t>
            </a:r>
            <a:r>
              <a:rPr lang="ko-KR" altLang="en-US" dirty="0"/>
              <a:t>레이어의 </a:t>
            </a:r>
            <a:r>
              <a:rPr lang="ko-KR" altLang="en-US" dirty="0">
                <a:highlight>
                  <a:srgbClr val="FFFF00"/>
                </a:highlight>
              </a:rPr>
              <a:t>출력 데이터가 줄어드는 것을 방지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8A723D-6708-4C14-8C1A-969A5A53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11" y="1539687"/>
            <a:ext cx="1826607" cy="1949825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CEA58F3-0065-423F-8DDA-E018BB58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29" y="3547889"/>
            <a:ext cx="255327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/>
              </a:rPr>
              <a:t>HOW?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/>
              </a:rPr>
              <a:t>입력 데이터의 외각에 지정된 픽셀만큼 특정 값으로 채워 </a:t>
            </a:r>
            <a:r>
              <a:rPr lang="ko-KR" altLang="en-US" sz="1000" dirty="0">
                <a:latin typeface="Arial" panose="020B0604020202020204" pitchFamily="34" charset="0"/>
                <a:ea typeface="Open Sans"/>
              </a:rPr>
              <a:t>넣는다</a:t>
            </a:r>
            <a:r>
              <a:rPr lang="en-US" altLang="ko-KR" sz="1000" dirty="0">
                <a:latin typeface="Arial" panose="020B0604020202020204" pitchFamily="34" charset="0"/>
                <a:ea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/>
              </a:rPr>
              <a:t>보통 패딩 값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/>
              </a:rPr>
              <a:t>0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/>
              </a:rPr>
              <a:t> (=same padding ) 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3C57BE-C82E-44D6-BFD7-D8BC61CA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35" y="1152343"/>
            <a:ext cx="3072651" cy="26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13AA6EF-7947-4D3D-BAAB-2CA4ADB3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048" y="313008"/>
            <a:ext cx="8209430" cy="913800"/>
          </a:xfrm>
        </p:spPr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55C0-C310-4115-871D-E7A20F143A29}"/>
              </a:ext>
            </a:extLst>
          </p:cNvPr>
          <p:cNvSpPr txBox="1"/>
          <p:nvPr/>
        </p:nvSpPr>
        <p:spPr>
          <a:xfrm>
            <a:off x="4572000" y="3939863"/>
            <a:ext cx="2833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 Map = feature map </a:t>
            </a:r>
            <a:r>
              <a:rPr lang="ko-KR" altLang="en-US" dirty="0"/>
              <a:t>행렬에 활성 함수 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FE7F21-5597-49C4-B038-698B82A3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80" y="1461634"/>
            <a:ext cx="3949510" cy="2422187"/>
          </a:xfrm>
          <a:prstGeom prst="rect">
            <a:avLst/>
          </a:prstGeom>
        </p:spPr>
      </p:pic>
      <p:sp>
        <p:nvSpPr>
          <p:cNvPr id="9" name="제목 7">
            <a:extLst>
              <a:ext uri="{FF2B5EF4-FFF2-40B4-BE49-F238E27FC236}">
                <a16:creationId xmlns:a16="http://schemas.microsoft.com/office/drawing/2014/main" id="{070A0AD1-5191-4548-B788-25464BE30E9C}"/>
              </a:ext>
            </a:extLst>
          </p:cNvPr>
          <p:cNvSpPr txBox="1">
            <a:spLocks/>
          </p:cNvSpPr>
          <p:nvPr/>
        </p:nvSpPr>
        <p:spPr>
          <a:xfrm>
            <a:off x="1260661" y="942027"/>
            <a:ext cx="7066429" cy="42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fontAlgn="ctr"/>
            <a:r>
              <a:rPr lang="ko-KR" altLang="ko-KR" dirty="0" err="1">
                <a:solidFill>
                  <a:schemeClr val="tx1"/>
                </a:solidFill>
              </a:rPr>
              <a:t>액티베이션</a:t>
            </a:r>
            <a:r>
              <a:rPr lang="ko-KR" altLang="ko-KR" dirty="0">
                <a:solidFill>
                  <a:schemeClr val="tx1"/>
                </a:solidFill>
              </a:rPr>
              <a:t> 맵(</a:t>
            </a:r>
            <a:r>
              <a:rPr lang="ko-KR" altLang="ko-KR" dirty="0" err="1">
                <a:solidFill>
                  <a:schemeClr val="tx1"/>
                </a:solidFill>
              </a:rPr>
              <a:t>Activation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Map</a:t>
            </a:r>
            <a:r>
              <a:rPr lang="ko-KR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ko-KR" altLang="ko-KR" dirty="0" err="1">
                <a:solidFill>
                  <a:schemeClr val="tx1"/>
                </a:solidFill>
              </a:rPr>
              <a:t>풀링</a:t>
            </a:r>
            <a:r>
              <a:rPr lang="ko-KR" altLang="ko-KR" dirty="0">
                <a:solidFill>
                  <a:schemeClr val="tx1"/>
                </a:solidFill>
              </a:rPr>
              <a:t>(</a:t>
            </a:r>
            <a:r>
              <a:rPr lang="ko-KR" altLang="ko-KR" dirty="0" err="1">
                <a:solidFill>
                  <a:schemeClr val="tx1"/>
                </a:solidFill>
              </a:rPr>
              <a:t>Pooling</a:t>
            </a:r>
            <a:r>
              <a:rPr lang="ko-KR" altLang="ko-KR" dirty="0">
                <a:solidFill>
                  <a:schemeClr val="tx1"/>
                </a:solidFill>
              </a:rPr>
              <a:t>) 레이어</a:t>
            </a:r>
          </a:p>
          <a:p>
            <a:pPr algn="l" fontAlgn="ctr"/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9CA2243-6A4E-4E59-B0B4-B910049A4668}"/>
              </a:ext>
            </a:extLst>
          </p:cNvPr>
          <p:cNvSpPr/>
          <p:nvPr/>
        </p:nvSpPr>
        <p:spPr>
          <a:xfrm>
            <a:off x="436899" y="173281"/>
            <a:ext cx="2030505" cy="321150"/>
          </a:xfrm>
          <a:prstGeom prst="wedgeRoundRectCallout">
            <a:avLst>
              <a:gd name="adj1" fmla="val 41987"/>
              <a:gd name="adj2" fmla="val 68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특성맵의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끝판왕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54947-E0C2-407A-B521-69FDC2910915}"/>
              </a:ext>
            </a:extLst>
          </p:cNvPr>
          <p:cNvSpPr txBox="1"/>
          <p:nvPr/>
        </p:nvSpPr>
        <p:spPr>
          <a:xfrm>
            <a:off x="720184" y="1370273"/>
            <a:ext cx="3494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&lt;Pooling</a:t>
            </a:r>
            <a:r>
              <a:rPr lang="ko-KR" altLang="en-US" dirty="0"/>
              <a:t> </a:t>
            </a:r>
            <a:r>
              <a:rPr lang="en-US" altLang="ko-KR" dirty="0"/>
              <a:t>Layer&gt;</a:t>
            </a:r>
          </a:p>
          <a:p>
            <a:r>
              <a:rPr lang="en-US" altLang="ko-KR" dirty="0"/>
              <a:t>Convolution layer</a:t>
            </a:r>
            <a:r>
              <a:rPr lang="ko-KR" altLang="en-US" dirty="0"/>
              <a:t>의 출력 데이터의 크기를 줄이거나 특정데이터 강조하는 용도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r>
              <a:rPr lang="en-US" altLang="ko-KR" dirty="0"/>
              <a:t>: Max Pooling</a:t>
            </a:r>
            <a:r>
              <a:rPr lang="ko-KR" altLang="en-US" dirty="0"/>
              <a:t> </a:t>
            </a:r>
            <a:r>
              <a:rPr lang="en-US" altLang="ko-KR" dirty="0"/>
              <a:t>Average </a:t>
            </a:r>
            <a:r>
              <a:rPr lang="en-US" altLang="ko-KR" dirty="0" err="1"/>
              <a:t>Pooning</a:t>
            </a:r>
            <a:r>
              <a:rPr lang="en-US" altLang="ko-KR" dirty="0"/>
              <a:t>, Min Pooling </a:t>
            </a:r>
            <a:r>
              <a:rPr lang="ko-KR" altLang="en-US" dirty="0"/>
              <a:t>등 </a:t>
            </a:r>
            <a:r>
              <a:rPr lang="en-US" altLang="ko-KR" dirty="0"/>
              <a:t>(</a:t>
            </a:r>
            <a:r>
              <a:rPr lang="ko-KR" altLang="en-US" dirty="0"/>
              <a:t>영역내에서 </a:t>
            </a:r>
            <a:r>
              <a:rPr lang="ko-KR" altLang="en-US" dirty="0" err="1"/>
              <a:t>가장큰</a:t>
            </a:r>
            <a:r>
              <a:rPr lang="en-US" altLang="ko-KR" dirty="0"/>
              <a:t>/</a:t>
            </a:r>
            <a:r>
              <a:rPr lang="ko-KR" altLang="en-US" dirty="0"/>
              <a:t>평균</a:t>
            </a:r>
            <a:r>
              <a:rPr lang="en-US" altLang="ko-KR" dirty="0"/>
              <a:t>/</a:t>
            </a:r>
            <a:r>
              <a:rPr lang="ko-KR" altLang="en-US" dirty="0"/>
              <a:t>작은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fontAlgn="base"/>
            <a:r>
              <a:rPr lang="ko-KR" altLang="en-US" dirty="0"/>
              <a:t>특징</a:t>
            </a:r>
            <a:r>
              <a:rPr lang="en-US" altLang="ko-KR" dirty="0"/>
              <a:t>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학습대상 파라미터가 없음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Pooling </a:t>
            </a:r>
            <a:r>
              <a:rPr lang="ko-KR" altLang="en-US" dirty="0"/>
              <a:t>레이어를 통과하면 행렬의 크기 감소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Pooling </a:t>
            </a:r>
            <a:r>
              <a:rPr lang="ko-KR" altLang="en-US" dirty="0"/>
              <a:t>레이어를 통해서 채널 수 변경 없음</a:t>
            </a:r>
          </a:p>
          <a:p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7253D263-1801-482A-922A-606FABA2160A}"/>
              </a:ext>
            </a:extLst>
          </p:cNvPr>
          <p:cNvSpPr/>
          <p:nvPr/>
        </p:nvSpPr>
        <p:spPr>
          <a:xfrm>
            <a:off x="5272820" y="96391"/>
            <a:ext cx="2434442" cy="321150"/>
          </a:xfrm>
          <a:prstGeom prst="wedgeRoundRectCallout">
            <a:avLst>
              <a:gd name="adj1" fmla="val -9973"/>
              <a:gd name="adj2" fmla="val 945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특정데이터 강조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636820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79998BD348294BB6820313CA8C712D" ma:contentTypeVersion="9" ma:contentTypeDescription="새 문서를 만듭니다." ma:contentTypeScope="" ma:versionID="d67051fe3843c7768f745628728f09fb">
  <xsd:schema xmlns:xsd="http://www.w3.org/2001/XMLSchema" xmlns:xs="http://www.w3.org/2001/XMLSchema" xmlns:p="http://schemas.microsoft.com/office/2006/metadata/properties" xmlns:ns2="056cd040-3e74-4bb6-99e2-962120c39b09" targetNamespace="http://schemas.microsoft.com/office/2006/metadata/properties" ma:root="true" ma:fieldsID="928ccb9fe32dd6980c48586cf72c8008" ns2:_="">
    <xsd:import namespace="056cd040-3e74-4bb6-99e2-962120c39b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cd040-3e74-4bb6-99e2-962120c39b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D8D568-E1AB-4914-8A88-DE339CEB1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cd040-3e74-4bb6-99e2-962120c39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E6E10D-AB1E-4CEE-BA53-F9A69E020C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9D210C-4A0B-4722-9816-6CB7A01103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616</Words>
  <Application>Microsoft Office PowerPoint</Application>
  <PresentationFormat>화면 슬라이드 쇼(16:9)</PresentationFormat>
  <Paragraphs>111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Ubuntu Light</vt:lpstr>
      <vt:lpstr>Ubuntu</vt:lpstr>
      <vt:lpstr>Arial</vt:lpstr>
      <vt:lpstr>Arvo</vt:lpstr>
      <vt:lpstr>Bodoni</vt:lpstr>
      <vt:lpstr>한컴산뜻돋움</vt:lpstr>
      <vt:lpstr>Proxima Nova</vt:lpstr>
      <vt:lpstr>Proxima Nova Semibold</vt:lpstr>
      <vt:lpstr>Minimal Charm</vt:lpstr>
      <vt:lpstr>SlidesGo Final Pages</vt:lpstr>
      <vt:lpstr>이미지분류_CNN, Keras</vt:lpstr>
      <vt:lpstr>Contents</vt:lpstr>
      <vt:lpstr>CNN 주요 용어</vt:lpstr>
      <vt:lpstr>합성곱 (Convolution)과 특성맵  </vt:lpstr>
      <vt:lpstr>채널(Channel)  </vt:lpstr>
      <vt:lpstr>필터(Filter) = 커널(Kernel)  </vt:lpstr>
      <vt:lpstr>스트라이드(Strid)  </vt:lpstr>
      <vt:lpstr>패딩(Padding)  </vt:lpstr>
      <vt:lpstr> </vt:lpstr>
      <vt:lpstr>KERAS 란? </vt:lpstr>
      <vt:lpstr>CNN용어와 keras</vt:lpstr>
      <vt:lpstr>PowerPoint 프레젠테이션</vt:lpstr>
      <vt:lpstr>감사합니다~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맛보기</dc:title>
  <cp:lastModifiedBy>Cho Eunjung</cp:lastModifiedBy>
  <cp:revision>31</cp:revision>
  <dcterms:modified xsi:type="dcterms:W3CDTF">2021-02-14T09:50:24Z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0x0101008379998BD348294BB6820313CA8C712D</vt:lpwstr>
  </property>
</Properties>
</file>