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797675" cy="9926638"/>
  <p:embeddedFontLst>
    <p:embeddedFont>
      <p:font typeface="Malgun Gothic" panose="020B0503020000020004" pitchFamily="50" charset="-127"/>
      <p:regular r:id="rId40"/>
      <p:bold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Roboto" panose="02000000000000000000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j7barO4+ahSt75HW+jVMblyAQE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2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5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8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9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1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3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4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5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6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7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40"/>
          <p:cNvCxnSpPr/>
          <p:nvPr/>
        </p:nvCxnSpPr>
        <p:spPr>
          <a:xfrm>
            <a:off x="193638" y="484094"/>
            <a:ext cx="10327341" cy="0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4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4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4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4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4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3131742" y="1636039"/>
            <a:ext cx="610936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의료비 결정 데이터</a:t>
            </a:r>
            <a:endParaRPr sz="528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/>
        </p:nvSpPr>
        <p:spPr>
          <a:xfrm>
            <a:off x="167054" y="158263"/>
            <a:ext cx="11878408" cy="6682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의료비 결정 데이터</a:t>
            </a:r>
            <a:endParaRPr sz="32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10"/>
          <p:cNvSpPr txBox="1"/>
          <p:nvPr/>
        </p:nvSpPr>
        <p:spPr>
          <a:xfrm>
            <a:off x="167054" y="1022073"/>
            <a:ext cx="118784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시각화</a:t>
            </a:r>
            <a:endParaRPr/>
          </a:p>
        </p:txBody>
      </p:sp>
      <p:sp>
        <p:nvSpPr>
          <p:cNvPr id="168" name="Google Shape;168;p10"/>
          <p:cNvSpPr txBox="1"/>
          <p:nvPr/>
        </p:nvSpPr>
        <p:spPr>
          <a:xfrm>
            <a:off x="250541" y="1880057"/>
            <a:ext cx="11645451" cy="9233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charges = df['charges'].groupby(df.region).sum().sort_values(ascending = True)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f, ax = plt.subplots(1, 1, figsize=(8, 6))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 = sns.barplot(charges.head(), charges.head().index, palette='Blues')</a:t>
            </a:r>
            <a:endParaRPr/>
          </a:p>
        </p:txBody>
      </p:sp>
      <p:sp>
        <p:nvSpPr>
          <p:cNvPr id="169" name="Google Shape;169;p10"/>
          <p:cNvSpPr txBox="1"/>
          <p:nvPr/>
        </p:nvSpPr>
        <p:spPr>
          <a:xfrm>
            <a:off x="250542" y="1505817"/>
            <a:ext cx="111831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지역별 분포</a:t>
            </a:r>
            <a:endParaRPr/>
          </a:p>
        </p:txBody>
      </p:sp>
      <p:pic>
        <p:nvPicPr>
          <p:cNvPr id="170" name="Google Shape;17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061" y="2896730"/>
            <a:ext cx="518160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/>
          <p:nvPr/>
        </p:nvSpPr>
        <p:spPr>
          <a:xfrm>
            <a:off x="167054" y="158263"/>
            <a:ext cx="11878408" cy="6682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의료비 결정 데이터</a:t>
            </a:r>
            <a:endParaRPr sz="32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167054" y="1022073"/>
            <a:ext cx="118784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시각화</a:t>
            </a:r>
            <a:endParaRPr/>
          </a:p>
        </p:txBody>
      </p:sp>
      <p:sp>
        <p:nvSpPr>
          <p:cNvPr id="177" name="Google Shape;177;p11"/>
          <p:cNvSpPr txBox="1"/>
          <p:nvPr/>
        </p:nvSpPr>
        <p:spPr>
          <a:xfrm>
            <a:off x="250541" y="1880057"/>
            <a:ext cx="11645451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f, ax = plt.subplots(1, 1, figsize=(12, 8))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ax = sns.barplot(x='region', y='charges', hue='sex', data=df, palette='cool')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250542" y="1505817"/>
            <a:ext cx="111831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지역별 성별 의료비 평균 비교</a:t>
            </a:r>
            <a:endParaRPr/>
          </a:p>
        </p:txBody>
      </p:sp>
      <p:pic>
        <p:nvPicPr>
          <p:cNvPr id="179" name="Google Shape;17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913" y="2803387"/>
            <a:ext cx="5985116" cy="38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 txBox="1"/>
          <p:nvPr/>
        </p:nvSpPr>
        <p:spPr>
          <a:xfrm>
            <a:off x="167054" y="158263"/>
            <a:ext cx="11878408" cy="6682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의료비 결정 데이터</a:t>
            </a:r>
            <a:endParaRPr sz="32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12"/>
          <p:cNvSpPr txBox="1"/>
          <p:nvPr/>
        </p:nvSpPr>
        <p:spPr>
          <a:xfrm>
            <a:off x="167054" y="1022073"/>
            <a:ext cx="118784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시각화</a:t>
            </a:r>
            <a:endParaRPr/>
          </a:p>
        </p:txBody>
      </p:sp>
      <p:sp>
        <p:nvSpPr>
          <p:cNvPr id="186" name="Google Shape;186;p12"/>
          <p:cNvSpPr txBox="1"/>
          <p:nvPr/>
        </p:nvSpPr>
        <p:spPr>
          <a:xfrm>
            <a:off x="250541" y="1880057"/>
            <a:ext cx="11645451" cy="9233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f, ax = plt.subplots(1,1, figsize=(12,8))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 = sns.barplot(x = 'region', y = 'charges',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hue='smoker', data=df, palette='Reds_r')</a:t>
            </a:r>
            <a:endParaRPr/>
          </a:p>
        </p:txBody>
      </p:sp>
      <p:sp>
        <p:nvSpPr>
          <p:cNvPr id="187" name="Google Shape;187;p12"/>
          <p:cNvSpPr txBox="1"/>
          <p:nvPr/>
        </p:nvSpPr>
        <p:spPr>
          <a:xfrm>
            <a:off x="250542" y="1505817"/>
            <a:ext cx="111831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지역별 흡연여부별 의료비 비교</a:t>
            </a:r>
            <a:endParaRPr/>
          </a:p>
        </p:txBody>
      </p:sp>
      <p:pic>
        <p:nvPicPr>
          <p:cNvPr id="188" name="Google Shape;18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619" y="2803387"/>
            <a:ext cx="5985115" cy="38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/>
          <p:nvPr/>
        </p:nvSpPr>
        <p:spPr>
          <a:xfrm>
            <a:off x="167054" y="158263"/>
            <a:ext cx="11878408" cy="6682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의료비 결정 데이터</a:t>
            </a:r>
            <a:endParaRPr sz="32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13"/>
          <p:cNvSpPr txBox="1"/>
          <p:nvPr/>
        </p:nvSpPr>
        <p:spPr>
          <a:xfrm>
            <a:off x="167054" y="1022073"/>
            <a:ext cx="118784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시각화</a:t>
            </a:r>
            <a:endParaRPr/>
          </a:p>
        </p:txBody>
      </p:sp>
      <p:sp>
        <p:nvSpPr>
          <p:cNvPr id="195" name="Google Shape;195;p13"/>
          <p:cNvSpPr txBox="1"/>
          <p:nvPr/>
        </p:nvSpPr>
        <p:spPr>
          <a:xfrm>
            <a:off x="250541" y="1880057"/>
            <a:ext cx="11645451" cy="9233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f, ax = plt.subplots(1,1, figsize=(12,8))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 = sns.barplot(x = 'region', y = 'charges',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hue='smoker', data=df, palette='Reds_r')</a:t>
            </a:r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250542" y="1505817"/>
            <a:ext cx="111831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지역별 자녀수별 의료비 비교</a:t>
            </a:r>
            <a:endParaRPr/>
          </a:p>
        </p:txBody>
      </p:sp>
      <p:pic>
        <p:nvPicPr>
          <p:cNvPr id="197" name="Google Shape;19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1317" y="1836414"/>
            <a:ext cx="6814675" cy="443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/>
          <p:nvPr/>
        </p:nvSpPr>
        <p:spPr>
          <a:xfrm>
            <a:off x="167054" y="158263"/>
            <a:ext cx="11878408" cy="6682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의료비 결정 데이터</a:t>
            </a:r>
            <a:endParaRPr sz="32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14"/>
          <p:cNvSpPr txBox="1"/>
          <p:nvPr/>
        </p:nvSpPr>
        <p:spPr>
          <a:xfrm>
            <a:off x="167054" y="1022073"/>
            <a:ext cx="118784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시각화</a:t>
            </a:r>
            <a:endParaRPr/>
          </a:p>
        </p:txBody>
      </p:sp>
      <p:sp>
        <p:nvSpPr>
          <p:cNvPr id="204" name="Google Shape;204;p14"/>
          <p:cNvSpPr txBox="1"/>
          <p:nvPr/>
        </p:nvSpPr>
        <p:spPr>
          <a:xfrm>
            <a:off x="250541" y="1880057"/>
            <a:ext cx="11645451" cy="175432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plt.title('Relation between Age and Charges')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sns.scatterplot(x=df['age'],y=df['charges'])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plt.show()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plt.title('Regression between Age and Charges')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sns.regplot(x=df['age'],y=df['charges'])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plt.show()</a:t>
            </a:r>
            <a:endParaRPr/>
          </a:p>
        </p:txBody>
      </p:sp>
      <p:sp>
        <p:nvSpPr>
          <p:cNvPr id="205" name="Google Shape;205;p14"/>
          <p:cNvSpPr txBox="1"/>
          <p:nvPr/>
        </p:nvSpPr>
        <p:spPr>
          <a:xfrm>
            <a:off x="250542" y="1505817"/>
            <a:ext cx="111831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산점도를 그려서 연령(age)과 의료비(charge)간의 상관 관계 찾기.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6" name="Google Shape;20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750" y="3737811"/>
            <a:ext cx="4193729" cy="2961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82652" y="3729730"/>
            <a:ext cx="4405563" cy="2996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/>
          <p:nvPr/>
        </p:nvSpPr>
        <p:spPr>
          <a:xfrm>
            <a:off x="167054" y="158263"/>
            <a:ext cx="11878408" cy="6682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의료비 결정 데이터</a:t>
            </a:r>
            <a:endParaRPr sz="32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15"/>
          <p:cNvSpPr txBox="1"/>
          <p:nvPr/>
        </p:nvSpPr>
        <p:spPr>
          <a:xfrm>
            <a:off x="167054" y="1022073"/>
            <a:ext cx="118784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시각화</a:t>
            </a:r>
            <a:endParaRPr/>
          </a:p>
        </p:txBody>
      </p:sp>
      <p:sp>
        <p:nvSpPr>
          <p:cNvPr id="214" name="Google Shape;214;p15"/>
          <p:cNvSpPr txBox="1"/>
          <p:nvPr/>
        </p:nvSpPr>
        <p:spPr>
          <a:xfrm>
            <a:off x="250541" y="1880057"/>
            <a:ext cx="11645451" cy="175432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plt.title('Relation between BMI and Charges')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sns.scatterplot(x=df['bmi'],y=df['charges'])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plt.show()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plt.title('Relation between BMI and Charges')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sns.regplot(x=df['bmi'],y=df['charges'])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plt.show()</a:t>
            </a:r>
            <a:endParaRPr/>
          </a:p>
        </p:txBody>
      </p:sp>
      <p:sp>
        <p:nvSpPr>
          <p:cNvPr id="215" name="Google Shape;215;p15"/>
          <p:cNvSpPr txBox="1"/>
          <p:nvPr/>
        </p:nvSpPr>
        <p:spPr>
          <a:xfrm>
            <a:off x="250542" y="1505817"/>
            <a:ext cx="111831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산점도를 그려서 BMI와 의료비(charge)간의 상관 관계 찾기.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6" name="Google Shape;21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688" y="3690530"/>
            <a:ext cx="4386712" cy="2976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74632" y="3690530"/>
            <a:ext cx="4299284" cy="2979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 txBox="1"/>
          <p:nvPr/>
        </p:nvSpPr>
        <p:spPr>
          <a:xfrm>
            <a:off x="167054" y="158263"/>
            <a:ext cx="11878408" cy="6682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kaggle insurance_claim 데이터셋 분석 </a:t>
            </a:r>
            <a:endParaRPr/>
          </a:p>
        </p:txBody>
      </p:sp>
      <p:sp>
        <p:nvSpPr>
          <p:cNvPr id="223" name="Google Shape;223;p16"/>
          <p:cNvSpPr txBox="1"/>
          <p:nvPr/>
        </p:nvSpPr>
        <p:spPr>
          <a:xfrm>
            <a:off x="167054" y="1022073"/>
            <a:ext cx="118784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시각화</a:t>
            </a:r>
            <a:endParaRPr/>
          </a:p>
        </p:txBody>
      </p:sp>
      <p:sp>
        <p:nvSpPr>
          <p:cNvPr id="224" name="Google Shape;224;p16"/>
          <p:cNvSpPr txBox="1"/>
          <p:nvPr/>
        </p:nvSpPr>
        <p:spPr>
          <a:xfrm>
            <a:off x="250541" y="1880057"/>
            <a:ext cx="11645451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sns.scatterplot(x=df['bmi'], y=df['charges'], hue=df['smoker’])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sns.lmplot(x="bmi", y="charges", hue="smoker", data=df)</a:t>
            </a:r>
            <a:endParaRPr/>
          </a:p>
        </p:txBody>
      </p:sp>
      <p:sp>
        <p:nvSpPr>
          <p:cNvPr id="225" name="Google Shape;225;p16"/>
          <p:cNvSpPr txBox="1"/>
          <p:nvPr/>
        </p:nvSpPr>
        <p:spPr>
          <a:xfrm>
            <a:off x="250542" y="1505817"/>
            <a:ext cx="111831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산점도를 그려서 흡연여부와 의료비(charge)간의 상관 관계 찾기.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6" name="Google Shape;22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6776" y="2614867"/>
            <a:ext cx="4852913" cy="314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60168" y="2614867"/>
            <a:ext cx="4178317" cy="301062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6"/>
          <p:cNvSpPr txBox="1"/>
          <p:nvPr/>
        </p:nvSpPr>
        <p:spPr>
          <a:xfrm>
            <a:off x="250541" y="5786919"/>
            <a:ext cx="1118319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산점도는 비흡연자가 BMI가 증가함에 따라 약간 더 많은 비용을 지불하는 경향이 있는 반면 흡연자는 훨씬 더 많은 비용을 지불한다는 것을 보여줍니다.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사실을 더욱 강조하기 위해 흡연자와 비흡연자에 해당하는 두 개의 회귀선을 추가했습니다.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 txBox="1"/>
          <p:nvPr/>
        </p:nvSpPr>
        <p:spPr>
          <a:xfrm>
            <a:off x="167054" y="158263"/>
            <a:ext cx="11878408" cy="6682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의료비 결정 데이터</a:t>
            </a:r>
            <a:endParaRPr sz="32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p17"/>
          <p:cNvSpPr txBox="1"/>
          <p:nvPr/>
        </p:nvSpPr>
        <p:spPr>
          <a:xfrm>
            <a:off x="167054" y="1022073"/>
            <a:ext cx="118784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시각화</a:t>
            </a:r>
            <a:endParaRPr/>
          </a:p>
        </p:txBody>
      </p:sp>
      <p:sp>
        <p:nvSpPr>
          <p:cNvPr id="235" name="Google Shape;235;p17"/>
          <p:cNvSpPr txBox="1"/>
          <p:nvPr/>
        </p:nvSpPr>
        <p:spPr>
          <a:xfrm>
            <a:off x="250541" y="1880057"/>
            <a:ext cx="11645451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sns.swarmplot(x=df['smoker'],y=df['charges'])</a:t>
            </a:r>
            <a:endParaRPr/>
          </a:p>
        </p:txBody>
      </p:sp>
      <p:sp>
        <p:nvSpPr>
          <p:cNvPr id="236" name="Google Shape;236;p17"/>
          <p:cNvSpPr txBox="1"/>
          <p:nvPr/>
        </p:nvSpPr>
        <p:spPr>
          <a:xfrm>
            <a:off x="250542" y="1505817"/>
            <a:ext cx="111831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스웜 차트로 흡연고객들의 의료비와 비흡연 고개들의 의료비 사이의 차이 찾기 </a:t>
            </a:r>
            <a:endParaRPr/>
          </a:p>
        </p:txBody>
      </p:sp>
      <p:pic>
        <p:nvPicPr>
          <p:cNvPr id="237" name="Google Shape;23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6592" y="2330868"/>
            <a:ext cx="5818271" cy="3604798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7"/>
          <p:cNvSpPr txBox="1"/>
          <p:nvPr/>
        </p:nvSpPr>
        <p:spPr>
          <a:xfrm>
            <a:off x="250542" y="5935666"/>
            <a:ext cx="111831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평균적으로 비흡연자는 흡연자보다 요금이 적게 청구되며 가장 많이 지불하는 고객은 흡연자이고 가장 적게 지불하는 고객은 비흡연자입니다. 따라서 흡연 습관이 의료비를 결정합니다.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"/>
          <p:cNvSpPr txBox="1"/>
          <p:nvPr/>
        </p:nvSpPr>
        <p:spPr>
          <a:xfrm>
            <a:off x="167054" y="158263"/>
            <a:ext cx="11878408" cy="6682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의료비 결정 데이터</a:t>
            </a:r>
            <a:endParaRPr sz="32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18"/>
          <p:cNvSpPr txBox="1"/>
          <p:nvPr/>
        </p:nvSpPr>
        <p:spPr>
          <a:xfrm>
            <a:off x="167054" y="1022073"/>
            <a:ext cx="118784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시각화</a:t>
            </a:r>
            <a:endParaRPr/>
          </a:p>
        </p:txBody>
      </p:sp>
      <p:sp>
        <p:nvSpPr>
          <p:cNvPr id="245" name="Google Shape;245;p18"/>
          <p:cNvSpPr txBox="1"/>
          <p:nvPr/>
        </p:nvSpPr>
        <p:spPr>
          <a:xfrm>
            <a:off x="273266" y="1897232"/>
            <a:ext cx="11645400" cy="1200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plt.figure(figsize=(14,6))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plt.title('Relation between Children and Charges')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#sns.regplot(x=df['children'],y=df['charges'])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sns.barplot(x=df['children'], y=df['charges'])</a:t>
            </a:r>
            <a:endParaRPr/>
          </a:p>
        </p:txBody>
      </p:sp>
      <p:sp>
        <p:nvSpPr>
          <p:cNvPr id="246" name="Google Shape;246;p18"/>
          <p:cNvSpPr txBox="1"/>
          <p:nvPr/>
        </p:nvSpPr>
        <p:spPr>
          <a:xfrm>
            <a:off x="250542" y="1505817"/>
            <a:ext cx="111831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막대그래프로 자녀수와 의료비간의 관계 찾기 </a:t>
            </a:r>
            <a:endParaRPr/>
          </a:p>
        </p:txBody>
      </p:sp>
      <p:pic>
        <p:nvPicPr>
          <p:cNvPr id="247" name="Google Shape;24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541" y="3208723"/>
            <a:ext cx="7575559" cy="3384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"/>
          <p:cNvSpPr txBox="1"/>
          <p:nvPr/>
        </p:nvSpPr>
        <p:spPr>
          <a:xfrm>
            <a:off x="167054" y="158263"/>
            <a:ext cx="11878408" cy="6682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의료비 결정 데이터</a:t>
            </a:r>
            <a:endParaRPr sz="32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19"/>
          <p:cNvSpPr txBox="1"/>
          <p:nvPr/>
        </p:nvSpPr>
        <p:spPr>
          <a:xfrm>
            <a:off x="167054" y="1022073"/>
            <a:ext cx="118784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시각화</a:t>
            </a:r>
            <a:endParaRPr/>
          </a:p>
        </p:txBody>
      </p:sp>
      <p:sp>
        <p:nvSpPr>
          <p:cNvPr id="254" name="Google Shape;254;p19"/>
          <p:cNvSpPr txBox="1"/>
          <p:nvPr/>
        </p:nvSpPr>
        <p:spPr>
          <a:xfrm>
            <a:off x="250541" y="1880057"/>
            <a:ext cx="11645451" cy="175432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sns.swarmplot(x=df['sex'],y=df['charges'])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plt.show()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sns.scatterplot(x=df['bmi'], y=df['charges'], hue=df['sex'])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plt.show()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sns.barplot(x=df['sex'], y=df['charges'])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plt.show()</a:t>
            </a:r>
            <a:endParaRPr/>
          </a:p>
        </p:txBody>
      </p:sp>
      <p:sp>
        <p:nvSpPr>
          <p:cNvPr id="255" name="Google Shape;255;p19"/>
          <p:cNvSpPr txBox="1"/>
          <p:nvPr/>
        </p:nvSpPr>
        <p:spPr>
          <a:xfrm>
            <a:off x="250542" y="1505817"/>
            <a:ext cx="111831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남성고객과 여성 고개들의 의료비 관계 찾기 </a:t>
            </a:r>
            <a:endParaRPr/>
          </a:p>
        </p:txBody>
      </p:sp>
      <p:pic>
        <p:nvPicPr>
          <p:cNvPr id="256" name="Google Shape;25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777" y="3634383"/>
            <a:ext cx="3903589" cy="2938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48870" y="3681537"/>
            <a:ext cx="3897069" cy="2933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69179" y="3692176"/>
            <a:ext cx="3826813" cy="2880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/>
        </p:nvSpPr>
        <p:spPr>
          <a:xfrm>
            <a:off x="167054" y="158263"/>
            <a:ext cx="11878408" cy="6682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데이터 분석 개요</a:t>
            </a:r>
            <a:endParaRPr sz="32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167054" y="1022073"/>
            <a:ext cx="749983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의료비 결정 데이터(insurance.csv)</a:t>
            </a:r>
            <a:r>
              <a:rPr lang="en-US" sz="2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514708" y="2231782"/>
            <a:ext cx="111831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배경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보험의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고객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데이터로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다음의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Column으로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구성되며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의료비의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결정요인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및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이에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대한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시각화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등을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실습하기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위한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데이터셋임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변수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내역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	: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나이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sex	: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성별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bmi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: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BMI지수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children :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자녀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수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smoker :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흡연여부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 :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사는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지역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0/1/2/3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charges : </a:t>
            </a:r>
            <a:r>
              <a:rPr lang="en-US" sz="1800" b="0" i="0" dirty="0" err="1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건강</a:t>
            </a:r>
            <a:r>
              <a:rPr lang="en-US" sz="1800" b="0" i="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보험에서</a:t>
            </a:r>
            <a:r>
              <a:rPr lang="en-US" sz="1800" b="0" i="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청구하는</a:t>
            </a:r>
            <a:r>
              <a:rPr lang="en-US" sz="1800" b="0" i="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개인</a:t>
            </a:r>
            <a:r>
              <a:rPr lang="en-US" sz="1800" b="0" i="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의료</a:t>
            </a:r>
            <a:r>
              <a:rPr lang="en-US" sz="1800" b="0" i="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비용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"/>
          <p:cNvSpPr txBox="1"/>
          <p:nvPr/>
        </p:nvSpPr>
        <p:spPr>
          <a:xfrm>
            <a:off x="167054" y="158263"/>
            <a:ext cx="11878408" cy="6682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의료비 결정 데이터</a:t>
            </a:r>
            <a:endParaRPr sz="32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20"/>
          <p:cNvSpPr txBox="1"/>
          <p:nvPr/>
        </p:nvSpPr>
        <p:spPr>
          <a:xfrm>
            <a:off x="167054" y="1022073"/>
            <a:ext cx="118784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시각화</a:t>
            </a:r>
            <a:endParaRPr/>
          </a:p>
        </p:txBody>
      </p:sp>
      <p:sp>
        <p:nvSpPr>
          <p:cNvPr id="265" name="Google Shape;265;p20"/>
          <p:cNvSpPr txBox="1"/>
          <p:nvPr/>
        </p:nvSpPr>
        <p:spPr>
          <a:xfrm>
            <a:off x="250541" y="1880057"/>
            <a:ext cx="11645451" cy="12003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sns.swarmplot(x=df['region'],y=df['charges'])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plt.show()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sns.barplot(x=df['region'], y=df['charges'])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plt.show()</a:t>
            </a:r>
            <a:endParaRPr/>
          </a:p>
        </p:txBody>
      </p:sp>
      <p:sp>
        <p:nvSpPr>
          <p:cNvPr id="266" name="Google Shape;266;p20"/>
          <p:cNvSpPr txBox="1"/>
          <p:nvPr/>
        </p:nvSpPr>
        <p:spPr>
          <a:xfrm>
            <a:off x="250542" y="1505817"/>
            <a:ext cx="111831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지역과 의료비의 관계 찾기 </a:t>
            </a:r>
            <a:endParaRPr/>
          </a:p>
        </p:txBody>
      </p:sp>
      <p:pic>
        <p:nvPicPr>
          <p:cNvPr id="267" name="Google Shape;26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806" y="3288632"/>
            <a:ext cx="5107021" cy="3336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3266" y="3288632"/>
            <a:ext cx="5107021" cy="3336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 txBox="1"/>
          <p:nvPr/>
        </p:nvSpPr>
        <p:spPr>
          <a:xfrm>
            <a:off x="167054" y="158263"/>
            <a:ext cx="11878408" cy="6682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의료비 결정 데이터</a:t>
            </a:r>
            <a:endParaRPr sz="32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21"/>
          <p:cNvSpPr txBox="1"/>
          <p:nvPr/>
        </p:nvSpPr>
        <p:spPr>
          <a:xfrm>
            <a:off x="167054" y="1022073"/>
            <a:ext cx="118784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시각화</a:t>
            </a:r>
            <a:endParaRPr/>
          </a:p>
        </p:txBody>
      </p:sp>
      <p:sp>
        <p:nvSpPr>
          <p:cNvPr id="275" name="Google Shape;275;p21"/>
          <p:cNvSpPr txBox="1"/>
          <p:nvPr/>
        </p:nvSpPr>
        <p:spPr>
          <a:xfrm>
            <a:off x="250541" y="1880057"/>
            <a:ext cx="11645451" cy="9233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f, ax = plt.subplots(1, 1, figsize=(10, 10))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 = sns.violinplot(x = 'children', y = 'charges', data=df,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orient='v', hue='smoker', palette='inferno')</a:t>
            </a:r>
            <a:endParaRPr/>
          </a:p>
        </p:txBody>
      </p:sp>
      <p:sp>
        <p:nvSpPr>
          <p:cNvPr id="276" name="Google Shape;276;p21"/>
          <p:cNvSpPr txBox="1"/>
          <p:nvPr/>
        </p:nvSpPr>
        <p:spPr>
          <a:xfrm>
            <a:off x="250542" y="1505817"/>
            <a:ext cx="111831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자녀별 흡연여부별  분포  확인</a:t>
            </a:r>
            <a:endParaRPr/>
          </a:p>
        </p:txBody>
      </p:sp>
      <p:pic>
        <p:nvPicPr>
          <p:cNvPr id="277" name="Google Shape;27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29806" y="1022073"/>
            <a:ext cx="6029325" cy="56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"/>
          <p:cNvSpPr txBox="1"/>
          <p:nvPr/>
        </p:nvSpPr>
        <p:spPr>
          <a:xfrm>
            <a:off x="167054" y="158263"/>
            <a:ext cx="11878408" cy="6682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의료비 결정 데이터</a:t>
            </a:r>
            <a:endParaRPr sz="32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22"/>
          <p:cNvSpPr txBox="1"/>
          <p:nvPr/>
        </p:nvSpPr>
        <p:spPr>
          <a:xfrm>
            <a:off x="167054" y="1022073"/>
            <a:ext cx="118784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전처리</a:t>
            </a:r>
            <a:endParaRPr sz="2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22"/>
          <p:cNvSpPr txBox="1"/>
          <p:nvPr/>
        </p:nvSpPr>
        <p:spPr>
          <a:xfrm>
            <a:off x="250541" y="1880057"/>
            <a:ext cx="11645451" cy="9233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##Converting objects labels into categorical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df[['sex', 'smoker', 'region']] = df[['sex', 'smoker', 'region']].astype('category')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df.dtypes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2"/>
          <p:cNvSpPr txBox="1"/>
          <p:nvPr/>
        </p:nvSpPr>
        <p:spPr>
          <a:xfrm>
            <a:off x="250542" y="1505817"/>
            <a:ext cx="111831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 데이터를 카테고리로 변환</a:t>
            </a:r>
            <a:endParaRPr/>
          </a:p>
        </p:txBody>
      </p:sp>
      <p:pic>
        <p:nvPicPr>
          <p:cNvPr id="286" name="Google Shape;28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541" y="2907849"/>
            <a:ext cx="2601947" cy="2492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"/>
          <p:cNvSpPr txBox="1"/>
          <p:nvPr/>
        </p:nvSpPr>
        <p:spPr>
          <a:xfrm>
            <a:off x="167054" y="158263"/>
            <a:ext cx="11878408" cy="6682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의료비 결정 데이터</a:t>
            </a:r>
            <a:endParaRPr sz="32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p23"/>
          <p:cNvSpPr txBox="1"/>
          <p:nvPr/>
        </p:nvSpPr>
        <p:spPr>
          <a:xfrm>
            <a:off x="167054" y="1022073"/>
            <a:ext cx="118784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전처리</a:t>
            </a:r>
            <a:endParaRPr sz="2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p23"/>
          <p:cNvSpPr txBox="1"/>
          <p:nvPr/>
        </p:nvSpPr>
        <p:spPr>
          <a:xfrm>
            <a:off x="250541" y="1880057"/>
            <a:ext cx="11645451" cy="28623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##Converting category labels into numerical using LabelEncoder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sklearn.preprocessing import LabelEncoder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 = LabelEncoder()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label.fit(df.sex.drop_duplicates())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df.sex = label.transform(df.sex)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label.fit(df.smoker.drop_duplicates())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df.smoker = label.transform(df.smoker)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label.fit(df.region.drop_duplicates())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df.region = label.transform(df.region)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df.dtypes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3"/>
          <p:cNvSpPr txBox="1"/>
          <p:nvPr/>
        </p:nvSpPr>
        <p:spPr>
          <a:xfrm>
            <a:off x="250542" y="1505817"/>
            <a:ext cx="111831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Label Encoder를 사용해 카테고리 변수의 값들을 숫자로 변환 </a:t>
            </a:r>
            <a:endParaRPr/>
          </a:p>
        </p:txBody>
      </p:sp>
      <p:pic>
        <p:nvPicPr>
          <p:cNvPr id="295" name="Google Shape;29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3428" y="4172851"/>
            <a:ext cx="2482339" cy="2358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"/>
          <p:cNvSpPr txBox="1"/>
          <p:nvPr/>
        </p:nvSpPr>
        <p:spPr>
          <a:xfrm>
            <a:off x="167054" y="158263"/>
            <a:ext cx="11878408" cy="6682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의료비 결정 데이터</a:t>
            </a:r>
            <a:endParaRPr sz="32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24"/>
          <p:cNvSpPr txBox="1"/>
          <p:nvPr/>
        </p:nvSpPr>
        <p:spPr>
          <a:xfrm>
            <a:off x="167054" y="1022073"/>
            <a:ext cx="118784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전처리</a:t>
            </a:r>
            <a:endParaRPr sz="2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p24"/>
          <p:cNvSpPr txBox="1"/>
          <p:nvPr/>
        </p:nvSpPr>
        <p:spPr>
          <a:xfrm>
            <a:off x="250541" y="1880057"/>
            <a:ext cx="11645451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f, ax = plt.subplots(1, 1, figsize=(10, 10))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 = sns.heatmap(df.corr(), annot=True, cmap='cool')</a:t>
            </a:r>
            <a:endParaRPr/>
          </a:p>
        </p:txBody>
      </p:sp>
      <p:sp>
        <p:nvSpPr>
          <p:cNvPr id="303" name="Google Shape;303;p24"/>
          <p:cNvSpPr txBox="1"/>
          <p:nvPr/>
        </p:nvSpPr>
        <p:spPr>
          <a:xfrm>
            <a:off x="250542" y="1505817"/>
            <a:ext cx="111831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변수간 상관계수</a:t>
            </a:r>
            <a:endParaRPr/>
          </a:p>
        </p:txBody>
      </p:sp>
      <p:pic>
        <p:nvPicPr>
          <p:cNvPr id="304" name="Google Shape;30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8467" y="1022073"/>
            <a:ext cx="5353050" cy="55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5"/>
          <p:cNvSpPr txBox="1"/>
          <p:nvPr/>
        </p:nvSpPr>
        <p:spPr>
          <a:xfrm>
            <a:off x="167054" y="158263"/>
            <a:ext cx="11878408" cy="6682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의료비 결정 데이터</a:t>
            </a:r>
            <a:endParaRPr sz="32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p25"/>
          <p:cNvSpPr txBox="1"/>
          <p:nvPr/>
        </p:nvSpPr>
        <p:spPr>
          <a:xfrm>
            <a:off x="167054" y="1022073"/>
            <a:ext cx="118784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모델링</a:t>
            </a:r>
            <a:endParaRPr/>
          </a:p>
        </p:txBody>
      </p:sp>
      <p:sp>
        <p:nvSpPr>
          <p:cNvPr id="311" name="Google Shape;311;p25"/>
          <p:cNvSpPr txBox="1"/>
          <p:nvPr/>
        </p:nvSpPr>
        <p:spPr>
          <a:xfrm>
            <a:off x="250541" y="1880057"/>
            <a:ext cx="11645451" cy="313932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sklearn.model_selection import train_test_split as holdout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sklearn.linear_model import LinearRegression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sklearn import metrics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df.drop(['charges'], axis = 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df['charges']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x_train, x_test, y_train, y_test = holdout(x, y, test_size=0.2, random_state=0)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Lin_reg = LinearRegression()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Lin_reg.fit(x_train, y_train)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print(Lin_reg.intercept_)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print(Lin_reg.coef_)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print(Lin_reg.score(x_test, y_test))</a:t>
            </a:r>
            <a:endParaRPr/>
          </a:p>
        </p:txBody>
      </p:sp>
      <p:sp>
        <p:nvSpPr>
          <p:cNvPr id="312" name="Google Shape;312;p25"/>
          <p:cNvSpPr txBox="1"/>
          <p:nvPr/>
        </p:nvSpPr>
        <p:spPr>
          <a:xfrm>
            <a:off x="250542" y="1505817"/>
            <a:ext cx="111831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LinearRegression 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3" name="Google Shape;31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540" y="5019378"/>
            <a:ext cx="6265048" cy="1084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6"/>
          <p:cNvSpPr txBox="1"/>
          <p:nvPr/>
        </p:nvSpPr>
        <p:spPr>
          <a:xfrm>
            <a:off x="167054" y="158263"/>
            <a:ext cx="11878408" cy="6682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의료비 결정 데이터</a:t>
            </a:r>
            <a:endParaRPr sz="32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p26"/>
          <p:cNvSpPr txBox="1"/>
          <p:nvPr/>
        </p:nvSpPr>
        <p:spPr>
          <a:xfrm>
            <a:off x="167054" y="1022073"/>
            <a:ext cx="118784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모델링</a:t>
            </a:r>
            <a:endParaRPr/>
          </a:p>
        </p:txBody>
      </p:sp>
      <p:sp>
        <p:nvSpPr>
          <p:cNvPr id="320" name="Google Shape;320;p26"/>
          <p:cNvSpPr txBox="1"/>
          <p:nvPr/>
        </p:nvSpPr>
        <p:spPr>
          <a:xfrm>
            <a:off x="250541" y="1880057"/>
            <a:ext cx="11645451" cy="175432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sklearn.linear_model import Ridge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Ridge = Ridge(alpha=0.5)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Ridge.fit(x_train, y_train)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print(Ridge.intercept_)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print(Ridge.coef_)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print(Ridge.score(x_test, y_test))</a:t>
            </a:r>
            <a:endParaRPr/>
          </a:p>
        </p:txBody>
      </p:sp>
      <p:sp>
        <p:nvSpPr>
          <p:cNvPr id="321" name="Google Shape;321;p26"/>
          <p:cNvSpPr txBox="1"/>
          <p:nvPr/>
        </p:nvSpPr>
        <p:spPr>
          <a:xfrm>
            <a:off x="250542" y="1505817"/>
            <a:ext cx="111831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Ridge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2" name="Google Shape;32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540" y="3634384"/>
            <a:ext cx="6659307" cy="109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7"/>
          <p:cNvSpPr txBox="1"/>
          <p:nvPr/>
        </p:nvSpPr>
        <p:spPr>
          <a:xfrm>
            <a:off x="167054" y="158263"/>
            <a:ext cx="11878408" cy="6682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의료비 결정 데이터</a:t>
            </a:r>
            <a:endParaRPr sz="32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p27"/>
          <p:cNvSpPr txBox="1"/>
          <p:nvPr/>
        </p:nvSpPr>
        <p:spPr>
          <a:xfrm>
            <a:off x="167054" y="1022073"/>
            <a:ext cx="118784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모델링</a:t>
            </a:r>
            <a:endParaRPr/>
          </a:p>
        </p:txBody>
      </p:sp>
      <p:sp>
        <p:nvSpPr>
          <p:cNvPr id="329" name="Google Shape;329;p27"/>
          <p:cNvSpPr txBox="1"/>
          <p:nvPr/>
        </p:nvSpPr>
        <p:spPr>
          <a:xfrm>
            <a:off x="250541" y="1880057"/>
            <a:ext cx="11645451" cy="20313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sklearn.linear_model import Lasso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Lasso = Lasso(alpha=0.2, fit_intercept=True, normalize=False, precompute=False, max_iter=1000,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tol=0.0001, warm_start=False, positive=False, random_state=None, selection='cyclic')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Lasso.fit(x_train, y_train)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print(Lasso.intercept_)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print(Lasso.coef_)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print(Lasso.score(x_test, y_test))</a:t>
            </a:r>
            <a:endParaRPr/>
          </a:p>
        </p:txBody>
      </p:sp>
      <p:sp>
        <p:nvSpPr>
          <p:cNvPr id="330" name="Google Shape;330;p27"/>
          <p:cNvSpPr txBox="1"/>
          <p:nvPr/>
        </p:nvSpPr>
        <p:spPr>
          <a:xfrm>
            <a:off x="250542" y="1505817"/>
            <a:ext cx="111831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Lasso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1" name="Google Shape;33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19" y="3911382"/>
            <a:ext cx="6758134" cy="1069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"/>
          <p:cNvSpPr txBox="1"/>
          <p:nvPr/>
        </p:nvSpPr>
        <p:spPr>
          <a:xfrm>
            <a:off x="167054" y="158263"/>
            <a:ext cx="11878408" cy="6682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의료비 결정 데이터</a:t>
            </a:r>
            <a:endParaRPr sz="32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7" name="Google Shape;337;p28"/>
          <p:cNvSpPr txBox="1"/>
          <p:nvPr/>
        </p:nvSpPr>
        <p:spPr>
          <a:xfrm>
            <a:off x="167054" y="1022073"/>
            <a:ext cx="118784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모델링</a:t>
            </a:r>
            <a:endParaRPr/>
          </a:p>
        </p:txBody>
      </p:sp>
      <p:sp>
        <p:nvSpPr>
          <p:cNvPr id="338" name="Google Shape;338;p28"/>
          <p:cNvSpPr txBox="1"/>
          <p:nvPr/>
        </p:nvSpPr>
        <p:spPr>
          <a:xfrm>
            <a:off x="250541" y="1880057"/>
            <a:ext cx="11645451" cy="45243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sklearn.ensemble import RandomForestRegressor as rfr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df.drop(['charges'], axis=1)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df.charges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Rfr = rfr(n_estimators = 100, criterion = 'mse',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random_state = 1,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n_jobs = -1)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Rfr.fit(x_train,y_train)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x_train_pred = Rfr.predict(x_train)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x_test_pred = Rfr.predict(x_test)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print('MSE train data: %.3f, MSE test data: %.3f' %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(metrics.mean_squared_error(x_train_pred, y_train),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metrics.mean_squared_error(x_test_pred, y_test)))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print('R2 train data: %.3f, R2 test data: %.3f' %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(metrics.r2_score(y_train,x_train_pred, y_train),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metrics.r2_score(y_test,x_test_pred, y_test)))</a:t>
            </a:r>
            <a:endParaRPr/>
          </a:p>
        </p:txBody>
      </p:sp>
      <p:sp>
        <p:nvSpPr>
          <p:cNvPr id="339" name="Google Shape;339;p28"/>
          <p:cNvSpPr txBox="1"/>
          <p:nvPr/>
        </p:nvSpPr>
        <p:spPr>
          <a:xfrm>
            <a:off x="250542" y="1505817"/>
            <a:ext cx="111831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RandomForestRegressor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"/>
          <p:cNvSpPr txBox="1"/>
          <p:nvPr/>
        </p:nvSpPr>
        <p:spPr>
          <a:xfrm>
            <a:off x="167054" y="158263"/>
            <a:ext cx="11878408" cy="6682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의료비 결정 데이터</a:t>
            </a:r>
            <a:endParaRPr sz="32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5" name="Google Shape;345;p29"/>
          <p:cNvSpPr txBox="1"/>
          <p:nvPr/>
        </p:nvSpPr>
        <p:spPr>
          <a:xfrm>
            <a:off x="167054" y="1022073"/>
            <a:ext cx="118784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모델링</a:t>
            </a:r>
            <a:endParaRPr/>
          </a:p>
        </p:txBody>
      </p:sp>
      <p:sp>
        <p:nvSpPr>
          <p:cNvPr id="346" name="Google Shape;346;p29"/>
          <p:cNvSpPr txBox="1"/>
          <p:nvPr/>
        </p:nvSpPr>
        <p:spPr>
          <a:xfrm>
            <a:off x="250542" y="1505817"/>
            <a:ext cx="111831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RandomForestRegressor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47" name="Google Shape;34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951" y="1888194"/>
            <a:ext cx="6181972" cy="586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/>
        </p:nvSpPr>
        <p:spPr>
          <a:xfrm>
            <a:off x="167054" y="158263"/>
            <a:ext cx="11878408" cy="6682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의료비 결정 데이터</a:t>
            </a:r>
            <a:endParaRPr sz="32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167054" y="1022073"/>
            <a:ext cx="118784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준비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250541" y="1880057"/>
            <a:ext cx="11645451" cy="20313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pandas as pd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numpy as np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matplotlib.pyplot as plt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%matplotlib inline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seaborn as sns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warnings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warnings.filterwarnings('ignore')</a:t>
            </a:r>
            <a:endParaRPr/>
          </a:p>
        </p:txBody>
      </p:sp>
      <p:sp>
        <p:nvSpPr>
          <p:cNvPr id="104" name="Google Shape;104;p3"/>
          <p:cNvSpPr txBox="1"/>
          <p:nvPr/>
        </p:nvSpPr>
        <p:spPr>
          <a:xfrm>
            <a:off x="250542" y="1505817"/>
            <a:ext cx="111831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및 시각화를 위한 패키지 설치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0"/>
          <p:cNvSpPr txBox="1"/>
          <p:nvPr/>
        </p:nvSpPr>
        <p:spPr>
          <a:xfrm>
            <a:off x="167054" y="158263"/>
            <a:ext cx="11878408" cy="6682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의료비 결정 데이터</a:t>
            </a:r>
            <a:endParaRPr sz="32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p30"/>
          <p:cNvSpPr txBox="1"/>
          <p:nvPr/>
        </p:nvSpPr>
        <p:spPr>
          <a:xfrm>
            <a:off x="167054" y="1022073"/>
            <a:ext cx="118784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모델링</a:t>
            </a:r>
            <a:endParaRPr/>
          </a:p>
        </p:txBody>
      </p:sp>
      <p:sp>
        <p:nvSpPr>
          <p:cNvPr id="354" name="Google Shape;354;p30"/>
          <p:cNvSpPr txBox="1"/>
          <p:nvPr/>
        </p:nvSpPr>
        <p:spPr>
          <a:xfrm>
            <a:off x="250541" y="1880057"/>
            <a:ext cx="11645451" cy="34163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plt.figure(figsize=(8,6))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plt.scatter(x_train_pred, x_train_pred - y_train,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c = 'gray', marker = 'o', s = 35, alpha = 0.5,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label = 'Train data')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plt.scatter(x_test_pred, x_test_pred - y_test,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c = 'blue', marker = 'o', s = 35, alpha = 0.7,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label = 'Test data')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plt.xlabel('Predicted values')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plt.ylabel('Actual values')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plt.legend(loc = 'upper right')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plt.hlines(y = 0, xmin = 0, xmax = 60000, lw = 2, color = 'red')</a:t>
            </a:r>
            <a:endParaRPr/>
          </a:p>
        </p:txBody>
      </p:sp>
      <p:sp>
        <p:nvSpPr>
          <p:cNvPr id="355" name="Google Shape;355;p30"/>
          <p:cNvSpPr txBox="1"/>
          <p:nvPr/>
        </p:nvSpPr>
        <p:spPr>
          <a:xfrm>
            <a:off x="250542" y="1505817"/>
            <a:ext cx="111831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훈련 및 예측데이터의 예측값과 실제값 비교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"/>
          <p:cNvSpPr txBox="1"/>
          <p:nvPr/>
        </p:nvSpPr>
        <p:spPr>
          <a:xfrm>
            <a:off x="167054" y="158263"/>
            <a:ext cx="11878408" cy="6682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의료비 결정 데이터</a:t>
            </a:r>
            <a:endParaRPr sz="32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1" name="Google Shape;361;p31"/>
          <p:cNvSpPr txBox="1"/>
          <p:nvPr/>
        </p:nvSpPr>
        <p:spPr>
          <a:xfrm>
            <a:off x="167054" y="1022073"/>
            <a:ext cx="118784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모델링</a:t>
            </a:r>
            <a:endParaRPr/>
          </a:p>
        </p:txBody>
      </p:sp>
      <p:sp>
        <p:nvSpPr>
          <p:cNvPr id="362" name="Google Shape;362;p31"/>
          <p:cNvSpPr txBox="1"/>
          <p:nvPr/>
        </p:nvSpPr>
        <p:spPr>
          <a:xfrm>
            <a:off x="250542" y="1505817"/>
            <a:ext cx="111831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훈련 및 예측데이터의 예측값과 실제값 비교 </a:t>
            </a:r>
            <a:endParaRPr/>
          </a:p>
        </p:txBody>
      </p:sp>
      <p:pic>
        <p:nvPicPr>
          <p:cNvPr id="363" name="Google Shape;36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542" y="1809161"/>
            <a:ext cx="6764501" cy="4824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2"/>
          <p:cNvSpPr txBox="1"/>
          <p:nvPr/>
        </p:nvSpPr>
        <p:spPr>
          <a:xfrm>
            <a:off x="167054" y="158263"/>
            <a:ext cx="11878408" cy="6682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의료비 결정 데이터</a:t>
            </a:r>
            <a:endParaRPr sz="32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9" name="Google Shape;369;p32"/>
          <p:cNvSpPr txBox="1"/>
          <p:nvPr/>
        </p:nvSpPr>
        <p:spPr>
          <a:xfrm>
            <a:off x="167054" y="1022073"/>
            <a:ext cx="118784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모델링</a:t>
            </a:r>
            <a:endParaRPr/>
          </a:p>
        </p:txBody>
      </p:sp>
      <p:sp>
        <p:nvSpPr>
          <p:cNvPr id="370" name="Google Shape;370;p32"/>
          <p:cNvSpPr txBox="1"/>
          <p:nvPr/>
        </p:nvSpPr>
        <p:spPr>
          <a:xfrm>
            <a:off x="250541" y="1880057"/>
            <a:ext cx="11645451" cy="45243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print('Feature importance ranking\n\n')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importances = Rfr.feature_importances_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 = np.std([tree.feature_importances_ for tree in Rfr.estimators_],axis=0)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indices = np.argsort(importances)[::-1]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= ['age', 'sex', 'bmi', 'children','smoker', 'region']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importance_list = []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f in range(x.shape[1]):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variable = variables[indices[f]]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importance_list.append(variable)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print("%d.%s(%f)" % (f + 1, variable, importances[indices[f]]))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Plot the feature importances of the forest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plt.figure()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plt.title("Feature importances")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plt.bar(importance_list, importances[indices],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color="y", yerr=std[indices], align="center")</a:t>
            </a:r>
            <a:endParaRPr/>
          </a:p>
        </p:txBody>
      </p:sp>
      <p:sp>
        <p:nvSpPr>
          <p:cNvPr id="371" name="Google Shape;371;p32"/>
          <p:cNvSpPr txBox="1"/>
          <p:nvPr/>
        </p:nvSpPr>
        <p:spPr>
          <a:xfrm>
            <a:off x="250542" y="1505817"/>
            <a:ext cx="111831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랜덤포레스트를 활용한 중요 변수 찾기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/>
          <p:nvPr/>
        </p:nvSpPr>
        <p:spPr>
          <a:xfrm>
            <a:off x="167054" y="158263"/>
            <a:ext cx="11878408" cy="6682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의료비 결정 데이터</a:t>
            </a:r>
            <a:endParaRPr sz="32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" name="Google Shape;377;p33"/>
          <p:cNvSpPr txBox="1"/>
          <p:nvPr/>
        </p:nvSpPr>
        <p:spPr>
          <a:xfrm>
            <a:off x="167054" y="1022073"/>
            <a:ext cx="118784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모델링</a:t>
            </a:r>
            <a:endParaRPr/>
          </a:p>
        </p:txBody>
      </p:sp>
      <p:sp>
        <p:nvSpPr>
          <p:cNvPr id="378" name="Google Shape;378;p33"/>
          <p:cNvSpPr txBox="1"/>
          <p:nvPr/>
        </p:nvSpPr>
        <p:spPr>
          <a:xfrm>
            <a:off x="250542" y="1505817"/>
            <a:ext cx="111831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랜덤포레스트를 활용한 중요 변수 찾기</a:t>
            </a:r>
            <a:endParaRPr/>
          </a:p>
        </p:txBody>
      </p:sp>
      <p:pic>
        <p:nvPicPr>
          <p:cNvPr id="379" name="Google Shape;37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054" y="2007566"/>
            <a:ext cx="4724400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74257" y="2120688"/>
            <a:ext cx="5883383" cy="4112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4"/>
          <p:cNvSpPr txBox="1"/>
          <p:nvPr/>
        </p:nvSpPr>
        <p:spPr>
          <a:xfrm>
            <a:off x="167054" y="158263"/>
            <a:ext cx="11878408" cy="6682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의료비 결정 데이터</a:t>
            </a:r>
            <a:endParaRPr sz="32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6" name="Google Shape;386;p34"/>
          <p:cNvSpPr txBox="1"/>
          <p:nvPr/>
        </p:nvSpPr>
        <p:spPr>
          <a:xfrm>
            <a:off x="167054" y="1022073"/>
            <a:ext cx="118784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모델링</a:t>
            </a:r>
            <a:endParaRPr/>
          </a:p>
        </p:txBody>
      </p:sp>
      <p:sp>
        <p:nvSpPr>
          <p:cNvPr id="387" name="Google Shape;387;p34"/>
          <p:cNvSpPr txBox="1"/>
          <p:nvPr/>
        </p:nvSpPr>
        <p:spPr>
          <a:xfrm>
            <a:off x="250542" y="1505817"/>
            <a:ext cx="11183192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Polynomial Regression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다항 회귀(Polynomial Regression)는 비선형 데이터를 학습하기 위해 선형모델을 사용하는 기법으로, 각 변수의 거듭제곱을 새로운 변수로 추가하고 이 확장된 변수를 포함한 데이터셋에 선형모델을 훈련시킨다.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이렇게 비선형적으로 분포하고 있는 데이터에 단순히 직선으로 예측하는 것은 잘 안맞을 것이다.</a:t>
            </a:r>
            <a:endParaRPr/>
          </a:p>
        </p:txBody>
      </p:sp>
      <p:pic>
        <p:nvPicPr>
          <p:cNvPr id="388" name="Google Shape;38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12" y="2922708"/>
            <a:ext cx="48006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4"/>
          <p:cNvSpPr txBox="1"/>
          <p:nvPr/>
        </p:nvSpPr>
        <p:spPr>
          <a:xfrm>
            <a:off x="5439266" y="3271101"/>
            <a:ext cx="606143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선형회귀 : y= ax + 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다항회귀: y= ax</a:t>
            </a:r>
            <a:r>
              <a:rPr lang="en-US" sz="2400" baseline="30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 </a:t>
            </a: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+ bx+ c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90" name="Google Shape;390;p34"/>
          <p:cNvCxnSpPr/>
          <p:nvPr/>
        </p:nvCxnSpPr>
        <p:spPr>
          <a:xfrm rot="10800000" flipH="1">
            <a:off x="481159" y="3641871"/>
            <a:ext cx="4022103" cy="1515474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1" name="Google Shape;391;p34"/>
          <p:cNvSpPr/>
          <p:nvPr/>
        </p:nvSpPr>
        <p:spPr>
          <a:xfrm rot="9307468" flipH="1">
            <a:off x="495311" y="3002408"/>
            <a:ext cx="3993801" cy="1676961"/>
          </a:xfrm>
          <a:prstGeom prst="arc">
            <a:avLst>
              <a:gd name="adj1" fmla="val 10435047"/>
              <a:gd name="adj2" fmla="val 21223151"/>
            </a:avLst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"/>
          <p:cNvSpPr txBox="1"/>
          <p:nvPr/>
        </p:nvSpPr>
        <p:spPr>
          <a:xfrm>
            <a:off x="167054" y="158263"/>
            <a:ext cx="11878408" cy="6682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의료비 결정 데이터</a:t>
            </a:r>
            <a:endParaRPr sz="32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" name="Google Shape;397;p35"/>
          <p:cNvSpPr txBox="1"/>
          <p:nvPr/>
        </p:nvSpPr>
        <p:spPr>
          <a:xfrm>
            <a:off x="167054" y="1022073"/>
            <a:ext cx="118784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모델링</a:t>
            </a:r>
            <a:endParaRPr/>
          </a:p>
        </p:txBody>
      </p:sp>
      <p:sp>
        <p:nvSpPr>
          <p:cNvPr id="398" name="Google Shape;398;p35"/>
          <p:cNvSpPr txBox="1"/>
          <p:nvPr/>
        </p:nvSpPr>
        <p:spPr>
          <a:xfrm>
            <a:off x="250542" y="1505817"/>
            <a:ext cx="11183192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Polynomial Regression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파라미터 degree=2는 2차다항을 생성한다는 것이고, include_bias=False는 default가 True인데 True이면 절편을 위한 변수(X0)인 1이 추가된다.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이와 같이 각 변수(X)값들을 제곱하여(degree=2), 새로운 변수를 만들어 주는 역할을 한다.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함수는 y = a * X**2 + b * X + c + 가우시안 노이즈 --&gt; y= ax</a:t>
            </a:r>
            <a:r>
              <a:rPr lang="en-US" sz="1800" baseline="30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+ bx+ c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두 개의 독립변수 a,b가 있을때 degree=3을 주면, a**2,a**3,b**2,b**3에다가 ab,a**2b,ab**2까지 변수로 추가한다.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Age**2, bmi**2, region**2, smoker**2, children**2, sex**2, age, bmi, region, smoker, children, sex, age*bmi, age*region, age*smoker, age*children, age*sex, region*smoker…. =27개의 변수 +c</a:t>
            </a:r>
            <a:endParaRPr/>
          </a:p>
        </p:txBody>
      </p:sp>
      <p:sp>
        <p:nvSpPr>
          <p:cNvPr id="399" name="Google Shape;399;p35"/>
          <p:cNvSpPr txBox="1"/>
          <p:nvPr/>
        </p:nvSpPr>
        <p:spPr>
          <a:xfrm>
            <a:off x="360575" y="1888512"/>
            <a:ext cx="9349032" cy="64633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sklearn.preprocessing import PolynomialFeatures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pol = PolynomialFeatures (degree = 2)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6"/>
          <p:cNvSpPr txBox="1"/>
          <p:nvPr/>
        </p:nvSpPr>
        <p:spPr>
          <a:xfrm>
            <a:off x="167054" y="158263"/>
            <a:ext cx="11878408" cy="6682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의료비 결정 데이터</a:t>
            </a:r>
            <a:endParaRPr sz="32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5" name="Google Shape;405;p36"/>
          <p:cNvSpPr txBox="1"/>
          <p:nvPr/>
        </p:nvSpPr>
        <p:spPr>
          <a:xfrm>
            <a:off x="167054" y="1022073"/>
            <a:ext cx="118784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모델링</a:t>
            </a:r>
            <a:endParaRPr/>
          </a:p>
        </p:txBody>
      </p:sp>
      <p:sp>
        <p:nvSpPr>
          <p:cNvPr id="406" name="Google Shape;406;p36"/>
          <p:cNvSpPr txBox="1"/>
          <p:nvPr/>
        </p:nvSpPr>
        <p:spPr>
          <a:xfrm>
            <a:off x="250541" y="1880057"/>
            <a:ext cx="11645451" cy="36933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sklearn.preprocessing import PolynomialFeatures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df.drop(['charges', 'sex', 'region'], axis = 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df.charges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 = PolynomialFeatures (degree = 2)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x_pol = pol.fit_transform(x)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x_train, x_test, y_train, y_test = holdout(x_pol, y, test_size=0.2, random_state=0)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Pol_reg = LinearRegression()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Pol_reg.fit(x_train, y_train)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y_train_pred = Pol_reg.predict(x_train)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y_test_pred = Pol_reg.predict(x_test)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print(Pol_reg.intercept_)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print(Pol_reg.coef_)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print(Pol_reg.score(x_test, y_test))</a:t>
            </a:r>
            <a:endParaRPr/>
          </a:p>
        </p:txBody>
      </p:sp>
      <p:sp>
        <p:nvSpPr>
          <p:cNvPr id="407" name="Google Shape;407;p36"/>
          <p:cNvSpPr txBox="1"/>
          <p:nvPr/>
        </p:nvSpPr>
        <p:spPr>
          <a:xfrm>
            <a:off x="250542" y="1505817"/>
            <a:ext cx="111831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Polynomial Regression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8" name="Google Shape;40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541" y="5573376"/>
            <a:ext cx="5450068" cy="1305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7"/>
          <p:cNvSpPr txBox="1"/>
          <p:nvPr/>
        </p:nvSpPr>
        <p:spPr>
          <a:xfrm>
            <a:off x="167054" y="158263"/>
            <a:ext cx="11878408" cy="6682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의료비 결정 데이터</a:t>
            </a:r>
            <a:endParaRPr sz="32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4" name="Google Shape;414;p37"/>
          <p:cNvSpPr txBox="1"/>
          <p:nvPr/>
        </p:nvSpPr>
        <p:spPr>
          <a:xfrm>
            <a:off x="167054" y="1022073"/>
            <a:ext cx="118784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모델링</a:t>
            </a: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250541" y="1880057"/>
            <a:ext cx="11645451" cy="14773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##Predicting the charges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y_test_pred = Pol_reg.predict(x_test)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##Comparing the actual output values with the predicted values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 = pd.DataFrame({'Actual': y_test, 'Predicted': y_test_pred})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37"/>
          <p:cNvSpPr txBox="1"/>
          <p:nvPr/>
        </p:nvSpPr>
        <p:spPr>
          <a:xfrm>
            <a:off x="250542" y="1505817"/>
            <a:ext cx="111831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Polynomial Regression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17" name="Google Shape;41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054" y="3429000"/>
            <a:ext cx="2493577" cy="3322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/>
        </p:nvSpPr>
        <p:spPr>
          <a:xfrm>
            <a:off x="167054" y="158263"/>
            <a:ext cx="11878408" cy="6682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의료비 결정 데이터</a:t>
            </a:r>
            <a:endParaRPr sz="32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167054" y="1022073"/>
            <a:ext cx="118784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준비</a:t>
            </a:r>
            <a:endParaRPr/>
          </a:p>
        </p:txBody>
      </p:sp>
      <p:sp>
        <p:nvSpPr>
          <p:cNvPr id="111" name="Google Shape;111;p4"/>
          <p:cNvSpPr txBox="1"/>
          <p:nvPr/>
        </p:nvSpPr>
        <p:spPr>
          <a:xfrm>
            <a:off x="250540" y="1955476"/>
            <a:ext cx="11645451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df=pd.read_csv('/content/insurance.csv')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df.head()</a:t>
            </a:r>
            <a:endParaRPr/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540" y="2672742"/>
            <a:ext cx="7444810" cy="2778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"/>
          <p:cNvSpPr txBox="1"/>
          <p:nvPr/>
        </p:nvSpPr>
        <p:spPr>
          <a:xfrm>
            <a:off x="316417" y="1534947"/>
            <a:ext cx="1118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로딩 및 내용 확인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/>
        </p:nvSpPr>
        <p:spPr>
          <a:xfrm>
            <a:off x="167054" y="158263"/>
            <a:ext cx="11878408" cy="6682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의료비 결정 데이터</a:t>
            </a:r>
            <a:endParaRPr sz="32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167054" y="1022073"/>
            <a:ext cx="118784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기초 분석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250541" y="1880057"/>
            <a:ext cx="11645451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df.shape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5"/>
          <p:cNvSpPr txBox="1"/>
          <p:nvPr/>
        </p:nvSpPr>
        <p:spPr>
          <a:xfrm>
            <a:off x="250540" y="3180051"/>
            <a:ext cx="11645451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df.info()</a:t>
            </a:r>
            <a:endParaRPr/>
          </a:p>
        </p:txBody>
      </p:sp>
      <p:sp>
        <p:nvSpPr>
          <p:cNvPr id="122" name="Google Shape;122;p5"/>
          <p:cNvSpPr txBox="1"/>
          <p:nvPr/>
        </p:nvSpPr>
        <p:spPr>
          <a:xfrm>
            <a:off x="250542" y="1505817"/>
            <a:ext cx="111831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크기 알아보기</a:t>
            </a:r>
            <a:endParaRPr/>
          </a:p>
        </p:txBody>
      </p:sp>
      <p:sp>
        <p:nvSpPr>
          <p:cNvPr id="123" name="Google Shape;123;p5"/>
          <p:cNvSpPr txBox="1"/>
          <p:nvPr/>
        </p:nvSpPr>
        <p:spPr>
          <a:xfrm>
            <a:off x="250542" y="2739784"/>
            <a:ext cx="111831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컬럼별 정보 알아보기</a:t>
            </a:r>
            <a:endParaRPr/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666" y="2249388"/>
            <a:ext cx="1088976" cy="418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8666" y="3571462"/>
            <a:ext cx="3575172" cy="312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/>
        </p:nvSpPr>
        <p:spPr>
          <a:xfrm>
            <a:off x="167054" y="158263"/>
            <a:ext cx="11878408" cy="6682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의료비 결정 데이터</a:t>
            </a:r>
            <a:endParaRPr sz="32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167054" y="1022073"/>
            <a:ext cx="118784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기초 분석</a:t>
            </a:r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250541" y="1880057"/>
            <a:ext cx="11645451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df.describe()</a:t>
            </a:r>
            <a:endParaRPr/>
          </a:p>
        </p:txBody>
      </p:sp>
      <p:sp>
        <p:nvSpPr>
          <p:cNvPr id="133" name="Google Shape;133;p6"/>
          <p:cNvSpPr txBox="1"/>
          <p:nvPr/>
        </p:nvSpPr>
        <p:spPr>
          <a:xfrm>
            <a:off x="250542" y="1505817"/>
            <a:ext cx="111831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 데이터 값 알아보기</a:t>
            </a:r>
            <a:endParaRPr/>
          </a:p>
        </p:txBody>
      </p:sp>
      <p:pic>
        <p:nvPicPr>
          <p:cNvPr id="134" name="Google Shape;13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956" y="2360914"/>
            <a:ext cx="6461828" cy="4063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/>
        </p:nvSpPr>
        <p:spPr>
          <a:xfrm>
            <a:off x="167054" y="158263"/>
            <a:ext cx="11878408" cy="6682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의료비 결정 데이터</a:t>
            </a:r>
            <a:endParaRPr sz="32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167054" y="1022073"/>
            <a:ext cx="118784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기초 분석</a:t>
            </a:r>
            <a:endParaRPr/>
          </a:p>
        </p:txBody>
      </p:sp>
      <p:sp>
        <p:nvSpPr>
          <p:cNvPr id="141" name="Google Shape;141;p7"/>
          <p:cNvSpPr txBox="1"/>
          <p:nvPr/>
        </p:nvSpPr>
        <p:spPr>
          <a:xfrm>
            <a:off x="250540" y="1894028"/>
            <a:ext cx="11645451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df.isnull().sum()</a:t>
            </a:r>
            <a:endParaRPr/>
          </a:p>
        </p:txBody>
      </p:sp>
      <p:sp>
        <p:nvSpPr>
          <p:cNvPr id="142" name="Google Shape;142;p7"/>
          <p:cNvSpPr txBox="1"/>
          <p:nvPr/>
        </p:nvSpPr>
        <p:spPr>
          <a:xfrm>
            <a:off x="250542" y="1496001"/>
            <a:ext cx="111831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결측치 유무 확인</a:t>
            </a:r>
            <a:endParaRPr/>
          </a:p>
        </p:txBody>
      </p:sp>
      <p:pic>
        <p:nvPicPr>
          <p:cNvPr id="143" name="Google Shape;14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567" y="2382246"/>
            <a:ext cx="1487439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/>
        </p:nvSpPr>
        <p:spPr>
          <a:xfrm>
            <a:off x="167054" y="158263"/>
            <a:ext cx="11878408" cy="6682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의료비 결정 데이터</a:t>
            </a:r>
            <a:endParaRPr sz="32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8"/>
          <p:cNvSpPr txBox="1"/>
          <p:nvPr/>
        </p:nvSpPr>
        <p:spPr>
          <a:xfrm>
            <a:off x="167054" y="1022073"/>
            <a:ext cx="118784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시각화</a:t>
            </a:r>
            <a:endParaRPr/>
          </a:p>
        </p:txBody>
      </p:sp>
      <p:sp>
        <p:nvSpPr>
          <p:cNvPr id="150" name="Google Shape;150;p8"/>
          <p:cNvSpPr txBox="1"/>
          <p:nvPr/>
        </p:nvSpPr>
        <p:spPr>
          <a:xfrm>
            <a:off x="250541" y="1880057"/>
            <a:ext cx="11645451" cy="12003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sns.set(style='whitegrid')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f, ax = plt.subplots(1,1, figsize=(12, 8))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 = sns.distplot('df['charges], kde = True, color = 'c')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plt.title('Distribution of Charges')</a:t>
            </a:r>
            <a:endParaRPr/>
          </a:p>
        </p:txBody>
      </p:sp>
      <p:sp>
        <p:nvSpPr>
          <p:cNvPr id="151" name="Google Shape;151;p8"/>
          <p:cNvSpPr txBox="1"/>
          <p:nvPr/>
        </p:nvSpPr>
        <p:spPr>
          <a:xfrm>
            <a:off x="250542" y="1505817"/>
            <a:ext cx="111831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의료비 분포 확인</a:t>
            </a:r>
            <a:endParaRPr/>
          </a:p>
        </p:txBody>
      </p:sp>
      <p:pic>
        <p:nvPicPr>
          <p:cNvPr id="152" name="Google Shape;15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2716" y="1875149"/>
            <a:ext cx="6792746" cy="4746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/>
        </p:nvSpPr>
        <p:spPr>
          <a:xfrm>
            <a:off x="167054" y="158263"/>
            <a:ext cx="11878408" cy="6682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의료비 결정 데이터</a:t>
            </a:r>
            <a:endParaRPr sz="32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167054" y="1022073"/>
            <a:ext cx="118784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시각화</a:t>
            </a:r>
            <a:endParaRPr/>
          </a:p>
        </p:txBody>
      </p:sp>
      <p:sp>
        <p:nvSpPr>
          <p:cNvPr id="159" name="Google Shape;159;p9"/>
          <p:cNvSpPr txBox="1"/>
          <p:nvPr/>
        </p:nvSpPr>
        <p:spPr>
          <a:xfrm>
            <a:off x="250541" y="1880057"/>
            <a:ext cx="11645451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f, ax = plt.subplots(1, 1, figsize=(12, 8))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 = sns.distplot(np.log10(df['charges']), kde = True, color = 'r' )</a:t>
            </a:r>
            <a:endParaRPr/>
          </a:p>
        </p:txBody>
      </p:sp>
      <p:sp>
        <p:nvSpPr>
          <p:cNvPr id="160" name="Google Shape;160;p9"/>
          <p:cNvSpPr txBox="1"/>
          <p:nvPr/>
        </p:nvSpPr>
        <p:spPr>
          <a:xfrm>
            <a:off x="250542" y="1505817"/>
            <a:ext cx="111831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로그스케일로 변환한 의료비 분포 확인</a:t>
            </a:r>
            <a:endParaRPr/>
          </a:p>
        </p:txBody>
      </p:sp>
      <p:pic>
        <p:nvPicPr>
          <p:cNvPr id="161" name="Google Shape;16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073" y="2643428"/>
            <a:ext cx="5915106" cy="4056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2651</Words>
  <Application>Microsoft Office PowerPoint</Application>
  <PresentationFormat>와이드스크린</PresentationFormat>
  <Paragraphs>316</Paragraphs>
  <Slides>37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Roboto</vt:lpstr>
      <vt:lpstr>Calibri</vt:lpstr>
      <vt:lpstr>Arial</vt:lpstr>
      <vt:lpstr>Malgun Gothic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User</cp:lastModifiedBy>
  <cp:revision>1</cp:revision>
  <dcterms:created xsi:type="dcterms:W3CDTF">2020-12-19T12:04:17Z</dcterms:created>
  <dcterms:modified xsi:type="dcterms:W3CDTF">2023-04-21T02:23:33Z</dcterms:modified>
</cp:coreProperties>
</file>