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저자 및 날짜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84225">
              <a:lnSpc>
                <a:spcPct val="100000"/>
              </a:lnSpc>
              <a:spcBef>
                <a:spcPts val="0"/>
              </a:spcBef>
              <a:buSzTx/>
              <a:buNone/>
              <a:defRPr b="1" sz="3420"/>
            </a:lvl1pPr>
          </a:lstStyle>
          <a:p>
            <a:pPr/>
            <a:r>
              <a:t>저자 및 날짜</a:t>
            </a:r>
          </a:p>
        </p:txBody>
      </p:sp>
      <p:sp>
        <p:nvSpPr>
          <p:cNvPr id="12" name="프레젠테이션 제목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프레젠테이션 제목</a:t>
            </a:r>
          </a:p>
        </p:txBody>
      </p:sp>
      <p:sp>
        <p:nvSpPr>
          <p:cNvPr id="13" name="본문 첫 번째 줄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프레젠테이션 부제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내역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본문 첫 번째 줄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내역서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중요한 사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본문 첫 번째 줄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사실 정보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792479">
              <a:lnSpc>
                <a:spcPct val="100000"/>
              </a:lnSpc>
              <a:spcBef>
                <a:spcPts val="0"/>
              </a:spcBef>
              <a:buSzTx/>
              <a:buNone/>
              <a:defRPr b="1" sz="5280"/>
            </a:lvl1pPr>
          </a:lstStyle>
          <a:p>
            <a:pPr/>
            <a:r>
              <a:t>사실 정보</a:t>
            </a:r>
          </a:p>
        </p:txBody>
      </p:sp>
      <p:sp>
        <p:nvSpPr>
          <p:cNvPr id="108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인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속성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속성</a:t>
            </a:r>
          </a:p>
        </p:txBody>
      </p:sp>
      <p:sp>
        <p:nvSpPr>
          <p:cNvPr id="116" name="본문 첫 번째 줄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“멋진 인용구”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사진 - 3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볶음밥과 삶은 계란을 넣은 샐러드 그릇과 젓가락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연어 어묵, 샐러드, 후무스가 든 그릇 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파슬리 버터, 구운 헤이즐넛, 파르메산 치즈를 올린 파파르델레 파스타 그릇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볶음밥과 삶은 계란을 넣은 샐러드 그릇과 젓가락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빈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아보카도와 라임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프레젠테이션 제목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프레젠테이션 제목</a:t>
            </a:r>
          </a:p>
        </p:txBody>
      </p:sp>
      <p:sp>
        <p:nvSpPr>
          <p:cNvPr id="23" name="저자 및 날짜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84225">
              <a:lnSpc>
                <a:spcPct val="100000"/>
              </a:lnSpc>
              <a:spcBef>
                <a:spcPts val="0"/>
              </a:spcBef>
              <a:buSzTx/>
              <a:buNone/>
              <a:defRPr b="1" sz="3420"/>
            </a:lvl1pPr>
          </a:lstStyle>
          <a:p>
            <a:pPr/>
            <a:r>
              <a:t>저자 및 날짜</a:t>
            </a:r>
          </a:p>
        </p:txBody>
      </p:sp>
      <p:sp>
        <p:nvSpPr>
          <p:cNvPr id="24" name="본문 첫 번째 줄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프레젠테이션 부제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및 사진 대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연어 어묵, 샐러드, 후무스가 든 그릇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슬라이드 제목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슬라이드 제목</a:t>
            </a:r>
          </a:p>
        </p:txBody>
      </p:sp>
      <p:sp>
        <p:nvSpPr>
          <p:cNvPr id="34" name="본문 첫 번째 줄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슬라이드 부제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슬라이드 번호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및 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슬라이드 제목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슬라이드 제목</a:t>
            </a:r>
          </a:p>
        </p:txBody>
      </p:sp>
      <p:sp>
        <p:nvSpPr>
          <p:cNvPr id="43" name="슬라이드 부제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92479">
              <a:lnSpc>
                <a:spcPct val="100000"/>
              </a:lnSpc>
              <a:spcBef>
                <a:spcPts val="0"/>
              </a:spcBef>
              <a:buSzTx/>
              <a:buNone/>
              <a:defRPr b="1" sz="5280"/>
            </a:lvl1pPr>
          </a:lstStyle>
          <a:p>
            <a:pPr/>
            <a:r>
              <a:t>슬라이드 부제</a:t>
            </a:r>
          </a:p>
        </p:txBody>
      </p:sp>
      <p:sp>
        <p:nvSpPr>
          <p:cNvPr id="44" name="본문 첫 번째 줄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슬라이드 구분점 텍스트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본문 첫 번째 줄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슬라이드 구분점 텍스트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, 구분점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슬라이드 부제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92479">
              <a:lnSpc>
                <a:spcPct val="100000"/>
              </a:lnSpc>
              <a:spcBef>
                <a:spcPts val="0"/>
              </a:spcBef>
              <a:buSzTx/>
              <a:buNone/>
              <a:defRPr b="1" sz="5280"/>
            </a:lvl1pPr>
          </a:lstStyle>
          <a:p>
            <a:pPr/>
            <a:r>
              <a:t>슬라이드 부제</a:t>
            </a:r>
          </a:p>
        </p:txBody>
      </p:sp>
      <p:sp>
        <p:nvSpPr>
          <p:cNvPr id="61" name="본문 첫 번째 줄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슬라이드 구분점 텍스트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파슬리 버터, 구운 헤이즐넛, 파르메산 치즈를 올린 파파르델레 파스타 그릇"/>
          <p:cNvSpPr/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슬라이드 제목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슬라이드 제목</a:t>
            </a:r>
          </a:p>
        </p:txBody>
      </p:sp>
      <p:sp>
        <p:nvSpPr>
          <p:cNvPr id="64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섹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섹션 제목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섹션 제목</a:t>
            </a:r>
          </a:p>
        </p:txBody>
      </p:sp>
      <p:sp>
        <p:nvSpPr>
          <p:cNvPr id="72" name="슬라이드 번호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전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슬라이드 제목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슬라이드 제목</a:t>
            </a:r>
          </a:p>
        </p:txBody>
      </p:sp>
      <p:sp>
        <p:nvSpPr>
          <p:cNvPr id="80" name="슬라이드 부제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92479">
              <a:lnSpc>
                <a:spcPct val="100000"/>
              </a:lnSpc>
              <a:spcBef>
                <a:spcPts val="0"/>
              </a:spcBef>
              <a:buSzTx/>
              <a:buNone/>
              <a:defRPr b="1" sz="5280"/>
            </a:lvl1pPr>
          </a:lstStyle>
          <a:p>
            <a:pPr/>
            <a:r>
              <a:t>슬라이드 부제</a:t>
            </a:r>
          </a:p>
        </p:txBody>
      </p:sp>
      <p:sp>
        <p:nvSpPr>
          <p:cNvPr id="81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의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의제 제목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의제 제목</a:t>
            </a:r>
          </a:p>
        </p:txBody>
      </p:sp>
      <p:sp>
        <p:nvSpPr>
          <p:cNvPr id="89" name="의제 부제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92479">
              <a:lnSpc>
                <a:spcPct val="100000"/>
              </a:lnSpc>
              <a:spcBef>
                <a:spcPts val="0"/>
              </a:spcBef>
              <a:buSzTx/>
              <a:buNone/>
              <a:defRPr b="1" sz="5280"/>
            </a:lvl1pPr>
          </a:lstStyle>
          <a:p>
            <a:pPr/>
            <a:r>
              <a:t>의제 부제</a:t>
            </a:r>
          </a:p>
        </p:txBody>
      </p:sp>
      <p:sp>
        <p:nvSpPr>
          <p:cNvPr id="90" name="본문 첫 번째 줄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의제 주제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제목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슬라이드 제목</a:t>
            </a:r>
          </a:p>
        </p:txBody>
      </p:sp>
      <p:sp>
        <p:nvSpPr>
          <p:cNvPr id="3" name="본문 첫 번째 줄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슬라이드 구분점 텍스트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슬라이드 번호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Machine Learning"/>
          <p:cNvSpPr txBox="1"/>
          <p:nvPr/>
        </p:nvSpPr>
        <p:spPr>
          <a:xfrm>
            <a:off x="6964260" y="6050635"/>
            <a:ext cx="10455479" cy="16147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200"/>
            </a:lvl1pPr>
          </a:lstStyle>
          <a:p>
            <a:pPr/>
            <a:r>
              <a:t>Machine Learning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Machine Learning"/>
          <p:cNvSpPr txBox="1"/>
          <p:nvPr/>
        </p:nvSpPr>
        <p:spPr>
          <a:xfrm>
            <a:off x="6964260" y="6050635"/>
            <a:ext cx="10455479" cy="16147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200"/>
            </a:lvl1pPr>
          </a:lstStyle>
          <a:p>
            <a:pPr/>
            <a:r>
              <a:t>Machine Learning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52981" y="1925067"/>
            <a:ext cx="15278038" cy="10261712"/>
          </a:xfrm>
          <a:prstGeom prst="rect">
            <a:avLst/>
          </a:prstGeom>
          <a:ln w="12700">
            <a:miter lim="400000"/>
          </a:ln>
        </p:spPr>
      </p:pic>
      <p:sp>
        <p:nvSpPr>
          <p:cNvPr id="189" name="How Machine Learning works"/>
          <p:cNvSpPr txBox="1"/>
          <p:nvPr/>
        </p:nvSpPr>
        <p:spPr>
          <a:xfrm>
            <a:off x="4041190" y="621827"/>
            <a:ext cx="16301619" cy="15152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9600"/>
            </a:lvl1pPr>
          </a:lstStyle>
          <a:p>
            <a:pPr/>
            <a:r>
              <a:t>How Machine Learning works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Overfitting vs Underfitting"/>
          <p:cNvSpPr txBox="1"/>
          <p:nvPr/>
        </p:nvSpPr>
        <p:spPr>
          <a:xfrm>
            <a:off x="4733582" y="527187"/>
            <a:ext cx="14916837" cy="16147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200"/>
            </a:lvl1pPr>
          </a:lstStyle>
          <a:p>
            <a:pPr/>
            <a:r>
              <a:t>Overfitting vs Underfitting</a:t>
            </a:r>
          </a:p>
        </p:txBody>
      </p:sp>
      <p:pic>
        <p:nvPicPr>
          <p:cNvPr id="192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309686" y="7136882"/>
            <a:ext cx="16110228" cy="5925861"/>
          </a:xfrm>
          <a:prstGeom prst="rect">
            <a:avLst/>
          </a:prstGeom>
          <a:ln w="12700">
            <a:miter lim="400000"/>
          </a:ln>
        </p:spPr>
      </p:pic>
      <p:sp>
        <p:nvSpPr>
          <p:cNvPr id="193" name="Overfitting(과대적합) 모델이 데이터에 필요이상으로 적합한 모델 데이터 내에 존재하는 규칙 뿐만 아니라 불완전한 레코드도 학습"/>
          <p:cNvSpPr txBox="1"/>
          <p:nvPr/>
        </p:nvSpPr>
        <p:spPr>
          <a:xfrm>
            <a:off x="808309" y="2782481"/>
            <a:ext cx="11718342" cy="18464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304800" indent="-304800" algn="l">
              <a:buSzPct val="123000"/>
              <a:buChar char="•"/>
              <a:defRPr sz="3600"/>
            </a:pPr>
            <a:r>
              <a:t>Overfitting(과대적합)</a:t>
            </a:r>
            <a:br/>
            <a:r>
              <a:t>모델이 데이터에 필요이상으로 적합한 모델</a:t>
            </a:r>
            <a:br/>
            <a:r>
              <a:t>데이터 내에 존재하는 규칙 뿐만 아니라 불완전한 레코드도 학습</a:t>
            </a:r>
          </a:p>
        </p:txBody>
      </p:sp>
      <p:sp>
        <p:nvSpPr>
          <p:cNvPr id="194" name="Underfitting(과소적합) 모델이 데이터에 제대로 적합하지 못한 모델 데이터 내에 존재하는 규칙도 제대로 학습하지 못함"/>
          <p:cNvSpPr txBox="1"/>
          <p:nvPr/>
        </p:nvSpPr>
        <p:spPr>
          <a:xfrm>
            <a:off x="830762" y="5687800"/>
            <a:ext cx="9486749" cy="18464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304800" indent="-304800" algn="l">
              <a:buSzPct val="123000"/>
              <a:buChar char="•"/>
              <a:defRPr sz="3600"/>
            </a:pPr>
            <a:r>
              <a:t>Underfitting(과소적합)</a:t>
            </a:r>
            <a:br/>
            <a:r>
              <a:t>모델이 데이터에 제대로 적합하지 못한 모델</a:t>
            </a:r>
            <a:br/>
            <a:r>
              <a:t>데이터 내에 존재하는 규칙도 제대로 학습하지 못함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데이터 분할(Data Partitioning)"/>
          <p:cNvSpPr txBox="1"/>
          <p:nvPr/>
        </p:nvSpPr>
        <p:spPr>
          <a:xfrm>
            <a:off x="3995851" y="538195"/>
            <a:ext cx="16392298" cy="17274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200"/>
            </a:lvl1pPr>
          </a:lstStyle>
          <a:p>
            <a:pPr/>
            <a:r>
              <a:t>데이터 분할(Data Partitioning)</a:t>
            </a:r>
          </a:p>
        </p:txBody>
      </p:sp>
      <p:pic>
        <p:nvPicPr>
          <p:cNvPr id="197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610399" y="2266455"/>
            <a:ext cx="11163201" cy="5759240"/>
          </a:xfrm>
          <a:prstGeom prst="rect">
            <a:avLst/>
          </a:prstGeom>
          <a:ln w="12700">
            <a:miter lim="400000"/>
          </a:ln>
        </p:spPr>
      </p:pic>
      <p:sp>
        <p:nvSpPr>
          <p:cNvPr id="198" name="모형의 Overfitting 여부(일반화 가능성)를 검증하기 위해 데이터를 학습용과 평가용으로 분리"/>
          <p:cNvSpPr txBox="1"/>
          <p:nvPr/>
        </p:nvSpPr>
        <p:spPr>
          <a:xfrm>
            <a:off x="851965" y="8458787"/>
            <a:ext cx="16662655" cy="6746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/>
            </a:lvl1pPr>
          </a:lstStyle>
          <a:p>
            <a:pPr/>
            <a:r>
              <a:t>모형의 Overfitting 여부(일반화 가능성)를 검증하기 위해 데이터를 학습용과 평가용으로 분리</a:t>
            </a:r>
          </a:p>
        </p:txBody>
      </p:sp>
      <p:sp>
        <p:nvSpPr>
          <p:cNvPr id="199" name="학습데이터 (Training data) -&gt; 모형적합(Model Fitting)"/>
          <p:cNvSpPr txBox="1"/>
          <p:nvPr/>
        </p:nvSpPr>
        <p:spPr>
          <a:xfrm>
            <a:off x="809070" y="9566557"/>
            <a:ext cx="10281971" cy="6746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/>
            </a:lvl1pPr>
          </a:lstStyle>
          <a:p>
            <a:pPr/>
            <a:r>
              <a:t>학습데이터 (Training data) -&gt; 모형적합(Model Fitting)</a:t>
            </a:r>
          </a:p>
        </p:txBody>
      </p:sp>
      <p:sp>
        <p:nvSpPr>
          <p:cNvPr id="200" name="평가데이터(Test data) -&gt; 모형적합(Model Fitting)"/>
          <p:cNvSpPr txBox="1"/>
          <p:nvPr/>
        </p:nvSpPr>
        <p:spPr>
          <a:xfrm>
            <a:off x="804635" y="10674326"/>
            <a:ext cx="9392718" cy="6746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/>
            </a:lvl1pPr>
          </a:lstStyle>
          <a:p>
            <a:pPr/>
            <a:r>
              <a:t>평가데이터(Test data) -&gt; 모형적합(Model Fitting)</a:t>
            </a:r>
          </a:p>
        </p:txBody>
      </p:sp>
      <p:sp>
        <p:nvSpPr>
          <p:cNvPr id="201" name="60%(학습) - 40%(평가) 분할, 75% - 25% 분할을 주로 사용"/>
          <p:cNvSpPr txBox="1"/>
          <p:nvPr/>
        </p:nvSpPr>
        <p:spPr>
          <a:xfrm>
            <a:off x="857317" y="11782096"/>
            <a:ext cx="11218317" cy="6746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/>
            </a:lvl1pPr>
          </a:lstStyle>
          <a:p>
            <a:pPr/>
            <a:r>
              <a:t>60%(학습) - 40%(평가) 분할, 75% - 25% 분할을 주로 사용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Limitation of Machine Learning"/>
          <p:cNvSpPr txBox="1"/>
          <p:nvPr/>
        </p:nvSpPr>
        <p:spPr>
          <a:xfrm>
            <a:off x="3208896" y="401344"/>
            <a:ext cx="17966208" cy="16147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200"/>
            </a:lvl1pPr>
          </a:lstStyle>
          <a:p>
            <a:pPr/>
            <a:r>
              <a:t>Limitation of Machine Learning</a:t>
            </a:r>
          </a:p>
        </p:txBody>
      </p:sp>
      <p:sp>
        <p:nvSpPr>
          <p:cNvPr id="204" name="과적합 또는 과도한 일반화 문제…"/>
          <p:cNvSpPr txBox="1"/>
          <p:nvPr/>
        </p:nvSpPr>
        <p:spPr>
          <a:xfrm>
            <a:off x="1358167" y="3330819"/>
            <a:ext cx="10387585" cy="7415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457200" indent="-457200" algn="l">
              <a:lnSpc>
                <a:spcPct val="150000"/>
              </a:lnSpc>
              <a:buSzPct val="123000"/>
              <a:buChar char="•"/>
              <a:defRPr sz="3600"/>
            </a:pPr>
            <a:r>
              <a:t>과적합 또는 과도한 일반화 문제</a:t>
            </a:r>
          </a:p>
          <a:p>
            <a:pPr marL="457200" indent="-457200" algn="l">
              <a:lnSpc>
                <a:spcPct val="150000"/>
              </a:lnSpc>
              <a:buSzPct val="123000"/>
              <a:buChar char="•"/>
              <a:defRPr sz="3600"/>
            </a:pPr>
          </a:p>
          <a:p>
            <a:pPr marL="457200" indent="-457200" algn="l">
              <a:lnSpc>
                <a:spcPct val="150000"/>
              </a:lnSpc>
              <a:buSzPct val="123000"/>
              <a:buChar char="•"/>
              <a:defRPr sz="3600"/>
            </a:pPr>
            <a:r>
              <a:t>정답이 있는 대량 데이터 필요</a:t>
            </a:r>
          </a:p>
          <a:p>
            <a:pPr marL="457200" indent="-457200" algn="l">
              <a:lnSpc>
                <a:spcPct val="150000"/>
              </a:lnSpc>
              <a:buSzPct val="123000"/>
              <a:buChar char="•"/>
              <a:defRPr sz="3600"/>
            </a:pPr>
          </a:p>
          <a:p>
            <a:pPr marL="457200" indent="-457200" algn="l">
              <a:lnSpc>
                <a:spcPct val="150000"/>
              </a:lnSpc>
              <a:buSzPct val="123000"/>
              <a:buChar char="•"/>
              <a:defRPr sz="3600"/>
            </a:pPr>
            <a:r>
              <a:t>도출 결과의 설명력 부족(Explainability problem)</a:t>
            </a:r>
          </a:p>
          <a:p>
            <a:pPr marL="457200" indent="-457200" algn="l">
              <a:lnSpc>
                <a:spcPct val="150000"/>
              </a:lnSpc>
              <a:buSzPct val="123000"/>
              <a:buChar char="•"/>
              <a:defRPr sz="3600"/>
            </a:pPr>
          </a:p>
          <a:p>
            <a:pPr marL="457200" indent="-457200" algn="l">
              <a:lnSpc>
                <a:spcPct val="150000"/>
              </a:lnSpc>
              <a:buSzPct val="123000"/>
              <a:buChar char="•"/>
              <a:defRPr sz="3600"/>
            </a:pPr>
            <a:r>
              <a:t>기존 학습 모델의 재사용 어려움(Domain complexity)</a:t>
            </a:r>
          </a:p>
          <a:p>
            <a:pPr marL="457200" indent="-457200" algn="l">
              <a:lnSpc>
                <a:spcPct val="150000"/>
              </a:lnSpc>
              <a:buSzPct val="123000"/>
              <a:buChar char="•"/>
              <a:defRPr sz="3600"/>
            </a:pPr>
          </a:p>
          <a:p>
            <a:pPr marL="457200" indent="-457200" algn="l">
              <a:lnSpc>
                <a:spcPct val="150000"/>
              </a:lnSpc>
              <a:buSzPct val="123000"/>
              <a:buChar char="•"/>
              <a:defRPr sz="3600"/>
            </a:pPr>
            <a:r>
              <a:t>샘플링 잡음 및 편향 문제(Sampling noise or Bias)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klearn.metrics import *"/>
          <p:cNvSpPr txBox="1"/>
          <p:nvPr/>
        </p:nvSpPr>
        <p:spPr>
          <a:xfrm>
            <a:off x="5176608" y="447503"/>
            <a:ext cx="14030784" cy="16147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200"/>
            </a:lvl1pPr>
          </a:lstStyle>
          <a:p>
            <a:pPr/>
            <a:r>
              <a:t>Sklearn.metrics import *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klearn.metrics import *"/>
          <p:cNvSpPr txBox="1"/>
          <p:nvPr/>
        </p:nvSpPr>
        <p:spPr>
          <a:xfrm>
            <a:off x="5176608" y="6050635"/>
            <a:ext cx="14030784" cy="16147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200"/>
            </a:lvl1pPr>
          </a:lstStyle>
          <a:p>
            <a:pPr/>
            <a:r>
              <a:t>Sklearn.metrics import *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What is the Machine Learning?"/>
          <p:cNvSpPr txBox="1"/>
          <p:nvPr/>
        </p:nvSpPr>
        <p:spPr>
          <a:xfrm>
            <a:off x="2286642" y="666733"/>
            <a:ext cx="20624990" cy="15152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9600"/>
            </a:lvl1pPr>
          </a:lstStyle>
          <a:p>
            <a:pPr/>
            <a:r>
              <a:t>What is the Machine Learning?</a:t>
            </a:r>
          </a:p>
        </p:txBody>
      </p:sp>
      <p:sp>
        <p:nvSpPr>
          <p:cNvPr id="154" name="기계가 일일 코드로 명시하지 않은 동작을 데이터로부터 학습하여…"/>
          <p:cNvSpPr txBox="1"/>
          <p:nvPr/>
        </p:nvSpPr>
        <p:spPr>
          <a:xfrm>
            <a:off x="2974041" y="3059214"/>
            <a:ext cx="15217491" cy="1260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3600"/>
            </a:pPr>
            <a:r>
              <a:t>기계가 일일 코드로 명시하지 않은 동작을 데이터로부터 학습하여</a:t>
            </a:r>
          </a:p>
          <a:p>
            <a:pPr algn="l">
              <a:defRPr sz="3600"/>
            </a:pPr>
            <a:r>
              <a:t>실행할 수 있도록 하는 알고리즘을 개발하는 연구 분야, Arthur Sauel(1959)</a:t>
            </a:r>
          </a:p>
        </p:txBody>
      </p:sp>
      <p:pic>
        <p:nvPicPr>
          <p:cNvPr id="155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26779" y="7265051"/>
            <a:ext cx="18344716" cy="368331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03693" y="3195677"/>
            <a:ext cx="19765414" cy="8947380"/>
          </a:xfrm>
          <a:prstGeom prst="rect">
            <a:avLst/>
          </a:prstGeom>
          <a:ln w="12700">
            <a:miter lim="400000"/>
          </a:ln>
        </p:spPr>
      </p:pic>
      <p:sp>
        <p:nvSpPr>
          <p:cNvPr id="158" name="Category of ML"/>
          <p:cNvSpPr txBox="1"/>
          <p:nvPr/>
        </p:nvSpPr>
        <p:spPr>
          <a:xfrm>
            <a:off x="2286642" y="666733"/>
            <a:ext cx="20624990" cy="15152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9600"/>
            </a:lvl1pPr>
          </a:lstStyle>
          <a:p>
            <a:pPr/>
            <a:r>
              <a:t>Category of ML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70552" y="4817404"/>
            <a:ext cx="6780879" cy="6051585"/>
          </a:xfrm>
          <a:prstGeom prst="rect">
            <a:avLst/>
          </a:prstGeom>
          <a:ln w="12700">
            <a:miter lim="400000"/>
          </a:ln>
        </p:spPr>
      </p:pic>
      <p:pic>
        <p:nvPicPr>
          <p:cNvPr id="161" name="이미지" descr="이미지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569248" y="4885239"/>
            <a:ext cx="7245503" cy="5915916"/>
          </a:xfrm>
          <a:prstGeom prst="rect">
            <a:avLst/>
          </a:prstGeom>
          <a:ln w="12700">
            <a:miter lim="400000"/>
          </a:ln>
        </p:spPr>
      </p:pic>
      <p:pic>
        <p:nvPicPr>
          <p:cNvPr id="162" name="이미지" descr="이미지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6466159" y="5337345"/>
            <a:ext cx="7011789" cy="562404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ML-Pipeline"/>
          <p:cNvSpPr txBox="1"/>
          <p:nvPr/>
        </p:nvSpPr>
        <p:spPr>
          <a:xfrm>
            <a:off x="8871661" y="767456"/>
            <a:ext cx="6640678" cy="15152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9600"/>
            </a:lvl1pPr>
          </a:lstStyle>
          <a:p>
            <a:pPr/>
            <a:r>
              <a:t>ML-Pipeline</a:t>
            </a:r>
          </a:p>
        </p:txBody>
      </p:sp>
      <p:sp>
        <p:nvSpPr>
          <p:cNvPr id="165" name="데이터"/>
          <p:cNvSpPr txBox="1"/>
          <p:nvPr/>
        </p:nvSpPr>
        <p:spPr>
          <a:xfrm>
            <a:off x="2970696" y="6445250"/>
            <a:ext cx="1696213" cy="825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800"/>
            </a:lvl1pPr>
          </a:lstStyle>
          <a:p>
            <a:pPr/>
            <a:r>
              <a:t>데이터</a:t>
            </a:r>
          </a:p>
        </p:txBody>
      </p:sp>
      <p:sp>
        <p:nvSpPr>
          <p:cNvPr id="166" name="모델 선정"/>
          <p:cNvSpPr txBox="1"/>
          <p:nvPr/>
        </p:nvSpPr>
        <p:spPr>
          <a:xfrm>
            <a:off x="6512699" y="6427265"/>
            <a:ext cx="2392986" cy="8614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800"/>
            </a:lvl1pPr>
          </a:lstStyle>
          <a:p>
            <a:pPr/>
            <a:r>
              <a:t>모델 선정</a:t>
            </a:r>
          </a:p>
        </p:txBody>
      </p:sp>
      <p:sp>
        <p:nvSpPr>
          <p:cNvPr id="167" name="모델 학습"/>
          <p:cNvSpPr txBox="1"/>
          <p:nvPr/>
        </p:nvSpPr>
        <p:spPr>
          <a:xfrm>
            <a:off x="10751476" y="6427265"/>
            <a:ext cx="2392986" cy="8614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800"/>
            </a:lvl1pPr>
          </a:lstStyle>
          <a:p>
            <a:pPr/>
            <a:r>
              <a:t>모델 학습</a:t>
            </a:r>
          </a:p>
        </p:txBody>
      </p:sp>
      <p:sp>
        <p:nvSpPr>
          <p:cNvPr id="168" name="학습된 모델 활용하여 예측"/>
          <p:cNvSpPr txBox="1"/>
          <p:nvPr/>
        </p:nvSpPr>
        <p:spPr>
          <a:xfrm>
            <a:off x="14990253" y="6427265"/>
            <a:ext cx="6423052" cy="8614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800"/>
            </a:lvl1pPr>
          </a:lstStyle>
          <a:p>
            <a:pPr/>
            <a:r>
              <a:t>학습된 모델 활용하여 예측</a:t>
            </a:r>
          </a:p>
        </p:txBody>
      </p:sp>
      <p:sp>
        <p:nvSpPr>
          <p:cNvPr id="169" name="선"/>
          <p:cNvSpPr/>
          <p:nvPr/>
        </p:nvSpPr>
        <p:spPr>
          <a:xfrm>
            <a:off x="5003460" y="6858000"/>
            <a:ext cx="1172688" cy="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70" name="선"/>
          <p:cNvSpPr/>
          <p:nvPr/>
        </p:nvSpPr>
        <p:spPr>
          <a:xfrm>
            <a:off x="9242237" y="6858000"/>
            <a:ext cx="1172688" cy="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71" name="선"/>
          <p:cNvSpPr/>
          <p:nvPr/>
        </p:nvSpPr>
        <p:spPr>
          <a:xfrm>
            <a:off x="13481014" y="6858000"/>
            <a:ext cx="1172688" cy="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Overview of ML"/>
          <p:cNvSpPr txBox="1"/>
          <p:nvPr/>
        </p:nvSpPr>
        <p:spPr>
          <a:xfrm>
            <a:off x="7867650" y="464656"/>
            <a:ext cx="8648701" cy="15152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9600"/>
            </a:lvl1pPr>
          </a:lstStyle>
          <a:p>
            <a:pPr/>
            <a:r>
              <a:t>Overview of ML</a:t>
            </a:r>
          </a:p>
        </p:txBody>
      </p:sp>
      <p:pic>
        <p:nvPicPr>
          <p:cNvPr id="174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178166" y="2746964"/>
            <a:ext cx="16027668" cy="1080480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ML Workflow"/>
          <p:cNvSpPr txBox="1"/>
          <p:nvPr/>
        </p:nvSpPr>
        <p:spPr>
          <a:xfrm>
            <a:off x="8568690" y="891263"/>
            <a:ext cx="7246621" cy="15152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9600"/>
            </a:lvl1pPr>
          </a:lstStyle>
          <a:p>
            <a:pPr/>
            <a:r>
              <a:t>ML Workflow</a:t>
            </a:r>
          </a:p>
        </p:txBody>
      </p:sp>
      <p:pic>
        <p:nvPicPr>
          <p:cNvPr id="177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57499" y="2920537"/>
            <a:ext cx="20269002" cy="616882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Data Preprocessing"/>
          <p:cNvSpPr txBox="1"/>
          <p:nvPr/>
        </p:nvSpPr>
        <p:spPr>
          <a:xfrm>
            <a:off x="6783171" y="734092"/>
            <a:ext cx="10817658" cy="15152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9600"/>
            </a:lvl1pPr>
          </a:lstStyle>
          <a:p>
            <a:pPr/>
            <a:r>
              <a:t>Data Preprocessing</a:t>
            </a:r>
          </a:p>
        </p:txBody>
      </p:sp>
      <p:pic>
        <p:nvPicPr>
          <p:cNvPr id="180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653263" y="2165170"/>
            <a:ext cx="17077474" cy="1142253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Features = predictor variables = independent variables"/>
          <p:cNvSpPr txBox="1"/>
          <p:nvPr/>
        </p:nvSpPr>
        <p:spPr>
          <a:xfrm>
            <a:off x="1378135" y="4994336"/>
            <a:ext cx="14936725" cy="8084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800"/>
            </a:lvl1pPr>
          </a:lstStyle>
          <a:p>
            <a:pPr/>
            <a:r>
              <a:t>Features = predictor variables = independent variables</a:t>
            </a:r>
          </a:p>
        </p:txBody>
      </p:sp>
      <p:sp>
        <p:nvSpPr>
          <p:cNvPr id="183" name="Class = target data = dependent variable = 라벨링 데이터"/>
          <p:cNvSpPr txBox="1"/>
          <p:nvPr/>
        </p:nvSpPr>
        <p:spPr>
          <a:xfrm>
            <a:off x="2102286" y="7123310"/>
            <a:ext cx="15254327" cy="8614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800"/>
            </a:lvl1pPr>
          </a:lstStyle>
          <a:p>
            <a:pPr/>
            <a:r>
              <a:t>Class = target data = dependent variable = 라벨링 데이터</a:t>
            </a:r>
          </a:p>
        </p:txBody>
      </p:sp>
      <p:sp>
        <p:nvSpPr>
          <p:cNvPr id="184" name="Naming Conventions"/>
          <p:cNvSpPr txBox="1"/>
          <p:nvPr/>
        </p:nvSpPr>
        <p:spPr>
          <a:xfrm>
            <a:off x="6432651" y="891263"/>
            <a:ext cx="11518698" cy="15152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9600"/>
            </a:lvl1pPr>
          </a:lstStyle>
          <a:p>
            <a:pPr/>
            <a:r>
              <a:t>Naming Conventions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