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직사각형"/>
          <p:cNvSpPr/>
          <p:nvPr/>
        </p:nvSpPr>
        <p:spPr>
          <a:xfrm>
            <a:off x="-18103" y="-24839"/>
            <a:ext cx="24420206" cy="13765678"/>
          </a:xfrm>
          <a:prstGeom prst="rect">
            <a:avLst/>
          </a:prstGeom>
          <a:solidFill>
            <a:srgbClr val="20529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2" name="직사각형"/>
          <p:cNvSpPr/>
          <p:nvPr/>
        </p:nvSpPr>
        <p:spPr>
          <a:xfrm>
            <a:off x="279400" y="280590"/>
            <a:ext cx="23825200" cy="131548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3" name="파이썬"/>
          <p:cNvSpPr txBox="1"/>
          <p:nvPr/>
        </p:nvSpPr>
        <p:spPr>
          <a:xfrm>
            <a:off x="842772" y="845918"/>
            <a:ext cx="29931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파이썬</a:t>
            </a:r>
          </a:p>
        </p:txBody>
      </p:sp>
      <p:sp>
        <p:nvSpPr>
          <p:cNvPr id="154" name="pandas.groupby"/>
          <p:cNvSpPr/>
          <p:nvPr/>
        </p:nvSpPr>
        <p:spPr>
          <a:xfrm>
            <a:off x="760175" y="2413000"/>
            <a:ext cx="4930479" cy="2489796"/>
          </a:xfrm>
          <a:prstGeom prst="roundRect">
            <a:avLst>
              <a:gd name="adj" fmla="val 15000"/>
            </a:avLst>
          </a:prstGeom>
          <a:solidFill>
            <a:srgbClr val="20529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pandas.groupby</a:t>
            </a:r>
          </a:p>
        </p:txBody>
      </p:sp>
      <p:sp>
        <p:nvSpPr>
          <p:cNvPr id="155" name="Parameters :"/>
          <p:cNvSpPr txBox="1"/>
          <p:nvPr/>
        </p:nvSpPr>
        <p:spPr>
          <a:xfrm>
            <a:off x="1044452" y="5657163"/>
            <a:ext cx="3731256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Parameters :</a:t>
            </a:r>
          </a:p>
        </p:txBody>
      </p:sp>
      <p:graphicFrame>
        <p:nvGraphicFramePr>
          <p:cNvPr id="156" name="표"/>
          <p:cNvGraphicFramePr/>
          <p:nvPr/>
        </p:nvGraphicFramePr>
        <p:xfrm>
          <a:off x="4603258" y="5067834"/>
          <a:ext cx="18854905" cy="61630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45487"/>
                <a:gridCol w="8121596"/>
                <a:gridCol w="8787820"/>
              </a:tblGrid>
              <a:tr h="5602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78"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by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mapping, function, label or list of labels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78"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axis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{ 0 or ‘index’, 1 or ‘columns’} , default 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78"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level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int, level name, or sequence of such, default None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78"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as_index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bool, default True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78"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sort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bool, default True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78"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group_keys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bool, optional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78"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squeeze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bool, default False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78"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observed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bool, default True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78"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drop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bool, default True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78"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Returns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DataFrameGroupby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직사각형"/>
          <p:cNvSpPr/>
          <p:nvPr/>
        </p:nvSpPr>
        <p:spPr>
          <a:xfrm>
            <a:off x="-18103" y="-24839"/>
            <a:ext cx="24420206" cy="13765678"/>
          </a:xfrm>
          <a:prstGeom prst="rect">
            <a:avLst/>
          </a:prstGeom>
          <a:solidFill>
            <a:srgbClr val="20529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1" name="직사각형"/>
          <p:cNvSpPr/>
          <p:nvPr/>
        </p:nvSpPr>
        <p:spPr>
          <a:xfrm>
            <a:off x="279400" y="280590"/>
            <a:ext cx="23825200" cy="131548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2" name="파이썬"/>
          <p:cNvSpPr txBox="1"/>
          <p:nvPr/>
        </p:nvSpPr>
        <p:spPr>
          <a:xfrm>
            <a:off x="842772" y="845918"/>
            <a:ext cx="29931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파이썬</a:t>
            </a:r>
          </a:p>
        </p:txBody>
      </p:sp>
      <p:sp>
        <p:nvSpPr>
          <p:cNvPr id="213" name="Missing value"/>
          <p:cNvSpPr/>
          <p:nvPr/>
        </p:nvSpPr>
        <p:spPr>
          <a:xfrm>
            <a:off x="760175" y="2413000"/>
            <a:ext cx="4930479" cy="2489796"/>
          </a:xfrm>
          <a:prstGeom prst="roundRect">
            <a:avLst>
              <a:gd name="adj" fmla="val 15000"/>
            </a:avLst>
          </a:prstGeom>
          <a:solidFill>
            <a:srgbClr val="20529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Missing value</a:t>
            </a:r>
          </a:p>
        </p:txBody>
      </p:sp>
      <p:sp>
        <p:nvSpPr>
          <p:cNvPr id="214" name="결측치 확인…"/>
          <p:cNvSpPr txBox="1"/>
          <p:nvPr/>
        </p:nvSpPr>
        <p:spPr>
          <a:xfrm>
            <a:off x="2596834" y="5334314"/>
            <a:ext cx="5990439" cy="3990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800"/>
            </a:pPr>
            <a:r>
              <a:t>결측치 확인</a:t>
            </a:r>
          </a:p>
          <a:p>
            <a:pPr marL="406400" indent="-406400" algn="l">
              <a:lnSpc>
                <a:spcPct val="150000"/>
              </a:lnSpc>
              <a:buSzPct val="123000"/>
              <a:buChar char="•"/>
              <a:defRPr sz="3200"/>
            </a:pPr>
            <a:r>
              <a:t>결측치 여부 확인</a:t>
            </a:r>
          </a:p>
          <a:p>
            <a:pPr lvl="1" algn="l">
              <a:lnSpc>
                <a:spcPct val="150000"/>
              </a:lnSpc>
              <a:defRPr sz="3200"/>
            </a:pPr>
            <a:r>
              <a:t>df[“col”].isnull()</a:t>
            </a:r>
          </a:p>
          <a:p>
            <a:pPr marL="406400" indent="-406400" algn="l">
              <a:lnSpc>
                <a:spcPct val="150000"/>
              </a:lnSpc>
              <a:buSzPct val="123000"/>
              <a:buChar char="•"/>
              <a:defRPr sz="3200"/>
            </a:pPr>
            <a:r>
              <a:t>결측치 개수 확인</a:t>
            </a:r>
          </a:p>
          <a:p>
            <a:pPr lvl="1" algn="l">
              <a:lnSpc>
                <a:spcPct val="150000"/>
              </a:lnSpc>
              <a:defRPr sz="3200"/>
            </a:pPr>
            <a:r>
              <a:t>df[‘col’].isnull( ).value_counts()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"/>
          <p:cNvSpPr/>
          <p:nvPr/>
        </p:nvSpPr>
        <p:spPr>
          <a:xfrm>
            <a:off x="-18103" y="-24839"/>
            <a:ext cx="24420206" cy="13765678"/>
          </a:xfrm>
          <a:prstGeom prst="rect">
            <a:avLst/>
          </a:prstGeom>
          <a:solidFill>
            <a:srgbClr val="20529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" name="직사각형"/>
          <p:cNvSpPr/>
          <p:nvPr/>
        </p:nvSpPr>
        <p:spPr>
          <a:xfrm>
            <a:off x="279400" y="280590"/>
            <a:ext cx="23825200" cy="131548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0" name="파이썬"/>
          <p:cNvSpPr txBox="1"/>
          <p:nvPr/>
        </p:nvSpPr>
        <p:spPr>
          <a:xfrm>
            <a:off x="842772" y="845918"/>
            <a:ext cx="29931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파이썬</a:t>
            </a:r>
          </a:p>
        </p:txBody>
      </p:sp>
      <p:sp>
        <p:nvSpPr>
          <p:cNvPr id="161" name="pandas.agg"/>
          <p:cNvSpPr/>
          <p:nvPr/>
        </p:nvSpPr>
        <p:spPr>
          <a:xfrm>
            <a:off x="760175" y="2413000"/>
            <a:ext cx="4930479" cy="2489796"/>
          </a:xfrm>
          <a:prstGeom prst="roundRect">
            <a:avLst>
              <a:gd name="adj" fmla="val 15000"/>
            </a:avLst>
          </a:prstGeom>
          <a:solidFill>
            <a:srgbClr val="20529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pandas.agg</a:t>
            </a:r>
          </a:p>
        </p:txBody>
      </p:sp>
      <p:sp>
        <p:nvSpPr>
          <p:cNvPr id="162" name="Parameters :"/>
          <p:cNvSpPr txBox="1"/>
          <p:nvPr/>
        </p:nvSpPr>
        <p:spPr>
          <a:xfrm>
            <a:off x="1044452" y="5657163"/>
            <a:ext cx="3731256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Parameters :</a:t>
            </a:r>
          </a:p>
        </p:txBody>
      </p:sp>
      <p:graphicFrame>
        <p:nvGraphicFramePr>
          <p:cNvPr id="163" name="표"/>
          <p:cNvGraphicFramePr/>
          <p:nvPr/>
        </p:nvGraphicFramePr>
        <p:xfrm>
          <a:off x="4580806" y="4820851"/>
          <a:ext cx="10103394" cy="61630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52504"/>
                <a:gridCol w="8150889"/>
              </a:tblGrid>
              <a:tr h="77038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0382"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func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function, str, list or dict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038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0382"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0382"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axis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{ 0 or ‘index’, 1 or ‘columns’} , default 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0382"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0382"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0382"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Returns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800"/>
                        <a:t>scalar, Series or DataFrame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4" name="사용자에게 다중집계작업 (multiple aggregation…"/>
          <p:cNvSpPr txBox="1"/>
          <p:nvPr/>
        </p:nvSpPr>
        <p:spPr>
          <a:xfrm>
            <a:off x="14384680" y="5591169"/>
            <a:ext cx="8015936" cy="1126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/>
            </a:pPr>
            <a:r>
              <a:t>사용자에게 다중집계작업 (multiple aggregation</a:t>
            </a:r>
          </a:p>
          <a:p>
            <a:pPr algn="l">
              <a:defRPr sz="3200"/>
            </a:pPr>
            <a:r>
              <a:t>operation)을 간결하게 나타낼수 있도록 함.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"/>
          <p:cNvSpPr/>
          <p:nvPr/>
        </p:nvSpPr>
        <p:spPr>
          <a:xfrm>
            <a:off x="-18103" y="-24839"/>
            <a:ext cx="24420206" cy="13765678"/>
          </a:xfrm>
          <a:prstGeom prst="rect">
            <a:avLst/>
          </a:prstGeom>
          <a:solidFill>
            <a:srgbClr val="20529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7" name="직사각형"/>
          <p:cNvSpPr/>
          <p:nvPr/>
        </p:nvSpPr>
        <p:spPr>
          <a:xfrm>
            <a:off x="279400" y="280590"/>
            <a:ext cx="23825200" cy="131548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8" name="파이썬"/>
          <p:cNvSpPr txBox="1"/>
          <p:nvPr/>
        </p:nvSpPr>
        <p:spPr>
          <a:xfrm>
            <a:off x="842772" y="845918"/>
            <a:ext cx="29931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파이썬</a:t>
            </a:r>
          </a:p>
        </p:txBody>
      </p:sp>
      <p:sp>
        <p:nvSpPr>
          <p:cNvPr id="169" name="sklearn.preprocesing…"/>
          <p:cNvSpPr/>
          <p:nvPr/>
        </p:nvSpPr>
        <p:spPr>
          <a:xfrm>
            <a:off x="760175" y="2413000"/>
            <a:ext cx="4930479" cy="2489796"/>
          </a:xfrm>
          <a:prstGeom prst="roundRect">
            <a:avLst>
              <a:gd name="adj" fmla="val 15000"/>
            </a:avLst>
          </a:prstGeom>
          <a:solidFill>
            <a:srgbClr val="20529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sklearn.preprocesing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StandardScaler</a:t>
            </a:r>
          </a:p>
        </p:txBody>
      </p:sp>
      <p:sp>
        <p:nvSpPr>
          <p:cNvPr id="170" name="각 열의 feature 값의 평균을 0, 표준편차 : 1로 간주하여 정규화 시키는 방법.…"/>
          <p:cNvSpPr txBox="1"/>
          <p:nvPr/>
        </p:nvSpPr>
        <p:spPr>
          <a:xfrm>
            <a:off x="2619287" y="5782662"/>
            <a:ext cx="13138202" cy="215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06400" indent="-406400" algn="l">
              <a:lnSpc>
                <a:spcPct val="150000"/>
              </a:lnSpc>
              <a:buSzPct val="123000"/>
              <a:buChar char="•"/>
              <a:defRPr sz="3200"/>
            </a:pPr>
            <a:r>
              <a:t>각 열의 feature 값의 평균을 0, 표준편차 : 1로 간주하여 정규화 시키는 방법.</a:t>
            </a:r>
          </a:p>
          <a:p>
            <a:pPr marL="406400" indent="-406400" algn="l">
              <a:lnSpc>
                <a:spcPct val="150000"/>
              </a:lnSpc>
              <a:buSzPct val="123000"/>
              <a:buChar char="•"/>
              <a:defRPr sz="3200"/>
            </a:pPr>
            <a:r>
              <a:t>각 데이터가 평균에서 얼마만큼의 표준편차만큼 떨어져 있는지를 기준으로 삼기.</a:t>
            </a:r>
          </a:p>
          <a:p>
            <a:pPr marL="406400" indent="-406400" algn="l">
              <a:lnSpc>
                <a:spcPct val="150000"/>
              </a:lnSpc>
              <a:buSzPct val="123000"/>
              <a:buChar char="•"/>
              <a:defRPr sz="3200"/>
            </a:pPr>
            <a:r>
              <a:t>데이터의 특징을 모르는 경우 가장 무난한 종류의 정규화 중 방법 중 하나.</a:t>
            </a:r>
          </a:p>
        </p:txBody>
      </p:sp>
      <p:pic>
        <p:nvPicPr>
          <p:cNvPr id="17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0385" y="9815030"/>
            <a:ext cx="13103230" cy="2467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직사각형"/>
          <p:cNvSpPr/>
          <p:nvPr/>
        </p:nvSpPr>
        <p:spPr>
          <a:xfrm>
            <a:off x="-18103" y="-24839"/>
            <a:ext cx="24420206" cy="13765678"/>
          </a:xfrm>
          <a:prstGeom prst="rect">
            <a:avLst/>
          </a:prstGeom>
          <a:solidFill>
            <a:srgbClr val="20529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4" name="직사각형"/>
          <p:cNvSpPr/>
          <p:nvPr/>
        </p:nvSpPr>
        <p:spPr>
          <a:xfrm>
            <a:off x="279400" y="280590"/>
            <a:ext cx="23825200" cy="131548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" name="파이썬"/>
          <p:cNvSpPr txBox="1"/>
          <p:nvPr/>
        </p:nvSpPr>
        <p:spPr>
          <a:xfrm>
            <a:off x="842772" y="845918"/>
            <a:ext cx="29931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파이썬</a:t>
            </a:r>
          </a:p>
        </p:txBody>
      </p:sp>
      <p:sp>
        <p:nvSpPr>
          <p:cNvPr id="176" name="sklearn.preprocesing…"/>
          <p:cNvSpPr/>
          <p:nvPr/>
        </p:nvSpPr>
        <p:spPr>
          <a:xfrm>
            <a:off x="760175" y="2413000"/>
            <a:ext cx="4930479" cy="2489796"/>
          </a:xfrm>
          <a:prstGeom prst="roundRect">
            <a:avLst>
              <a:gd name="adj" fmla="val 15000"/>
            </a:avLst>
          </a:prstGeom>
          <a:solidFill>
            <a:srgbClr val="20529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sklearn.preprocesing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MinMaxScaler</a:t>
            </a:r>
          </a:p>
        </p:txBody>
      </p:sp>
      <p:sp>
        <p:nvSpPr>
          <p:cNvPr id="177" name="각 feature의 최솟값과 최댓값을 기준으로 0~1 구간 내에 균등하게 값을 배정하는 정규화 방법.…"/>
          <p:cNvSpPr txBox="1"/>
          <p:nvPr/>
        </p:nvSpPr>
        <p:spPr>
          <a:xfrm>
            <a:off x="2619287" y="5782662"/>
            <a:ext cx="15542871" cy="215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06400" indent="-406400" algn="l">
              <a:lnSpc>
                <a:spcPct val="150000"/>
              </a:lnSpc>
              <a:buSzPct val="123000"/>
              <a:buChar char="•"/>
              <a:defRPr sz="3200"/>
            </a:pPr>
            <a:r>
              <a:t>각 feature의 최솟값과 최댓값을 기준으로 0~1 구간 내에 균등하게 값을 배정하는 정규화 방법.</a:t>
            </a:r>
          </a:p>
          <a:p>
            <a:pPr marL="406400" indent="-406400" algn="l">
              <a:lnSpc>
                <a:spcPct val="150000"/>
              </a:lnSpc>
              <a:buSzPct val="123000"/>
              <a:buChar char="•"/>
              <a:defRPr sz="3200">
                <a:solidFill>
                  <a:srgbClr val="FF2600"/>
                </a:solidFill>
              </a:defRPr>
            </a:pPr>
            <a:r>
              <a:t>이상치(Outlier)에 민감하다는 단점이 존재.</a:t>
            </a:r>
          </a:p>
          <a:p>
            <a:pPr marL="406400" indent="-406400" algn="l">
              <a:lnSpc>
                <a:spcPct val="150000"/>
              </a:lnSpc>
              <a:buSzPct val="123000"/>
              <a:buChar char="•"/>
              <a:defRPr sz="3200"/>
            </a:pPr>
            <a:r>
              <a:t>각 feature의 범위가 모두 0~1로 동등하게 분포를 바꿀 수 있다는 장점이 있음.</a:t>
            </a:r>
          </a:p>
        </p:txBody>
      </p:sp>
      <p:pic>
        <p:nvPicPr>
          <p:cNvPr id="17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5702" y="10295105"/>
            <a:ext cx="12072596" cy="2257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직사각형"/>
          <p:cNvSpPr/>
          <p:nvPr/>
        </p:nvSpPr>
        <p:spPr>
          <a:xfrm>
            <a:off x="-18103" y="-24839"/>
            <a:ext cx="24420206" cy="13765678"/>
          </a:xfrm>
          <a:prstGeom prst="rect">
            <a:avLst/>
          </a:prstGeom>
          <a:solidFill>
            <a:srgbClr val="20529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1" name="직사각형"/>
          <p:cNvSpPr/>
          <p:nvPr/>
        </p:nvSpPr>
        <p:spPr>
          <a:xfrm>
            <a:off x="279400" y="280590"/>
            <a:ext cx="23825200" cy="131548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" name="파이썬"/>
          <p:cNvSpPr txBox="1"/>
          <p:nvPr/>
        </p:nvSpPr>
        <p:spPr>
          <a:xfrm>
            <a:off x="842772" y="845918"/>
            <a:ext cx="29931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파이썬</a:t>
            </a:r>
          </a:p>
        </p:txBody>
      </p:sp>
      <p:sp>
        <p:nvSpPr>
          <p:cNvPr id="183" name="sklearn.preprocesing…"/>
          <p:cNvSpPr/>
          <p:nvPr/>
        </p:nvSpPr>
        <p:spPr>
          <a:xfrm>
            <a:off x="760175" y="2413000"/>
            <a:ext cx="4930479" cy="2489796"/>
          </a:xfrm>
          <a:prstGeom prst="roundRect">
            <a:avLst>
              <a:gd name="adj" fmla="val 15000"/>
            </a:avLst>
          </a:prstGeom>
          <a:solidFill>
            <a:srgbClr val="20529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sklearn.preprocesing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MaxAbsScaler</a:t>
            </a:r>
          </a:p>
        </p:txBody>
      </p:sp>
      <p:sp>
        <p:nvSpPr>
          <p:cNvPr id="184" name="각 feature의 데이터들이 절대값(Abs) 기준 0 ~ 1 사이에 매핑되도록 조절.…"/>
          <p:cNvSpPr txBox="1"/>
          <p:nvPr/>
        </p:nvSpPr>
        <p:spPr>
          <a:xfrm>
            <a:off x="2596834" y="5868553"/>
            <a:ext cx="14756893" cy="2921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06400" indent="-406400" algn="l">
              <a:lnSpc>
                <a:spcPct val="150000"/>
              </a:lnSpc>
              <a:buSzPct val="123000"/>
              <a:buChar char="•"/>
              <a:defRPr sz="3200"/>
            </a:pPr>
            <a:r>
              <a:t>각 feature의 데이터들이 절대값(Abs) 기준 0 ~ 1 사이에 매핑되도록 조절.</a:t>
            </a:r>
          </a:p>
          <a:p>
            <a:pPr marL="406400" indent="-406400" algn="l">
              <a:lnSpc>
                <a:spcPct val="150000"/>
              </a:lnSpc>
              <a:buSzPct val="123000"/>
              <a:buChar char="•"/>
              <a:defRPr sz="3200"/>
            </a:pPr>
            <a:r>
              <a:t>실제 데이터는 (-1 ~ 1) 사이로 값 조정.</a:t>
            </a:r>
          </a:p>
          <a:p>
            <a:pPr marL="406400" indent="-406400" algn="l">
              <a:lnSpc>
                <a:spcPct val="150000"/>
              </a:lnSpc>
              <a:buSzPct val="123000"/>
              <a:buChar char="•"/>
              <a:defRPr sz="3200">
                <a:solidFill>
                  <a:srgbClr val="000000"/>
                </a:solidFill>
              </a:defRPr>
            </a:pPr>
            <a:r>
              <a:t>각 feature의 데이터들이 양수 값들로 구성되어 있을 때 MinMaxScaler랑 유사하게 동작.</a:t>
            </a:r>
          </a:p>
          <a:p>
            <a:pPr marL="406400" indent="-406400" algn="l">
              <a:lnSpc>
                <a:spcPct val="150000"/>
              </a:lnSpc>
              <a:buSzPct val="123000"/>
              <a:buChar char="•"/>
              <a:defRPr sz="3200"/>
            </a:pPr>
            <a:r>
              <a:t>MinMaxScaler와 동일하게 이상치(Outlier)에 민감하게 반응.</a:t>
            </a:r>
          </a:p>
        </p:txBody>
      </p:sp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9015" y="9756232"/>
            <a:ext cx="11305970" cy="2554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직사각형"/>
          <p:cNvSpPr/>
          <p:nvPr/>
        </p:nvSpPr>
        <p:spPr>
          <a:xfrm>
            <a:off x="-18103" y="-24839"/>
            <a:ext cx="24420206" cy="13765678"/>
          </a:xfrm>
          <a:prstGeom prst="rect">
            <a:avLst/>
          </a:prstGeom>
          <a:solidFill>
            <a:srgbClr val="20529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" name="직사각형"/>
          <p:cNvSpPr/>
          <p:nvPr/>
        </p:nvSpPr>
        <p:spPr>
          <a:xfrm>
            <a:off x="279400" y="280590"/>
            <a:ext cx="23825200" cy="131548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9" name="파이썬"/>
          <p:cNvSpPr txBox="1"/>
          <p:nvPr/>
        </p:nvSpPr>
        <p:spPr>
          <a:xfrm>
            <a:off x="842772" y="845918"/>
            <a:ext cx="29931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파이썬</a:t>
            </a:r>
          </a:p>
        </p:txBody>
      </p:sp>
      <p:sp>
        <p:nvSpPr>
          <p:cNvPr id="190" name="sklearn.preprocesing…"/>
          <p:cNvSpPr/>
          <p:nvPr/>
        </p:nvSpPr>
        <p:spPr>
          <a:xfrm>
            <a:off x="760175" y="2413000"/>
            <a:ext cx="4930479" cy="2489796"/>
          </a:xfrm>
          <a:prstGeom prst="roundRect">
            <a:avLst>
              <a:gd name="adj" fmla="val 15000"/>
            </a:avLst>
          </a:prstGeom>
          <a:solidFill>
            <a:srgbClr val="20529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sklearn.preprocesing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RobustScaler</a:t>
            </a:r>
          </a:p>
        </p:txBody>
      </p:sp>
      <p:sp>
        <p:nvSpPr>
          <p:cNvPr id="191" name="각 feature의 median(Q2)에 해당하는 데이터를 0으로 잡고,…"/>
          <p:cNvSpPr txBox="1"/>
          <p:nvPr/>
        </p:nvSpPr>
        <p:spPr>
          <a:xfrm>
            <a:off x="2596834" y="5482929"/>
            <a:ext cx="11606480" cy="3693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06400" indent="-406400" algn="l">
              <a:lnSpc>
                <a:spcPct val="150000"/>
              </a:lnSpc>
              <a:buSzPct val="123000"/>
              <a:buChar char="•"/>
              <a:defRPr sz="3200"/>
            </a:pPr>
            <a:r>
              <a:t>각 feature의 median(Q2)에 해당하는 데이터를 0으로 잡고,</a:t>
            </a:r>
          </a:p>
          <a:p>
            <a:pPr algn="l">
              <a:lnSpc>
                <a:spcPct val="150000"/>
              </a:lnSpc>
              <a:defRPr sz="3200"/>
            </a:pPr>
            <a:r>
              <a:t>    Q1, Q3 사분위수와의 IQR 차이 만큼을 기준으로 정규화하는 방법.</a:t>
            </a:r>
          </a:p>
          <a:p>
            <a:pPr algn="l">
              <a:lnSpc>
                <a:spcPct val="150000"/>
              </a:lnSpc>
              <a:defRPr sz="3200"/>
            </a:pPr>
            <a:r>
              <a:t>공식 : (data value - Q2) / (Q3 - Q1)</a:t>
            </a:r>
          </a:p>
          <a:p>
            <a:pPr marL="406400" indent="-406400" algn="l">
              <a:lnSpc>
                <a:spcPct val="150000"/>
              </a:lnSpc>
              <a:buSzPct val="123000"/>
              <a:buChar char="•"/>
              <a:defRPr sz="3200">
                <a:solidFill>
                  <a:srgbClr val="FF2600"/>
                </a:solidFill>
              </a:defRPr>
            </a:pPr>
            <a:r>
              <a:t>이상치(Outlier)에 강한 특징을 보임.</a:t>
            </a:r>
          </a:p>
          <a:p>
            <a:pPr marL="406400" indent="-406400" algn="l">
              <a:lnSpc>
                <a:spcPct val="150000"/>
              </a:lnSpc>
              <a:buSzPct val="123000"/>
              <a:buChar char="•"/>
              <a:defRPr sz="3200"/>
            </a:pPr>
            <a:r>
              <a:t>이상치가 많은 데이터를 다루는 경우 유용한 정규화 방법이 될 수 있음.</a:t>
            </a:r>
          </a:p>
        </p:txBody>
      </p:sp>
      <p:pic>
        <p:nvPicPr>
          <p:cNvPr id="19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179" y="10530124"/>
            <a:ext cx="11429642" cy="2105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How to handle Missing value"/>
          <p:cNvSpPr txBox="1"/>
          <p:nvPr/>
        </p:nvSpPr>
        <p:spPr>
          <a:xfrm>
            <a:off x="3809961" y="6050635"/>
            <a:ext cx="16764078" cy="1614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200"/>
            </a:lvl1pPr>
          </a:lstStyle>
          <a:p>
            <a:pPr/>
            <a:r>
              <a:t>How to handle Missing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직사각형"/>
          <p:cNvSpPr/>
          <p:nvPr/>
        </p:nvSpPr>
        <p:spPr>
          <a:xfrm>
            <a:off x="-18103" y="-24839"/>
            <a:ext cx="24420206" cy="13765678"/>
          </a:xfrm>
          <a:prstGeom prst="rect">
            <a:avLst/>
          </a:prstGeom>
          <a:solidFill>
            <a:srgbClr val="20529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7" name="직사각형"/>
          <p:cNvSpPr/>
          <p:nvPr/>
        </p:nvSpPr>
        <p:spPr>
          <a:xfrm>
            <a:off x="279400" y="280590"/>
            <a:ext cx="23825200" cy="131548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8" name="파이썬"/>
          <p:cNvSpPr txBox="1"/>
          <p:nvPr/>
        </p:nvSpPr>
        <p:spPr>
          <a:xfrm>
            <a:off x="842772" y="845918"/>
            <a:ext cx="29931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파이썬</a:t>
            </a:r>
          </a:p>
        </p:txBody>
      </p:sp>
      <p:sp>
        <p:nvSpPr>
          <p:cNvPr id="199" name="Missing value"/>
          <p:cNvSpPr/>
          <p:nvPr/>
        </p:nvSpPr>
        <p:spPr>
          <a:xfrm>
            <a:off x="760175" y="2413000"/>
            <a:ext cx="4930479" cy="2489796"/>
          </a:xfrm>
          <a:prstGeom prst="roundRect">
            <a:avLst>
              <a:gd name="adj" fmla="val 15000"/>
            </a:avLst>
          </a:prstGeom>
          <a:solidFill>
            <a:srgbClr val="20529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Missing value</a:t>
            </a:r>
          </a:p>
        </p:txBody>
      </p:sp>
      <p:pic>
        <p:nvPicPr>
          <p:cNvPr id="20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695" y="6066301"/>
            <a:ext cx="13696803" cy="530199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대부분의 머신러닝 알고리즘은 결측치 존재 시, 제대로된 역할을 하지 못함.…"/>
          <p:cNvSpPr txBox="1"/>
          <p:nvPr/>
        </p:nvSpPr>
        <p:spPr>
          <a:xfrm>
            <a:off x="15956392" y="5936110"/>
            <a:ext cx="6755221" cy="556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06400" indent="-406400" algn="l">
              <a:lnSpc>
                <a:spcPct val="120000"/>
              </a:lnSpc>
              <a:buSzPct val="123000"/>
              <a:buChar char="•"/>
              <a:defRPr sz="3200"/>
            </a:pPr>
            <a:r>
              <a:t>대부분의 머신러닝 알고리즘은 결측치 존재 시, 제대로된 역할을 하지 못함.</a:t>
            </a:r>
          </a:p>
          <a:p>
            <a:pPr marL="406400" indent="-406400" algn="l">
              <a:lnSpc>
                <a:spcPct val="120000"/>
              </a:lnSpc>
              <a:buSzPct val="123000"/>
              <a:buChar char="•"/>
              <a:defRPr sz="3200"/>
            </a:pPr>
            <a:r>
              <a:t>결측치의 종류</a:t>
            </a:r>
          </a:p>
          <a:p>
            <a:pPr lvl="1" marL="1016000" indent="-406400" algn="l">
              <a:lnSpc>
                <a:spcPct val="120000"/>
              </a:lnSpc>
              <a:buSzPct val="123000"/>
              <a:buChar char="•"/>
              <a:defRPr sz="3200"/>
            </a:pPr>
            <a:r>
              <a:t> Random : 패턴이 없는 무작위 값</a:t>
            </a:r>
          </a:p>
          <a:p>
            <a:pPr lvl="1" marL="1016000" indent="-406400" algn="l">
              <a:lnSpc>
                <a:spcPct val="120000"/>
              </a:lnSpc>
              <a:buSzPct val="123000"/>
              <a:buChar char="•"/>
              <a:defRPr sz="3200"/>
            </a:pPr>
            <a:r>
              <a:t>No random : 패턴을 가진 결측치</a:t>
            </a:r>
          </a:p>
          <a:p>
            <a:pPr marL="406400" indent="-406400" algn="l">
              <a:lnSpc>
                <a:spcPct val="120000"/>
              </a:lnSpc>
              <a:buSzPct val="123000"/>
              <a:buChar char="•"/>
              <a:defRPr sz="3200"/>
            </a:pPr>
            <a:r>
              <a:t>결측치 처리 전략</a:t>
            </a:r>
          </a:p>
          <a:p>
            <a:pPr lvl="1" marL="1016000" indent="-406400" algn="l">
              <a:lnSpc>
                <a:spcPct val="120000"/>
              </a:lnSpc>
              <a:buSzPct val="123000"/>
              <a:buChar char="•"/>
              <a:defRPr sz="3200"/>
            </a:pPr>
            <a:r>
              <a:t>제거 (Deletion)</a:t>
            </a:r>
          </a:p>
          <a:p>
            <a:pPr lvl="1" marL="1016000" indent="-406400" algn="l">
              <a:lnSpc>
                <a:spcPct val="120000"/>
              </a:lnSpc>
              <a:buSzPct val="123000"/>
              <a:buChar char="•"/>
              <a:defRPr sz="3200"/>
            </a:pPr>
            <a:r>
              <a:t>대치 (Imputation)</a:t>
            </a:r>
          </a:p>
          <a:p>
            <a:pPr lvl="1" marL="1016000" indent="-406400" algn="l">
              <a:lnSpc>
                <a:spcPct val="120000"/>
              </a:lnSpc>
              <a:buSzPct val="123000"/>
              <a:buChar char="•"/>
              <a:defRPr sz="3200"/>
            </a:pPr>
            <a:r>
              <a:t>예측 모델 (Prediction Model)</a:t>
            </a:r>
          </a:p>
        </p:txBody>
      </p:sp>
      <p:sp>
        <p:nvSpPr>
          <p:cNvPr id="202" name="직사각형"/>
          <p:cNvSpPr/>
          <p:nvPr/>
        </p:nvSpPr>
        <p:spPr>
          <a:xfrm>
            <a:off x="12733504" y="6529624"/>
            <a:ext cx="1447169" cy="3497237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직사각형"/>
          <p:cNvSpPr/>
          <p:nvPr/>
        </p:nvSpPr>
        <p:spPr>
          <a:xfrm>
            <a:off x="-18103" y="-24839"/>
            <a:ext cx="24420206" cy="13765678"/>
          </a:xfrm>
          <a:prstGeom prst="rect">
            <a:avLst/>
          </a:prstGeom>
          <a:solidFill>
            <a:srgbClr val="20529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5" name="직사각형"/>
          <p:cNvSpPr/>
          <p:nvPr/>
        </p:nvSpPr>
        <p:spPr>
          <a:xfrm>
            <a:off x="279400" y="280590"/>
            <a:ext cx="23825200" cy="131548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6" name="파이썬"/>
          <p:cNvSpPr txBox="1"/>
          <p:nvPr/>
        </p:nvSpPr>
        <p:spPr>
          <a:xfrm>
            <a:off x="842772" y="845918"/>
            <a:ext cx="29931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파이썬</a:t>
            </a:r>
          </a:p>
        </p:txBody>
      </p:sp>
      <p:sp>
        <p:nvSpPr>
          <p:cNvPr id="207" name="Missing value"/>
          <p:cNvSpPr/>
          <p:nvPr/>
        </p:nvSpPr>
        <p:spPr>
          <a:xfrm>
            <a:off x="760175" y="2413000"/>
            <a:ext cx="4930479" cy="2489796"/>
          </a:xfrm>
          <a:prstGeom prst="roundRect">
            <a:avLst>
              <a:gd name="adj" fmla="val 15000"/>
            </a:avLst>
          </a:prstGeom>
          <a:solidFill>
            <a:srgbClr val="20529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Missing value</a:t>
            </a:r>
          </a:p>
        </p:txBody>
      </p:sp>
      <p:sp>
        <p:nvSpPr>
          <p:cNvPr id="208" name="결측치 여부 확인…"/>
          <p:cNvSpPr txBox="1"/>
          <p:nvPr/>
        </p:nvSpPr>
        <p:spPr>
          <a:xfrm>
            <a:off x="3981079" y="7368049"/>
            <a:ext cx="11606480" cy="2868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06400" indent="-406400" algn="l">
              <a:lnSpc>
                <a:spcPct val="150000"/>
              </a:lnSpc>
              <a:buSzPct val="123000"/>
              <a:buChar char="•"/>
              <a:defRPr sz="3200"/>
            </a:pPr>
            <a:r>
              <a:t>결측치 여부 확인</a:t>
            </a:r>
          </a:p>
          <a:p>
            <a:pPr lvl="1" algn="l">
              <a:lnSpc>
                <a:spcPct val="150000"/>
              </a:lnSpc>
              <a:defRPr sz="3200"/>
            </a:pPr>
            <a:r>
              <a:t>df[“col”].isnull()</a:t>
            </a:r>
          </a:p>
          <a:p>
            <a:pPr algn="l">
              <a:lnSpc>
                <a:spcPct val="150000"/>
              </a:lnSpc>
              <a:defRPr sz="3200"/>
            </a:pPr>
            <a:r>
              <a:t>결측치 개수 확인</a:t>
            </a:r>
          </a:p>
          <a:p>
            <a:pPr marL="406400" indent="-406400" algn="l">
              <a:lnSpc>
                <a:spcPct val="150000"/>
              </a:lnSpc>
              <a:buSzPct val="123000"/>
              <a:buChar char="•"/>
              <a:defRPr sz="3200"/>
            </a:pPr>
            <a:r>
              <a:t>이상치가 많은 데이터를 다루는 경우 유용한 정규화 방법이 될 수 있음.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