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98" d="100"/>
          <a:sy n="98" d="100"/>
        </p:scale>
        <p:origin x="96"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1DD194B-DE09-4EB4-A2C6-B4FAC60457C3}" type="datetimeFigureOut">
              <a:rPr lang="ko-KR" altLang="en-US" smtClean="0"/>
              <a:t>2020-12-11</a:t>
            </a:fld>
            <a:endParaRPr lang="ko-KR" alt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ko-KR"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FFCB81-1EA0-4971-8FE8-34A26D05C8CF}" type="slidenum">
              <a:rPr lang="ko-KR" altLang="en-US" smtClean="0"/>
              <a:t>‹#›</a:t>
            </a:fld>
            <a:endParaRPr lang="ko-KR" alt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673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1DD194B-DE09-4EB4-A2C6-B4FAC60457C3}" type="datetimeFigureOut">
              <a:rPr lang="ko-KR" altLang="en-US" smtClean="0"/>
              <a:t>2020-12-11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DFFCB81-1EA0-4971-8FE8-34A26D05C8CF}" type="slidenum">
              <a:rPr lang="ko-KR" altLang="en-US" smtClean="0"/>
              <a:t>‹#›</a:t>
            </a:fld>
            <a:endParaRPr lang="ko-KR" altLang="en-US"/>
          </a:p>
        </p:txBody>
      </p:sp>
    </p:spTree>
    <p:extLst>
      <p:ext uri="{BB962C8B-B14F-4D97-AF65-F5344CB8AC3E}">
        <p14:creationId xmlns:p14="http://schemas.microsoft.com/office/powerpoint/2010/main" val="2381932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1DD194B-DE09-4EB4-A2C6-B4FAC60457C3}" type="datetimeFigureOut">
              <a:rPr lang="ko-KR" altLang="en-US" smtClean="0"/>
              <a:t>2020-12-11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DFFCB81-1EA0-4971-8FE8-34A26D05C8CF}" type="slidenum">
              <a:rPr lang="ko-KR" altLang="en-US" smtClean="0"/>
              <a:t>‹#›</a:t>
            </a:fld>
            <a:endParaRPr lang="ko-KR" altLang="en-US"/>
          </a:p>
        </p:txBody>
      </p:sp>
    </p:spTree>
    <p:extLst>
      <p:ext uri="{BB962C8B-B14F-4D97-AF65-F5344CB8AC3E}">
        <p14:creationId xmlns:p14="http://schemas.microsoft.com/office/powerpoint/2010/main" val="399728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1DD194B-DE09-4EB4-A2C6-B4FAC60457C3}" type="datetimeFigureOut">
              <a:rPr lang="ko-KR" altLang="en-US" smtClean="0"/>
              <a:t>2020-12-11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DFFCB81-1EA0-4971-8FE8-34A26D05C8CF}" type="slidenum">
              <a:rPr lang="ko-KR" altLang="en-US" smtClean="0"/>
              <a:t>‹#›</a:t>
            </a:fld>
            <a:endParaRPr lang="ko-KR" altLang="en-US"/>
          </a:p>
        </p:txBody>
      </p:sp>
    </p:spTree>
    <p:extLst>
      <p:ext uri="{BB962C8B-B14F-4D97-AF65-F5344CB8AC3E}">
        <p14:creationId xmlns:p14="http://schemas.microsoft.com/office/powerpoint/2010/main" val="680763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ko-KR" altLang="en-US"/>
              <a:t>마스터 제목 스타일 편집</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71DD194B-DE09-4EB4-A2C6-B4FAC60457C3}" type="datetimeFigureOut">
              <a:rPr lang="ko-KR" altLang="en-US" smtClean="0"/>
              <a:t>2020-12-11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DFFCB81-1EA0-4971-8FE8-34A26D05C8CF}" type="slidenum">
              <a:rPr lang="ko-KR" altLang="en-US" smtClean="0"/>
              <a:t>‹#›</a:t>
            </a:fld>
            <a:endParaRPr lang="ko-KR" alt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060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71DD194B-DE09-4EB4-A2C6-B4FAC60457C3}" type="datetimeFigureOut">
              <a:rPr lang="ko-KR" altLang="en-US" smtClean="0"/>
              <a:t>2020-12-11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DFFCB81-1EA0-4971-8FE8-34A26D05C8CF}" type="slidenum">
              <a:rPr lang="ko-KR" altLang="en-US" smtClean="0"/>
              <a:t>‹#›</a:t>
            </a:fld>
            <a:endParaRPr lang="ko-KR" altLang="en-US"/>
          </a:p>
        </p:txBody>
      </p:sp>
    </p:spTree>
    <p:extLst>
      <p:ext uri="{BB962C8B-B14F-4D97-AF65-F5344CB8AC3E}">
        <p14:creationId xmlns:p14="http://schemas.microsoft.com/office/powerpoint/2010/main" val="536097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71DD194B-DE09-4EB4-A2C6-B4FAC60457C3}" type="datetimeFigureOut">
              <a:rPr lang="ko-KR" altLang="en-US" smtClean="0"/>
              <a:t>2020-12-11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6DFFCB81-1EA0-4971-8FE8-34A26D05C8CF}" type="slidenum">
              <a:rPr lang="ko-KR" altLang="en-US" smtClean="0"/>
              <a:t>‹#›</a:t>
            </a:fld>
            <a:endParaRPr lang="ko-KR" altLang="en-US"/>
          </a:p>
        </p:txBody>
      </p:sp>
    </p:spTree>
    <p:extLst>
      <p:ext uri="{BB962C8B-B14F-4D97-AF65-F5344CB8AC3E}">
        <p14:creationId xmlns:p14="http://schemas.microsoft.com/office/powerpoint/2010/main" val="271351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71DD194B-DE09-4EB4-A2C6-B4FAC60457C3}" type="datetimeFigureOut">
              <a:rPr lang="ko-KR" altLang="en-US" smtClean="0"/>
              <a:t>2020-12-11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6DFFCB81-1EA0-4971-8FE8-34A26D05C8CF}" type="slidenum">
              <a:rPr lang="ko-KR" altLang="en-US" smtClean="0"/>
              <a:t>‹#›</a:t>
            </a:fld>
            <a:endParaRPr lang="ko-KR" altLang="en-US"/>
          </a:p>
        </p:txBody>
      </p:sp>
    </p:spTree>
    <p:extLst>
      <p:ext uri="{BB962C8B-B14F-4D97-AF65-F5344CB8AC3E}">
        <p14:creationId xmlns:p14="http://schemas.microsoft.com/office/powerpoint/2010/main" val="3123128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DD194B-DE09-4EB4-A2C6-B4FAC60457C3}" type="datetimeFigureOut">
              <a:rPr lang="ko-KR" altLang="en-US" smtClean="0"/>
              <a:t>2020-12-11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6DFFCB81-1EA0-4971-8FE8-34A26D05C8CF}" type="slidenum">
              <a:rPr lang="ko-KR" altLang="en-US" smtClean="0"/>
              <a:t>‹#›</a:t>
            </a:fld>
            <a:endParaRPr lang="ko-KR" altLang="en-US"/>
          </a:p>
        </p:txBody>
      </p:sp>
    </p:spTree>
    <p:extLst>
      <p:ext uri="{BB962C8B-B14F-4D97-AF65-F5344CB8AC3E}">
        <p14:creationId xmlns:p14="http://schemas.microsoft.com/office/powerpoint/2010/main" val="169219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ko-KR" altLang="en-US"/>
              <a:t>마스터 제목 스타일 편집</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71DD194B-DE09-4EB4-A2C6-B4FAC60457C3}" type="datetimeFigureOut">
              <a:rPr lang="ko-KR" altLang="en-US" smtClean="0"/>
              <a:t>2020-12-11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DFFCB81-1EA0-4971-8FE8-34A26D05C8CF}" type="slidenum">
              <a:rPr lang="ko-KR" altLang="en-US" smtClean="0"/>
              <a:t>‹#›</a:t>
            </a:fld>
            <a:endParaRPr lang="ko-KR" altLang="en-US"/>
          </a:p>
        </p:txBody>
      </p:sp>
    </p:spTree>
    <p:extLst>
      <p:ext uri="{BB962C8B-B14F-4D97-AF65-F5344CB8AC3E}">
        <p14:creationId xmlns:p14="http://schemas.microsoft.com/office/powerpoint/2010/main" val="1830489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71DD194B-DE09-4EB4-A2C6-B4FAC60457C3}" type="datetimeFigureOut">
              <a:rPr lang="ko-KR" altLang="en-US" smtClean="0"/>
              <a:t>2020-12-11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DFFCB81-1EA0-4971-8FE8-34A26D05C8CF}" type="slidenum">
              <a:rPr lang="ko-KR" altLang="en-US" smtClean="0"/>
              <a:t>‹#›</a:t>
            </a:fld>
            <a:endParaRPr lang="ko-KR" altLang="en-US"/>
          </a:p>
        </p:txBody>
      </p:sp>
    </p:spTree>
    <p:extLst>
      <p:ext uri="{BB962C8B-B14F-4D97-AF65-F5344CB8AC3E}">
        <p14:creationId xmlns:p14="http://schemas.microsoft.com/office/powerpoint/2010/main" val="3634220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1DD194B-DE09-4EB4-A2C6-B4FAC60457C3}" type="datetimeFigureOut">
              <a:rPr lang="ko-KR" altLang="en-US" smtClean="0"/>
              <a:t>2020-12-11</a:t>
            </a:fld>
            <a:endParaRPr lang="ko-KR"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ko-KR"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FFCB81-1EA0-4971-8FE8-34A26D05C8CF}" type="slidenum">
              <a:rPr lang="ko-KR" altLang="en-US" smtClean="0"/>
              <a:t>‹#›</a:t>
            </a:fld>
            <a:endParaRPr lang="ko-KR" altLang="en-US"/>
          </a:p>
        </p:txBody>
      </p:sp>
    </p:spTree>
    <p:extLst>
      <p:ext uri="{BB962C8B-B14F-4D97-AF65-F5344CB8AC3E}">
        <p14:creationId xmlns:p14="http://schemas.microsoft.com/office/powerpoint/2010/main" val="911752734"/>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1"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1"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1"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1"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1"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1"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1"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1"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1"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1"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42B17D-97F2-4523-A0EE-1616F96D54E8}"/>
              </a:ext>
            </a:extLst>
          </p:cNvPr>
          <p:cNvSpPr>
            <a:spLocks noGrp="1"/>
          </p:cNvSpPr>
          <p:nvPr>
            <p:ph type="ctrTitle"/>
          </p:nvPr>
        </p:nvSpPr>
        <p:spPr/>
        <p:txBody>
          <a:bodyPr>
            <a:noAutofit/>
          </a:bodyPr>
          <a:lstStyle/>
          <a:p>
            <a:r>
              <a:rPr lang="en-US" altLang="ko-KR" sz="4800" b="1"/>
              <a:t>Finding the most similar Toronto neighborhood with South Korea</a:t>
            </a:r>
            <a:endParaRPr lang="ko-KR" altLang="en-US" sz="4800" b="1" dirty="0"/>
          </a:p>
        </p:txBody>
      </p:sp>
      <p:sp>
        <p:nvSpPr>
          <p:cNvPr id="3" name="부제목 2">
            <a:extLst>
              <a:ext uri="{FF2B5EF4-FFF2-40B4-BE49-F238E27FC236}">
                <a16:creationId xmlns:a16="http://schemas.microsoft.com/office/drawing/2014/main" id="{FC2990BA-9D28-4D9D-9396-BDA594943DAE}"/>
              </a:ext>
            </a:extLst>
          </p:cNvPr>
          <p:cNvSpPr>
            <a:spLocks noGrp="1"/>
          </p:cNvSpPr>
          <p:nvPr>
            <p:ph type="subTitle" idx="1"/>
          </p:nvPr>
        </p:nvSpPr>
        <p:spPr/>
        <p:txBody>
          <a:bodyPr>
            <a:normAutofit fontScale="92500" lnSpcReduction="20000"/>
          </a:bodyPr>
          <a:lstStyle/>
          <a:p>
            <a:r>
              <a:rPr lang="en-US" altLang="ko-KR" b="1"/>
              <a:t>Applied Data Science Capstone course by IBM/Coursera</a:t>
            </a:r>
          </a:p>
          <a:p>
            <a:r>
              <a:rPr lang="en-US" altLang="ko-KR" sz="3200"/>
              <a:t>Eunkyung Gu</a:t>
            </a:r>
          </a:p>
          <a:p>
            <a:r>
              <a:rPr lang="en-US" altLang="ko-KR" sz="3200"/>
              <a:t>December 10, 2020</a:t>
            </a:r>
            <a:endParaRPr lang="ko-KR" altLang="en-US" sz="3200" dirty="0"/>
          </a:p>
        </p:txBody>
      </p:sp>
    </p:spTree>
    <p:extLst>
      <p:ext uri="{BB962C8B-B14F-4D97-AF65-F5344CB8AC3E}">
        <p14:creationId xmlns:p14="http://schemas.microsoft.com/office/powerpoint/2010/main" val="900638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229D02-1600-4CFD-AD83-A3CF8866D4EA}"/>
              </a:ext>
            </a:extLst>
          </p:cNvPr>
          <p:cNvSpPr>
            <a:spLocks noGrp="1"/>
          </p:cNvSpPr>
          <p:nvPr>
            <p:ph type="title"/>
          </p:nvPr>
        </p:nvSpPr>
        <p:spPr/>
        <p:txBody>
          <a:bodyPr>
            <a:normAutofit/>
          </a:bodyPr>
          <a:lstStyle/>
          <a:p>
            <a:r>
              <a:rPr lang="en-US" altLang="ko-KR" dirty="0"/>
              <a:t>Explanatory Data analysis: </a:t>
            </a:r>
            <a:r>
              <a:rPr lang="en-US" altLang="ko-KR" sz="3600" dirty="0"/>
              <a:t>Downtown</a:t>
            </a:r>
            <a:r>
              <a:rPr lang="ko-KR" altLang="en-US" sz="3600" dirty="0"/>
              <a:t> </a:t>
            </a:r>
            <a:r>
              <a:rPr lang="en-US" altLang="ko-KR" sz="3600" dirty="0"/>
              <a:t>Toronto</a:t>
            </a:r>
            <a:endParaRPr lang="ko-KR" altLang="en-US" dirty="0"/>
          </a:p>
        </p:txBody>
      </p:sp>
      <p:pic>
        <p:nvPicPr>
          <p:cNvPr id="12" name="그림 11">
            <a:extLst>
              <a:ext uri="{FF2B5EF4-FFF2-40B4-BE49-F238E27FC236}">
                <a16:creationId xmlns:a16="http://schemas.microsoft.com/office/drawing/2014/main" id="{594A1B84-05A2-4A22-A791-091E1F1D81BA}"/>
              </a:ext>
            </a:extLst>
          </p:cNvPr>
          <p:cNvPicPr/>
          <p:nvPr/>
        </p:nvPicPr>
        <p:blipFill>
          <a:blip r:embed="rId2"/>
          <a:stretch>
            <a:fillRect/>
          </a:stretch>
        </p:blipFill>
        <p:spPr>
          <a:xfrm>
            <a:off x="461765" y="2323782"/>
            <a:ext cx="11268470" cy="2997518"/>
          </a:xfrm>
          <a:prstGeom prst="rect">
            <a:avLst/>
          </a:prstGeom>
        </p:spPr>
      </p:pic>
    </p:spTree>
    <p:extLst>
      <p:ext uri="{BB962C8B-B14F-4D97-AF65-F5344CB8AC3E}">
        <p14:creationId xmlns:p14="http://schemas.microsoft.com/office/powerpoint/2010/main" val="238570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24DE95-5731-4F32-AAF5-AB7E4489FDB5}"/>
              </a:ext>
            </a:extLst>
          </p:cNvPr>
          <p:cNvSpPr>
            <a:spLocks noGrp="1"/>
          </p:cNvSpPr>
          <p:nvPr>
            <p:ph type="title"/>
          </p:nvPr>
        </p:nvSpPr>
        <p:spPr/>
        <p:txBody>
          <a:bodyPr>
            <a:normAutofit/>
          </a:bodyPr>
          <a:lstStyle/>
          <a:p>
            <a:r>
              <a:rPr lang="en-US" altLang="ko-KR" dirty="0"/>
              <a:t>Clustering Neighborhoods in Downtown Toronto</a:t>
            </a:r>
            <a:endParaRPr lang="ko-KR" altLang="en-US" dirty="0"/>
          </a:p>
        </p:txBody>
      </p:sp>
      <p:pic>
        <p:nvPicPr>
          <p:cNvPr id="5" name="그림 4">
            <a:extLst>
              <a:ext uri="{FF2B5EF4-FFF2-40B4-BE49-F238E27FC236}">
                <a16:creationId xmlns:a16="http://schemas.microsoft.com/office/drawing/2014/main" id="{31397BD8-B0DC-458B-A20C-A2BDFC2E1E0C}"/>
              </a:ext>
            </a:extLst>
          </p:cNvPr>
          <p:cNvPicPr/>
          <p:nvPr/>
        </p:nvPicPr>
        <p:blipFill rotWithShape="1">
          <a:blip r:embed="rId2"/>
          <a:srcRect r="67139"/>
          <a:stretch/>
        </p:blipFill>
        <p:spPr>
          <a:xfrm>
            <a:off x="372744" y="2469832"/>
            <a:ext cx="5423899" cy="2232797"/>
          </a:xfrm>
          <a:prstGeom prst="rect">
            <a:avLst/>
          </a:prstGeom>
        </p:spPr>
      </p:pic>
      <p:pic>
        <p:nvPicPr>
          <p:cNvPr id="6" name="그림 5">
            <a:extLst>
              <a:ext uri="{FF2B5EF4-FFF2-40B4-BE49-F238E27FC236}">
                <a16:creationId xmlns:a16="http://schemas.microsoft.com/office/drawing/2014/main" id="{C849C6E4-F764-44F0-8F1E-6DE869CC0CA2}"/>
              </a:ext>
            </a:extLst>
          </p:cNvPr>
          <p:cNvPicPr/>
          <p:nvPr/>
        </p:nvPicPr>
        <p:blipFill>
          <a:blip r:embed="rId3"/>
          <a:stretch>
            <a:fillRect/>
          </a:stretch>
        </p:blipFill>
        <p:spPr>
          <a:xfrm>
            <a:off x="6117771" y="2033746"/>
            <a:ext cx="5731510" cy="3935095"/>
          </a:xfrm>
          <a:prstGeom prst="rect">
            <a:avLst/>
          </a:prstGeom>
        </p:spPr>
      </p:pic>
    </p:spTree>
    <p:extLst>
      <p:ext uri="{BB962C8B-B14F-4D97-AF65-F5344CB8AC3E}">
        <p14:creationId xmlns:p14="http://schemas.microsoft.com/office/powerpoint/2010/main" val="14867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4559E5-5DDD-439A-8A0A-92EFFB58D5FE}"/>
              </a:ext>
            </a:extLst>
          </p:cNvPr>
          <p:cNvSpPr>
            <a:spLocks noGrp="1"/>
          </p:cNvSpPr>
          <p:nvPr>
            <p:ph type="title"/>
          </p:nvPr>
        </p:nvSpPr>
        <p:spPr/>
        <p:txBody>
          <a:bodyPr>
            <a:normAutofit/>
          </a:bodyPr>
          <a:lstStyle/>
          <a:p>
            <a:r>
              <a:rPr lang="en-US" altLang="ko-KR" dirty="0"/>
              <a:t>Classifying which cluster </a:t>
            </a:r>
            <a:r>
              <a:rPr lang="en-US" altLang="ko-KR" dirty="0" err="1"/>
              <a:t>Seongdong-gu</a:t>
            </a:r>
            <a:r>
              <a:rPr lang="en-US" altLang="ko-KR" dirty="0"/>
              <a:t> belongs to</a:t>
            </a:r>
            <a:endParaRPr lang="ko-KR" altLang="en-US" dirty="0"/>
          </a:p>
        </p:txBody>
      </p:sp>
      <p:sp>
        <p:nvSpPr>
          <p:cNvPr id="3" name="내용 개체 틀 2">
            <a:extLst>
              <a:ext uri="{FF2B5EF4-FFF2-40B4-BE49-F238E27FC236}">
                <a16:creationId xmlns:a16="http://schemas.microsoft.com/office/drawing/2014/main" id="{0AD9F865-7121-4D53-BC0F-57CB1630796E}"/>
              </a:ext>
            </a:extLst>
          </p:cNvPr>
          <p:cNvSpPr>
            <a:spLocks noGrp="1"/>
          </p:cNvSpPr>
          <p:nvPr>
            <p:ph idx="1"/>
          </p:nvPr>
        </p:nvSpPr>
        <p:spPr/>
        <p:txBody>
          <a:bodyPr>
            <a:normAutofit/>
          </a:bodyPr>
          <a:lstStyle/>
          <a:p>
            <a:r>
              <a:rPr lang="en-US" altLang="ko-KR" dirty="0">
                <a:effectLst/>
                <a:latin typeface="Times New Roman" panose="02020603050405020304" pitchFamily="18" charset="0"/>
                <a:ea typeface="맑은 고딕" panose="020B0503020000020004" pitchFamily="50" charset="-127"/>
              </a:rPr>
              <a:t>By decision tree model trained with Downtown Toronto Dataset, </a:t>
            </a:r>
            <a:r>
              <a:rPr lang="en-US" altLang="ko-KR" dirty="0" err="1">
                <a:effectLst/>
                <a:latin typeface="Times New Roman" panose="02020603050405020304" pitchFamily="18" charset="0"/>
                <a:ea typeface="맑은 고딕" panose="020B0503020000020004" pitchFamily="50" charset="-127"/>
              </a:rPr>
              <a:t>Seongdong-gu</a:t>
            </a:r>
            <a:r>
              <a:rPr lang="en-US" altLang="ko-KR" dirty="0">
                <a:effectLst/>
                <a:latin typeface="Times New Roman" panose="02020603050405020304" pitchFamily="18" charset="0"/>
                <a:ea typeface="맑은 고딕" panose="020B0503020000020004" pitchFamily="50" charset="-127"/>
              </a:rPr>
              <a:t> belongs to cluster 2.</a:t>
            </a:r>
            <a:endParaRPr lang="ko-KR" altLang="en-US" dirty="0"/>
          </a:p>
        </p:txBody>
      </p:sp>
      <p:pic>
        <p:nvPicPr>
          <p:cNvPr id="6" name="그림 5">
            <a:extLst>
              <a:ext uri="{FF2B5EF4-FFF2-40B4-BE49-F238E27FC236}">
                <a16:creationId xmlns:a16="http://schemas.microsoft.com/office/drawing/2014/main" id="{649CFBDC-2EF7-45C1-9624-C08D1D068E8F}"/>
              </a:ext>
            </a:extLst>
          </p:cNvPr>
          <p:cNvPicPr/>
          <p:nvPr/>
        </p:nvPicPr>
        <p:blipFill>
          <a:blip r:embed="rId2"/>
          <a:stretch>
            <a:fillRect/>
          </a:stretch>
        </p:blipFill>
        <p:spPr>
          <a:xfrm>
            <a:off x="6626588" y="2471731"/>
            <a:ext cx="4476841" cy="3770546"/>
          </a:xfrm>
          <a:prstGeom prst="rect">
            <a:avLst/>
          </a:prstGeom>
        </p:spPr>
      </p:pic>
    </p:spTree>
    <p:extLst>
      <p:ext uri="{BB962C8B-B14F-4D97-AF65-F5344CB8AC3E}">
        <p14:creationId xmlns:p14="http://schemas.microsoft.com/office/powerpoint/2010/main" val="2314927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564FAF1-0A0F-429A-8320-99BA5BEECD0F}"/>
              </a:ext>
            </a:extLst>
          </p:cNvPr>
          <p:cNvSpPr>
            <a:spLocks noGrp="1"/>
          </p:cNvSpPr>
          <p:nvPr>
            <p:ph type="title"/>
          </p:nvPr>
        </p:nvSpPr>
        <p:spPr/>
        <p:txBody>
          <a:bodyPr>
            <a:normAutofit/>
          </a:bodyPr>
          <a:lstStyle/>
          <a:p>
            <a:r>
              <a:rPr lang="en-US" altLang="ko-KR" dirty="0"/>
              <a:t>Which are neighborhoods in Downtown Toronto similar with </a:t>
            </a:r>
            <a:r>
              <a:rPr lang="en-US" altLang="ko-KR" dirty="0" err="1"/>
              <a:t>Seongdong-gu</a:t>
            </a:r>
            <a:r>
              <a:rPr lang="en-US" altLang="ko-KR" dirty="0"/>
              <a:t>?</a:t>
            </a:r>
            <a:endParaRPr lang="ko-KR" altLang="en-US" dirty="0"/>
          </a:p>
        </p:txBody>
      </p:sp>
      <p:sp>
        <p:nvSpPr>
          <p:cNvPr id="3" name="내용 개체 틀 2">
            <a:extLst>
              <a:ext uri="{FF2B5EF4-FFF2-40B4-BE49-F238E27FC236}">
                <a16:creationId xmlns:a16="http://schemas.microsoft.com/office/drawing/2014/main" id="{B71A9882-5657-42B4-B143-F04C1E03F0A6}"/>
              </a:ext>
            </a:extLst>
          </p:cNvPr>
          <p:cNvSpPr>
            <a:spLocks noGrp="1"/>
          </p:cNvSpPr>
          <p:nvPr>
            <p:ph idx="1"/>
          </p:nvPr>
        </p:nvSpPr>
        <p:spPr/>
        <p:txBody>
          <a:bodyPr/>
          <a:lstStyle/>
          <a:p>
            <a:pPr marL="254000" indent="0" algn="just" latinLnBrk="1">
              <a:lnSpc>
                <a:spcPct val="107000"/>
              </a:lnSpc>
              <a:spcAft>
                <a:spcPts val="800"/>
              </a:spcAft>
              <a:buNone/>
            </a:pPr>
            <a:r>
              <a:rPr lang="en-US" altLang="ko-KR" sz="1800" kern="100" dirty="0">
                <a:effectLst/>
                <a:latin typeface="Times New Roman" panose="02020603050405020304" pitchFamily="18" charset="0"/>
                <a:ea typeface="맑은 고딕" panose="020B0503020000020004" pitchFamily="50" charset="-127"/>
                <a:cs typeface="Times New Roman" panose="02020603050405020304" pitchFamily="18" charset="0"/>
              </a:rPr>
              <a:t>Analysis showed that </a:t>
            </a:r>
            <a:r>
              <a:rPr lang="en-US" altLang="ko-KR" sz="1800" kern="100" dirty="0" err="1">
                <a:effectLst/>
                <a:latin typeface="Times New Roman" panose="02020603050405020304" pitchFamily="18" charset="0"/>
                <a:ea typeface="맑은 고딕" panose="020B0503020000020004" pitchFamily="50" charset="-127"/>
                <a:cs typeface="Times New Roman" panose="02020603050405020304" pitchFamily="18" charset="0"/>
              </a:rPr>
              <a:t>Seongdong-gu</a:t>
            </a:r>
            <a:r>
              <a:rPr lang="en-US" altLang="ko-KR" sz="1800" kern="100" dirty="0">
                <a:effectLst/>
                <a:latin typeface="Times New Roman" panose="02020603050405020304" pitchFamily="18" charset="0"/>
                <a:ea typeface="맑은 고딕" panose="020B0503020000020004" pitchFamily="50" charset="-127"/>
                <a:cs typeface="Times New Roman" panose="02020603050405020304" pitchFamily="18" charset="0"/>
              </a:rPr>
              <a:t> was predicted to belong to cluster 2. Cluster 2 is including the neighborhoods such as: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800100" lvl="1" indent="-342900" algn="just">
              <a:lnSpc>
                <a:spcPct val="107000"/>
              </a:lnSpc>
              <a:spcAft>
                <a:spcPts val="800"/>
              </a:spcAft>
              <a:buFont typeface="Wingdings" panose="05000000000000000000" pitchFamily="2" charset="2"/>
              <a:buChar char=""/>
            </a:pPr>
            <a:r>
              <a:rPr lang="en-US" altLang="ko-KR" sz="1400" kern="100" dirty="0">
                <a:effectLst/>
                <a:latin typeface="Times New Roman" panose="02020603050405020304" pitchFamily="18" charset="0"/>
                <a:ea typeface="맑은 고딕" panose="020B0503020000020004" pitchFamily="50" charset="-127"/>
                <a:cs typeface="Times New Roman" panose="02020603050405020304" pitchFamily="18" charset="0"/>
              </a:rPr>
              <a:t>Christie</a:t>
            </a:r>
            <a:endParaRPr lang="ko-KR" alt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800100" lvl="1" indent="-342900" algn="just">
              <a:lnSpc>
                <a:spcPct val="107000"/>
              </a:lnSpc>
              <a:spcAft>
                <a:spcPts val="800"/>
              </a:spcAft>
              <a:buFont typeface="Wingdings" panose="05000000000000000000" pitchFamily="2" charset="2"/>
              <a:buChar char=""/>
            </a:pPr>
            <a:r>
              <a:rPr lang="en-US" altLang="ko-KR" sz="1400" kern="100" dirty="0">
                <a:effectLst/>
                <a:latin typeface="Times New Roman" panose="02020603050405020304" pitchFamily="18" charset="0"/>
                <a:ea typeface="맑은 고딕" panose="020B0503020000020004" pitchFamily="50" charset="-127"/>
                <a:cs typeface="Times New Roman" panose="02020603050405020304" pitchFamily="18" charset="0"/>
              </a:rPr>
              <a:t>University of Toronto, Harbord</a:t>
            </a:r>
            <a:endParaRPr lang="ko-KR" alt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800100" lvl="1" indent="-342900" algn="just">
              <a:lnSpc>
                <a:spcPct val="107000"/>
              </a:lnSpc>
              <a:spcAft>
                <a:spcPts val="800"/>
              </a:spcAft>
              <a:buFont typeface="Wingdings" panose="05000000000000000000" pitchFamily="2" charset="2"/>
              <a:buChar char=""/>
            </a:pPr>
            <a:r>
              <a:rPr lang="en-US" altLang="ko-KR" sz="1400" kern="100" dirty="0">
                <a:effectLst/>
                <a:latin typeface="Times New Roman" panose="02020603050405020304" pitchFamily="18" charset="0"/>
                <a:ea typeface="맑은 고딕" panose="020B0503020000020004" pitchFamily="50" charset="-127"/>
                <a:cs typeface="Times New Roman" panose="02020603050405020304" pitchFamily="18" charset="0"/>
              </a:rPr>
              <a:t>Kensington Market, Chinatown, Grange Park</a:t>
            </a:r>
            <a:endParaRPr lang="ko-KR" alt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254000" indent="228600" algn="just" latinLnBrk="1">
              <a:lnSpc>
                <a:spcPct val="107000"/>
              </a:lnSpc>
              <a:spcAft>
                <a:spcPts val="800"/>
              </a:spcAft>
            </a:pPr>
            <a:r>
              <a:rPr lang="en-US" altLang="ko-KR" sz="1800" kern="100" dirty="0">
                <a:effectLst/>
                <a:latin typeface="Times New Roman" panose="02020603050405020304" pitchFamily="18" charset="0"/>
                <a:ea typeface="맑은 고딕" panose="020B0503020000020004" pitchFamily="50" charset="-127"/>
                <a:cs typeface="Times New Roman" panose="02020603050405020304" pitchFamily="18" charset="0"/>
              </a:rPr>
              <a:t>From this point on, Koreans from </a:t>
            </a:r>
            <a:r>
              <a:rPr lang="en-US" altLang="ko-KR" sz="1800" kern="100" dirty="0" err="1">
                <a:effectLst/>
                <a:latin typeface="Times New Roman" panose="02020603050405020304" pitchFamily="18" charset="0"/>
                <a:ea typeface="맑은 고딕" panose="020B0503020000020004" pitchFamily="50" charset="-127"/>
                <a:cs typeface="Times New Roman" panose="02020603050405020304" pitchFamily="18" charset="0"/>
              </a:rPr>
              <a:t>Seongdong-gu</a:t>
            </a:r>
            <a:r>
              <a:rPr lang="en-US" altLang="ko-KR" sz="1800" kern="100" dirty="0">
                <a:effectLst/>
                <a:latin typeface="Times New Roman" panose="02020603050405020304" pitchFamily="18" charset="0"/>
                <a:ea typeface="맑은 고딕" panose="020B0503020000020004" pitchFamily="50" charset="-127"/>
                <a:cs typeface="Times New Roman" panose="02020603050405020304" pitchFamily="18" charset="0"/>
              </a:rPr>
              <a:t> will be able to adapt well when they move to these areas.</a:t>
            </a:r>
            <a:endParaRPr lang="ko-KR" altLang="en-US" dirty="0"/>
          </a:p>
        </p:txBody>
      </p:sp>
    </p:spTree>
    <p:extLst>
      <p:ext uri="{BB962C8B-B14F-4D97-AF65-F5344CB8AC3E}">
        <p14:creationId xmlns:p14="http://schemas.microsoft.com/office/powerpoint/2010/main" val="313948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8C4A67-5B47-4FC4-88D1-4648EC6D6E7B}"/>
              </a:ext>
            </a:extLst>
          </p:cNvPr>
          <p:cNvSpPr>
            <a:spLocks noGrp="1"/>
          </p:cNvSpPr>
          <p:nvPr>
            <p:ph type="title"/>
          </p:nvPr>
        </p:nvSpPr>
        <p:spPr/>
        <p:txBody>
          <a:bodyPr/>
          <a:lstStyle/>
          <a:p>
            <a:r>
              <a:rPr lang="en-US" altLang="ko-KR" dirty="0"/>
              <a:t>Limitation of this project</a:t>
            </a:r>
            <a:endParaRPr lang="ko-KR" altLang="en-US" dirty="0"/>
          </a:p>
        </p:txBody>
      </p:sp>
      <p:sp>
        <p:nvSpPr>
          <p:cNvPr id="3" name="내용 개체 틀 2">
            <a:extLst>
              <a:ext uri="{FF2B5EF4-FFF2-40B4-BE49-F238E27FC236}">
                <a16:creationId xmlns:a16="http://schemas.microsoft.com/office/drawing/2014/main" id="{969C427C-304E-4B94-8BAF-4246C87BE44C}"/>
              </a:ext>
            </a:extLst>
          </p:cNvPr>
          <p:cNvSpPr>
            <a:spLocks noGrp="1"/>
          </p:cNvSpPr>
          <p:nvPr>
            <p:ph idx="1"/>
          </p:nvPr>
        </p:nvSpPr>
        <p:spPr/>
        <p:txBody>
          <a:bodyPr>
            <a:normAutofit/>
          </a:bodyPr>
          <a:lstStyle/>
          <a:p>
            <a:pPr marL="342900" lvl="0" indent="-342900" algn="just" latinLnBrk="1">
              <a:lnSpc>
                <a:spcPct val="107000"/>
              </a:lnSpc>
              <a:spcAft>
                <a:spcPts val="800"/>
              </a:spcAft>
              <a:buFont typeface="+mj-lt"/>
              <a:buAutoNum type="arabicPeriod"/>
            </a:pPr>
            <a:r>
              <a:rPr lang="en-US" altLang="ko-KR" sz="1800" kern="100" dirty="0">
                <a:effectLst/>
                <a:latin typeface="Times New Roman" panose="02020603050405020304" pitchFamily="18" charset="0"/>
                <a:ea typeface="맑은 고딕" panose="020B0503020000020004" pitchFamily="50" charset="-127"/>
                <a:cs typeface="Times New Roman" panose="02020603050405020304" pitchFamily="18" charset="0"/>
              </a:rPr>
              <a:t>The accuracy of Decision tree showed quiet low at 0.67</a:t>
            </a:r>
          </a:p>
          <a:p>
            <a:pPr marL="800100" lvl="1" indent="-342900" algn="just">
              <a:lnSpc>
                <a:spcPct val="107000"/>
              </a:lnSpc>
              <a:spcAft>
                <a:spcPts val="800"/>
              </a:spcAft>
              <a:buFont typeface="+mj-lt"/>
              <a:buAutoNum type="arabicPeriod"/>
            </a:pPr>
            <a:r>
              <a:rPr lang="en-US" altLang="ko-KR" sz="1400" kern="100" dirty="0">
                <a:effectLst/>
                <a:latin typeface="Times New Roman" panose="02020603050405020304" pitchFamily="18" charset="0"/>
                <a:ea typeface="맑은 고딕" panose="020B0503020000020004" pitchFamily="50" charset="-127"/>
                <a:cs typeface="Times New Roman" panose="02020603050405020304" pitchFamily="18" charset="0"/>
              </a:rPr>
              <a:t>The amount of dataset used was too small to train the model adequately.</a:t>
            </a:r>
          </a:p>
          <a:p>
            <a:pPr marL="800100" lvl="1" indent="-342900" algn="just">
              <a:lnSpc>
                <a:spcPct val="107000"/>
              </a:lnSpc>
              <a:spcAft>
                <a:spcPts val="800"/>
              </a:spcAft>
              <a:buFont typeface="+mj-lt"/>
              <a:buAutoNum type="arabicPeriod"/>
            </a:pPr>
            <a:r>
              <a:rPr lang="en-US" altLang="ko-KR" sz="1400" kern="100" dirty="0">
                <a:effectLst/>
                <a:latin typeface="Times New Roman" panose="02020603050405020304" pitchFamily="18" charset="0"/>
                <a:ea typeface="맑은 고딕" panose="020B0503020000020004" pitchFamily="50" charset="-127"/>
                <a:cs typeface="Times New Roman" panose="02020603050405020304" pitchFamily="18" charset="0"/>
              </a:rPr>
              <a:t>There is room for further improving the model by increasing the amount of data</a:t>
            </a:r>
          </a:p>
          <a:p>
            <a:pPr marL="342900" lvl="0" indent="-342900" algn="just" latinLnBrk="1">
              <a:lnSpc>
                <a:spcPct val="107000"/>
              </a:lnSpc>
              <a:spcAft>
                <a:spcPts val="800"/>
              </a:spcAft>
              <a:buFont typeface="+mj-lt"/>
              <a:buAutoNum type="arabicPeriod"/>
            </a:pPr>
            <a:r>
              <a:rPr lang="en-US" altLang="ko-KR" sz="1800" kern="100" dirty="0">
                <a:effectLst/>
                <a:latin typeface="Times New Roman" panose="02020603050405020304" pitchFamily="18" charset="0"/>
                <a:ea typeface="맑은 고딕" panose="020B0503020000020004" pitchFamily="50" charset="-127"/>
                <a:cs typeface="Times New Roman" panose="02020603050405020304" pitchFamily="18" charset="0"/>
              </a:rPr>
              <a:t>Clustering and classification index were created simply in proportion to the number of facilities. In other words, it is calculated without proper consideration of the overall ratio, which may give ambiguity to analysis.</a:t>
            </a:r>
            <a:endParaRPr lang="ko-KR" altLang="en-US" dirty="0"/>
          </a:p>
        </p:txBody>
      </p:sp>
    </p:spTree>
    <p:extLst>
      <p:ext uri="{BB962C8B-B14F-4D97-AF65-F5344CB8AC3E}">
        <p14:creationId xmlns:p14="http://schemas.microsoft.com/office/powerpoint/2010/main" val="1718634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D2AA60-C428-4405-9AE4-31B1156A4520}"/>
              </a:ext>
            </a:extLst>
          </p:cNvPr>
          <p:cNvSpPr>
            <a:spLocks noGrp="1"/>
          </p:cNvSpPr>
          <p:nvPr>
            <p:ph type="title"/>
          </p:nvPr>
        </p:nvSpPr>
        <p:spPr/>
        <p:txBody>
          <a:bodyPr/>
          <a:lstStyle/>
          <a:p>
            <a:r>
              <a:rPr lang="en-US" altLang="ko-KR" dirty="0"/>
              <a:t>Conclusion</a:t>
            </a:r>
            <a:endParaRPr lang="ko-KR" altLang="en-US" dirty="0"/>
          </a:p>
        </p:txBody>
      </p:sp>
      <p:sp>
        <p:nvSpPr>
          <p:cNvPr id="3" name="내용 개체 틀 2">
            <a:extLst>
              <a:ext uri="{FF2B5EF4-FFF2-40B4-BE49-F238E27FC236}">
                <a16:creationId xmlns:a16="http://schemas.microsoft.com/office/drawing/2014/main" id="{52D3A1E5-C662-4C86-A634-36057A8FDB62}"/>
              </a:ext>
            </a:extLst>
          </p:cNvPr>
          <p:cNvSpPr>
            <a:spLocks noGrp="1"/>
          </p:cNvSpPr>
          <p:nvPr>
            <p:ph idx="1"/>
          </p:nvPr>
        </p:nvSpPr>
        <p:spPr/>
        <p:txBody>
          <a:bodyPr/>
          <a:lstStyle/>
          <a:p>
            <a:pPr marL="254000" indent="228600" algn="just" latinLnBrk="1">
              <a:lnSpc>
                <a:spcPct val="107000"/>
              </a:lnSpc>
              <a:spcAft>
                <a:spcPts val="800"/>
              </a:spcAft>
            </a:pPr>
            <a:r>
              <a:rPr lang="en-US" altLang="ko-KR" sz="2400" kern="100" dirty="0">
                <a:effectLst/>
                <a:latin typeface="Times New Roman" panose="02020603050405020304" pitchFamily="18" charset="0"/>
                <a:ea typeface="맑은 고딕" panose="020B0503020000020004" pitchFamily="50" charset="-127"/>
                <a:cs typeface="Times New Roman" panose="02020603050405020304" pitchFamily="18" charset="0"/>
              </a:rPr>
              <a:t>This project showed neighborhoods ‘Christie/University of Toronto, Harbord/Kensington Market, Chinatown, Grange Park’ are most similar to </a:t>
            </a:r>
            <a:r>
              <a:rPr lang="en-US" altLang="ko-KR" sz="2400" kern="100" dirty="0" err="1">
                <a:effectLst/>
                <a:latin typeface="Times New Roman" panose="02020603050405020304" pitchFamily="18" charset="0"/>
                <a:ea typeface="맑은 고딕" panose="020B0503020000020004" pitchFamily="50" charset="-127"/>
                <a:cs typeface="Times New Roman" panose="02020603050405020304" pitchFamily="18" charset="0"/>
              </a:rPr>
              <a:t>Sengdong-gu</a:t>
            </a:r>
            <a:r>
              <a:rPr lang="en-US" altLang="ko-KR" sz="2400" kern="100" dirty="0">
                <a:effectLst/>
                <a:latin typeface="Times New Roman" panose="02020603050405020304" pitchFamily="18" charset="0"/>
                <a:ea typeface="맑은 고딕" panose="020B0503020000020004" pitchFamily="50" charset="-127"/>
                <a:cs typeface="Times New Roman" panose="02020603050405020304" pitchFamily="18" charset="0"/>
              </a:rPr>
              <a:t>.</a:t>
            </a:r>
          </a:p>
          <a:p>
            <a:pPr marL="254000" indent="254000" algn="just" latinLnBrk="1">
              <a:lnSpc>
                <a:spcPct val="107000"/>
              </a:lnSpc>
              <a:spcAft>
                <a:spcPts val="800"/>
              </a:spcAft>
            </a:pPr>
            <a:r>
              <a:rPr lang="en-US" altLang="ko-KR" sz="2400" kern="100" dirty="0">
                <a:effectLst/>
                <a:latin typeface="Times New Roman" panose="02020603050405020304" pitchFamily="18" charset="0"/>
                <a:ea typeface="맑은 고딕" panose="020B0503020000020004" pitchFamily="50" charset="-127"/>
                <a:cs typeface="Times New Roman" panose="02020603050405020304" pitchFamily="18" charset="0"/>
              </a:rPr>
              <a:t>The final decision on choosing the optimal location will be made by stakeholders based on the characteristics (included in this project or not) of the region. This project will be a good reference for them.</a:t>
            </a:r>
            <a:endParaRPr lang="ko-KR" altLang="ko-KR" sz="2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dirty="0"/>
          </a:p>
        </p:txBody>
      </p:sp>
    </p:spTree>
    <p:extLst>
      <p:ext uri="{BB962C8B-B14F-4D97-AF65-F5344CB8AC3E}">
        <p14:creationId xmlns:p14="http://schemas.microsoft.com/office/powerpoint/2010/main" val="415902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B5F805-A032-4481-BE43-CF558DFC0887}"/>
              </a:ext>
            </a:extLst>
          </p:cNvPr>
          <p:cNvSpPr>
            <a:spLocks noGrp="1"/>
          </p:cNvSpPr>
          <p:nvPr>
            <p:ph type="title"/>
          </p:nvPr>
        </p:nvSpPr>
        <p:spPr/>
        <p:txBody>
          <a:bodyPr/>
          <a:lstStyle/>
          <a:p>
            <a:r>
              <a:rPr lang="en-US" altLang="ko-KR"/>
              <a:t>Predicting the similarity of Areas</a:t>
            </a:r>
            <a:endParaRPr lang="ko-KR" altLang="en-US" dirty="0"/>
          </a:p>
        </p:txBody>
      </p:sp>
      <p:sp>
        <p:nvSpPr>
          <p:cNvPr id="3" name="내용 개체 틀 2">
            <a:extLst>
              <a:ext uri="{FF2B5EF4-FFF2-40B4-BE49-F238E27FC236}">
                <a16:creationId xmlns:a16="http://schemas.microsoft.com/office/drawing/2014/main" id="{4515C4FA-8D4D-4600-B776-C0A53CEA666B}"/>
              </a:ext>
            </a:extLst>
          </p:cNvPr>
          <p:cNvSpPr>
            <a:spLocks noGrp="1"/>
          </p:cNvSpPr>
          <p:nvPr>
            <p:ph idx="1"/>
          </p:nvPr>
        </p:nvSpPr>
        <p:spPr/>
        <p:txBody>
          <a:bodyPr/>
          <a:lstStyle/>
          <a:p>
            <a:pPr marL="254000" indent="228600" algn="just" latinLnBrk="1">
              <a:lnSpc>
                <a:spcPct val="107000"/>
              </a:lnSpc>
              <a:spcAft>
                <a:spcPts val="800"/>
              </a:spcAft>
            </a:pPr>
            <a:r>
              <a:rPr lang="en-US" altLang="ko-KR" sz="1800" kern="100">
                <a:effectLst/>
                <a:latin typeface="Times New Roman" panose="02020603050405020304" pitchFamily="18" charset="0"/>
                <a:ea typeface="맑은 고딕" panose="020B0503020000020004" pitchFamily="50" charset="-127"/>
                <a:cs typeface="Times New Roman" panose="02020603050405020304" pitchFamily="18" charset="0"/>
              </a:rPr>
              <a:t>Nowadays, there are quiet lots of Korean who try to immigrate to Canada for a variety of personal reasons, including career and academic issues.</a:t>
            </a:r>
          </a:p>
          <a:p>
            <a:pPr marL="254000" indent="228600" algn="just" latinLnBrk="1">
              <a:lnSpc>
                <a:spcPct val="107000"/>
              </a:lnSpc>
              <a:spcAft>
                <a:spcPts val="800"/>
              </a:spcAft>
            </a:pPr>
            <a:r>
              <a:rPr lang="en-US" altLang="ko-KR" sz="1800" kern="100">
                <a:latin typeface="Times New Roman" panose="02020603050405020304" pitchFamily="18" charset="0"/>
                <a:ea typeface="맑은 고딕" panose="020B0503020000020004" pitchFamily="50" charset="-127"/>
                <a:cs typeface="Times New Roman" panose="02020603050405020304" pitchFamily="18" charset="0"/>
              </a:rPr>
              <a:t>F</a:t>
            </a:r>
            <a:r>
              <a:rPr lang="en-US" altLang="ko-KR" sz="1800" kern="100">
                <a:effectLst/>
                <a:latin typeface="Times New Roman" panose="02020603050405020304" pitchFamily="18" charset="0"/>
                <a:ea typeface="맑은 고딕" panose="020B0503020000020004" pitchFamily="50" charset="-127"/>
                <a:cs typeface="Times New Roman" panose="02020603050405020304" pitchFamily="18" charset="0"/>
              </a:rPr>
              <a:t>ind the best place for Koreans to live in Toronto, Canada.</a:t>
            </a:r>
          </a:p>
          <a:p>
            <a:pPr marL="711200" lvl="1" indent="228600" algn="just">
              <a:lnSpc>
                <a:spcPct val="107000"/>
              </a:lnSpc>
              <a:spcAft>
                <a:spcPts val="800"/>
              </a:spcAft>
            </a:pPr>
            <a:r>
              <a:rPr lang="en-US" altLang="ko-KR" sz="1400" kern="100">
                <a:effectLst/>
                <a:latin typeface="Times New Roman" panose="02020603050405020304" pitchFamily="18" charset="0"/>
                <a:ea typeface="맑은 고딕" panose="020B0503020000020004" pitchFamily="50" charset="-127"/>
                <a:cs typeface="Times New Roman" panose="02020603050405020304" pitchFamily="18" charset="0"/>
              </a:rPr>
              <a:t>Specify the scope - people migrating from Seongdong-gu, Seoul to Downtown Toronto, Toronto.</a:t>
            </a:r>
            <a:endParaRPr lang="ko-KR" alt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p>
            <a:pPr marL="254000" indent="228600" algn="just" latinLnBrk="1">
              <a:lnSpc>
                <a:spcPct val="107000"/>
              </a:lnSpc>
              <a:spcAft>
                <a:spcPts val="800"/>
              </a:spcAft>
            </a:pPr>
            <a:r>
              <a:rPr lang="en-US" altLang="ko-KR" sz="1800" kern="100">
                <a:effectLst/>
                <a:latin typeface="Times New Roman" panose="02020603050405020304" pitchFamily="18" charset="0"/>
                <a:ea typeface="맑은 고딕" panose="020B0503020000020004" pitchFamily="50" charset="-127"/>
                <a:cs typeface="Times New Roman" panose="02020603050405020304" pitchFamily="18" charset="0"/>
              </a:rPr>
              <a:t>I will try to find the locations that have similar facilities with Seoul.</a:t>
            </a:r>
            <a:endParaRPr lang="ko-KR" altLang="ko-KR" sz="1800" kern="100">
              <a:effectLst/>
              <a:latin typeface="맑은 고딕" panose="020B0503020000020004" pitchFamily="50" charset="-127"/>
              <a:ea typeface="맑은 고딕" panose="020B0503020000020004" pitchFamily="50" charset="-127"/>
              <a:cs typeface="Times New Roman" panose="02020603050405020304" pitchFamily="18" charset="0"/>
            </a:endParaRPr>
          </a:p>
          <a:p>
            <a:pPr marL="254000" indent="228600" algn="just" latinLnBrk="1">
              <a:lnSpc>
                <a:spcPct val="107000"/>
              </a:lnSpc>
              <a:spcAft>
                <a:spcPts val="800"/>
              </a:spcAft>
            </a:pPr>
            <a:r>
              <a:rPr lang="en-US" altLang="ko-KR" sz="1800" kern="100">
                <a:effectLst/>
                <a:latin typeface="Times New Roman" panose="02020603050405020304" pitchFamily="18" charset="0"/>
                <a:ea typeface="맑은 고딕" panose="020B0503020000020004" pitchFamily="50" charset="-127"/>
                <a:cs typeface="Times New Roman" panose="02020603050405020304" pitchFamily="18" charset="0"/>
              </a:rPr>
              <a:t>This project could help Koreans who want to immigrate to Canada by representing the most adaptable neighborhood in Toronto.</a:t>
            </a:r>
            <a:endParaRPr lang="ko-KR" altLang="ko-KR" sz="1800" kern="10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dirty="0"/>
          </a:p>
        </p:txBody>
      </p:sp>
    </p:spTree>
    <p:extLst>
      <p:ext uri="{BB962C8B-B14F-4D97-AF65-F5344CB8AC3E}">
        <p14:creationId xmlns:p14="http://schemas.microsoft.com/office/powerpoint/2010/main" val="420015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5BBE10-B03E-4AC2-BEB4-406A5BF922DD}"/>
              </a:ext>
            </a:extLst>
          </p:cNvPr>
          <p:cNvSpPr>
            <a:spLocks noGrp="1"/>
          </p:cNvSpPr>
          <p:nvPr>
            <p:ph type="title"/>
          </p:nvPr>
        </p:nvSpPr>
        <p:spPr/>
        <p:txBody>
          <a:bodyPr/>
          <a:lstStyle/>
          <a:p>
            <a:r>
              <a:rPr lang="en-US" altLang="ko-KR" dirty="0"/>
              <a:t>Data acquisition and cleaning</a:t>
            </a:r>
            <a:endParaRPr lang="ko-KR" altLang="en-US" dirty="0"/>
          </a:p>
        </p:txBody>
      </p:sp>
      <p:sp>
        <p:nvSpPr>
          <p:cNvPr id="3" name="내용 개체 틀 2">
            <a:extLst>
              <a:ext uri="{FF2B5EF4-FFF2-40B4-BE49-F238E27FC236}">
                <a16:creationId xmlns:a16="http://schemas.microsoft.com/office/drawing/2014/main" id="{E919B713-962D-4801-BC9A-C4728A1EB56B}"/>
              </a:ext>
            </a:extLst>
          </p:cNvPr>
          <p:cNvSpPr>
            <a:spLocks noGrp="1"/>
          </p:cNvSpPr>
          <p:nvPr>
            <p:ph idx="1"/>
          </p:nvPr>
        </p:nvSpPr>
        <p:spPr/>
        <p:txBody>
          <a:bodyPr>
            <a:normAutofit/>
          </a:bodyPr>
          <a:lstStyle/>
          <a:p>
            <a:pPr marL="342900" lvl="0" indent="-342900" algn="just" latinLnBrk="1">
              <a:lnSpc>
                <a:spcPct val="107000"/>
              </a:lnSpc>
              <a:spcAft>
                <a:spcPts val="800"/>
              </a:spcAft>
              <a:buFont typeface="Wingdings" panose="05000000000000000000" pitchFamily="2" charset="2"/>
              <a:buChar char=""/>
            </a:pPr>
            <a:r>
              <a:rPr lang="en-US" altLang="ko-KR" sz="1800" kern="100" dirty="0">
                <a:effectLst/>
                <a:latin typeface="Times New Roman" panose="02020603050405020304" pitchFamily="18" charset="0"/>
                <a:ea typeface="맑은 고딕" panose="020B0503020000020004" pitchFamily="50" charset="-127"/>
                <a:cs typeface="Times New Roman" panose="02020603050405020304" pitchFamily="18" charset="0"/>
              </a:rPr>
              <a:t>The information of Neighborhood in Toronto, Canada including postal codes will be obtained from Wikipedia page. (</a:t>
            </a:r>
            <a:r>
              <a:rPr lang="en-US" altLang="ko-KR" sz="1800" u="sng" kern="100" dirty="0">
                <a:solidFill>
                  <a:srgbClr val="0563C1"/>
                </a:solidFill>
                <a:effectLst/>
                <a:latin typeface="Times New Roman" panose="02020603050405020304" pitchFamily="18" charset="0"/>
                <a:ea typeface="맑은 고딕" panose="020B0503020000020004" pitchFamily="50" charset="-127"/>
                <a:cs typeface="Times New Roman" panose="02020603050405020304" pitchFamily="18" charset="0"/>
                <a:hlinkClick r:id="rId2"/>
              </a:rPr>
              <a:t>https://en.wikipedia.org/wiki/List_of_postal_codes_of_Canada:_M</a:t>
            </a:r>
            <a:r>
              <a:rPr lang="en-US" altLang="ko-KR" sz="1800" kern="100" dirty="0">
                <a:effectLst/>
                <a:latin typeface="Times New Roman" panose="02020603050405020304" pitchFamily="18" charset="0"/>
                <a:ea typeface="맑은 고딕" panose="020B0503020000020004" pitchFamily="50" charset="-127"/>
                <a:cs typeface="Times New Roman" panose="02020603050405020304" pitchFamily="18" charset="0"/>
              </a:rPr>
              <a:t>)</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342900" lvl="0" indent="-342900" algn="just" latinLnBrk="1">
              <a:lnSpc>
                <a:spcPct val="107000"/>
              </a:lnSpc>
              <a:spcAft>
                <a:spcPts val="800"/>
              </a:spcAft>
              <a:buFont typeface="Wingdings" panose="05000000000000000000" pitchFamily="2" charset="2"/>
              <a:buChar char=""/>
            </a:pPr>
            <a:r>
              <a:rPr lang="en-US" altLang="ko-KR" sz="1800" kern="100" dirty="0">
                <a:effectLst/>
                <a:latin typeface="Times New Roman" panose="02020603050405020304" pitchFamily="18" charset="0"/>
                <a:ea typeface="맑은 고딕" panose="020B0503020000020004" pitchFamily="50" charset="-127"/>
                <a:cs typeface="Times New Roman" panose="02020603050405020304" pitchFamily="18" charset="0"/>
              </a:rPr>
              <a:t>The geographical coordinates of each postal code of Canada will be obtained from a csv file (</a:t>
            </a:r>
            <a:r>
              <a:rPr lang="en-US" altLang="ko-KR" sz="1800" u="sng" kern="100" dirty="0">
                <a:solidFill>
                  <a:srgbClr val="0563C1"/>
                </a:solidFill>
                <a:effectLst/>
                <a:latin typeface="Times New Roman" panose="02020603050405020304" pitchFamily="18" charset="0"/>
                <a:ea typeface="맑은 고딕" panose="020B0503020000020004" pitchFamily="50" charset="-127"/>
                <a:cs typeface="Times New Roman" panose="02020603050405020304" pitchFamily="18" charset="0"/>
                <a:hlinkClick r:id="rId3"/>
              </a:rPr>
              <a:t>http://cocl.us/Geospatial_data</a:t>
            </a:r>
            <a:r>
              <a:rPr lang="en-US" altLang="ko-KR" sz="1800" kern="100" dirty="0">
                <a:effectLst/>
                <a:latin typeface="Times New Roman" panose="02020603050405020304" pitchFamily="18" charset="0"/>
                <a:ea typeface="맑은 고딕" panose="020B0503020000020004" pitchFamily="50" charset="-127"/>
                <a:cs typeface="Times New Roman" panose="02020603050405020304" pitchFamily="18" charset="0"/>
              </a:rPr>
              <a:t>)</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342900" lvl="0" indent="-342900" algn="just" latinLnBrk="1">
              <a:lnSpc>
                <a:spcPct val="107000"/>
              </a:lnSpc>
              <a:spcAft>
                <a:spcPts val="800"/>
              </a:spcAft>
              <a:buFont typeface="Wingdings" panose="05000000000000000000" pitchFamily="2" charset="2"/>
              <a:buChar char=""/>
            </a:pPr>
            <a:r>
              <a:rPr lang="en-US" altLang="ko-KR" sz="1800" kern="100" dirty="0">
                <a:effectLst/>
                <a:latin typeface="Times New Roman" panose="02020603050405020304" pitchFamily="18" charset="0"/>
                <a:ea typeface="맑은 고딕" panose="020B0503020000020004" pitchFamily="50" charset="-127"/>
                <a:cs typeface="Times New Roman" panose="02020603050405020304" pitchFamily="18" charset="0"/>
              </a:rPr>
              <a:t>similarity of existing facilities in the neighborhood of Toronto and South Korea will be obtained using Foursquare API</a:t>
            </a:r>
          </a:p>
          <a:p>
            <a:pPr marL="342900" lvl="0" indent="-342900" algn="just" latinLnBrk="1">
              <a:lnSpc>
                <a:spcPct val="107000"/>
              </a:lnSpc>
              <a:spcAft>
                <a:spcPts val="800"/>
              </a:spcAft>
              <a:buFont typeface="Wingdings" panose="05000000000000000000" pitchFamily="2" charset="2"/>
              <a:buChar char=""/>
            </a:pP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dirty="0"/>
          </a:p>
        </p:txBody>
      </p:sp>
    </p:spTree>
    <p:extLst>
      <p:ext uri="{BB962C8B-B14F-4D97-AF65-F5344CB8AC3E}">
        <p14:creationId xmlns:p14="http://schemas.microsoft.com/office/powerpoint/2010/main" val="4162342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5BBE10-B03E-4AC2-BEB4-406A5BF922DD}"/>
              </a:ext>
            </a:extLst>
          </p:cNvPr>
          <p:cNvSpPr>
            <a:spLocks noGrp="1"/>
          </p:cNvSpPr>
          <p:nvPr>
            <p:ph type="title"/>
          </p:nvPr>
        </p:nvSpPr>
        <p:spPr/>
        <p:txBody>
          <a:bodyPr/>
          <a:lstStyle/>
          <a:p>
            <a:r>
              <a:rPr lang="en-US" altLang="ko-KR" dirty="0"/>
              <a:t>Data acquisition and cleaning</a:t>
            </a:r>
            <a:endParaRPr lang="ko-KR" altLang="en-US" dirty="0"/>
          </a:p>
        </p:txBody>
      </p:sp>
      <p:sp>
        <p:nvSpPr>
          <p:cNvPr id="5" name="내용 개체 틀 4">
            <a:extLst>
              <a:ext uri="{FF2B5EF4-FFF2-40B4-BE49-F238E27FC236}">
                <a16:creationId xmlns:a16="http://schemas.microsoft.com/office/drawing/2014/main" id="{D9F60C8D-B61E-42E3-BCBB-AA21B033E076}"/>
              </a:ext>
            </a:extLst>
          </p:cNvPr>
          <p:cNvSpPr>
            <a:spLocks noGrp="1"/>
          </p:cNvSpPr>
          <p:nvPr>
            <p:ph idx="1"/>
          </p:nvPr>
        </p:nvSpPr>
        <p:spPr/>
        <p:txBody>
          <a:bodyPr/>
          <a:lstStyle/>
          <a:p>
            <a:r>
              <a:rPr lang="en-US" altLang="ko-KR" dirty="0" err="1"/>
              <a:t>Dataframe</a:t>
            </a:r>
            <a:r>
              <a:rPr lang="en-US" altLang="ko-KR" dirty="0"/>
              <a:t> of Downtown Toronto including Postal code, </a:t>
            </a:r>
            <a:r>
              <a:rPr lang="en-US" altLang="ko-KR" dirty="0" err="1"/>
              <a:t>Geogrphical</a:t>
            </a:r>
            <a:r>
              <a:rPr lang="en-US" altLang="ko-KR" dirty="0"/>
              <a:t> coordinates etc.</a:t>
            </a:r>
            <a:endParaRPr lang="ko-KR" altLang="en-US" dirty="0"/>
          </a:p>
        </p:txBody>
      </p:sp>
      <p:pic>
        <p:nvPicPr>
          <p:cNvPr id="6" name="그림 5">
            <a:extLst>
              <a:ext uri="{FF2B5EF4-FFF2-40B4-BE49-F238E27FC236}">
                <a16:creationId xmlns:a16="http://schemas.microsoft.com/office/drawing/2014/main" id="{BC8801D2-8F0E-4B1A-A1B9-95DA54C5C5AD}"/>
              </a:ext>
            </a:extLst>
          </p:cNvPr>
          <p:cNvPicPr/>
          <p:nvPr/>
        </p:nvPicPr>
        <p:blipFill>
          <a:blip r:embed="rId2"/>
          <a:stretch>
            <a:fillRect/>
          </a:stretch>
        </p:blipFill>
        <p:spPr>
          <a:xfrm>
            <a:off x="1074007" y="2655390"/>
            <a:ext cx="10043985" cy="2520769"/>
          </a:xfrm>
          <a:prstGeom prst="rect">
            <a:avLst/>
          </a:prstGeom>
        </p:spPr>
      </p:pic>
    </p:spTree>
    <p:extLst>
      <p:ext uri="{BB962C8B-B14F-4D97-AF65-F5344CB8AC3E}">
        <p14:creationId xmlns:p14="http://schemas.microsoft.com/office/powerpoint/2010/main" val="421722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5BBE10-B03E-4AC2-BEB4-406A5BF922DD}"/>
              </a:ext>
            </a:extLst>
          </p:cNvPr>
          <p:cNvSpPr>
            <a:spLocks noGrp="1"/>
          </p:cNvSpPr>
          <p:nvPr>
            <p:ph type="title"/>
          </p:nvPr>
        </p:nvSpPr>
        <p:spPr/>
        <p:txBody>
          <a:bodyPr/>
          <a:lstStyle/>
          <a:p>
            <a:r>
              <a:rPr lang="en-US" altLang="ko-KR"/>
              <a:t>Data acquisition and cleaning</a:t>
            </a:r>
            <a:endParaRPr lang="ko-KR" altLang="en-US" dirty="0"/>
          </a:p>
        </p:txBody>
      </p:sp>
      <p:sp>
        <p:nvSpPr>
          <p:cNvPr id="5" name="내용 개체 틀 4">
            <a:extLst>
              <a:ext uri="{FF2B5EF4-FFF2-40B4-BE49-F238E27FC236}">
                <a16:creationId xmlns:a16="http://schemas.microsoft.com/office/drawing/2014/main" id="{D9F60C8D-B61E-42E3-BCBB-AA21B033E076}"/>
              </a:ext>
            </a:extLst>
          </p:cNvPr>
          <p:cNvSpPr>
            <a:spLocks noGrp="1"/>
          </p:cNvSpPr>
          <p:nvPr>
            <p:ph idx="1"/>
          </p:nvPr>
        </p:nvSpPr>
        <p:spPr/>
        <p:txBody>
          <a:bodyPr/>
          <a:lstStyle/>
          <a:p>
            <a:r>
              <a:rPr lang="en-US" altLang="ko-KR"/>
              <a:t>Geographical coordinate of Seongdong-gu, Seoul, South Korea</a:t>
            </a:r>
          </a:p>
          <a:p>
            <a:pPr lvl="1"/>
            <a:r>
              <a:rPr lang="en-US" altLang="ko-KR"/>
              <a:t>Latitude: 37.5635</a:t>
            </a:r>
          </a:p>
          <a:p>
            <a:pPr lvl="1"/>
            <a:r>
              <a:rPr lang="en-US" altLang="ko-KR"/>
              <a:t>Longitude: 127.0365</a:t>
            </a:r>
            <a:endParaRPr lang="ko-KR" altLang="en-US" dirty="0"/>
          </a:p>
        </p:txBody>
      </p:sp>
    </p:spTree>
    <p:extLst>
      <p:ext uri="{BB962C8B-B14F-4D97-AF65-F5344CB8AC3E}">
        <p14:creationId xmlns:p14="http://schemas.microsoft.com/office/powerpoint/2010/main" val="369938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5BBE10-B03E-4AC2-BEB4-406A5BF922DD}"/>
              </a:ext>
            </a:extLst>
          </p:cNvPr>
          <p:cNvSpPr>
            <a:spLocks noGrp="1"/>
          </p:cNvSpPr>
          <p:nvPr>
            <p:ph type="title"/>
          </p:nvPr>
        </p:nvSpPr>
        <p:spPr/>
        <p:txBody>
          <a:bodyPr/>
          <a:lstStyle/>
          <a:p>
            <a:r>
              <a:rPr lang="en-US" altLang="ko-KR" dirty="0"/>
              <a:t>Data acquisition and cleaning</a:t>
            </a:r>
            <a:endParaRPr lang="ko-KR" altLang="en-US" dirty="0"/>
          </a:p>
        </p:txBody>
      </p:sp>
      <p:sp>
        <p:nvSpPr>
          <p:cNvPr id="5" name="내용 개체 틀 4">
            <a:extLst>
              <a:ext uri="{FF2B5EF4-FFF2-40B4-BE49-F238E27FC236}">
                <a16:creationId xmlns:a16="http://schemas.microsoft.com/office/drawing/2014/main" id="{D9F60C8D-B61E-42E3-BCBB-AA21B033E076}"/>
              </a:ext>
            </a:extLst>
          </p:cNvPr>
          <p:cNvSpPr>
            <a:spLocks noGrp="1"/>
          </p:cNvSpPr>
          <p:nvPr>
            <p:ph idx="1"/>
          </p:nvPr>
        </p:nvSpPr>
        <p:spPr/>
        <p:txBody>
          <a:bodyPr/>
          <a:lstStyle/>
          <a:p>
            <a:r>
              <a:rPr lang="en-US" altLang="ko-KR" dirty="0"/>
              <a:t>Venues in </a:t>
            </a:r>
            <a:r>
              <a:rPr lang="en-US" altLang="ko-KR" dirty="0" err="1"/>
              <a:t>Seongdong-gu</a:t>
            </a:r>
            <a:endParaRPr lang="ko-KR" altLang="en-US" dirty="0"/>
          </a:p>
        </p:txBody>
      </p:sp>
      <p:pic>
        <p:nvPicPr>
          <p:cNvPr id="4" name="그림 3">
            <a:extLst>
              <a:ext uri="{FF2B5EF4-FFF2-40B4-BE49-F238E27FC236}">
                <a16:creationId xmlns:a16="http://schemas.microsoft.com/office/drawing/2014/main" id="{58E0FD8C-9707-4396-BBF4-0AA5B4D9BD0B}"/>
              </a:ext>
            </a:extLst>
          </p:cNvPr>
          <p:cNvPicPr/>
          <p:nvPr/>
        </p:nvPicPr>
        <p:blipFill>
          <a:blip r:embed="rId2"/>
          <a:stretch>
            <a:fillRect/>
          </a:stretch>
        </p:blipFill>
        <p:spPr>
          <a:xfrm>
            <a:off x="1148946" y="2470717"/>
            <a:ext cx="9894107" cy="3325926"/>
          </a:xfrm>
          <a:prstGeom prst="rect">
            <a:avLst/>
          </a:prstGeom>
        </p:spPr>
      </p:pic>
    </p:spTree>
    <p:extLst>
      <p:ext uri="{BB962C8B-B14F-4D97-AF65-F5344CB8AC3E}">
        <p14:creationId xmlns:p14="http://schemas.microsoft.com/office/powerpoint/2010/main" val="2148063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5BBE10-B03E-4AC2-BEB4-406A5BF922DD}"/>
              </a:ext>
            </a:extLst>
          </p:cNvPr>
          <p:cNvSpPr>
            <a:spLocks noGrp="1"/>
          </p:cNvSpPr>
          <p:nvPr>
            <p:ph type="title"/>
          </p:nvPr>
        </p:nvSpPr>
        <p:spPr/>
        <p:txBody>
          <a:bodyPr/>
          <a:lstStyle/>
          <a:p>
            <a:r>
              <a:rPr lang="en-US" altLang="ko-KR"/>
              <a:t>Data acquisition and cleaning</a:t>
            </a:r>
            <a:endParaRPr lang="ko-KR" altLang="en-US" dirty="0"/>
          </a:p>
        </p:txBody>
      </p:sp>
      <p:sp>
        <p:nvSpPr>
          <p:cNvPr id="5" name="내용 개체 틀 4">
            <a:extLst>
              <a:ext uri="{FF2B5EF4-FFF2-40B4-BE49-F238E27FC236}">
                <a16:creationId xmlns:a16="http://schemas.microsoft.com/office/drawing/2014/main" id="{D9F60C8D-B61E-42E3-BCBB-AA21B033E076}"/>
              </a:ext>
            </a:extLst>
          </p:cNvPr>
          <p:cNvSpPr>
            <a:spLocks noGrp="1"/>
          </p:cNvSpPr>
          <p:nvPr>
            <p:ph idx="1"/>
          </p:nvPr>
        </p:nvSpPr>
        <p:spPr/>
        <p:txBody>
          <a:bodyPr/>
          <a:lstStyle/>
          <a:p>
            <a:r>
              <a:rPr lang="en-US" altLang="ko-KR" dirty="0"/>
              <a:t>Venues in Toronto</a:t>
            </a:r>
            <a:endParaRPr lang="ko-KR" altLang="en-US" dirty="0"/>
          </a:p>
        </p:txBody>
      </p:sp>
      <p:pic>
        <p:nvPicPr>
          <p:cNvPr id="6" name="그림 5">
            <a:extLst>
              <a:ext uri="{FF2B5EF4-FFF2-40B4-BE49-F238E27FC236}">
                <a16:creationId xmlns:a16="http://schemas.microsoft.com/office/drawing/2014/main" id="{46135447-4515-4461-8BBE-FA72BBCA8C07}"/>
              </a:ext>
            </a:extLst>
          </p:cNvPr>
          <p:cNvPicPr/>
          <p:nvPr/>
        </p:nvPicPr>
        <p:blipFill>
          <a:blip r:embed="rId2"/>
          <a:stretch>
            <a:fillRect/>
          </a:stretch>
        </p:blipFill>
        <p:spPr>
          <a:xfrm>
            <a:off x="268797" y="2363402"/>
            <a:ext cx="11654405" cy="3275784"/>
          </a:xfrm>
          <a:prstGeom prst="rect">
            <a:avLst/>
          </a:prstGeom>
        </p:spPr>
      </p:pic>
    </p:spTree>
    <p:extLst>
      <p:ext uri="{BB962C8B-B14F-4D97-AF65-F5344CB8AC3E}">
        <p14:creationId xmlns:p14="http://schemas.microsoft.com/office/powerpoint/2010/main" val="3298485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6340EB-6733-46E9-B3D9-EA9E605A1A5F}"/>
              </a:ext>
            </a:extLst>
          </p:cNvPr>
          <p:cNvSpPr>
            <a:spLocks noGrp="1"/>
          </p:cNvSpPr>
          <p:nvPr>
            <p:ph type="title"/>
          </p:nvPr>
        </p:nvSpPr>
        <p:spPr/>
        <p:txBody>
          <a:bodyPr/>
          <a:lstStyle/>
          <a:p>
            <a:r>
              <a:rPr lang="en-US" altLang="ko-KR" dirty="0"/>
              <a:t>How to analyze</a:t>
            </a:r>
            <a:endParaRPr lang="ko-KR" altLang="en-US" dirty="0"/>
          </a:p>
        </p:txBody>
      </p:sp>
      <p:sp>
        <p:nvSpPr>
          <p:cNvPr id="3" name="내용 개체 틀 2">
            <a:extLst>
              <a:ext uri="{FF2B5EF4-FFF2-40B4-BE49-F238E27FC236}">
                <a16:creationId xmlns:a16="http://schemas.microsoft.com/office/drawing/2014/main" id="{378013A2-0196-4995-A1B3-9264C1383062}"/>
              </a:ext>
            </a:extLst>
          </p:cNvPr>
          <p:cNvSpPr>
            <a:spLocks noGrp="1"/>
          </p:cNvSpPr>
          <p:nvPr>
            <p:ph idx="1"/>
          </p:nvPr>
        </p:nvSpPr>
        <p:spPr/>
        <p:txBody>
          <a:bodyPr>
            <a:normAutofit/>
          </a:bodyPr>
          <a:lstStyle/>
          <a:p>
            <a:pPr marL="596900" indent="-342900" algn="just" latinLnBrk="1">
              <a:lnSpc>
                <a:spcPct val="107000"/>
              </a:lnSpc>
              <a:spcAft>
                <a:spcPts val="800"/>
              </a:spcAft>
              <a:buAutoNum type="arabicPeriod"/>
            </a:pPr>
            <a:r>
              <a:rPr lang="en-US" altLang="ko-KR" sz="1800" kern="100" dirty="0">
                <a:effectLst/>
                <a:latin typeface="Times New Roman" panose="02020603050405020304" pitchFamily="18" charset="0"/>
                <a:ea typeface="맑은 고딕" panose="020B0503020000020004" pitchFamily="50" charset="-127"/>
                <a:cs typeface="Times New Roman" panose="02020603050405020304" pitchFamily="18" charset="0"/>
              </a:rPr>
              <a:t>Collect the required data: top 100 Venues and its category for both borough (Downtown Toronto, </a:t>
            </a:r>
            <a:r>
              <a:rPr lang="en-US" altLang="ko-KR" sz="1800" kern="100" dirty="0" err="1">
                <a:effectLst/>
                <a:latin typeface="Times New Roman" panose="02020603050405020304" pitchFamily="18" charset="0"/>
                <a:ea typeface="맑은 고딕" panose="020B0503020000020004" pitchFamily="50" charset="-127"/>
                <a:cs typeface="Times New Roman" panose="02020603050405020304" pitchFamily="18" charset="0"/>
              </a:rPr>
              <a:t>Seongdong-gu</a:t>
            </a:r>
            <a:r>
              <a:rPr lang="en-US" altLang="ko-KR" sz="1800" kern="100" dirty="0">
                <a:effectLst/>
                <a:latin typeface="Times New Roman" panose="02020603050405020304" pitchFamily="18" charset="0"/>
                <a:ea typeface="맑은 고딕" panose="020B0503020000020004" pitchFamily="50" charset="-127"/>
                <a:cs typeface="Times New Roman" panose="02020603050405020304" pitchFamily="18" charset="0"/>
              </a:rPr>
              <a:t>)</a:t>
            </a:r>
          </a:p>
          <a:p>
            <a:pPr marL="596900" indent="-342900" algn="just" latinLnBrk="1">
              <a:lnSpc>
                <a:spcPct val="107000"/>
              </a:lnSpc>
              <a:spcAft>
                <a:spcPts val="800"/>
              </a:spcAft>
              <a:buAutoNum type="arabicPeriod"/>
            </a:pPr>
            <a:r>
              <a:rPr lang="en-US" altLang="ko-KR" sz="1800" kern="100" dirty="0">
                <a:latin typeface="Times New Roman" panose="02020603050405020304" pitchFamily="18" charset="0"/>
                <a:ea typeface="맑은 고딕" panose="020B0503020000020004" pitchFamily="50" charset="-127"/>
                <a:cs typeface="Times New Roman" panose="02020603050405020304" pitchFamily="18" charset="0"/>
              </a:rPr>
              <a:t>Cluster Neighborhoods of Downtown Toronto</a:t>
            </a:r>
          </a:p>
          <a:p>
            <a:pPr marL="996950" lvl="1" indent="-285750" algn="just">
              <a:lnSpc>
                <a:spcPct val="107000"/>
              </a:lnSpc>
              <a:spcAft>
                <a:spcPts val="800"/>
              </a:spcAft>
            </a:pPr>
            <a:r>
              <a:rPr lang="en-US" altLang="ko-KR" sz="1400" kern="100" dirty="0">
                <a:latin typeface="Times New Roman" panose="02020603050405020304" pitchFamily="18" charset="0"/>
                <a:ea typeface="맑은 고딕" panose="020B0503020000020004" pitchFamily="50" charset="-127"/>
                <a:cs typeface="Times New Roman" panose="02020603050405020304" pitchFamily="18" charset="0"/>
              </a:rPr>
              <a:t>K-Means Clustering</a:t>
            </a:r>
          </a:p>
          <a:p>
            <a:pPr marL="996950" lvl="1" indent="-285750" algn="just">
              <a:lnSpc>
                <a:spcPct val="107000"/>
              </a:lnSpc>
              <a:spcAft>
                <a:spcPts val="800"/>
              </a:spcAft>
            </a:pPr>
            <a:r>
              <a:rPr lang="en-US" altLang="ko-KR" sz="1400" kern="100" dirty="0">
                <a:latin typeface="Times New Roman" panose="02020603050405020304" pitchFamily="18" charset="0"/>
                <a:ea typeface="맑은 고딕" panose="020B0503020000020004" pitchFamily="50" charset="-127"/>
                <a:cs typeface="Times New Roman" panose="02020603050405020304" pitchFamily="18" charset="0"/>
              </a:rPr>
              <a:t>One-hot encoding method</a:t>
            </a:r>
          </a:p>
          <a:p>
            <a:pPr marL="254000" indent="0" algn="just">
              <a:lnSpc>
                <a:spcPct val="107000"/>
              </a:lnSpc>
              <a:spcAft>
                <a:spcPts val="800"/>
              </a:spcAft>
              <a:buNone/>
            </a:pPr>
            <a:r>
              <a:rPr lang="en-US" altLang="ko-KR" sz="1800" kern="100" dirty="0">
                <a:effectLst/>
                <a:latin typeface="Times New Roman" panose="02020603050405020304" pitchFamily="18" charset="0"/>
                <a:ea typeface="맑은 고딕" panose="020B0503020000020004" pitchFamily="50" charset="-127"/>
                <a:cs typeface="Times New Roman" panose="02020603050405020304" pitchFamily="18" charset="0"/>
              </a:rPr>
              <a:t>3. Categorize the </a:t>
            </a:r>
            <a:r>
              <a:rPr lang="en-US" altLang="ko-KR" sz="1800" kern="100" dirty="0" err="1">
                <a:effectLst/>
                <a:latin typeface="Times New Roman" panose="02020603050405020304" pitchFamily="18" charset="0"/>
                <a:ea typeface="맑은 고딕" panose="020B0503020000020004" pitchFamily="50" charset="-127"/>
                <a:cs typeface="Times New Roman" panose="02020603050405020304" pitchFamily="18" charset="0"/>
              </a:rPr>
              <a:t>Seongdong-gu</a:t>
            </a:r>
            <a:r>
              <a:rPr lang="en-US" altLang="ko-KR" sz="1800" kern="100" dirty="0">
                <a:effectLst/>
                <a:latin typeface="Times New Roman" panose="02020603050405020304" pitchFamily="18" charset="0"/>
                <a:ea typeface="맑은 고딕" panose="020B0503020000020004" pitchFamily="50" charset="-127"/>
                <a:cs typeface="Times New Roman" panose="02020603050405020304" pitchFamily="18" charset="0"/>
              </a:rPr>
              <a:t> with cluster index of Downtown Toronto</a:t>
            </a:r>
          </a:p>
          <a:p>
            <a:pPr marL="996950" lvl="1" indent="-285750" algn="just">
              <a:lnSpc>
                <a:spcPct val="107000"/>
              </a:lnSpc>
              <a:spcAft>
                <a:spcPts val="800"/>
              </a:spcAft>
            </a:pPr>
            <a:r>
              <a:rPr lang="en-US" altLang="ko-KR" sz="1400" kern="100" dirty="0">
                <a:latin typeface="Times New Roman" panose="02020603050405020304" pitchFamily="18" charset="0"/>
                <a:ea typeface="맑은 고딕" panose="020B0503020000020004" pitchFamily="50" charset="-127"/>
                <a:cs typeface="Times New Roman" panose="02020603050405020304" pitchFamily="18" charset="0"/>
              </a:rPr>
              <a:t>Decision Tree model</a:t>
            </a:r>
          </a:p>
          <a:p>
            <a:pPr marL="996950" lvl="1" indent="-285750" algn="just">
              <a:lnSpc>
                <a:spcPct val="107000"/>
              </a:lnSpc>
              <a:spcAft>
                <a:spcPts val="800"/>
              </a:spcAft>
            </a:pPr>
            <a:r>
              <a:rPr lang="en-US" altLang="ko-KR" sz="1400" kern="100" dirty="0">
                <a:latin typeface="Times New Roman" panose="02020603050405020304" pitchFamily="18" charset="0"/>
                <a:ea typeface="맑은 고딕" panose="020B0503020000020004" pitchFamily="50" charset="-127"/>
                <a:cs typeface="Times New Roman" panose="02020603050405020304" pitchFamily="18" charset="0"/>
              </a:rPr>
              <a:t>One-hot encoding method</a:t>
            </a:r>
          </a:p>
        </p:txBody>
      </p:sp>
    </p:spTree>
    <p:extLst>
      <p:ext uri="{BB962C8B-B14F-4D97-AF65-F5344CB8AC3E}">
        <p14:creationId xmlns:p14="http://schemas.microsoft.com/office/powerpoint/2010/main" val="753382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229D02-1600-4CFD-AD83-A3CF8866D4EA}"/>
              </a:ext>
            </a:extLst>
          </p:cNvPr>
          <p:cNvSpPr>
            <a:spLocks noGrp="1"/>
          </p:cNvSpPr>
          <p:nvPr>
            <p:ph type="title"/>
          </p:nvPr>
        </p:nvSpPr>
        <p:spPr/>
        <p:txBody>
          <a:bodyPr>
            <a:normAutofit/>
          </a:bodyPr>
          <a:lstStyle/>
          <a:p>
            <a:r>
              <a:rPr lang="en-US" altLang="ko-KR" dirty="0"/>
              <a:t>Explanatory Data analysis: </a:t>
            </a:r>
            <a:r>
              <a:rPr lang="en-US" altLang="ko-KR" sz="3600" dirty="0" err="1"/>
              <a:t>Seongdong-gu</a:t>
            </a:r>
            <a:endParaRPr lang="ko-KR" altLang="en-US" dirty="0"/>
          </a:p>
        </p:txBody>
      </p:sp>
      <p:pic>
        <p:nvPicPr>
          <p:cNvPr id="4" name="그림 3">
            <a:extLst>
              <a:ext uri="{FF2B5EF4-FFF2-40B4-BE49-F238E27FC236}">
                <a16:creationId xmlns:a16="http://schemas.microsoft.com/office/drawing/2014/main" id="{B6D31643-D02C-4CB5-9B5C-881CF1B6B617}"/>
              </a:ext>
            </a:extLst>
          </p:cNvPr>
          <p:cNvPicPr/>
          <p:nvPr/>
        </p:nvPicPr>
        <p:blipFill>
          <a:blip r:embed="rId2"/>
          <a:stretch>
            <a:fillRect/>
          </a:stretch>
        </p:blipFill>
        <p:spPr>
          <a:xfrm>
            <a:off x="4734075" y="1578348"/>
            <a:ext cx="2723849" cy="3473734"/>
          </a:xfrm>
          <a:prstGeom prst="rect">
            <a:avLst/>
          </a:prstGeom>
        </p:spPr>
      </p:pic>
      <p:pic>
        <p:nvPicPr>
          <p:cNvPr id="5" name="그림 4">
            <a:extLst>
              <a:ext uri="{FF2B5EF4-FFF2-40B4-BE49-F238E27FC236}">
                <a16:creationId xmlns:a16="http://schemas.microsoft.com/office/drawing/2014/main" id="{DBC75EA5-25B4-4BC9-AA3B-CE5BE9CF5EB9}"/>
              </a:ext>
            </a:extLst>
          </p:cNvPr>
          <p:cNvPicPr/>
          <p:nvPr/>
        </p:nvPicPr>
        <p:blipFill rotWithShape="1">
          <a:blip r:embed="rId3"/>
          <a:srcRect r="68748"/>
          <a:stretch/>
        </p:blipFill>
        <p:spPr>
          <a:xfrm>
            <a:off x="968428" y="4935347"/>
            <a:ext cx="7206977" cy="1676083"/>
          </a:xfrm>
          <a:prstGeom prst="rect">
            <a:avLst/>
          </a:prstGeom>
        </p:spPr>
      </p:pic>
      <p:pic>
        <p:nvPicPr>
          <p:cNvPr id="7" name="그림 6">
            <a:extLst>
              <a:ext uri="{FF2B5EF4-FFF2-40B4-BE49-F238E27FC236}">
                <a16:creationId xmlns:a16="http://schemas.microsoft.com/office/drawing/2014/main" id="{C2555FF0-1640-47FD-A738-525BE845EE0B}"/>
              </a:ext>
            </a:extLst>
          </p:cNvPr>
          <p:cNvPicPr/>
          <p:nvPr/>
        </p:nvPicPr>
        <p:blipFill rotWithShape="1">
          <a:blip r:embed="rId3"/>
          <a:srcRect l="90050" r="394"/>
          <a:stretch/>
        </p:blipFill>
        <p:spPr>
          <a:xfrm>
            <a:off x="9206553" y="4964531"/>
            <a:ext cx="2038623" cy="1632134"/>
          </a:xfrm>
          <a:prstGeom prst="rect">
            <a:avLst/>
          </a:prstGeom>
        </p:spPr>
      </p:pic>
      <p:grpSp>
        <p:nvGrpSpPr>
          <p:cNvPr id="11" name="그룹 10">
            <a:extLst>
              <a:ext uri="{FF2B5EF4-FFF2-40B4-BE49-F238E27FC236}">
                <a16:creationId xmlns:a16="http://schemas.microsoft.com/office/drawing/2014/main" id="{C0A38F7B-744D-4162-849D-2B0E2D8BF292}"/>
              </a:ext>
            </a:extLst>
          </p:cNvPr>
          <p:cNvGrpSpPr/>
          <p:nvPr/>
        </p:nvGrpSpPr>
        <p:grpSpPr>
          <a:xfrm>
            <a:off x="8476085" y="5751414"/>
            <a:ext cx="429787" cy="108857"/>
            <a:chOff x="7685315" y="3206358"/>
            <a:chExt cx="429787" cy="108857"/>
          </a:xfrm>
        </p:grpSpPr>
        <p:sp>
          <p:nvSpPr>
            <p:cNvPr id="8" name="타원 7">
              <a:extLst>
                <a:ext uri="{FF2B5EF4-FFF2-40B4-BE49-F238E27FC236}">
                  <a16:creationId xmlns:a16="http://schemas.microsoft.com/office/drawing/2014/main" id="{609547B8-E6D7-47B6-895F-7CC31A1A53FC}"/>
                </a:ext>
              </a:extLst>
            </p:cNvPr>
            <p:cNvSpPr/>
            <p:nvPr/>
          </p:nvSpPr>
          <p:spPr>
            <a:xfrm>
              <a:off x="7685315" y="3206358"/>
              <a:ext cx="101198" cy="10119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894A0D11-CC5A-4135-A4DC-177D4CA29F69}"/>
                </a:ext>
              </a:extLst>
            </p:cNvPr>
            <p:cNvSpPr/>
            <p:nvPr/>
          </p:nvSpPr>
          <p:spPr>
            <a:xfrm>
              <a:off x="7852430" y="3214017"/>
              <a:ext cx="101198" cy="10119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6D830215-4A34-4269-9B45-A50E99C57400}"/>
                </a:ext>
              </a:extLst>
            </p:cNvPr>
            <p:cNvSpPr/>
            <p:nvPr/>
          </p:nvSpPr>
          <p:spPr>
            <a:xfrm>
              <a:off x="8013904" y="3214017"/>
              <a:ext cx="101198" cy="10119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42287400"/>
      </p:ext>
    </p:extLst>
  </p:cSld>
  <p:clrMapOvr>
    <a:masterClrMapping/>
  </p:clrMapOvr>
</p:sld>
</file>

<file path=ppt/theme/theme1.xml><?xml version="1.0" encoding="utf-8"?>
<a:theme xmlns:a="http://schemas.openxmlformats.org/drawingml/2006/main" name="기본">
  <a:themeElements>
    <a:clrScheme name="기본">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사용자 지정 1">
      <a:majorFont>
        <a:latin typeface="Times New Roman"/>
        <a:ea typeface="바탕"/>
        <a:cs typeface=""/>
      </a:majorFont>
      <a:minorFont>
        <a:latin typeface="Times New Roman"/>
        <a:ea typeface="돋움"/>
        <a:cs typeface=""/>
      </a:minorFont>
    </a:fontScheme>
    <a:fmtScheme name="기본">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TM03457444[[fn=기본]]</Template>
  <TotalTime>29</TotalTime>
  <Words>559</Words>
  <Application>Microsoft Office PowerPoint</Application>
  <PresentationFormat>와이드스크린</PresentationFormat>
  <Paragraphs>51</Paragraphs>
  <Slides>15</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15</vt:i4>
      </vt:variant>
    </vt:vector>
  </HeadingPairs>
  <TitlesOfParts>
    <vt:vector size="20" baseType="lpstr">
      <vt:lpstr>맑은 고딕</vt:lpstr>
      <vt:lpstr>Corbel</vt:lpstr>
      <vt:lpstr>Times New Roman</vt:lpstr>
      <vt:lpstr>Wingdings</vt:lpstr>
      <vt:lpstr>기본</vt:lpstr>
      <vt:lpstr>Finding the most similar Toronto neighborhood with South Korea</vt:lpstr>
      <vt:lpstr>Predicting the similarity of Areas</vt:lpstr>
      <vt:lpstr>Data acquisition and cleaning</vt:lpstr>
      <vt:lpstr>Data acquisition and cleaning</vt:lpstr>
      <vt:lpstr>Data acquisition and cleaning</vt:lpstr>
      <vt:lpstr>Data acquisition and cleaning</vt:lpstr>
      <vt:lpstr>Data acquisition and cleaning</vt:lpstr>
      <vt:lpstr>How to analyze</vt:lpstr>
      <vt:lpstr>Explanatory Data analysis: Seongdong-gu</vt:lpstr>
      <vt:lpstr>Explanatory Data analysis: Downtown Toronto</vt:lpstr>
      <vt:lpstr>Clustering Neighborhoods in Downtown Toronto</vt:lpstr>
      <vt:lpstr>Classifying which cluster Seongdong-gu belongs to</vt:lpstr>
      <vt:lpstr>Which are neighborhoods in Downtown Toronto similar with Seongdong-gu?</vt:lpstr>
      <vt:lpstr>Limitation of this project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most similar Toronto neighborhood with South Korea</dc:title>
  <dc:creator>Gu Eunkyung</dc:creator>
  <cp:lastModifiedBy>Gu Eunkyung</cp:lastModifiedBy>
  <cp:revision>6</cp:revision>
  <dcterms:created xsi:type="dcterms:W3CDTF">2020-12-11T04:31:28Z</dcterms:created>
  <dcterms:modified xsi:type="dcterms:W3CDTF">2020-12-11T05:06:18Z</dcterms:modified>
</cp:coreProperties>
</file>