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1E0B2"/>
    <a:srgbClr val="FFEDDF"/>
    <a:srgbClr val="B0D6C8"/>
    <a:srgbClr val="4E4E4E"/>
    <a:srgbClr val="9DE8EC"/>
    <a:srgbClr val="C9F1FF"/>
    <a:srgbClr val="CAF5E5"/>
    <a:srgbClr val="E7D6F3"/>
    <a:srgbClr val="DA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0"/>
    <p:restoredTop sz="94663"/>
  </p:normalViewPr>
  <p:slideViewPr>
    <p:cSldViewPr snapToGrid="0" snapToObjects="1">
      <p:cViewPr>
        <p:scale>
          <a:sx n="105" d="100"/>
          <a:sy n="105" d="100"/>
        </p:scale>
        <p:origin x="13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B267-9B0F-5440-9EC1-48C58468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460FC-F0C3-2D4F-BD55-582574B30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F29A-FBDB-B740-9225-DA6CEBB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8083-BADC-174B-A09B-108C387C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7829-01FE-104D-BCB0-69003AA8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DBDA-9666-9549-AD83-F391105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59EDF-162D-A544-BAF6-8C7F778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22FE-F1F4-3140-88B7-B7DA09C2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E7CB-1EAA-5341-9C23-9DE64581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FAAA-6D33-A340-A231-5693AEEC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F86E5-463A-5E46-865F-30ACB546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B358-E90D-B34D-B4B8-6ADBFAA6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9BB3-9796-B148-BCF1-CDFC86D8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55E1-2088-F741-B6CC-7B131BC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C74B-FA81-6A40-AEFD-46B3DB70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C46F-8815-2649-AB23-0E656374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E780-72A0-4B46-B0A1-2DB78B64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C612-37BD-F341-B4E4-1B557C42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0BAE-E84B-AC4F-8557-7B85BB89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73A0-5F5E-4548-B951-3019022D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3082-0DE7-F94D-8375-8699A0FF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A515-A427-7242-BB15-CDA822C6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D1A0-4B72-8A4D-B53B-63EF50BA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8C36-A33C-2341-ABC4-AF2B2F75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EC87-9AF8-5648-9742-E09ABDE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8C6C-A535-1349-8247-D8DD9E65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C551-3355-F141-8A8E-DFF58E90B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51E14-56DB-C840-B856-59EA2C6A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6ED6-1ED3-E34A-B274-C93E417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7888-9DF2-FE4E-8C4F-EB996464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4C01A-ABC4-8F49-8C0A-5B2A0F6A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BD69-96A1-A244-885D-B1600153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0DD5-4F4A-4348-B2C1-4F8250B5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D74C-D561-374A-89F1-F7E01BEF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FE4B-589A-E64E-88AC-D21025C46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1ED73-9236-AF49-90DF-10E866D1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9F258-DAFD-E54E-8066-B41831F5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CEB07-490F-8B49-8FE6-CD5D5216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15D11-EF68-6E41-BF4C-35979149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2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B53E-DF9B-3948-9328-21D4B1F5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0C363-C382-EA40-99FB-C2C16706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9E67F-A99B-6740-8516-7BF50DD1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BCB23-0694-BF45-9503-26042A9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8C3C2-E0EF-BD4A-865F-5AD07573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CA643-75B1-1A43-A5F2-307DEEF6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6B4B-6AB0-2B4C-9793-E0298788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E64F-5C8C-B94F-B954-F9620719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1C96-4FC8-9F4A-8649-76ACEC97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216E9-7F26-7F44-BC71-82431EA6E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C7B0-8A4C-4A4C-88CB-E7561FFD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E5D2-BAF8-A84D-BC01-E29EBFAC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16F18-C740-AA48-9ACA-B7803B4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90EC-C0E5-D64A-AE39-DF25F5EA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AA6AE-55CA-9647-978B-DB7BAB0C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64034-0F34-4F42-A058-9B639DF9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3BD5-AA4E-C34E-8CB5-A9C0C7CA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993B-2595-084B-8E45-27CBA511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3526-061E-4948-ACE5-F8EACE57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95C95-4964-E243-B41C-3B1B7F33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EF2F-6A3C-FF49-8EDE-8E413880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742C-E325-DC4F-89C3-AF3517DB0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500B-213C-D440-8886-628FAC71E2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95DE-95AC-6D4B-88D3-4DD9C86C7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C33C-FAB1-E646-9693-090C2472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F5A0-7455-4F4C-BB6F-744ED0206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934F-2D55-1049-83E9-CFBFC1D26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1F3F-000D-F246-8E35-D2DF460A5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90C9E-94C4-6944-BFA7-1BEB5C6E8D81}"/>
              </a:ext>
            </a:extLst>
          </p:cNvPr>
          <p:cNvGrpSpPr/>
          <p:nvPr/>
        </p:nvGrpSpPr>
        <p:grpSpPr>
          <a:xfrm>
            <a:off x="835937" y="3220212"/>
            <a:ext cx="7479404" cy="1881213"/>
            <a:chOff x="835937" y="3220212"/>
            <a:chExt cx="7479404" cy="1881213"/>
          </a:xfrm>
        </p:grpSpPr>
        <p:pic>
          <p:nvPicPr>
            <p:cNvPr id="5" name="Picture 4" descr="Sparrow | Sparrow Honors Lansing Native as Physician Of The Year, Inducts  New Members to Hall of Fame">
              <a:extLst>
                <a:ext uri="{FF2B5EF4-FFF2-40B4-BE49-F238E27FC236}">
                  <a16:creationId xmlns:a16="http://schemas.microsoft.com/office/drawing/2014/main" id="{4698774E-86FA-C648-BE19-1021D3D3E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75" b="26025"/>
            <a:stretch/>
          </p:blipFill>
          <p:spPr bwMode="auto">
            <a:xfrm>
              <a:off x="835937" y="3220212"/>
              <a:ext cx="2032000" cy="73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F0B98F4B-9FE4-0640-A4A2-9DB071B8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3359" y="3220212"/>
              <a:ext cx="2047631" cy="998220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58E161E-D0CB-ED4F-A1F9-E9213A08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2733" y="3429000"/>
              <a:ext cx="2596557" cy="531114"/>
            </a:xfrm>
            <a:prstGeom prst="rect">
              <a:avLst/>
            </a:prstGeom>
          </p:spPr>
        </p:pic>
        <p:pic>
          <p:nvPicPr>
            <p:cNvPr id="8" name="Picture 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394A65A-B622-DC4A-A44E-0FFC05A5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2733" y="4333781"/>
              <a:ext cx="2642608" cy="531113"/>
            </a:xfrm>
            <a:prstGeom prst="rect">
              <a:avLst/>
            </a:prstGeom>
          </p:spPr>
        </p:pic>
        <p:pic>
          <p:nvPicPr>
            <p:cNvPr id="9" name="Picture 6" descr="Vault Health Delivers Access to the First FDA EUA Approved At-Home Saliva  Test for COVID-19">
              <a:extLst>
                <a:ext uri="{FF2B5EF4-FFF2-40B4-BE49-F238E27FC236}">
                  <a16:creationId xmlns:a16="http://schemas.microsoft.com/office/drawing/2014/main" id="{A41E2F8D-E063-1F4D-9059-1FBE43A7D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01" y="4566757"/>
              <a:ext cx="2050048" cy="534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D1967CC-ECF4-A343-9A8D-9BD5DEC1C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89858" y="4097251"/>
              <a:ext cx="1124158" cy="1004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74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0784DDC-6128-FF4D-9C6E-AB50F1B5E497}"/>
              </a:ext>
            </a:extLst>
          </p:cNvPr>
          <p:cNvGrpSpPr/>
          <p:nvPr/>
        </p:nvGrpSpPr>
        <p:grpSpPr>
          <a:xfrm>
            <a:off x="821625" y="3112172"/>
            <a:ext cx="10838237" cy="1603708"/>
            <a:chOff x="821625" y="3112172"/>
            <a:chExt cx="10838237" cy="1603708"/>
          </a:xfrm>
        </p:grpSpPr>
        <p:cxnSp>
          <p:nvCxnSpPr>
            <p:cNvPr id="17" name="Straight Connector 16" descr="timeline">
              <a:extLst>
                <a:ext uri="{FF2B5EF4-FFF2-40B4-BE49-F238E27FC236}">
                  <a16:creationId xmlns:a16="http://schemas.microsoft.com/office/drawing/2014/main" id="{C9FAAE64-5AC2-4942-BDC0-ABB804439496}"/>
                </a:ext>
              </a:extLst>
            </p:cNvPr>
            <p:cNvCxnSpPr>
              <a:cxnSpLocks/>
              <a:stCxn id="21" idx="6"/>
              <a:endCxn id="18" idx="2"/>
            </p:cNvCxnSpPr>
            <p:nvPr/>
          </p:nvCxnSpPr>
          <p:spPr>
            <a:xfrm flipH="1">
              <a:off x="1434661" y="3832555"/>
              <a:ext cx="931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 descr="timeline markers">
              <a:extLst>
                <a:ext uri="{FF2B5EF4-FFF2-40B4-BE49-F238E27FC236}">
                  <a16:creationId xmlns:a16="http://schemas.microsoft.com/office/drawing/2014/main" id="{9D909BBD-63B5-8441-BC6E-88557373F5F1}"/>
                </a:ext>
              </a:extLst>
            </p:cNvPr>
            <p:cNvSpPr/>
            <p:nvPr/>
          </p:nvSpPr>
          <p:spPr>
            <a:xfrm>
              <a:off x="1434661" y="3748073"/>
              <a:ext cx="168964" cy="168964"/>
            </a:xfrm>
            <a:prstGeom prst="ellipse">
              <a:avLst/>
            </a:prstGeom>
            <a:solidFill>
              <a:srgbClr val="E7D6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9" name="Oval 18" descr="timeline markers">
              <a:extLst>
                <a:ext uri="{FF2B5EF4-FFF2-40B4-BE49-F238E27FC236}">
                  <a16:creationId xmlns:a16="http://schemas.microsoft.com/office/drawing/2014/main" id="{5FCBB57E-3171-2141-B79F-D2CB6E664D76}"/>
                </a:ext>
              </a:extLst>
            </p:cNvPr>
            <p:cNvSpPr/>
            <p:nvPr/>
          </p:nvSpPr>
          <p:spPr>
            <a:xfrm>
              <a:off x="3721875" y="3757072"/>
              <a:ext cx="168964" cy="168964"/>
            </a:xfrm>
            <a:prstGeom prst="ellipse">
              <a:avLst/>
            </a:prstGeom>
            <a:solidFill>
              <a:srgbClr val="C9F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0" name="Oval 19" descr="timeline markers">
              <a:extLst>
                <a:ext uri="{FF2B5EF4-FFF2-40B4-BE49-F238E27FC236}">
                  <a16:creationId xmlns:a16="http://schemas.microsoft.com/office/drawing/2014/main" id="{52272214-EF29-8F4A-8DD3-516A3E55D0DC}"/>
                </a:ext>
              </a:extLst>
            </p:cNvPr>
            <p:cNvSpPr/>
            <p:nvPr/>
          </p:nvSpPr>
          <p:spPr>
            <a:xfrm>
              <a:off x="6009089" y="3748073"/>
              <a:ext cx="168964" cy="168964"/>
            </a:xfrm>
            <a:prstGeom prst="ellipse">
              <a:avLst/>
            </a:prstGeom>
            <a:solidFill>
              <a:srgbClr val="CAF5E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1" name="Oval 20" descr="timeline markers">
              <a:extLst>
                <a:ext uri="{FF2B5EF4-FFF2-40B4-BE49-F238E27FC236}">
                  <a16:creationId xmlns:a16="http://schemas.microsoft.com/office/drawing/2014/main" id="{F530A6A9-6E46-1F48-BD9F-675C493A6BD8}"/>
                </a:ext>
              </a:extLst>
            </p:cNvPr>
            <p:cNvSpPr/>
            <p:nvPr/>
          </p:nvSpPr>
          <p:spPr>
            <a:xfrm>
              <a:off x="10583517" y="3748073"/>
              <a:ext cx="168964" cy="168964"/>
            </a:xfrm>
            <a:prstGeom prst="ellipse">
              <a:avLst/>
            </a:prstGeom>
            <a:solidFill>
              <a:srgbClr val="DAE1F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2" name="Text Placeholder 9">
              <a:extLst>
                <a:ext uri="{FF2B5EF4-FFF2-40B4-BE49-F238E27FC236}">
                  <a16:creationId xmlns:a16="http://schemas.microsoft.com/office/drawing/2014/main" id="{7AC9224F-35A1-F844-A089-BF17548418DC}"/>
                </a:ext>
              </a:extLst>
            </p:cNvPr>
            <p:cNvSpPr txBox="1">
              <a:spLocks/>
            </p:cNvSpPr>
            <p:nvPr/>
          </p:nvSpPr>
          <p:spPr>
            <a:xfrm>
              <a:off x="821625" y="4001519"/>
              <a:ext cx="1843304" cy="60166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US" sz="1200" dirty="0">
                  <a:latin typeface="Avenir Next" panose="020B0503020202020204" pitchFamily="34" charset="0"/>
                </a:rPr>
                <a:t>User/Stakeholder Interviews</a:t>
              </a:r>
            </a:p>
            <a:p>
              <a:pPr marL="171450" indent="-171450"/>
              <a:r>
                <a:rPr lang="en-US" sz="1200" dirty="0">
                  <a:latin typeface="Avenir Next" panose="020B0503020202020204" pitchFamily="34" charset="0"/>
                </a:rPr>
                <a:t>Journey Mapping</a:t>
              </a:r>
            </a:p>
            <a:p>
              <a:pPr marL="171450" indent="-171450"/>
              <a:r>
                <a:rPr lang="en-US" sz="1200" dirty="0">
                  <a:latin typeface="Avenir Next" panose="020B0503020202020204" pitchFamily="34" charset="0"/>
                </a:rPr>
                <a:t>Personas/Scenario</a:t>
              </a:r>
            </a:p>
          </p:txBody>
        </p:sp>
        <p:sp>
          <p:nvSpPr>
            <p:cNvPr id="23" name="Text Placeholder 10">
              <a:extLst>
                <a:ext uri="{FF2B5EF4-FFF2-40B4-BE49-F238E27FC236}">
                  <a16:creationId xmlns:a16="http://schemas.microsoft.com/office/drawing/2014/main" id="{6BBA92CF-F6C2-1C42-ACE2-330EB68A2F4F}"/>
                </a:ext>
              </a:extLst>
            </p:cNvPr>
            <p:cNvSpPr txBox="1">
              <a:spLocks/>
            </p:cNvSpPr>
            <p:nvPr/>
          </p:nvSpPr>
          <p:spPr>
            <a:xfrm>
              <a:off x="3138120" y="4040432"/>
              <a:ext cx="1843304" cy="60166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US" sz="1200" dirty="0">
                  <a:latin typeface="Avenir Next" panose="020B0503020202020204" pitchFamily="34" charset="0"/>
                </a:rPr>
                <a:t>Data collection </a:t>
              </a:r>
            </a:p>
            <a:p>
              <a:pPr marL="171450" indent="-171450"/>
              <a:r>
                <a:rPr lang="en-US" sz="1200" dirty="0">
                  <a:latin typeface="Avenir Next" panose="020B0503020202020204" pitchFamily="34" charset="0"/>
                </a:rPr>
                <a:t>Quantitative Data Analysis</a:t>
              </a:r>
            </a:p>
          </p:txBody>
        </p:sp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B5C4A5CD-DDFC-154E-B851-A803FBC2DE6E}"/>
                </a:ext>
              </a:extLst>
            </p:cNvPr>
            <p:cNvSpPr txBox="1">
              <a:spLocks/>
            </p:cNvSpPr>
            <p:nvPr/>
          </p:nvSpPr>
          <p:spPr>
            <a:xfrm>
              <a:off x="5308631" y="4114218"/>
              <a:ext cx="1983726" cy="60166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/>
              <a:r>
                <a:rPr lang="en-US" sz="1200" dirty="0">
                  <a:latin typeface="Avenir Next" panose="020B0503020202020204" pitchFamily="34" charset="0"/>
                </a:rPr>
                <a:t>Direct, Indirect, Partial, Parallel, Analogous</a:t>
              </a:r>
            </a:p>
            <a:p>
              <a:endParaRPr lang="en-US" sz="1200" dirty="0">
                <a:latin typeface="Avenir Next" panose="020B0503020202020204" pitchFamily="34" charset="0"/>
              </a:endParaRPr>
            </a:p>
          </p:txBody>
        </p:sp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CA4CAEC3-73AF-994A-AA15-AC43B027FA54}"/>
                </a:ext>
              </a:extLst>
            </p:cNvPr>
            <p:cNvSpPr txBox="1">
              <a:spLocks/>
            </p:cNvSpPr>
            <p:nvPr/>
          </p:nvSpPr>
          <p:spPr>
            <a:xfrm rot="19650208">
              <a:off x="1535686" y="3283511"/>
              <a:ext cx="1112754" cy="369311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</a:rPr>
                <a:t>Interviews</a:t>
              </a:r>
            </a:p>
            <a:p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CD9484F1-A6D4-9E47-8C0D-8E55C4129B7D}"/>
                </a:ext>
              </a:extLst>
            </p:cNvPr>
            <p:cNvSpPr txBox="1">
              <a:spLocks/>
            </p:cNvSpPr>
            <p:nvPr/>
          </p:nvSpPr>
          <p:spPr>
            <a:xfrm rot="19638651">
              <a:off x="3828215" y="3312518"/>
              <a:ext cx="1069802" cy="369311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</a:rPr>
                <a:t>Survey</a:t>
              </a:r>
            </a:p>
            <a:p>
              <a:endParaRPr lang="en-US" sz="15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Oval 26" descr="timeline markers">
              <a:extLst>
                <a:ext uri="{FF2B5EF4-FFF2-40B4-BE49-F238E27FC236}">
                  <a16:creationId xmlns:a16="http://schemas.microsoft.com/office/drawing/2014/main" id="{A04A64CC-5E1B-684A-B0C3-74BC60DBCB2D}"/>
                </a:ext>
              </a:extLst>
            </p:cNvPr>
            <p:cNvSpPr/>
            <p:nvPr/>
          </p:nvSpPr>
          <p:spPr>
            <a:xfrm>
              <a:off x="8296303" y="3757072"/>
              <a:ext cx="168964" cy="168964"/>
            </a:xfrm>
            <a:prstGeom prst="ellipse">
              <a:avLst/>
            </a:prstGeom>
            <a:solidFill>
              <a:srgbClr val="F2B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9722E6C0-0120-8946-B183-52B7053A7111}"/>
                </a:ext>
              </a:extLst>
            </p:cNvPr>
            <p:cNvSpPr txBox="1">
              <a:spLocks/>
            </p:cNvSpPr>
            <p:nvPr/>
          </p:nvSpPr>
          <p:spPr>
            <a:xfrm rot="19638651">
              <a:off x="5819096" y="3112172"/>
              <a:ext cx="1472504" cy="3693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 dirty="0">
                  <a:latin typeface="Roboto" panose="02000000000000000000" pitchFamily="2" charset="0"/>
                  <a:ea typeface="Roboto" panose="02000000000000000000" pitchFamily="2" charset="0"/>
                </a:rPr>
                <a:t>Comparative </a:t>
              </a:r>
            </a:p>
            <a:p>
              <a:r>
                <a:rPr lang="en-US" sz="1600" b="0" dirty="0">
                  <a:latin typeface="Roboto" panose="02000000000000000000" pitchFamily="2" charset="0"/>
                  <a:ea typeface="Roboto" panose="02000000000000000000" pitchFamily="2" charset="0"/>
                </a:rPr>
                <a:t>Analysis</a:t>
              </a:r>
            </a:p>
            <a:p>
              <a:endParaRPr lang="en-US" sz="1600" b="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9" name="Text Placeholder 18">
              <a:extLst>
                <a:ext uri="{FF2B5EF4-FFF2-40B4-BE49-F238E27FC236}">
                  <a16:creationId xmlns:a16="http://schemas.microsoft.com/office/drawing/2014/main" id="{669D31B7-AB15-2448-8D5B-681F1EC41861}"/>
                </a:ext>
              </a:extLst>
            </p:cNvPr>
            <p:cNvSpPr txBox="1">
              <a:spLocks/>
            </p:cNvSpPr>
            <p:nvPr/>
          </p:nvSpPr>
          <p:spPr>
            <a:xfrm rot="19638651">
              <a:off x="8189092" y="3122836"/>
              <a:ext cx="1367645" cy="3693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 dirty="0">
                  <a:latin typeface="Roboto" panose="02000000000000000000" pitchFamily="2" charset="0"/>
                  <a:ea typeface="Roboto" panose="02000000000000000000" pitchFamily="2" charset="0"/>
                </a:rPr>
                <a:t>Heuristic </a:t>
              </a:r>
            </a:p>
            <a:p>
              <a:r>
                <a:rPr lang="en-US" sz="1600" b="0" dirty="0">
                  <a:latin typeface="Roboto" panose="02000000000000000000" pitchFamily="2" charset="0"/>
                  <a:ea typeface="Roboto" panose="02000000000000000000" pitchFamily="2" charset="0"/>
                </a:rPr>
                <a:t>Evaluation</a:t>
              </a:r>
            </a:p>
          </p:txBody>
        </p:sp>
        <p:sp>
          <p:nvSpPr>
            <p:cNvPr id="30" name="Text Placeholder 18">
              <a:extLst>
                <a:ext uri="{FF2B5EF4-FFF2-40B4-BE49-F238E27FC236}">
                  <a16:creationId xmlns:a16="http://schemas.microsoft.com/office/drawing/2014/main" id="{7A1C805D-396D-C24C-AE6C-C62F5843E94A}"/>
                </a:ext>
              </a:extLst>
            </p:cNvPr>
            <p:cNvSpPr txBox="1">
              <a:spLocks/>
            </p:cNvSpPr>
            <p:nvPr/>
          </p:nvSpPr>
          <p:spPr>
            <a:xfrm rot="19638651">
              <a:off x="10452160" y="3237506"/>
              <a:ext cx="1203264" cy="3693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 dirty="0">
                  <a:latin typeface="Roboto" panose="02000000000000000000" pitchFamily="2" charset="0"/>
                  <a:ea typeface="Roboto" panose="02000000000000000000" pitchFamily="2" charset="0"/>
                </a:rPr>
                <a:t>Usability</a:t>
              </a:r>
            </a:p>
            <a:p>
              <a:r>
                <a:rPr lang="en-US" sz="1600" b="0" dirty="0">
                  <a:latin typeface="Roboto" panose="02000000000000000000" pitchFamily="2" charset="0"/>
                  <a:ea typeface="Roboto" panose="02000000000000000000" pitchFamily="2" charset="0"/>
                </a:rPr>
                <a:t>Testing</a:t>
              </a:r>
            </a:p>
          </p:txBody>
        </p:sp>
        <p:sp>
          <p:nvSpPr>
            <p:cNvPr id="31" name="Text Placeholder 14">
              <a:extLst>
                <a:ext uri="{FF2B5EF4-FFF2-40B4-BE49-F238E27FC236}">
                  <a16:creationId xmlns:a16="http://schemas.microsoft.com/office/drawing/2014/main" id="{0C9D7EB0-8F8E-304B-B9EA-414EA2259BCD}"/>
                </a:ext>
              </a:extLst>
            </p:cNvPr>
            <p:cNvSpPr txBox="1">
              <a:spLocks/>
            </p:cNvSpPr>
            <p:nvPr/>
          </p:nvSpPr>
          <p:spPr>
            <a:xfrm>
              <a:off x="9676136" y="3992520"/>
              <a:ext cx="1983726" cy="6016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venir Next" panose="020B0503020202020204" pitchFamily="34" charset="0"/>
                </a:rPr>
                <a:t>Remote Moderated Usability Testing</a:t>
              </a:r>
            </a:p>
            <a:p>
              <a:endParaRPr lang="en-US" sz="1200" dirty="0">
                <a:latin typeface="Avenir Next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2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B14F43-453F-0146-8549-25B3F3CFE62C}"/>
              </a:ext>
            </a:extLst>
          </p:cNvPr>
          <p:cNvSpPr/>
          <p:nvPr/>
        </p:nvSpPr>
        <p:spPr>
          <a:xfrm>
            <a:off x="1914145" y="915186"/>
            <a:ext cx="14264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0" b="1" dirty="0">
              <a:ln w="10160">
                <a:noFill/>
                <a:prstDash val="solid"/>
              </a:ln>
              <a:solidFill>
                <a:srgbClr val="E7D6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BF4778E-549D-9E40-A3A8-03A01340BF6E}"/>
              </a:ext>
            </a:extLst>
          </p:cNvPr>
          <p:cNvSpPr/>
          <p:nvPr/>
        </p:nvSpPr>
        <p:spPr>
          <a:xfrm>
            <a:off x="2731008" y="2109216"/>
            <a:ext cx="1828800" cy="1828800"/>
          </a:xfrm>
          <a:prstGeom prst="roundRect">
            <a:avLst/>
          </a:prstGeom>
          <a:solidFill>
            <a:srgbClr val="C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solidFill>
                  <a:schemeClr val="tx1"/>
                </a:solidFill>
              </a:rPr>
              <a:t>E</a:t>
            </a:r>
            <a:r>
              <a:rPr lang="en-US" sz="10000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ED81D-F94A-854E-905D-8DA7B36D2BB4}"/>
              </a:ext>
            </a:extLst>
          </p:cNvPr>
          <p:cNvSpPr/>
          <p:nvPr/>
        </p:nvSpPr>
        <p:spPr>
          <a:xfrm>
            <a:off x="5538796" y="2644170"/>
            <a:ext cx="1114408" cy="15696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E</a:t>
            </a:r>
            <a:r>
              <a:rPr lang="en-US" sz="9600" b="1" dirty="0">
                <a:solidFill>
                  <a:srgbClr val="9DE8E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55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93E6B3D-5CDC-E94C-8363-E8A2FEAA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925137"/>
            <a:ext cx="3122143" cy="19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FBBA00DC-5347-1641-8F8A-16945FEF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622" y="3748194"/>
            <a:ext cx="2890796" cy="24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AD6839EE-8610-DD45-8914-C672525B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215" y="680942"/>
            <a:ext cx="3252903" cy="284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F0D984B-2C13-4E48-9644-D8C646C59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 bwMode="auto">
          <a:xfrm>
            <a:off x="4393251" y="3807848"/>
            <a:ext cx="3252903" cy="26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1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BFED9367-3C33-5941-9EEF-03551827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06" y="643467"/>
            <a:ext cx="6366934" cy="557106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waterfall chart&#10;&#10;Description automatically generated">
            <a:extLst>
              <a:ext uri="{FF2B5EF4-FFF2-40B4-BE49-F238E27FC236}">
                <a16:creationId xmlns:a16="http://schemas.microsoft.com/office/drawing/2014/main" id="{41348194-9D49-CB46-8BB8-9796DEBE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08" y="636437"/>
            <a:ext cx="1791969" cy="153213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9D8F8CC-94CB-F949-8182-6AD7C5D8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208" y="2665476"/>
            <a:ext cx="1823969" cy="153213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F734308-F37A-2D44-A96C-F5FAA1167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471" y="4682399"/>
            <a:ext cx="2501443" cy="1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DDE8E60-66E5-B04F-AA9B-B7B5808199BD}"/>
              </a:ext>
            </a:extLst>
          </p:cNvPr>
          <p:cNvGrpSpPr/>
          <p:nvPr/>
        </p:nvGrpSpPr>
        <p:grpSpPr>
          <a:xfrm>
            <a:off x="443989" y="63793"/>
            <a:ext cx="9700964" cy="7279150"/>
            <a:chOff x="443989" y="63793"/>
            <a:chExt cx="9700964" cy="7279150"/>
          </a:xfrm>
        </p:grpSpPr>
        <p:pic>
          <p:nvPicPr>
            <p:cNvPr id="6" name="Picture 5" descr="Chart, funnel chart&#10;&#10;Description automatically generated">
              <a:extLst>
                <a:ext uri="{FF2B5EF4-FFF2-40B4-BE49-F238E27FC236}">
                  <a16:creationId xmlns:a16="http://schemas.microsoft.com/office/drawing/2014/main" id="{E293F341-E3F1-2347-85DB-F26DDDE56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40"/>
            <a:stretch/>
          </p:blipFill>
          <p:spPr>
            <a:xfrm>
              <a:off x="570169" y="3823147"/>
              <a:ext cx="4102222" cy="3519796"/>
            </a:xfrm>
            <a:prstGeom prst="rect">
              <a:avLst/>
            </a:prstGeom>
          </p:spPr>
        </p:pic>
        <p:pic>
          <p:nvPicPr>
            <p:cNvPr id="7" name="Picture 6" descr="Chart, waterfall chart&#10;&#10;Description automatically generated">
              <a:extLst>
                <a:ext uri="{FF2B5EF4-FFF2-40B4-BE49-F238E27FC236}">
                  <a16:creationId xmlns:a16="http://schemas.microsoft.com/office/drawing/2014/main" id="{ED500875-1A73-6740-B2FC-75CFFE40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9717"/>
              <a:ext cx="4048953" cy="3461856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0DFA55CA-5EB2-2B4B-872B-F42732D2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7375" y="3817497"/>
              <a:ext cx="4190232" cy="3519795"/>
            </a:xfrm>
            <a:prstGeom prst="rect">
              <a:avLst/>
            </a:prstGeom>
          </p:spPr>
        </p:pic>
        <p:pic>
          <p:nvPicPr>
            <p:cNvPr id="9" name="Picture 8" descr="Chart, pie chart&#10;&#10;Description automatically generated">
              <a:extLst>
                <a:ext uri="{FF2B5EF4-FFF2-40B4-BE49-F238E27FC236}">
                  <a16:creationId xmlns:a16="http://schemas.microsoft.com/office/drawing/2014/main" id="{E0681206-3AAA-E646-9CFE-8D095B7E5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989" y="63793"/>
              <a:ext cx="5652011" cy="346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85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1E6DD4-97E6-954B-97DB-7012AC208B22}"/>
              </a:ext>
            </a:extLst>
          </p:cNvPr>
          <p:cNvSpPr/>
          <p:nvPr/>
        </p:nvSpPr>
        <p:spPr>
          <a:xfrm>
            <a:off x="2877312" y="1816608"/>
            <a:ext cx="274320" cy="274320"/>
          </a:xfrm>
          <a:prstGeom prst="roundRect">
            <a:avLst/>
          </a:prstGeom>
          <a:solidFill>
            <a:srgbClr val="E1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F97607-0F40-CB44-B9EE-426A8A73308C}"/>
              </a:ext>
            </a:extLst>
          </p:cNvPr>
          <p:cNvSpPr/>
          <p:nvPr/>
        </p:nvSpPr>
        <p:spPr>
          <a:xfrm>
            <a:off x="2542032" y="1816608"/>
            <a:ext cx="274320" cy="2743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0A4B3-F17F-BD49-A722-CC49C3B517B8}"/>
              </a:ext>
            </a:extLst>
          </p:cNvPr>
          <p:cNvSpPr/>
          <p:nvPr/>
        </p:nvSpPr>
        <p:spPr>
          <a:xfrm>
            <a:off x="3212592" y="1816608"/>
            <a:ext cx="274320" cy="274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9D21DE-923C-5643-831F-561634187292}"/>
              </a:ext>
            </a:extLst>
          </p:cNvPr>
          <p:cNvSpPr/>
          <p:nvPr/>
        </p:nvSpPr>
        <p:spPr>
          <a:xfrm>
            <a:off x="3547872" y="1816608"/>
            <a:ext cx="27432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D247CA3-6823-6447-960D-D94E7E3A4333}"/>
              </a:ext>
            </a:extLst>
          </p:cNvPr>
          <p:cNvSpPr/>
          <p:nvPr/>
        </p:nvSpPr>
        <p:spPr>
          <a:xfrm>
            <a:off x="3883152" y="1816608"/>
            <a:ext cx="274320" cy="274320"/>
          </a:xfrm>
          <a:prstGeom prst="roundRect">
            <a:avLst/>
          </a:prstGeom>
          <a:solidFill>
            <a:srgbClr val="FF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70AFA-F834-414F-B6D4-E638C8664351}"/>
              </a:ext>
            </a:extLst>
          </p:cNvPr>
          <p:cNvSpPr/>
          <p:nvPr/>
        </p:nvSpPr>
        <p:spPr>
          <a:xfrm>
            <a:off x="1752600" y="2987040"/>
            <a:ext cx="3404616" cy="299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9CFE8-1D73-E244-A3EE-153EAA04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12" y="352958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7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44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Ahn, EunSeon</dc:creator>
  <cp:lastModifiedBy>Ahn, EunSeon</cp:lastModifiedBy>
  <cp:revision>1</cp:revision>
  <dcterms:created xsi:type="dcterms:W3CDTF">2021-11-02T14:23:02Z</dcterms:created>
  <dcterms:modified xsi:type="dcterms:W3CDTF">2021-11-08T01:13:31Z</dcterms:modified>
</cp:coreProperties>
</file>