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5" r:id="rId5"/>
    <p:sldId id="263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27584" y="476672"/>
            <a:ext cx="158417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2924944"/>
            <a:ext cx="158417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131840" y="116632"/>
            <a:ext cx="5400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600" b="1" u="sng" dirty="0" smtClean="0"/>
              <a:t>초기 공통 입력</a:t>
            </a:r>
            <a:endParaRPr lang="en-US" altLang="ko-KR" sz="1600" b="1" u="sng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나이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흡연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고혈압 약 복용 유무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측정 </a:t>
            </a:r>
            <a:r>
              <a:rPr lang="en-US" altLang="ko-KR" sz="1600" dirty="0" smtClean="0"/>
              <a:t>SBP/DBP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몸무게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복부둘레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Lab </a:t>
            </a:r>
            <a:r>
              <a:rPr lang="ko-KR" altLang="en-US" sz="1600" dirty="0" smtClean="0"/>
              <a:t>수치 입력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chol</a:t>
            </a:r>
            <a:r>
              <a:rPr lang="en-US" altLang="ko-KR" sz="1600" dirty="0" smtClean="0"/>
              <a:t>, LDL ,HDL , TG , glucose)  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가족력 설문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ko-KR" altLang="en-US" sz="1200" dirty="0" smtClean="0"/>
              <a:t>심뇌혈관질환유무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과거력</a:t>
            </a:r>
            <a:r>
              <a:rPr lang="ko-KR" altLang="en-US" sz="1600" dirty="0" smtClean="0"/>
              <a:t> 설문 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200" dirty="0" smtClean="0"/>
              <a:t>뇌졸중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혈관성</a:t>
            </a:r>
            <a:r>
              <a:rPr lang="ko-KR" altLang="en-US" sz="1200" dirty="0" smtClean="0"/>
              <a:t> 치매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심장질환 </a:t>
            </a:r>
            <a:r>
              <a:rPr lang="en-US" altLang="ko-KR" sz="1200" dirty="0" smtClean="0"/>
              <a:t>(LVH, CVD. CHF)</a:t>
            </a:r>
          </a:p>
          <a:p>
            <a:pPr lvl="1"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단백뇨</a:t>
            </a:r>
            <a:r>
              <a:rPr lang="en-US" altLang="ko-KR" sz="1200" dirty="0" smtClean="0"/>
              <a:t>, CRF</a:t>
            </a:r>
          </a:p>
          <a:p>
            <a:pPr lvl="1"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동맥경화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대동맥 질환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당뇨 진단 유무</a:t>
            </a:r>
            <a:endParaRPr lang="en-US" altLang="ko-KR" sz="12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126876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772072" y="1421160"/>
            <a:ext cx="3448000" cy="13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7544" y="1844824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Tx</a:t>
            </a:r>
            <a:r>
              <a:rPr lang="en-US" altLang="ko-KR" dirty="0" smtClean="0"/>
              <a:t> : Yes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47864" y="1916832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Tx</a:t>
            </a:r>
            <a:r>
              <a:rPr lang="en-US" altLang="ko-KR" dirty="0" smtClean="0"/>
              <a:t> : No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3717032"/>
            <a:ext cx="1284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약 이름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약 </a:t>
            </a:r>
            <a:r>
              <a:rPr lang="ko-KR" altLang="en-US" dirty="0" err="1" smtClean="0"/>
              <a:t>성분명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용량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용법</a:t>
            </a:r>
            <a:endParaRPr lang="ko-KR" altLang="en-US" dirty="0"/>
          </a:p>
        </p:txBody>
      </p:sp>
      <p:sp>
        <p:nvSpPr>
          <p:cNvPr id="16" name="순서도: 판단 15"/>
          <p:cNvSpPr/>
          <p:nvPr/>
        </p:nvSpPr>
        <p:spPr>
          <a:xfrm>
            <a:off x="4860032" y="2708920"/>
            <a:ext cx="2304256" cy="8640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236297" y="2708920"/>
            <a:ext cx="19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심뇌혈관질환</a:t>
            </a:r>
            <a:endParaRPr lang="en-US" altLang="ko-KR" b="1" dirty="0" smtClean="0"/>
          </a:p>
          <a:p>
            <a:r>
              <a:rPr lang="ko-KR" altLang="en-US" b="1" dirty="0" smtClean="0"/>
              <a:t> 위험인자 및 계산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771800" y="314096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19872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위험인자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932040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당뇨병 </a:t>
            </a:r>
            <a:endParaRPr lang="en-US" altLang="ko-KR" dirty="0"/>
          </a:p>
          <a:p>
            <a:pPr algn="ctr"/>
            <a:r>
              <a:rPr lang="ko-KR" altLang="en-US" dirty="0" smtClean="0"/>
              <a:t>이외의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위험인자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1-2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44208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위험인자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무증상장기손상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919864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당뇨병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심뇌혈관질환</a:t>
            </a:r>
            <a:r>
              <a:rPr lang="en-US" altLang="ko-KR" sz="1600" dirty="0" smtClean="0"/>
              <a:t>, </a:t>
            </a:r>
          </a:p>
          <a:p>
            <a:pPr algn="ctr"/>
            <a:r>
              <a:rPr lang="ko-KR" altLang="en-US" sz="1600" dirty="0" err="1" smtClean="0"/>
              <a:t>만성콩밭병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283968" y="3645024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652120" y="378904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516216" y="364502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92280" y="3501008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67944" y="602128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580112" y="60932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92280" y="60932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4448" y="60932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위험인자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0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당뇨병 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이외의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위험인자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1-2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이상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무증상장기손상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823520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당뇨병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심뇌혈관질환</a:t>
            </a:r>
            <a:r>
              <a:rPr lang="en-US" altLang="ko-KR" sz="1400" dirty="0" smtClean="0"/>
              <a:t>, </a:t>
            </a:r>
          </a:p>
          <a:p>
            <a:pPr algn="ctr"/>
            <a:r>
              <a:rPr lang="ko-KR" altLang="en-US" sz="1400" dirty="0" err="1" smtClean="0"/>
              <a:t>만성콩밭병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411760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995936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1600" y="9807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6096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판단 26"/>
          <p:cNvSpPr/>
          <p:nvPr/>
        </p:nvSpPr>
        <p:spPr>
          <a:xfrm>
            <a:off x="467544" y="1412776"/>
            <a:ext cx="5616624" cy="86409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혈압 </a:t>
            </a:r>
            <a:r>
              <a:rPr lang="ko-KR" altLang="en-US" sz="1600" b="1" dirty="0" err="1" smtClean="0"/>
              <a:t>변수값</a:t>
            </a:r>
            <a:r>
              <a:rPr lang="ko-KR" altLang="en-US" sz="1600" b="1" dirty="0" smtClean="0"/>
              <a:t> 가져와서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err="1" smtClean="0"/>
              <a:t>위험군</a:t>
            </a:r>
            <a:r>
              <a:rPr lang="ko-KR" altLang="en-US" sz="1600" b="1" dirty="0" smtClean="0"/>
              <a:t> 분류 연산</a:t>
            </a:r>
            <a:endParaRPr lang="en-US" altLang="ko-KR" sz="16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755576" y="2996952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저위험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699792" y="2996952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중위험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499992" y="2996952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고위험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2699792" y="2492896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516216" y="249029"/>
            <a:ext cx="23042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- 160/100 </a:t>
            </a:r>
            <a:r>
              <a:rPr lang="ko-KR" altLang="en-US" sz="1400" dirty="0" smtClean="0"/>
              <a:t>이상 </a:t>
            </a:r>
            <a:r>
              <a:rPr lang="ko-KR" altLang="en-US" sz="1400" dirty="0" err="1"/>
              <a:t>중</a:t>
            </a:r>
            <a:r>
              <a:rPr lang="ko-KR" altLang="en-US" sz="1400" dirty="0" err="1" smtClean="0"/>
              <a:t>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나머지 </a:t>
            </a:r>
            <a:r>
              <a:rPr lang="ko-KR" altLang="en-US" sz="1400" dirty="0" err="1" smtClean="0"/>
              <a:t>저위험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1-2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- 140/90 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중위험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- 160/100 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고위험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그외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저위험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r>
              <a:rPr lang="en-US" altLang="ko-KR" sz="1400" dirty="0" smtClean="0"/>
              <a:t> - 140/90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고위험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나머지 </a:t>
            </a:r>
            <a:r>
              <a:rPr lang="ko-KR" altLang="en-US" sz="1400" dirty="0" err="1" smtClean="0"/>
              <a:t>중위험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당뇨병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심뇌혈관</a:t>
            </a:r>
            <a:r>
              <a:rPr lang="en-US" altLang="ko-KR" sz="1400" dirty="0" smtClean="0"/>
              <a:t>, CRF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고위험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763688" y="4797152"/>
            <a:ext cx="1224136" cy="648072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257175" indent="-257175" algn="ctr" latinLnBrk="0"/>
            <a:r>
              <a:rPr lang="en-US" altLang="ko-KR" sz="1200" kern="0" dirty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SBP &lt; 120 </a:t>
            </a:r>
          </a:p>
          <a:p>
            <a:pPr marL="257175" indent="-257175" algn="ctr" latinLnBrk="0"/>
            <a:r>
              <a:rPr lang="en-US" altLang="ko-KR" sz="1200" kern="0" dirty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and</a:t>
            </a:r>
          </a:p>
          <a:p>
            <a:pPr marL="257175" indent="-257175" algn="ctr" latinLnBrk="0"/>
            <a:r>
              <a:rPr lang="en-US" altLang="ko-KR" sz="1200" kern="0" dirty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DBP &lt; 80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43608" y="50131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2771800" y="4077072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3563888" y="465313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563888" y="537321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92080" y="5589240"/>
            <a:ext cx="1296144" cy="432048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400" kern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정상</a:t>
            </a:r>
            <a:endParaRPr lang="en-US" altLang="ko-KR" sz="1400" kern="0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84368" y="494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292080" y="4437112"/>
            <a:ext cx="1296144" cy="432048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400" kern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약 조절 양호</a:t>
            </a:r>
            <a:endParaRPr lang="en-US" altLang="ko-KR" sz="1400" kern="0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6876256" y="458112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694826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707904" y="4509120"/>
            <a:ext cx="792088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: Yes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3635896" y="5589240"/>
            <a:ext cx="792088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: No</a:t>
            </a:r>
            <a:endParaRPr lang="ko-KR" altLang="en-US" sz="1200" dirty="0"/>
          </a:p>
        </p:txBody>
      </p:sp>
      <p:sp>
        <p:nvSpPr>
          <p:cNvPr id="81" name="아래쪽 화살표 80"/>
          <p:cNvSpPr/>
          <p:nvPr/>
        </p:nvSpPr>
        <p:spPr>
          <a:xfrm>
            <a:off x="2771800" y="6165304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1187624" y="404664"/>
            <a:ext cx="1584176" cy="8640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/>
              <a:t>≥</a:t>
            </a:r>
            <a:r>
              <a:rPr lang="en-US" altLang="ko-KR" dirty="0" smtClean="0"/>
              <a:t>80 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915816" y="76470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03848" y="332656"/>
            <a:ext cx="93610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476672"/>
            <a:ext cx="1080120" cy="576064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257175" indent="-257175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SBP ≥ 160</a:t>
            </a:r>
            <a:endParaRPr lang="en-US" altLang="ko-KR" sz="1200" kern="0" dirty="0">
              <a:solidFill>
                <a:srgbClr val="464646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940152" y="76470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28184" y="332656"/>
            <a:ext cx="93610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02604" y="4784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노인성고혈압</a:t>
            </a:r>
            <a:endParaRPr lang="en-US" altLang="ko-KR" sz="1400" dirty="0" smtClean="0"/>
          </a:p>
          <a:p>
            <a:r>
              <a:rPr lang="ko-KR" altLang="en-US" sz="1400" dirty="0" smtClean="0"/>
              <a:t>약 처방</a:t>
            </a:r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>
            <a:off x="1475656" y="1556792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31640" y="2204864"/>
            <a:ext cx="1368152" cy="720080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SBP 120-139</a:t>
            </a:r>
          </a:p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Or</a:t>
            </a:r>
          </a:p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DBP 80-89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03848" y="2204864"/>
            <a:ext cx="1296144" cy="720080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SBP 140-159</a:t>
            </a:r>
          </a:p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Or</a:t>
            </a:r>
          </a:p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DBP 90-99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76056" y="2204864"/>
            <a:ext cx="1224136" cy="720080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SBP </a:t>
            </a:r>
            <a:r>
              <a:rPr lang="ko-KR" altLang="en-US" sz="1200" dirty="0" smtClean="0"/>
              <a:t>≥ </a:t>
            </a:r>
            <a:r>
              <a:rPr lang="en-US" altLang="ko-KR" sz="1200" dirty="0" smtClean="0"/>
              <a:t>160</a:t>
            </a:r>
          </a:p>
          <a:p>
            <a:pPr marL="342900" indent="-342900" algn="ctr" latinLnBrk="0"/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Or</a:t>
            </a:r>
          </a:p>
          <a:p>
            <a:pPr marL="342900" indent="-342900" algn="ctr" latinLnBrk="0"/>
            <a:r>
              <a:rPr lang="en-US" altLang="ko-KR" sz="1200" dirty="0" smtClean="0"/>
              <a:t>DBP </a:t>
            </a:r>
            <a:r>
              <a:rPr lang="ko-KR" altLang="en-US" sz="1200" dirty="0" smtClean="0"/>
              <a:t>≥ </a:t>
            </a:r>
            <a:r>
              <a:rPr lang="en-US" altLang="ko-KR" sz="1200" dirty="0" smtClean="0"/>
              <a:t>100</a:t>
            </a:r>
            <a:endParaRPr lang="en-US" altLang="ko-KR" sz="1200" kern="0" dirty="0" smtClean="0">
              <a:solidFill>
                <a:srgbClr val="464646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19672" y="3551662"/>
            <a:ext cx="969477" cy="576064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고혈압 </a:t>
            </a:r>
            <a:r>
              <a:rPr lang="ko-KR" altLang="en-US" sz="1200" kern="0" noProof="0" dirty="0" err="1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전단계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62591" y="3558707"/>
            <a:ext cx="969477" cy="576064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 고혈압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86699" y="3551662"/>
            <a:ext cx="969477" cy="576064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200" kern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기 고혈압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2125849" y="3225612"/>
            <a:ext cx="0" cy="177459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3847329" y="3225612"/>
            <a:ext cx="0" cy="177459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671437" y="3240318"/>
            <a:ext cx="0" cy="177459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4404375" y="4972883"/>
            <a:ext cx="969477" cy="553596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342900" indent="-342900" algn="ctr" latinLnBrk="0"/>
            <a:r>
              <a:rPr lang="ko-KR" altLang="en-US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당뇨 </a:t>
            </a:r>
            <a:r>
              <a:rPr lang="en-US" altLang="ko-KR" sz="1200" kern="0" dirty="0" smtClean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+</a:t>
            </a:r>
          </a:p>
        </p:txBody>
      </p:sp>
      <p:sp>
        <p:nvSpPr>
          <p:cNvPr id="27" name="원호 26"/>
          <p:cNvSpPr/>
          <p:nvPr/>
        </p:nvSpPr>
        <p:spPr bwMode="auto">
          <a:xfrm flipH="1" flipV="1">
            <a:off x="2031255" y="3974544"/>
            <a:ext cx="3548855" cy="462568"/>
          </a:xfrm>
          <a:prstGeom prst="arc">
            <a:avLst>
              <a:gd name="adj1" fmla="val 10825767"/>
              <a:gd name="adj2" fmla="val 21492189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 2" pitchFamily="18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굽은 화살표 27"/>
          <p:cNvSpPr/>
          <p:nvPr/>
        </p:nvSpPr>
        <p:spPr bwMode="gray">
          <a:xfrm flipV="1">
            <a:off x="3563888" y="4725144"/>
            <a:ext cx="465620" cy="484784"/>
          </a:xfrm>
          <a:prstGeom prst="bentArrow">
            <a:avLst>
              <a:gd name="adj1" fmla="val 22611"/>
              <a:gd name="adj2" fmla="val 20597"/>
              <a:gd name="adj3" fmla="val 50000"/>
              <a:gd name="adj4" fmla="val 65814"/>
            </a:avLst>
          </a:prstGeom>
          <a:solidFill>
            <a:schemeClr val="accent2"/>
          </a:solidFill>
          <a:ln w="12700" cap="rnd">
            <a:noFill/>
            <a:round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ko-KR" altLang="en-US" sz="1200" b="1" dirty="0"/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5725573" y="5249681"/>
            <a:ext cx="661854" cy="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6842883" y="4927822"/>
            <a:ext cx="969477" cy="576064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당뇨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고혈압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7471426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77072"/>
            <a:ext cx="56292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0"/>
            <a:ext cx="6950335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40968"/>
            <a:ext cx="69532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0"/>
            <a:ext cx="72675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62025"/>
            <a:ext cx="68389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252</Words>
  <Application>Microsoft Office PowerPoint</Application>
  <PresentationFormat>화면 슬라이드 쇼(4:3)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이재우</dc:creator>
  <cp:lastModifiedBy>이재우</cp:lastModifiedBy>
  <cp:revision>28</cp:revision>
  <dcterms:created xsi:type="dcterms:W3CDTF">2016-07-08T07:49:22Z</dcterms:created>
  <dcterms:modified xsi:type="dcterms:W3CDTF">2016-07-08T12:32:58Z</dcterms:modified>
</cp:coreProperties>
</file>