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59DA-AAE1-4FE2-B4B2-35D18F6FCA2D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4E4D-4B3D-4285-8EFA-E06DD704DF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27584" y="476672"/>
            <a:ext cx="158417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1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2924944"/>
            <a:ext cx="158417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2</a:t>
            </a:r>
            <a:endParaRPr lang="ko-KR" altLang="en-US" dirty="0"/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3131840" y="116632"/>
            <a:ext cx="5400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ko-KR" altLang="en-US" sz="1600" b="1" u="sng" dirty="0" smtClean="0"/>
              <a:t>초기 공통 입력</a:t>
            </a:r>
            <a:endParaRPr lang="en-US" altLang="ko-KR" sz="1600" b="1" u="sng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나이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흡연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smtClean="0"/>
              <a:t>고혈압 약 복용 유무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측정 </a:t>
            </a:r>
            <a:r>
              <a:rPr lang="en-US" altLang="ko-KR" sz="1600" dirty="0" smtClean="0"/>
              <a:t>SBP/DBP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몸무게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복부둘레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Lab </a:t>
            </a:r>
            <a:r>
              <a:rPr lang="ko-KR" altLang="en-US" sz="1600" dirty="0" smtClean="0"/>
              <a:t>수치 입력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chol</a:t>
            </a:r>
            <a:r>
              <a:rPr lang="en-US" altLang="ko-KR" sz="1600" dirty="0" smtClean="0"/>
              <a:t>, LDL ,HDL , TG , glucose) 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가족력 설문</a:t>
            </a:r>
            <a:endParaRPr lang="en-US" altLang="ko-KR" sz="1600" dirty="0" smtClean="0"/>
          </a:p>
          <a:p>
            <a:pPr lvl="1">
              <a:buFontTx/>
              <a:buChar char="-"/>
            </a:pPr>
            <a:r>
              <a:rPr lang="ko-KR" altLang="en-US" sz="1200" dirty="0" smtClean="0"/>
              <a:t>심뇌혈관질환유무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과거력</a:t>
            </a:r>
            <a:r>
              <a:rPr lang="ko-KR" altLang="en-US" sz="1600" dirty="0" smtClean="0"/>
              <a:t> 설문 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 smtClean="0"/>
              <a:t> </a:t>
            </a:r>
            <a:r>
              <a:rPr lang="ko-KR" altLang="en-US" sz="1200" dirty="0" smtClean="0"/>
              <a:t>뇌졸중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혈관성</a:t>
            </a:r>
            <a:r>
              <a:rPr lang="ko-KR" altLang="en-US" sz="1200" dirty="0" smtClean="0"/>
              <a:t> 치매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심장질환 </a:t>
            </a:r>
            <a:r>
              <a:rPr lang="en-US" altLang="ko-KR" sz="1200" dirty="0" smtClean="0"/>
              <a:t>(LVH, CVD. CHF)</a:t>
            </a:r>
          </a:p>
          <a:p>
            <a:pPr lvl="1"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단백뇨</a:t>
            </a:r>
            <a:r>
              <a:rPr lang="en-US" altLang="ko-KR" sz="1200" dirty="0" smtClean="0"/>
              <a:t>, CRF</a:t>
            </a:r>
          </a:p>
          <a:p>
            <a:pPr lvl="1">
              <a:buFontTx/>
              <a:buChar char="-"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동맥경화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대동맥 질환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당뇨 진단 유무</a:t>
            </a:r>
            <a:endParaRPr lang="en-US" altLang="ko-KR" sz="1200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1268760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1772072" y="1421160"/>
            <a:ext cx="3448000" cy="13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67544" y="1844824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Tx</a:t>
            </a:r>
            <a:r>
              <a:rPr lang="en-US" altLang="ko-KR" dirty="0" smtClean="0"/>
              <a:t> : Yes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347864" y="1916832"/>
            <a:ext cx="10801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Tx</a:t>
            </a:r>
            <a:r>
              <a:rPr lang="en-US" altLang="ko-KR" dirty="0" smtClean="0"/>
              <a:t> : No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3717032"/>
            <a:ext cx="1284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약 이름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약 </a:t>
            </a:r>
            <a:r>
              <a:rPr lang="ko-KR" altLang="en-US" dirty="0" err="1" smtClean="0"/>
              <a:t>성분명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용량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용법</a:t>
            </a:r>
            <a:endParaRPr lang="ko-KR" altLang="en-US" dirty="0"/>
          </a:p>
        </p:txBody>
      </p:sp>
      <p:sp>
        <p:nvSpPr>
          <p:cNvPr id="16" name="순서도: 판단 15"/>
          <p:cNvSpPr/>
          <p:nvPr/>
        </p:nvSpPr>
        <p:spPr>
          <a:xfrm>
            <a:off x="4860032" y="2708920"/>
            <a:ext cx="2304256" cy="86409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236297" y="2708920"/>
            <a:ext cx="190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심뇌혈관질환</a:t>
            </a:r>
            <a:endParaRPr lang="en-US" altLang="ko-KR" b="1" dirty="0" smtClean="0"/>
          </a:p>
          <a:p>
            <a:r>
              <a:rPr lang="ko-KR" altLang="en-US" b="1" dirty="0" smtClean="0"/>
              <a:t> 위험인자 및 계산</a:t>
            </a:r>
            <a:endParaRPr lang="ko-KR" altLang="en-US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771800" y="314096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419872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위험인자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932040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당뇨병 </a:t>
            </a:r>
            <a:endParaRPr lang="en-US" altLang="ko-KR" dirty="0"/>
          </a:p>
          <a:p>
            <a:pPr algn="ctr"/>
            <a:r>
              <a:rPr lang="ko-KR" altLang="en-US" dirty="0" smtClean="0"/>
              <a:t>이외의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위험인자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1-2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44208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위험인자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무증상장기손상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919864" y="4509120"/>
            <a:ext cx="1224136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당뇨병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심뇌혈관질환</a:t>
            </a:r>
            <a:r>
              <a:rPr lang="en-US" altLang="ko-KR" sz="1600" dirty="0" smtClean="0"/>
              <a:t>, </a:t>
            </a:r>
          </a:p>
          <a:p>
            <a:pPr algn="ctr"/>
            <a:r>
              <a:rPr lang="ko-KR" altLang="en-US" sz="1600" dirty="0" err="1" smtClean="0"/>
              <a:t>만성콩밭병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4283968" y="3645024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652120" y="3789040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516216" y="3645024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7092280" y="3501008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67944" y="602128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580112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092280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4448" y="609329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위험인자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0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835696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당뇨병 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이외의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위험인자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1-2</a:t>
            </a:r>
            <a:r>
              <a:rPr lang="ko-KR" altLang="en-US" sz="1400" dirty="0" smtClean="0"/>
              <a:t>개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3347864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이상</a:t>
            </a:r>
            <a:r>
              <a:rPr lang="en-US" altLang="ko-KR" sz="1400" dirty="0" smtClean="0"/>
              <a:t>,</a:t>
            </a:r>
          </a:p>
          <a:p>
            <a:pPr algn="ctr"/>
            <a:r>
              <a:rPr lang="ko-KR" altLang="en-US" sz="1400" dirty="0" smtClean="0"/>
              <a:t>무증상장기손상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823520" y="188640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당뇨병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심뇌혈관질환</a:t>
            </a:r>
            <a:r>
              <a:rPr lang="en-US" altLang="ko-KR" sz="1400" dirty="0" smtClean="0"/>
              <a:t>, </a:t>
            </a:r>
          </a:p>
          <a:p>
            <a:pPr algn="ctr"/>
            <a:r>
              <a:rPr lang="ko-KR" altLang="en-US" sz="1400" dirty="0" err="1" smtClean="0"/>
              <a:t>만성콩밭병</a:t>
            </a:r>
            <a:endParaRPr lang="ko-KR" altLang="en-US" sz="14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411760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995936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1600" y="9807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36096" y="10527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판단 26"/>
          <p:cNvSpPr/>
          <p:nvPr/>
        </p:nvSpPr>
        <p:spPr>
          <a:xfrm>
            <a:off x="467544" y="1412776"/>
            <a:ext cx="5616624" cy="86409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혈압 </a:t>
            </a:r>
            <a:r>
              <a:rPr lang="ko-KR" altLang="en-US" sz="1600" b="1" dirty="0" err="1" smtClean="0"/>
              <a:t>변수값</a:t>
            </a:r>
            <a:r>
              <a:rPr lang="ko-KR" altLang="en-US" sz="1600" b="1" dirty="0" smtClean="0"/>
              <a:t> 가져와서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err="1" smtClean="0"/>
              <a:t>위험군</a:t>
            </a:r>
            <a:r>
              <a:rPr lang="ko-KR" altLang="en-US" sz="1600" b="1" dirty="0" smtClean="0"/>
              <a:t> 분류 연산</a:t>
            </a:r>
            <a:endParaRPr lang="en-US" altLang="ko-KR" sz="1600" b="1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755576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저위험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699792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중위험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499992" y="2996952"/>
            <a:ext cx="1584176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고위험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2699792" y="2492896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516216" y="249029"/>
            <a:ext cx="23042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0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- 160/100 </a:t>
            </a:r>
            <a:r>
              <a:rPr lang="ko-KR" altLang="en-US" sz="1400" dirty="0" smtClean="0"/>
              <a:t>이상 </a:t>
            </a:r>
            <a:r>
              <a:rPr lang="ko-KR" altLang="en-US" sz="1400" dirty="0" err="1"/>
              <a:t>중</a:t>
            </a:r>
            <a:r>
              <a:rPr lang="ko-KR" altLang="en-US" sz="1400" dirty="0" err="1" smtClean="0"/>
              <a:t>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나머지 </a:t>
            </a:r>
            <a:r>
              <a:rPr lang="ko-KR" altLang="en-US" sz="1400" dirty="0" err="1" smtClean="0"/>
              <a:t>저위험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1-2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- 140/90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중위험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- 160/100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고위험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그외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저위험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위험인자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</a:t>
            </a:r>
            <a:endParaRPr lang="en-US" altLang="ko-KR" sz="1400" dirty="0"/>
          </a:p>
          <a:p>
            <a:r>
              <a:rPr lang="en-US" altLang="ko-KR" sz="1400" dirty="0" smtClean="0"/>
              <a:t> - 140/90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이상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고위험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나머지 </a:t>
            </a:r>
            <a:r>
              <a:rPr lang="ko-KR" altLang="en-US" sz="1400" dirty="0" err="1" smtClean="0"/>
              <a:t>중위험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당뇨병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심뇌혈관</a:t>
            </a:r>
            <a:r>
              <a:rPr lang="en-US" altLang="ko-KR" sz="1400" dirty="0" smtClean="0"/>
              <a:t>, CRF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고위험</a:t>
            </a:r>
            <a:endParaRPr lang="ko-KR" altLang="en-US" sz="1400" dirty="0"/>
          </a:p>
        </p:txBody>
      </p:sp>
      <p:sp>
        <p:nvSpPr>
          <p:cNvPr id="58" name="직사각형 57"/>
          <p:cNvSpPr/>
          <p:nvPr/>
        </p:nvSpPr>
        <p:spPr>
          <a:xfrm>
            <a:off x="1763688" y="4797152"/>
            <a:ext cx="1224136" cy="648072"/>
          </a:xfrm>
          <a:prstGeom prst="rect">
            <a:avLst/>
          </a:prstGeom>
          <a:solidFill>
            <a:srgbClr val="2DA2BF">
              <a:lumMod val="40000"/>
              <a:lumOff val="60000"/>
            </a:srgbClr>
          </a:solidFill>
          <a:ln w="25400" cap="flat" cmpd="sng" algn="ctr">
            <a:solidFill>
              <a:srgbClr val="2DA2BF"/>
            </a:solidFill>
            <a:prstDash val="solid"/>
          </a:ln>
          <a:effectLst/>
        </p:spPr>
        <p:txBody>
          <a:bodyPr rtlCol="0" anchor="ctr"/>
          <a:lstStyle/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SBP &lt; 120 </a:t>
            </a:r>
          </a:p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and</a:t>
            </a:r>
          </a:p>
          <a:p>
            <a:pPr marL="257175" indent="-257175" algn="ctr" latinLnBrk="0"/>
            <a:r>
              <a:rPr lang="en-US" altLang="ko-KR" sz="1200" kern="0" dirty="0">
                <a:solidFill>
                  <a:srgbClr val="464646"/>
                </a:solidFill>
                <a:latin typeface="맑은 고딕"/>
                <a:ea typeface="맑은 고딕" panose="020B0503020000020004" pitchFamily="50" charset="-127"/>
              </a:rPr>
              <a:t>DBP &lt; 80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43608" y="50131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아래쪽 화살표 59"/>
          <p:cNvSpPr/>
          <p:nvPr/>
        </p:nvSpPr>
        <p:spPr>
          <a:xfrm>
            <a:off x="2771800" y="4077072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3563888" y="465313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563888" y="5373216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292080" y="5589240"/>
            <a:ext cx="1296144" cy="432048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4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정상</a:t>
            </a:r>
            <a:endParaRPr lang="en-US" altLang="ko-KR" sz="1400" kern="0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884368" y="494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292080" y="4437112"/>
            <a:ext cx="1296144" cy="432048"/>
          </a:xfrm>
          <a:prstGeom prst="rect">
            <a:avLst/>
          </a:prstGeom>
          <a:solidFill>
            <a:srgbClr val="DA1F28">
              <a:lumMod val="20000"/>
              <a:lumOff val="80000"/>
            </a:srgbClr>
          </a:solidFill>
          <a:ln w="254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400" kern="0" dirty="0" smtClean="0">
                <a:solidFill>
                  <a:srgbClr val="C00000"/>
                </a:solidFill>
                <a:latin typeface="맑은 고딕"/>
                <a:ea typeface="맑은 고딕" panose="020B0503020000020004" pitchFamily="50" charset="-127"/>
              </a:rPr>
              <a:t>약 조절 양호</a:t>
            </a:r>
            <a:endParaRPr lang="en-US" altLang="ko-KR" sz="1400" kern="0" dirty="0">
              <a:solidFill>
                <a:srgbClr val="C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6876256" y="458112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6948264" y="5373216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3707904" y="4509120"/>
            <a:ext cx="792088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: Yes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3635896" y="5589240"/>
            <a:ext cx="792088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Tx</a:t>
            </a:r>
            <a:r>
              <a:rPr lang="en-US" altLang="ko-KR" sz="1200" dirty="0" smtClean="0"/>
              <a:t> : No</a:t>
            </a:r>
            <a:endParaRPr lang="ko-KR" altLang="en-US" sz="1200" dirty="0"/>
          </a:p>
        </p:txBody>
      </p:sp>
      <p:sp>
        <p:nvSpPr>
          <p:cNvPr id="81" name="아래쪽 화살표 80"/>
          <p:cNvSpPr/>
          <p:nvPr/>
        </p:nvSpPr>
        <p:spPr>
          <a:xfrm>
            <a:off x="2771800" y="6165304"/>
            <a:ext cx="108012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62025"/>
            <a:ext cx="68389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211</Words>
  <Application>Microsoft Office PowerPoint</Application>
  <PresentationFormat>화면 슬라이드 쇼(4:3)</PresentationFormat>
  <Paragraphs>74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이재우</dc:creator>
  <cp:lastModifiedBy>이재우</cp:lastModifiedBy>
  <cp:revision>23</cp:revision>
  <dcterms:created xsi:type="dcterms:W3CDTF">2016-07-08T07:49:22Z</dcterms:created>
  <dcterms:modified xsi:type="dcterms:W3CDTF">2016-07-08T08:59:32Z</dcterms:modified>
</cp:coreProperties>
</file>