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6" r:id="rId18"/>
    <p:sldId id="267" r:id="rId19"/>
    <p:sldId id="265" r:id="rId20"/>
    <p:sldId id="290" r:id="rId21"/>
    <p:sldId id="264" r:id="rId22"/>
    <p:sldId id="260" r:id="rId23"/>
    <p:sldId id="261" r:id="rId24"/>
    <p:sldId id="262" r:id="rId25"/>
    <p:sldId id="263" r:id="rId26"/>
    <p:sldId id="270" r:id="rId27"/>
    <p:sldId id="268" r:id="rId28"/>
    <p:sldId id="269" r:id="rId29"/>
    <p:sldId id="271" r:id="rId30"/>
    <p:sldId id="272" r:id="rId31"/>
    <p:sldId id="273" r:id="rId32"/>
    <p:sldId id="274" r:id="rId33"/>
    <p:sldId id="27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E20"/>
    <a:srgbClr val="FC92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>
      <p:cViewPr>
        <p:scale>
          <a:sx n="100" d="100"/>
          <a:sy n="100" d="100"/>
        </p:scale>
        <p:origin x="-194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DF926-F8FA-4994-A886-2DFE282E80F0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A1E6-9F9A-46EE-B9A3-80149C5E3C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</a:t>
            </a:r>
            <a:r>
              <a:rPr lang="en-US" altLang="ko-KR" baseline="0" dirty="0" smtClean="0"/>
              <a:t> tag: </a:t>
            </a:r>
            <a:r>
              <a:rPr lang="ko-KR" altLang="en-US" baseline="0" dirty="0" smtClean="0"/>
              <a:t>필수는 아님</a:t>
            </a:r>
            <a:endParaRPr lang="en-US" altLang="ko-KR" baseline="0" dirty="0" smtClean="0"/>
          </a:p>
          <a:p>
            <a:r>
              <a:rPr lang="en-US" altLang="ko-KR" baseline="0" dirty="0" smtClean="0"/>
              <a:t>IPv4 CIDR block: </a:t>
            </a:r>
            <a:r>
              <a:rPr lang="ko-KR" altLang="en-US" baseline="0" dirty="0" err="1" smtClean="0"/>
              <a:t>사설망</a:t>
            </a:r>
            <a:r>
              <a:rPr lang="ko-KR" altLang="en-US" baseline="0" dirty="0" smtClean="0"/>
              <a:t> 대역 범위에서 지정 필요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인터넷 연결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22</a:t>
            </a:r>
            <a:r>
              <a:rPr lang="ko-KR" altLang="en-US" dirty="0" smtClean="0"/>
              <a:t>번 포트로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시 접속 불가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인터넷 연결 선결조건</a:t>
            </a:r>
            <a:endParaRPr lang="en-US" altLang="ko-KR" dirty="0" smtClean="0"/>
          </a:p>
          <a:p>
            <a:r>
              <a:rPr lang="en-US" altLang="ko-KR" dirty="0" err="1" smtClean="0"/>
              <a:t>Vpc</a:t>
            </a:r>
            <a:r>
              <a:rPr lang="ko-KR" altLang="en-US" dirty="0" smtClean="0"/>
              <a:t>에 인터넷게이트웨이 연결</a:t>
            </a:r>
            <a:endParaRPr lang="en-US" altLang="ko-KR" dirty="0" smtClean="0"/>
          </a:p>
          <a:p>
            <a:r>
              <a:rPr lang="en-US" altLang="ko-KR" dirty="0" smtClean="0"/>
              <a:t>Subnet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route table</a:t>
            </a:r>
            <a:r>
              <a:rPr lang="ko-KR" altLang="en-US" baseline="0" dirty="0" smtClean="0"/>
              <a:t>에 인터넷게이트웨이 연결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서브넷의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인스턴스에</a:t>
            </a:r>
            <a:r>
              <a:rPr lang="ko-KR" altLang="en-US" baseline="0" dirty="0" smtClean="0"/>
              <a:t> 고유한 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(public 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elastic 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있는지 확인</a:t>
            </a:r>
            <a:endParaRPr lang="en-US" altLang="ko-KR" baseline="0" dirty="0" smtClean="0"/>
          </a:p>
          <a:p>
            <a:r>
              <a:rPr lang="en-US" altLang="ko-KR" dirty="0" smtClean="0"/>
              <a:t>NACL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SG, </a:t>
            </a:r>
            <a:r>
              <a:rPr lang="ko-KR" altLang="en-US" baseline="0" dirty="0" err="1" smtClean="0"/>
              <a:t>인스턴스에서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인바운드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name</a:t>
            </a:r>
            <a:r>
              <a:rPr lang="en-US" altLang="ko-KR" baseline="0" dirty="0" smtClean="0"/>
              <a:t> tag</a:t>
            </a:r>
            <a:r>
              <a:rPr lang="ko-KR" altLang="en-US" baseline="0" dirty="0" smtClean="0"/>
              <a:t>는 옵션이며 바로 인터넷 게이트웨이 생성됨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Detached </a:t>
            </a:r>
            <a:r>
              <a:rPr lang="ko-KR" altLang="en-US" baseline="0" dirty="0" smtClean="0"/>
              <a:t>상태임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Action</a:t>
            </a:r>
            <a:r>
              <a:rPr lang="ko-KR" altLang="en-US" baseline="0" dirty="0" smtClean="0"/>
              <a:t>버튼 </a:t>
            </a:r>
            <a:r>
              <a:rPr lang="ko-KR" altLang="en-US" baseline="0" dirty="0" err="1" smtClean="0"/>
              <a:t>클릭후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“attach to VPC” </a:t>
            </a:r>
            <a:r>
              <a:rPr lang="ko-KR" altLang="en-US" baseline="0" dirty="0" smtClean="0"/>
              <a:t>선택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테이블에서 </a:t>
            </a:r>
            <a:r>
              <a:rPr lang="en-US" altLang="ko-KR" dirty="0" smtClean="0"/>
              <a:t>“Edit</a:t>
            </a:r>
            <a:r>
              <a:rPr lang="en-US" altLang="ko-KR" baseline="0" dirty="0" smtClean="0"/>
              <a:t> routes” </a:t>
            </a:r>
            <a:r>
              <a:rPr lang="ko-KR" altLang="en-US" baseline="0" dirty="0" smtClean="0"/>
              <a:t>클릭하여 </a:t>
            </a:r>
            <a:r>
              <a:rPr lang="ko-KR" altLang="en-US" baseline="0" dirty="0" err="1" smtClean="0"/>
              <a:t>인터넷게이트웨이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telnet [public 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] 22  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접속 가능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Template name: </a:t>
            </a:r>
            <a:r>
              <a:rPr lang="ko-KR" altLang="en-US" dirty="0" err="1" smtClean="0"/>
              <a:t>서비스명을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명시하는것이</a:t>
            </a:r>
            <a:r>
              <a:rPr lang="ko-KR" altLang="en-US" dirty="0" smtClean="0"/>
              <a:t> 일반적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 template version description: </a:t>
            </a:r>
            <a:r>
              <a:rPr lang="ko-KR" altLang="en-US" baseline="0" dirty="0" smtClean="0"/>
              <a:t>버전에 대한 설명 명시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Template tags</a:t>
            </a:r>
          </a:p>
          <a:p>
            <a:pPr>
              <a:buFontTx/>
              <a:buChar char="-"/>
            </a:pPr>
            <a:r>
              <a:rPr lang="en-US" altLang="ko-KR" baseline="0" dirty="0" smtClean="0"/>
              <a:t>Source template: </a:t>
            </a:r>
            <a:r>
              <a:rPr lang="ko-KR" altLang="en-US" baseline="0" dirty="0" err="1" smtClean="0"/>
              <a:t>클릭시</a:t>
            </a:r>
            <a:r>
              <a:rPr lang="ko-KR" altLang="en-US" baseline="0" dirty="0" smtClean="0"/>
              <a:t> 기존 생성한 템플릿 활용하여 나머지 </a:t>
            </a:r>
            <a:r>
              <a:rPr lang="ko-KR" altLang="en-US" baseline="0" dirty="0" err="1" smtClean="0"/>
              <a:t>세팅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AMI: </a:t>
            </a:r>
            <a:r>
              <a:rPr lang="ko-KR" altLang="en-US" baseline="0" dirty="0" smtClean="0"/>
              <a:t>기존 생성한 </a:t>
            </a:r>
            <a:r>
              <a:rPr lang="en-US" altLang="ko-KR" baseline="0" dirty="0" smtClean="0"/>
              <a:t>AMI </a:t>
            </a:r>
            <a:r>
              <a:rPr lang="ko-KR" altLang="en-US" baseline="0" dirty="0" smtClean="0"/>
              <a:t>선택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 key pair name:  </a:t>
            </a:r>
            <a:r>
              <a:rPr lang="ko-KR" altLang="en-US" baseline="0" dirty="0" smtClean="0"/>
              <a:t>로그인시 사용할 </a:t>
            </a:r>
            <a:r>
              <a:rPr lang="ko-KR" altLang="en-US" baseline="0" dirty="0" err="1" smtClean="0"/>
              <a:t>키페어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Networking platform: </a:t>
            </a:r>
            <a:r>
              <a:rPr lang="en-US" altLang="ko-KR" baseline="0" dirty="0" err="1" smtClean="0"/>
              <a:t>vpc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or </a:t>
            </a:r>
            <a:r>
              <a:rPr lang="en-US" altLang="ko-KR" baseline="0" dirty="0" err="1" smtClean="0"/>
              <a:t>autoscaling</a:t>
            </a:r>
            <a:r>
              <a:rPr lang="en-US" altLang="ko-KR" baseline="0" dirty="0" smtClean="0"/>
              <a:t> group. </a:t>
            </a:r>
            <a:r>
              <a:rPr lang="en-US" altLang="ko-KR" baseline="0" dirty="0" err="1" smtClean="0"/>
              <a:t>Autoscaling</a:t>
            </a:r>
            <a:r>
              <a:rPr lang="ko-KR" altLang="en-US" baseline="0" dirty="0" smtClean="0"/>
              <a:t>시 그룹설정 우선으로 해당 설정무시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Storage:  AMI </a:t>
            </a:r>
            <a:r>
              <a:rPr lang="ko-KR" altLang="en-US" baseline="0" dirty="0" smtClean="0"/>
              <a:t>설정 디스크용량으로 자동설정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Resource tag: </a:t>
            </a:r>
            <a:r>
              <a:rPr lang="ko-KR" altLang="en-US" baseline="0" dirty="0" err="1" smtClean="0"/>
              <a:t>스케일아웃시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태깅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스케일아웃시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찾기 쉬움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Network interface: public 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자동 </a:t>
            </a:r>
            <a:r>
              <a:rPr lang="ko-KR" altLang="en-US" baseline="0" dirty="0" err="1" smtClean="0"/>
              <a:t>할당등</a:t>
            </a:r>
            <a:r>
              <a:rPr lang="ko-KR" altLang="en-US" baseline="0" dirty="0" smtClean="0"/>
              <a:t> 지정가능</a:t>
            </a:r>
            <a:endParaRPr lang="en-US" altLang="ko-KR" baseline="0" dirty="0" smtClean="0"/>
          </a:p>
          <a:p>
            <a:pPr>
              <a:buFontTx/>
              <a:buChar char="-"/>
            </a:pPr>
            <a:endParaRPr lang="en-US" altLang="ko-KR" baseline="0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Blue</a:t>
            </a:r>
            <a:r>
              <a:rPr lang="en-US" altLang="ko-KR" baseline="0" dirty="0" smtClean="0"/>
              <a:t> Green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unit </a:t>
            </a:r>
            <a:r>
              <a:rPr lang="ko-KR" altLang="en-US" baseline="0" dirty="0" smtClean="0"/>
              <a:t>단위로 새로운 버전의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늘였다 줄이는 배포방식</a:t>
            </a:r>
            <a:endParaRPr lang="en-US" altLang="ko-KR" baseline="0" dirty="0" smtClean="0"/>
          </a:p>
          <a:p>
            <a:r>
              <a:rPr lang="en-US" altLang="ko-KR" baseline="0" dirty="0" smtClean="0"/>
              <a:t>Red Black 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운영중인 </a:t>
            </a:r>
            <a:r>
              <a:rPr lang="en-US" altLang="ko-KR" baseline="0" dirty="0" smtClean="0"/>
              <a:t>Set </a:t>
            </a:r>
            <a:r>
              <a:rPr lang="ko-KR" altLang="en-US" baseline="0" dirty="0" smtClean="0"/>
              <a:t>만큼의 새로운 버전의 인스턴스를 </a:t>
            </a:r>
            <a:r>
              <a:rPr lang="ko-KR" altLang="en-US" baseline="0" dirty="0" err="1" smtClean="0"/>
              <a:t>생성후</a:t>
            </a:r>
            <a:r>
              <a:rPr lang="ko-KR" altLang="en-US" baseline="0" dirty="0" smtClean="0"/>
              <a:t> 기존 운영중인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terminate </a:t>
            </a:r>
            <a:r>
              <a:rPr lang="ko-KR" altLang="en-US" baseline="0" dirty="0" smtClean="0"/>
              <a:t>시키는 배포 방식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본인의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&gt;&gt;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Webhooks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Add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Webhook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Payload URL : "http://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본인의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github-webhook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/“</a:t>
            </a:r>
          </a:p>
          <a:p>
            <a:pPr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허용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방화벽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에도 빌드 유발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 Jenkins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Publsh</a:t>
            </a:r>
            <a:r>
              <a:rPr lang="en-US" altLang="ko-KR" dirty="0" smtClean="0"/>
              <a:t> Over SSH </a:t>
            </a:r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Publish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탭에서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Key(RSA)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전달한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정보를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본인의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Item 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구성 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빌드후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조치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Source</a:t>
            </a:r>
            <a:r>
              <a:rPr lang="en-US" altLang="ko-KR" baseline="0" dirty="0" smtClean="0"/>
              <a:t> files: </a:t>
            </a:r>
            <a:r>
              <a:rPr lang="ko-KR" altLang="en-US" baseline="0" dirty="0" smtClean="0"/>
              <a:t>전송파일 지정</a:t>
            </a:r>
            <a:endParaRPr lang="en-US" altLang="ko-KR" baseline="0" dirty="0" smtClean="0"/>
          </a:p>
          <a:p>
            <a:pPr algn="just">
              <a:buFontTx/>
              <a:buChar char="-"/>
            </a:pPr>
            <a:r>
              <a:rPr lang="en-US" altLang="ko-KR" baseline="0" dirty="0" smtClean="0"/>
              <a:t>Remove prefix: </a:t>
            </a:r>
            <a:r>
              <a:rPr lang="ko-KR" altLang="en-US" baseline="0" dirty="0" smtClean="0"/>
              <a:t>지정경로 하위 파일 지우는 설정</a:t>
            </a:r>
            <a:endParaRPr lang="en-US" altLang="ko-KR" baseline="0" dirty="0" smtClean="0"/>
          </a:p>
          <a:p>
            <a:pPr algn="just">
              <a:buFontTx/>
              <a:buChar char="-"/>
            </a:pPr>
            <a:r>
              <a:rPr lang="en-US" altLang="ko-KR" dirty="0" smtClean="0"/>
              <a:t> Remote</a:t>
            </a:r>
            <a:r>
              <a:rPr lang="en-US" altLang="ko-KR" baseline="0" dirty="0" smtClean="0"/>
              <a:t> directory: </a:t>
            </a:r>
            <a:r>
              <a:rPr lang="ko-KR" altLang="en-US" baseline="0" dirty="0" smtClean="0"/>
              <a:t>원격 서버 경로</a:t>
            </a:r>
            <a:endParaRPr lang="en-US" altLang="ko-KR" baseline="0" dirty="0" smtClean="0"/>
          </a:p>
          <a:p>
            <a:pPr algn="just">
              <a:buFontTx/>
              <a:buChar char="-"/>
            </a:pPr>
            <a:r>
              <a:rPr lang="en-US" altLang="ko-KR" baseline="0" dirty="0" smtClean="0"/>
              <a:t> exec command: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후 스크립트를 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생성된  </a:t>
            </a:r>
            <a:r>
              <a:rPr lang="en-US" altLang="ko-KR" baseline="0" dirty="0" err="1" smtClean="0"/>
              <a:t>vpc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DNS hostnames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enable </a:t>
            </a:r>
            <a:r>
              <a:rPr lang="ko-KR" altLang="en-US" baseline="0" dirty="0" smtClean="0"/>
              <a:t>되어있지 않음</a:t>
            </a:r>
            <a:r>
              <a:rPr lang="en-US" altLang="ko-KR" baseline="0" dirty="0" smtClean="0"/>
              <a:t>:  </a:t>
            </a:r>
            <a:r>
              <a:rPr lang="en-US" altLang="ko-KR" baseline="0" dirty="0" err="1" smtClean="0"/>
              <a:t>vpc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 </a:t>
            </a:r>
            <a:r>
              <a:rPr lang="ko-KR" altLang="en-US" baseline="0" dirty="0" err="1" smtClean="0"/>
              <a:t>인스턴스</a:t>
            </a:r>
            <a:r>
              <a:rPr lang="ko-KR" altLang="en-US" baseline="0" dirty="0" smtClean="0"/>
              <a:t> 생성시 </a:t>
            </a:r>
            <a:r>
              <a:rPr lang="en-US" altLang="ko-KR" baseline="0" dirty="0" smtClean="0"/>
              <a:t>DNS</a:t>
            </a:r>
            <a:r>
              <a:rPr lang="ko-KR" altLang="en-US" baseline="0" dirty="0" smtClean="0"/>
              <a:t>에 등록하는 기능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 action &gt; Edit DNS hostnames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enable  </a:t>
            </a:r>
            <a:r>
              <a:rPr lang="ko-KR" altLang="en-US" baseline="0" dirty="0" smtClean="0"/>
              <a:t>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사용예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</a:t>
            </a:r>
            <a:r>
              <a:rPr lang="en-US" altLang="ko-KR" baseline="0" dirty="0" smtClean="0"/>
              <a:t>tomcat</a:t>
            </a:r>
          </a:p>
          <a:p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nginx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버전별</a:t>
            </a:r>
            <a:r>
              <a:rPr lang="ko-KR" altLang="en-US" baseline="0" dirty="0" smtClean="0"/>
              <a:t> 설치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ntp</a:t>
            </a:r>
            <a:endParaRPr lang="en-US" altLang="ko-KR" baseline="0" dirty="0" smtClean="0"/>
          </a:p>
          <a:p>
            <a:r>
              <a:rPr lang="en-US" altLang="ko-KR" baseline="0" dirty="0" smtClean="0"/>
              <a:t> flume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vpc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생성시 기본으로 생성</a:t>
            </a:r>
            <a:r>
              <a:rPr lang="ko-KR" altLang="en-US" baseline="0" dirty="0" smtClean="0"/>
              <a:t>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route</a:t>
            </a:r>
            <a:r>
              <a:rPr lang="en-US" altLang="ko-KR" baseline="0" dirty="0" smtClean="0"/>
              <a:t> table.</a:t>
            </a:r>
          </a:p>
          <a:p>
            <a:r>
              <a:rPr lang="en-US" altLang="ko-KR" baseline="0" dirty="0" err="1" smtClean="0"/>
              <a:t>Vpc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subnet  </a:t>
            </a:r>
            <a:r>
              <a:rPr lang="ko-KR" altLang="en-US" baseline="0" dirty="0" smtClean="0"/>
              <a:t>생성시 </a:t>
            </a:r>
            <a:r>
              <a:rPr lang="en-US" altLang="ko-KR" baseline="0" dirty="0" smtClean="0"/>
              <a:t>subnet</a:t>
            </a:r>
            <a:r>
              <a:rPr lang="ko-KR" altLang="en-US" baseline="0" dirty="0" smtClean="0"/>
              <a:t>과도 연결됨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VPC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함께 생성된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DHCP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옵션 셋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DNS, Domain</a:t>
            </a:r>
            <a:r>
              <a:rPr lang="en-US" altLang="ko-KR" baseline="0" dirty="0" smtClean="0"/>
              <a:t> name, NTP</a:t>
            </a:r>
            <a:r>
              <a:rPr lang="ko-KR" altLang="en-US" baseline="0" dirty="0" smtClean="0"/>
              <a:t>서버</a:t>
            </a:r>
            <a:r>
              <a:rPr lang="en-US" altLang="ko-KR" baseline="0" dirty="0" smtClean="0"/>
              <a:t>, NetBIOS </a:t>
            </a:r>
            <a:r>
              <a:rPr lang="ko-KR" altLang="en-US" baseline="0" dirty="0" err="1" smtClean="0"/>
              <a:t>서버등의</a:t>
            </a:r>
            <a:r>
              <a:rPr lang="ko-KR" altLang="en-US" baseline="0" dirty="0" smtClean="0"/>
              <a:t> 정보를 가지고 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Vpc</a:t>
            </a:r>
            <a:r>
              <a:rPr lang="ko-KR" altLang="en-US" dirty="0" smtClean="0"/>
              <a:t>와 함께 </a:t>
            </a:r>
            <a:r>
              <a:rPr lang="en-US" altLang="ko-KR" dirty="0" smtClean="0"/>
              <a:t>Network</a:t>
            </a:r>
            <a:r>
              <a:rPr lang="en-US" altLang="ko-KR" baseline="0" dirty="0" smtClean="0"/>
              <a:t> ACL.</a:t>
            </a:r>
          </a:p>
          <a:p>
            <a:r>
              <a:rPr lang="en-US" altLang="ko-KR" baseline="0" dirty="0" smtClean="0"/>
              <a:t> Subnet </a:t>
            </a:r>
            <a:r>
              <a:rPr lang="ko-KR" altLang="en-US" baseline="0" dirty="0" err="1" smtClean="0"/>
              <a:t>앞단의</a:t>
            </a:r>
            <a:r>
              <a:rPr lang="ko-KR" altLang="en-US" baseline="0" dirty="0" smtClean="0"/>
              <a:t> 방화벽역할을 하는 리소스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*</a:t>
            </a:r>
            <a:r>
              <a:rPr lang="ko-KR" altLang="en-US" baseline="0" dirty="0" smtClean="0"/>
              <a:t>은 다른 규칙에 매칭되지 않을 경우  사용하는 기본규칙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Vpc</a:t>
            </a:r>
            <a:r>
              <a:rPr lang="ko-KR" altLang="en-US" dirty="0" smtClean="0"/>
              <a:t>와 함께 생성된 </a:t>
            </a:r>
            <a:r>
              <a:rPr lang="en-US" altLang="ko-KR" dirty="0" smtClean="0"/>
              <a:t>security</a:t>
            </a:r>
            <a:r>
              <a:rPr lang="en-US" altLang="ko-KR" baseline="0" dirty="0" smtClean="0"/>
              <a:t> group.</a:t>
            </a:r>
          </a:p>
          <a:p>
            <a:r>
              <a:rPr lang="ko-KR" altLang="en-US" baseline="0" dirty="0" err="1" smtClean="0"/>
              <a:t>인스턴스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앞단에서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트래픽제어하는</a:t>
            </a:r>
            <a:r>
              <a:rPr lang="ko-KR" altLang="en-US" baseline="0" dirty="0" smtClean="0"/>
              <a:t> 방화벽자원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아웃바운드는 모든 </a:t>
            </a:r>
            <a:r>
              <a:rPr lang="ko-KR" altLang="en-US" baseline="0" dirty="0" err="1" smtClean="0"/>
              <a:t>트래픽에</a:t>
            </a:r>
            <a:r>
              <a:rPr lang="ko-KR" altLang="en-US" baseline="0" dirty="0" smtClean="0"/>
              <a:t> 대해 허용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CIDR</a:t>
            </a:r>
            <a:r>
              <a:rPr lang="ko-KR" altLang="en-US" baseline="0" dirty="0" smtClean="0"/>
              <a:t>대신 </a:t>
            </a:r>
            <a:r>
              <a:rPr lang="ko-KR" altLang="en-US" baseline="0" dirty="0" err="1" smtClean="0"/>
              <a:t>시큐리티그룹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지정시</a:t>
            </a:r>
            <a:r>
              <a:rPr lang="ko-KR" altLang="en-US" baseline="0" dirty="0" smtClean="0"/>
              <a:t> 해당 리소스를 가진 </a:t>
            </a:r>
            <a:r>
              <a:rPr lang="ko-KR" altLang="en-US" baseline="0" dirty="0" err="1" smtClean="0"/>
              <a:t>인스턴스간에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허용이 가능함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Vpc</a:t>
            </a:r>
            <a:r>
              <a:rPr lang="ko-KR" altLang="en-US" dirty="0" smtClean="0"/>
              <a:t>는 논리적인 자원영역으로 아무것도 할수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생성할수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Vpc</a:t>
            </a:r>
            <a:r>
              <a:rPr lang="ko-KR" altLang="en-US" dirty="0" smtClean="0"/>
              <a:t>에 서브넷을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en-US" altLang="ko-KR" baseline="0" dirty="0" smtClean="0"/>
              <a:t> tag</a:t>
            </a:r>
            <a:r>
              <a:rPr lang="ko-KR" altLang="en-US" baseline="0" dirty="0" smtClean="0"/>
              <a:t>는 옵션임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vpc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앞서 생성한 </a:t>
            </a:r>
            <a:r>
              <a:rPr lang="en-US" altLang="ko-KR" dirty="0" err="1" smtClean="0"/>
              <a:t>vpc</a:t>
            </a:r>
            <a:r>
              <a:rPr lang="en-US" altLang="ko-KR" baseline="0" dirty="0" smtClean="0"/>
              <a:t> id.</a:t>
            </a:r>
          </a:p>
          <a:p>
            <a:r>
              <a:rPr lang="en-US" altLang="ko-KR" baseline="0" dirty="0" smtClean="0"/>
              <a:t>Availability zone: </a:t>
            </a:r>
            <a:r>
              <a:rPr lang="ko-KR" altLang="en-US" baseline="0" dirty="0" err="1" smtClean="0"/>
              <a:t>가용존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a~f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 선택가능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IPv4 CIDR block:</a:t>
            </a:r>
            <a:r>
              <a:rPr lang="ko-KR" altLang="en-US" baseline="0" dirty="0" err="1" smtClean="0"/>
              <a:t>펯</a:t>
            </a:r>
            <a:r>
              <a:rPr lang="en-US" altLang="ko-KR" baseline="0" dirty="0" smtClean="0"/>
              <a:t> CIDR </a:t>
            </a:r>
            <a:r>
              <a:rPr lang="ko-KR" altLang="en-US" baseline="0" dirty="0" smtClean="0"/>
              <a:t>보다 작은 범위 정해야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 </a:t>
            </a:r>
            <a:r>
              <a:rPr lang="ko-KR" altLang="en-US" dirty="0" smtClean="0"/>
              <a:t>구성을 위해 </a:t>
            </a:r>
            <a:r>
              <a:rPr lang="ko-KR" altLang="en-US" dirty="0" err="1" smtClean="0"/>
              <a:t>가용존을</a:t>
            </a:r>
            <a:r>
              <a:rPr lang="ko-KR" altLang="en-US" dirty="0" smtClean="0"/>
              <a:t> 하나 더 구성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서브넷위에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Network</a:t>
            </a:r>
            <a:r>
              <a:rPr lang="ko-KR" altLang="en-US" baseline="0" dirty="0" smtClean="0"/>
              <a:t>에 펯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선택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Subnet </a:t>
            </a:r>
            <a:r>
              <a:rPr lang="ko-KR" altLang="en-US" baseline="0" dirty="0" smtClean="0"/>
              <a:t>선택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Auto assign Public</a:t>
            </a:r>
            <a:r>
              <a:rPr lang="en-US" altLang="ko-KR" baseline="0" dirty="0" smtClean="0"/>
              <a:t> IP </a:t>
            </a:r>
            <a:r>
              <a:rPr lang="ko-KR" altLang="en-US" baseline="0" dirty="0" smtClean="0"/>
              <a:t>선택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4~5 </a:t>
            </a:r>
            <a:r>
              <a:rPr lang="ko-KR" altLang="en-US" baseline="0" dirty="0" smtClean="0"/>
              <a:t>단계는 기본값</a:t>
            </a:r>
            <a:endParaRPr lang="en-US" altLang="ko-KR" baseline="0" dirty="0" smtClean="0"/>
          </a:p>
          <a:p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 기본값 </a:t>
            </a:r>
            <a:r>
              <a:rPr lang="ko-KR" altLang="en-US" baseline="0" dirty="0" err="1" smtClean="0"/>
              <a:t>선택시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22</a:t>
            </a:r>
            <a:r>
              <a:rPr lang="ko-KR" altLang="en-US" baseline="0" dirty="0" smtClean="0"/>
              <a:t>번 포트 허용하는 기본  </a:t>
            </a:r>
            <a:r>
              <a:rPr lang="en-US" altLang="ko-KR" baseline="0" dirty="0" smtClean="0"/>
              <a:t>security group </a:t>
            </a:r>
            <a:r>
              <a:rPr lang="ko-KR" altLang="en-US" baseline="0" dirty="0" smtClean="0"/>
              <a:t>생성함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단계 </a:t>
            </a:r>
            <a:r>
              <a:rPr lang="ko-KR" altLang="en-US" baseline="0" dirty="0" err="1" smtClean="0"/>
              <a:t>리뷰후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Launch.</a:t>
            </a:r>
          </a:p>
          <a:p>
            <a:r>
              <a:rPr lang="en-US" altLang="ko-KR" baseline="0" dirty="0" smtClean="0"/>
              <a:t>Create a new key pair </a:t>
            </a:r>
            <a:r>
              <a:rPr lang="ko-KR" altLang="en-US" baseline="0" dirty="0" err="1" smtClean="0"/>
              <a:t>선택후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키페어를</a:t>
            </a:r>
            <a:r>
              <a:rPr lang="ko-KR" altLang="en-US" baseline="0" dirty="0" smtClean="0"/>
              <a:t> 잘 저장할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A1E6-9F9A-46EE-B9A3-80149C5E3C2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085D-B04C-417D-8615-6C7536042FC8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FE93-FBA5-40A1-AC40-21F0EEC4E3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CI/CD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2021.05.20</a:t>
            </a:r>
          </a:p>
          <a:p>
            <a:r>
              <a:rPr lang="ko-KR" altLang="en-US" dirty="0" smtClean="0"/>
              <a:t>최은수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smtClean="0"/>
              <a:t>Security Group</a:t>
            </a:r>
            <a:endParaRPr lang="ko-KR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624736" cy="476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smtClean="0"/>
              <a:t>Subnet</a:t>
            </a:r>
            <a:endParaRPr lang="ko-KR" altLang="en-US" sz="1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988840"/>
            <a:ext cx="463981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608868"/>
            <a:ext cx="6947917" cy="502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smtClean="0"/>
              <a:t>Subnet</a:t>
            </a:r>
            <a:r>
              <a:rPr lang="ko-KR" altLang="en-US" sz="1400" b="1" dirty="0" smtClean="0"/>
              <a:t>다수 구성</a:t>
            </a:r>
            <a:r>
              <a:rPr lang="en-US" altLang="ko-KR" sz="1400" b="1" dirty="0" smtClean="0"/>
              <a:t>(HA)</a:t>
            </a:r>
            <a:endParaRPr lang="ko-KR" altLang="en-US" sz="1400" b="1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192688" cy="482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b="1" dirty="0" err="1" smtClean="0"/>
              <a:t>인스턴스</a:t>
            </a:r>
            <a:r>
              <a:rPr lang="en-US" altLang="ko-KR" sz="1400" b="1" dirty="0" smtClean="0"/>
              <a:t>(EC2)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620417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smtClean="0"/>
              <a:t>Key pair</a:t>
            </a:r>
            <a:r>
              <a:rPr lang="ko-KR" altLang="en-US" sz="1400" b="1" dirty="0" err="1" smtClean="0"/>
              <a:t>입력후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인스턴스</a:t>
            </a:r>
            <a:r>
              <a:rPr lang="ko-KR" altLang="en-US" sz="1400" b="1" dirty="0" smtClean="0"/>
              <a:t> 확인</a:t>
            </a:r>
            <a:endParaRPr lang="ko-KR" altLang="en-US" sz="1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1791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b="1" dirty="0" err="1" smtClean="0"/>
              <a:t>인터넷게이트웨이</a:t>
            </a:r>
            <a:r>
              <a:rPr lang="ko-KR" altLang="en-US" sz="1400" b="1" dirty="0" smtClean="0"/>
              <a:t> 생성</a:t>
            </a:r>
            <a:endParaRPr lang="ko-KR" altLang="en-US" sz="14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192688" cy="481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err="1" smtClean="0"/>
              <a:t>Vpc</a:t>
            </a:r>
            <a:r>
              <a:rPr lang="ko-KR" altLang="en-US" sz="1400" b="1" dirty="0" smtClean="0"/>
              <a:t>의  </a:t>
            </a:r>
            <a:r>
              <a:rPr lang="en-US" altLang="ko-KR" sz="1400" b="1" dirty="0" smtClean="0"/>
              <a:t>route table</a:t>
            </a:r>
            <a:r>
              <a:rPr lang="ko-KR" altLang="en-US" sz="1400" b="1" dirty="0" smtClean="0"/>
              <a:t>에 인터넷게이트웨이 추가</a:t>
            </a:r>
            <a:endParaRPr lang="ko-KR" altLang="en-US" sz="1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833889" cy="407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988840"/>
            <a:ext cx="597817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2. </a:t>
            </a:r>
            <a:r>
              <a:rPr lang="en-US" altLang="ko-KR" sz="3200" dirty="0" err="1" smtClean="0"/>
              <a:t>Autoscaling</a:t>
            </a:r>
            <a:r>
              <a:rPr lang="en-US" altLang="ko-KR" sz="3200" dirty="0" smtClean="0"/>
              <a:t> group </a:t>
            </a:r>
            <a:r>
              <a:rPr lang="ko-KR" altLang="en-US" sz="3200" dirty="0" smtClean="0"/>
              <a:t>과</a:t>
            </a:r>
            <a:r>
              <a:rPr lang="en-US" altLang="ko-KR" sz="3200" dirty="0" smtClean="0"/>
              <a:t> Launch Configuration(Template)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Launch Configuration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Launch Template </a:t>
            </a:r>
            <a:r>
              <a:rPr lang="ko-KR" altLang="en-US" sz="2400" dirty="0" smtClean="0"/>
              <a:t>모두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AutoScaling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생성하기 위해 설정필요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Launch Configuration</a:t>
            </a:r>
            <a:r>
              <a:rPr lang="ko-KR" altLang="en-US" sz="2400" dirty="0" smtClean="0"/>
              <a:t>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새로운 버전으로 업데이트 불가해서 새로 생성필요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Launch Template</a:t>
            </a:r>
            <a:r>
              <a:rPr lang="ko-KR" altLang="en-US" sz="2400" dirty="0" smtClean="0"/>
              <a:t>는 버전에 따른 업데이트 가능하여 재사용 가능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Launch Template</a:t>
            </a:r>
            <a:r>
              <a:rPr lang="ko-KR" altLang="en-US" sz="2400" dirty="0" smtClean="0"/>
              <a:t>필요정보</a:t>
            </a:r>
            <a:r>
              <a:rPr lang="en-US" altLang="ko-KR" sz="2400" dirty="0" smtClean="0"/>
              <a:t>: 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  </a:t>
            </a:r>
            <a:r>
              <a:rPr lang="en-US" altLang="ko-KR" sz="2400" dirty="0" err="1" smtClean="0"/>
              <a:t>lc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또는 </a:t>
            </a:r>
            <a:r>
              <a:rPr lang="en-US" altLang="ko-KR" sz="2400" dirty="0" err="1" smtClean="0"/>
              <a:t>lt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, version, AMI(</a:t>
            </a:r>
            <a:r>
              <a:rPr lang="en-US" altLang="ko-KR" sz="2400" dirty="0" err="1" smtClean="0"/>
              <a:t>amazon</a:t>
            </a:r>
            <a:r>
              <a:rPr lang="en-US" altLang="ko-KR" sz="2400" dirty="0" smtClean="0"/>
              <a:t> machine image), </a:t>
            </a:r>
          </a:p>
          <a:p>
            <a:pPr>
              <a:buNone/>
            </a:pPr>
            <a:r>
              <a:rPr lang="en-US" altLang="ko-KR" sz="2400" dirty="0" smtClean="0"/>
              <a:t>   instance type, network setting, security group, storage, resource tag, network interface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3. </a:t>
            </a:r>
            <a:r>
              <a:rPr lang="en-US" altLang="ko-KR" sz="3200" dirty="0" err="1" smtClean="0"/>
              <a:t>AutoScaling</a:t>
            </a:r>
            <a:r>
              <a:rPr lang="en-US" altLang="ko-KR" sz="3200" dirty="0" smtClean="0"/>
              <a:t> group</a:t>
            </a:r>
            <a:r>
              <a:rPr lang="ko-KR" altLang="en-US" sz="3200" dirty="0" smtClean="0"/>
              <a:t>과 정책</a:t>
            </a:r>
            <a:r>
              <a:rPr lang="en-US" altLang="ko-KR" sz="3200" dirty="0" smtClean="0"/>
              <a:t>, lifecycle hook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 err="1" smtClean="0"/>
              <a:t>Cpu</a:t>
            </a:r>
            <a:r>
              <a:rPr lang="en-US" altLang="ko-KR" sz="2400" dirty="0" smtClean="0"/>
              <a:t> usage, load average, network usage,  </a:t>
            </a:r>
            <a:r>
              <a:rPr lang="ko-KR" altLang="en-US" sz="2400" dirty="0" err="1" smtClean="0"/>
              <a:t>서비스파라미터에</a:t>
            </a:r>
            <a:r>
              <a:rPr lang="ko-KR" altLang="en-US" sz="2400" dirty="0" smtClean="0"/>
              <a:t> 따른 </a:t>
            </a:r>
            <a:r>
              <a:rPr lang="en-US" altLang="ko-KR" sz="2400" dirty="0" smtClean="0"/>
              <a:t>scale out/in </a:t>
            </a:r>
            <a:r>
              <a:rPr lang="ko-KR" altLang="en-US" sz="2400" dirty="0" smtClean="0"/>
              <a:t>정책 설정가능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Lifecycle hook 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설정으로 </a:t>
            </a:r>
            <a:r>
              <a:rPr lang="ko-KR" altLang="en-US" sz="2400" dirty="0" err="1" smtClean="0"/>
              <a:t>인스턴스가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terminate</a:t>
            </a:r>
            <a:r>
              <a:rPr lang="ko-KR" altLang="en-US" sz="2400" dirty="0" err="1" smtClean="0"/>
              <a:t>되기전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action </a:t>
            </a:r>
            <a:r>
              <a:rPr lang="ko-KR" altLang="en-US" sz="2400" dirty="0" smtClean="0"/>
              <a:t>설정가능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AWS </a:t>
            </a:r>
            <a:r>
              <a:rPr lang="en-US" altLang="ko-KR" sz="2400" dirty="0" err="1" smtClean="0"/>
              <a:t>CodeDeploy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Service Discovery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사용하여 </a:t>
            </a:r>
            <a:r>
              <a:rPr lang="ko-KR" altLang="en-US" sz="2400" dirty="0" err="1" smtClean="0"/>
              <a:t>배포시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인스턴스의</a:t>
            </a:r>
            <a:r>
              <a:rPr lang="ko-KR" altLang="en-US" sz="2400" dirty="0" smtClean="0"/>
              <a:t> 효율적 운영 가능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Blue Green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Red Black </a:t>
            </a:r>
            <a:r>
              <a:rPr lang="ko-KR" altLang="en-US" sz="2400" dirty="0" smtClean="0"/>
              <a:t>배포 가능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sz="3200" dirty="0" smtClean="0"/>
              <a:t>4. </a:t>
            </a:r>
            <a:r>
              <a:rPr lang="ko-KR" altLang="en-US" sz="3200" dirty="0" err="1" smtClean="0"/>
              <a:t>클라우드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구성시</a:t>
            </a:r>
            <a:r>
              <a:rPr lang="ko-KR" altLang="en-US" sz="3200" dirty="0" smtClean="0"/>
              <a:t> 고려사항</a:t>
            </a:r>
            <a:r>
              <a:rPr lang="en-US" altLang="ko-KR" sz="3200" dirty="0" smtClean="0"/>
              <a:t>(AWS)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서비스측면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MSA, region/zone</a:t>
            </a:r>
            <a:r>
              <a:rPr lang="ko-KR" altLang="en-US" sz="2000" dirty="0" smtClean="0"/>
              <a:t>별 호출</a:t>
            </a:r>
            <a:r>
              <a:rPr lang="en-US" altLang="ko-KR" sz="2000" dirty="0" smtClean="0"/>
              <a:t>, public/private </a:t>
            </a:r>
            <a:r>
              <a:rPr lang="ko-KR" altLang="en-US" sz="2000" dirty="0" smtClean="0"/>
              <a:t>호출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서비스특성 및 </a:t>
            </a:r>
            <a:r>
              <a:rPr lang="en-US" altLang="ko-KR" sz="2000" dirty="0" smtClean="0"/>
              <a:t>KPI (</a:t>
            </a:r>
            <a:r>
              <a:rPr lang="ko-KR" altLang="en-US" sz="2000" dirty="0" smtClean="0"/>
              <a:t>테스트 및 배포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용량산정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VPC CIDR(IP),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대수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computing  </a:t>
            </a:r>
            <a:r>
              <a:rPr lang="ko-KR" altLang="en-US" sz="2000" dirty="0" smtClean="0"/>
              <a:t>용량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cpu</a:t>
            </a:r>
            <a:r>
              <a:rPr lang="en-US" altLang="ko-KR" sz="2000" dirty="0" smtClean="0"/>
              <a:t> core, memory, disk, </a:t>
            </a:r>
            <a:r>
              <a:rPr lang="en-US" altLang="ko-KR" sz="2000" dirty="0" err="1" smtClean="0"/>
              <a:t>nw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대역폭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성능측면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autoscaling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데이터분석 인프라</a:t>
            </a:r>
            <a:r>
              <a:rPr lang="en-US" altLang="ko-KR" sz="2000" dirty="0" smtClean="0"/>
              <a:t>, Log rolling, Glacier(S3)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비용측면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crosszone</a:t>
            </a:r>
            <a:r>
              <a:rPr lang="en-US" altLang="ko-KR" sz="2000" dirty="0" smtClean="0"/>
              <a:t>, reserved instance, spot instance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보안측면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HA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, public/private subnet, security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400" dirty="0" smtClean="0"/>
              <a:t>1. AWS VPC </a:t>
            </a:r>
            <a:r>
              <a:rPr lang="ko-KR" altLang="en-US" sz="2400" dirty="0" smtClean="0"/>
              <a:t>구성</a:t>
            </a:r>
          </a:p>
          <a:p>
            <a:pPr marL="514350" indent="-514350">
              <a:buNone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Autoscaling</a:t>
            </a:r>
            <a:r>
              <a:rPr lang="en-US" altLang="ko-KR" sz="2400" dirty="0" smtClean="0"/>
              <a:t> group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Launch Configuration(Template)</a:t>
            </a:r>
          </a:p>
          <a:p>
            <a:pPr marL="514350" indent="-514350">
              <a:buNone/>
            </a:pP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AutoScaling</a:t>
            </a:r>
            <a:r>
              <a:rPr lang="en-US" altLang="ko-KR" sz="2400" dirty="0" smtClean="0"/>
              <a:t> group</a:t>
            </a:r>
            <a:r>
              <a:rPr lang="ko-KR" altLang="en-US" sz="2400" dirty="0" smtClean="0"/>
              <a:t>과 정책</a:t>
            </a:r>
            <a:r>
              <a:rPr lang="en-US" altLang="ko-KR" sz="2400" dirty="0" smtClean="0"/>
              <a:t>, lifecycle hook</a:t>
            </a:r>
          </a:p>
          <a:p>
            <a:pPr marL="514350" indent="-51435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err="1" smtClean="0"/>
              <a:t>클라우드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구성시</a:t>
            </a:r>
            <a:r>
              <a:rPr lang="ko-KR" altLang="en-US" sz="2400" dirty="0" smtClean="0"/>
              <a:t> 고려사항</a:t>
            </a:r>
            <a:r>
              <a:rPr lang="en-US" altLang="ko-KR" sz="2400" dirty="0" smtClean="0"/>
              <a:t>(AWS)</a:t>
            </a:r>
          </a:p>
          <a:p>
            <a:pPr marL="514350" indent="-514350">
              <a:buNone/>
            </a:pPr>
            <a:r>
              <a:rPr lang="en-US" altLang="ko-KR" sz="2400" dirty="0" smtClean="0"/>
              <a:t>5. Jenkins Build</a:t>
            </a:r>
            <a:r>
              <a:rPr lang="ko-KR" altLang="en-US" sz="2400" dirty="0" smtClean="0"/>
              <a:t>환경 및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Webhook</a:t>
            </a:r>
            <a:endParaRPr lang="en-US" altLang="ko-KR" sz="2400" dirty="0" smtClean="0"/>
          </a:p>
          <a:p>
            <a:pPr marL="514350" indent="-514350">
              <a:buNone/>
            </a:pPr>
            <a:r>
              <a:rPr lang="en-US" altLang="ko-KR" sz="2400" dirty="0" smtClean="0"/>
              <a:t>6. </a:t>
            </a:r>
            <a:r>
              <a:rPr lang="en-US" altLang="ko-KR" sz="2400" dirty="0" err="1" smtClean="0"/>
              <a:t>Ansible</a:t>
            </a:r>
            <a:r>
              <a:rPr lang="ko-KR" altLang="en-US" sz="2400" dirty="0" smtClean="0"/>
              <a:t>의 개념과 사용</a:t>
            </a:r>
          </a:p>
          <a:p>
            <a:pPr marL="514350" indent="-514350">
              <a:buNone/>
            </a:pPr>
            <a:r>
              <a:rPr lang="en-US" altLang="ko-KR" sz="2400" dirty="0" smtClean="0"/>
              <a:t>7. Packer</a:t>
            </a:r>
            <a:r>
              <a:rPr lang="ko-KR" altLang="en-US" sz="2400" dirty="0" smtClean="0"/>
              <a:t>와  </a:t>
            </a:r>
            <a:r>
              <a:rPr lang="en-US" altLang="ko-KR" sz="2400" dirty="0" err="1" smtClean="0"/>
              <a:t>Ansible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통한 </a:t>
            </a:r>
            <a:r>
              <a:rPr lang="en-US" altLang="ko-KR" sz="2400" dirty="0" smtClean="0"/>
              <a:t>AMI </a:t>
            </a:r>
            <a:r>
              <a:rPr lang="ko-KR" altLang="en-US" sz="2400" dirty="0" smtClean="0"/>
              <a:t>생성</a:t>
            </a:r>
          </a:p>
          <a:p>
            <a:pPr marL="514350" indent="-514350">
              <a:buNone/>
            </a:pPr>
            <a:r>
              <a:rPr lang="en-US" altLang="ko-KR" sz="2400" dirty="0" smtClean="0"/>
              <a:t>8. </a:t>
            </a:r>
            <a:r>
              <a:rPr lang="en-US" altLang="ko-KR" sz="2400" dirty="0" err="1" smtClean="0"/>
              <a:t>Terraform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Launch Template </a:t>
            </a:r>
            <a:r>
              <a:rPr lang="ko-KR" altLang="en-US" sz="2400" dirty="0" smtClean="0"/>
              <a:t>생성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 err="1" smtClean="0"/>
              <a:t>클라우드에서의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CI/CD </a:t>
            </a:r>
            <a:r>
              <a:rPr lang="ko-KR" altLang="en-US" sz="3200" dirty="0" smtClean="0"/>
              <a:t>흐름</a:t>
            </a:r>
            <a:endParaRPr lang="ko-KR" altLang="en-US" sz="32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4752" y="2877319"/>
            <a:ext cx="111685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0456" y="2579762"/>
            <a:ext cx="125025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752" y="1437159"/>
            <a:ext cx="11021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0804" y="4182989"/>
            <a:ext cx="1872208" cy="68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362" y="2373263"/>
            <a:ext cx="86874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012704" y="1293143"/>
            <a:ext cx="1944216" cy="3888432"/>
          </a:xfrm>
          <a:prstGeom prst="rect">
            <a:avLst/>
          </a:prstGeom>
          <a:noFill/>
          <a:ln w="19050">
            <a:solidFill>
              <a:srgbClr val="FC9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08648" y="2445271"/>
            <a:ext cx="864096" cy="576064"/>
          </a:xfrm>
          <a:prstGeom prst="rect">
            <a:avLst/>
          </a:prstGeom>
          <a:solidFill>
            <a:srgbClr val="FC9204"/>
          </a:solidFill>
          <a:ln>
            <a:solidFill>
              <a:srgbClr val="FC9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72944" y="2445271"/>
            <a:ext cx="864096" cy="576064"/>
          </a:xfrm>
          <a:prstGeom prst="rect">
            <a:avLst/>
          </a:prstGeom>
          <a:solidFill>
            <a:srgbClr val="FC9204"/>
          </a:solidFill>
          <a:ln>
            <a:solidFill>
              <a:srgbClr val="FC9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88368" y="3237359"/>
            <a:ext cx="0" cy="432048"/>
          </a:xfrm>
          <a:prstGeom prst="straightConnector1">
            <a:avLst/>
          </a:prstGeom>
          <a:ln w="19050">
            <a:solidFill>
              <a:srgbClr val="FC9E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348408" y="2805311"/>
            <a:ext cx="360040" cy="0"/>
          </a:xfrm>
          <a:prstGeom prst="straightConnector1">
            <a:avLst/>
          </a:prstGeom>
          <a:ln w="19050">
            <a:solidFill>
              <a:srgbClr val="FC92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328" y="366940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08" y="21572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76600" y="2805311"/>
            <a:ext cx="360040" cy="0"/>
          </a:xfrm>
          <a:prstGeom prst="straightConnector1">
            <a:avLst/>
          </a:prstGeom>
          <a:ln w="19050">
            <a:solidFill>
              <a:srgbClr val="FC92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4552" y="20852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execute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380856" y="2085231"/>
            <a:ext cx="1152128" cy="288032"/>
          </a:xfrm>
          <a:prstGeom prst="straightConnector1">
            <a:avLst/>
          </a:prstGeom>
          <a:ln w="19050">
            <a:solidFill>
              <a:srgbClr val="FC92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435" idx="3"/>
          </p:cNvCxnSpPr>
          <p:nvPr/>
        </p:nvCxnSpPr>
        <p:spPr>
          <a:xfrm flipV="1">
            <a:off x="5561611" y="3093343"/>
            <a:ext cx="971373" cy="216024"/>
          </a:xfrm>
          <a:prstGeom prst="straightConnector1">
            <a:avLst/>
          </a:prstGeom>
          <a:ln w="19050">
            <a:solidFill>
              <a:srgbClr val="FC9E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56920" y="33093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provisioning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28928" y="18692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EC2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674446" y="2445271"/>
            <a:ext cx="864096" cy="576064"/>
          </a:xfrm>
          <a:prstGeom prst="rect">
            <a:avLst/>
          </a:prstGeom>
          <a:noFill/>
          <a:ln>
            <a:solidFill>
              <a:srgbClr val="FC9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181056" y="2733303"/>
            <a:ext cx="360040" cy="0"/>
          </a:xfrm>
          <a:prstGeom prst="straightConnector1">
            <a:avLst/>
          </a:prstGeom>
          <a:ln w="19050">
            <a:solidFill>
              <a:srgbClr val="FC92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45871" y="259462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Base AMI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1782" y="258928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Jenkins svr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364585" y="26136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EC2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endCxn id="18438" idx="3"/>
          </p:cNvCxnSpPr>
          <p:nvPr/>
        </p:nvCxnSpPr>
        <p:spPr>
          <a:xfrm flipH="1">
            <a:off x="5923012" y="3093343"/>
            <a:ext cx="2266156" cy="1429684"/>
          </a:xfrm>
          <a:prstGeom prst="straightConnector1">
            <a:avLst/>
          </a:prstGeom>
          <a:ln w="19050">
            <a:solidFill>
              <a:srgbClr val="FC92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020816" y="4893543"/>
            <a:ext cx="0" cy="792088"/>
          </a:xfrm>
          <a:prstGeom prst="straightConnector1">
            <a:avLst/>
          </a:prstGeom>
          <a:ln w="19050">
            <a:solidFill>
              <a:srgbClr val="FC9E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588768" y="5757639"/>
            <a:ext cx="864096" cy="576064"/>
          </a:xfrm>
          <a:prstGeom prst="rect">
            <a:avLst/>
          </a:prstGeom>
          <a:noFill/>
          <a:ln>
            <a:solidFill>
              <a:srgbClr val="FC9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573910" y="581593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Launch Template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6187802" y="5742781"/>
            <a:ext cx="864096" cy="576064"/>
          </a:xfrm>
          <a:prstGeom prst="rect">
            <a:avLst/>
          </a:prstGeom>
          <a:noFill/>
          <a:ln>
            <a:solidFill>
              <a:srgbClr val="FC9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306294" y="570582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Auto Scaling group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>
            <a:stCxn id="49" idx="3"/>
          </p:cNvCxnSpPr>
          <p:nvPr/>
        </p:nvCxnSpPr>
        <p:spPr>
          <a:xfrm flipV="1">
            <a:off x="5582022" y="6045671"/>
            <a:ext cx="518914" cy="31869"/>
          </a:xfrm>
          <a:prstGeom prst="straightConnector1">
            <a:avLst/>
          </a:prstGeom>
          <a:ln w="19050">
            <a:solidFill>
              <a:srgbClr val="FC92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 Jenkins Build</a:t>
            </a:r>
            <a:r>
              <a:rPr lang="ko-KR" altLang="en-US" sz="3200" dirty="0" smtClean="0"/>
              <a:t>환경 및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Webhook</a:t>
            </a:r>
            <a:endParaRPr lang="ko-KR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6336704" cy="327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2745" y="4633176"/>
            <a:ext cx="5711255" cy="2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1196752"/>
            <a:ext cx="79928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Github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webhook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설정 및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Jenkins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빌드유발설정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 Jenkins Build</a:t>
            </a:r>
            <a:r>
              <a:rPr lang="ko-KR" altLang="en-US" sz="3200" dirty="0" smtClean="0"/>
              <a:t>환경 및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Webhook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60848"/>
            <a:ext cx="4968552" cy="284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19783"/>
            <a:ext cx="4236502" cy="263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1196752"/>
            <a:ext cx="79928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latin typeface="+mj-lt"/>
                <a:ea typeface="+mj-ea"/>
                <a:cs typeface="+mj-cs"/>
              </a:rPr>
              <a:t>Jenkins</a:t>
            </a: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에 </a:t>
            </a:r>
            <a:r>
              <a:rPr lang="en-US" altLang="ko-KR" sz="1400" b="1" dirty="0" smtClean="0">
                <a:latin typeface="+mj-lt"/>
                <a:ea typeface="+mj-ea"/>
                <a:cs typeface="+mj-cs"/>
              </a:rPr>
              <a:t>publish over </a:t>
            </a:r>
            <a:r>
              <a:rPr lang="en-US" altLang="ko-KR" sz="1400" b="1" dirty="0" err="1" smtClean="0">
                <a:latin typeface="+mj-lt"/>
                <a:ea typeface="+mj-ea"/>
                <a:cs typeface="+mj-cs"/>
              </a:rPr>
              <a:t>ssh</a:t>
            </a:r>
            <a:r>
              <a:rPr lang="en-US" altLang="ko-KR" sz="1400" b="1" dirty="0" smtClean="0">
                <a:latin typeface="+mj-lt"/>
                <a:ea typeface="+mj-ea"/>
                <a:cs typeface="+mj-cs"/>
              </a:rPr>
              <a:t>  </a:t>
            </a: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플러그인 설치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 Jenkins Build</a:t>
            </a:r>
            <a:r>
              <a:rPr lang="ko-KR" altLang="en-US" sz="3200" dirty="0" smtClean="0"/>
              <a:t>환경 및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Webhook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08920"/>
            <a:ext cx="746837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1560" y="1196752"/>
            <a:ext cx="79928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latin typeface="+mj-lt"/>
                <a:ea typeface="+mj-ea"/>
                <a:cs typeface="+mj-cs"/>
              </a:rPr>
              <a:t>Publish over </a:t>
            </a:r>
            <a:r>
              <a:rPr lang="en-US" altLang="ko-KR" sz="1400" b="1" dirty="0" err="1" smtClean="0">
                <a:latin typeface="+mj-lt"/>
                <a:ea typeface="+mj-ea"/>
                <a:cs typeface="+mj-cs"/>
              </a:rPr>
              <a:t>ssh</a:t>
            </a: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탭에서 원격 </a:t>
            </a:r>
            <a:r>
              <a:rPr lang="en-US" altLang="ko-KR" sz="1400" b="1" dirty="0" smtClean="0">
                <a:latin typeface="+mj-lt"/>
                <a:ea typeface="+mj-ea"/>
                <a:cs typeface="+mj-cs"/>
              </a:rPr>
              <a:t>host </a:t>
            </a: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정보 입력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 Jenkins Build</a:t>
            </a:r>
            <a:r>
              <a:rPr lang="ko-KR" altLang="en-US" sz="3200" dirty="0" smtClean="0"/>
              <a:t>환경 및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Webhook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80676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780928"/>
            <a:ext cx="35337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1196752"/>
            <a:ext cx="79928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latin typeface="+mj-lt"/>
                <a:ea typeface="+mj-ea"/>
                <a:cs typeface="+mj-cs"/>
              </a:rPr>
              <a:t>Jenkins</a:t>
            </a: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에서 빌드후 조치사항 설정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 Jenkins Build</a:t>
            </a:r>
            <a:r>
              <a:rPr lang="ko-KR" altLang="en-US" sz="3200" dirty="0" smtClean="0"/>
              <a:t>환경 및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Webhook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7470087" cy="45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1560" y="1196752"/>
            <a:ext cx="79928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latin typeface="+mj-lt"/>
                <a:ea typeface="+mj-ea"/>
                <a:cs typeface="+mj-cs"/>
              </a:rPr>
              <a:t>Jenkins</a:t>
            </a: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에서 빌드후 조치사항 설정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 smtClean="0"/>
              <a:t>6. </a:t>
            </a:r>
            <a:r>
              <a:rPr lang="en-US" altLang="ko-KR" sz="3200" dirty="0" err="1" smtClean="0"/>
              <a:t>Ansible</a:t>
            </a:r>
            <a:r>
              <a:rPr lang="ko-KR" altLang="en-US" sz="3200" dirty="0" smtClean="0"/>
              <a:t>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개념과 사용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개념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프로비저닝</a:t>
            </a:r>
            <a:r>
              <a:rPr lang="ko-KR" altLang="en-US" sz="1600" dirty="0" smtClean="0"/>
              <a:t> 자동화 </a:t>
            </a:r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소프트웨어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Yaml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형식 파일로 명세화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IaC</a:t>
            </a:r>
            <a:r>
              <a:rPr lang="en-US" altLang="ko-KR" sz="1600" dirty="0" smtClean="0"/>
              <a:t>(Infrastructure as Code): </a:t>
            </a:r>
            <a:r>
              <a:rPr lang="ko-KR" altLang="en-US" sz="1600" dirty="0" smtClean="0"/>
              <a:t>인프라상태를 소프트웨어가 코드로 자동실행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멱등성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Idepmpotency</a:t>
            </a:r>
            <a:r>
              <a:rPr lang="en-US" altLang="ko-KR" sz="1600" dirty="0" smtClean="0"/>
              <a:t>): </a:t>
            </a:r>
            <a:r>
              <a:rPr lang="ko-KR" altLang="en-US" sz="1600" dirty="0" smtClean="0"/>
              <a:t>특정 작업을 </a:t>
            </a:r>
            <a:r>
              <a:rPr lang="ko-KR" altLang="en-US" sz="1600" dirty="0" err="1" smtClean="0"/>
              <a:t>여러번</a:t>
            </a:r>
            <a:r>
              <a:rPr lang="ko-KR" altLang="en-US" sz="1600" dirty="0" smtClean="0"/>
              <a:t> 실행하더라도 동일한 결과를 내는 특성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Agentless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중앙서버 설치하여 원격서버에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접근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: </a:t>
            </a:r>
          </a:p>
          <a:p>
            <a:pPr>
              <a:buNone/>
            </a:pPr>
            <a:r>
              <a:rPr lang="en-US" altLang="ko-KR" sz="1600" dirty="0" smtClean="0"/>
              <a:t>  Inventory</a:t>
            </a:r>
          </a:p>
          <a:p>
            <a:pPr>
              <a:buNone/>
            </a:pPr>
            <a:r>
              <a:rPr lang="en-US" altLang="ko-KR" sz="1600" dirty="0" smtClean="0"/>
              <a:t>  Playbook</a:t>
            </a:r>
          </a:p>
          <a:p>
            <a:pPr>
              <a:buNone/>
            </a:pPr>
            <a:r>
              <a:rPr lang="en-US" altLang="ko-KR" sz="1600" dirty="0" smtClean="0"/>
              <a:t>   ansible.cfg  </a:t>
            </a:r>
            <a:r>
              <a:rPr lang="ko-KR" altLang="en-US" sz="1600" dirty="0" smtClean="0"/>
              <a:t>환경설정파일</a:t>
            </a:r>
          </a:p>
          <a:p>
            <a:pPr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/>
              <a:t>hosts  </a:t>
            </a:r>
          </a:p>
          <a:p>
            <a:pPr>
              <a:buNone/>
            </a:pPr>
            <a:r>
              <a:rPr lang="en-US" altLang="ko-KR" sz="1600" dirty="0" smtClean="0"/>
              <a:t>   roles</a:t>
            </a:r>
          </a:p>
          <a:p>
            <a:pPr>
              <a:buNone/>
            </a:pPr>
            <a:r>
              <a:rPr lang="en-US" altLang="ko-KR" sz="1600" dirty="0" smtClean="0"/>
              <a:t>     role</a:t>
            </a:r>
          </a:p>
          <a:p>
            <a:pPr>
              <a:buNone/>
            </a:pPr>
            <a:r>
              <a:rPr lang="en-US" altLang="ko-KR" sz="1600" dirty="0" smtClean="0"/>
              <a:t>        tasks</a:t>
            </a:r>
          </a:p>
          <a:p>
            <a:pPr>
              <a:buNone/>
            </a:pPr>
            <a:r>
              <a:rPr lang="en-US" altLang="ko-KR" sz="1600" dirty="0" smtClean="0"/>
              <a:t>        files</a:t>
            </a:r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group_vars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host_vars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library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708920"/>
            <a:ext cx="5009143" cy="380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7. Packer</a:t>
            </a:r>
            <a:r>
              <a:rPr lang="ko-KR" altLang="en-US" sz="3200" dirty="0" smtClean="0"/>
              <a:t>와  </a:t>
            </a:r>
            <a:r>
              <a:rPr lang="en-US" altLang="ko-KR" sz="3200" dirty="0" err="1" smtClean="0"/>
              <a:t>Ansible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통한 </a:t>
            </a:r>
            <a:r>
              <a:rPr lang="en-US" altLang="ko-KR" sz="3200" dirty="0" smtClean="0"/>
              <a:t>AMI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Packer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?</a:t>
            </a:r>
          </a:p>
          <a:p>
            <a:pPr>
              <a:buNone/>
            </a:pPr>
            <a:r>
              <a:rPr lang="en-US" altLang="ko-KR" sz="2400" dirty="0" smtClean="0"/>
              <a:t> Packer</a:t>
            </a:r>
            <a:r>
              <a:rPr lang="ko-KR" altLang="en-US" sz="2400" dirty="0" smtClean="0"/>
              <a:t>는 여러 플랫폼에 대해 동일한 시스템 이미지를 작성하기위한 오픈 소스 도구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/>
              <a:t>Json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형태로 명세화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Packer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https://releases.hashicorp.com/packer/1.3.1/packer_1.3.1_linux_amd64.zip </a:t>
            </a:r>
          </a:p>
          <a:p>
            <a:pPr>
              <a:buNone/>
            </a:pPr>
            <a:r>
              <a:rPr lang="en-US" altLang="ko-KR" sz="1600" dirty="0" smtClean="0"/>
              <a:t>$ unzip packer_1.3.1_linux_amd64.zip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7. Packer</a:t>
            </a:r>
            <a:r>
              <a:rPr lang="ko-KR" altLang="en-US" sz="3200" dirty="0" smtClean="0"/>
              <a:t>와  </a:t>
            </a:r>
            <a:r>
              <a:rPr lang="en-US" altLang="ko-KR" sz="3200" dirty="0" err="1" smtClean="0"/>
              <a:t>Ansible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통한 </a:t>
            </a:r>
            <a:r>
              <a:rPr lang="en-US" altLang="ko-KR" sz="3200" dirty="0" smtClean="0"/>
              <a:t>AMI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400" b="1" dirty="0" smtClean="0"/>
              <a:t>Command</a:t>
            </a:r>
          </a:p>
          <a:p>
            <a:pPr>
              <a:buNone/>
            </a:pPr>
            <a:r>
              <a:rPr lang="en-US" altLang="ko-KR" sz="1400" dirty="0" smtClean="0"/>
              <a:t>Available commands are: </a:t>
            </a:r>
          </a:p>
          <a:p>
            <a:pPr>
              <a:buNone/>
            </a:pPr>
            <a:r>
              <a:rPr lang="en-US" altLang="ko-KR" sz="1400" b="1" dirty="0" smtClean="0"/>
              <a:t>build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build</a:t>
            </a:r>
            <a:r>
              <a:rPr lang="en-US" altLang="ko-KR" sz="1400" dirty="0" smtClean="0"/>
              <a:t> image(s) from template </a:t>
            </a:r>
          </a:p>
          <a:p>
            <a:pPr>
              <a:buNone/>
            </a:pPr>
            <a:r>
              <a:rPr lang="en-US" altLang="ko-KR" sz="1400" b="1" dirty="0" smtClean="0"/>
              <a:t>fix</a:t>
            </a:r>
            <a:r>
              <a:rPr lang="en-US" altLang="ko-KR" sz="1400" dirty="0" smtClean="0"/>
              <a:t> fixes templates from old versions of packer </a:t>
            </a:r>
          </a:p>
          <a:p>
            <a:pPr>
              <a:buNone/>
            </a:pPr>
            <a:r>
              <a:rPr lang="en-US" altLang="ko-KR" sz="1400" b="1" dirty="0" smtClean="0"/>
              <a:t>inspect</a:t>
            </a:r>
            <a:r>
              <a:rPr lang="en-US" altLang="ko-KR" sz="1400" dirty="0" smtClean="0"/>
              <a:t> see components of a template validate check that a template is valid version </a:t>
            </a:r>
          </a:p>
          <a:p>
            <a:pPr>
              <a:buNone/>
            </a:pPr>
            <a:r>
              <a:rPr lang="en-US" altLang="ko-KR" sz="1400" dirty="0" smtClean="0"/>
              <a:t>Prints the Packer version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ko-KR" altLang="en-US" sz="1400" b="1" dirty="0" smtClean="0"/>
              <a:t>이미지생성</a:t>
            </a:r>
            <a:r>
              <a:rPr lang="en-US" altLang="ko-KR" sz="1400" dirty="0" smtClean="0"/>
              <a:t>: build 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template</a:t>
            </a:r>
            <a:r>
              <a:rPr lang="ko-KR" altLang="en-US" sz="1400" dirty="0" smtClean="0"/>
              <a:t>을 읽어 이미지 생성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$ packer build </a:t>
            </a:r>
            <a:r>
              <a:rPr lang="en-US" altLang="ko-KR" sz="1400" dirty="0" err="1" smtClean="0"/>
              <a:t>example.json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b="1" dirty="0" smtClean="0"/>
              <a:t>Template </a:t>
            </a:r>
            <a:r>
              <a:rPr lang="ko-KR" altLang="en-US" sz="1400" b="1" dirty="0" smtClean="0"/>
              <a:t>구성</a:t>
            </a:r>
            <a:endParaRPr lang="en-US" altLang="ko-KR" sz="1400" b="1" dirty="0" smtClean="0"/>
          </a:p>
          <a:p>
            <a:pPr>
              <a:buNone/>
            </a:pPr>
            <a:r>
              <a:rPr lang="en-US" altLang="ko-KR" sz="1400" dirty="0" smtClean="0"/>
              <a:t>  variables </a:t>
            </a:r>
            <a:r>
              <a:rPr lang="ko-KR" altLang="en-US" sz="1400" dirty="0" smtClean="0"/>
              <a:t>변수정의 부분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변수 지정 파일이나 </a:t>
            </a:r>
            <a:r>
              <a:rPr lang="en-US" altLang="ko-KR" sz="1400" dirty="0" smtClean="0"/>
              <a:t>CLI </a:t>
            </a:r>
            <a:r>
              <a:rPr lang="ko-KR" altLang="en-US" sz="1400" dirty="0" smtClean="0"/>
              <a:t>옵션으로 </a:t>
            </a:r>
            <a:r>
              <a:rPr lang="ko-KR" altLang="en-US" sz="1400" dirty="0" err="1" smtClean="0"/>
              <a:t>변수값</a:t>
            </a:r>
            <a:r>
              <a:rPr lang="ko-KR" altLang="en-US" sz="1400" dirty="0" smtClean="0"/>
              <a:t> 전달 가능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builders  </a:t>
            </a:r>
            <a:r>
              <a:rPr lang="ko-KR" altLang="en-US" sz="1400" dirty="0" smtClean="0"/>
              <a:t>이미지 설정 부분 정의</a:t>
            </a:r>
            <a:r>
              <a:rPr lang="en-US" altLang="ko-KR" sz="1400" dirty="0" smtClean="0"/>
              <a:t> </a:t>
            </a:r>
          </a:p>
          <a:p>
            <a:pPr>
              <a:buNone/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provisioners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이미지 </a:t>
            </a:r>
            <a:r>
              <a:rPr lang="ko-KR" altLang="en-US" sz="1400" dirty="0" err="1" smtClean="0"/>
              <a:t>설정후</a:t>
            </a:r>
            <a:r>
              <a:rPr lang="ko-KR" altLang="en-US" sz="1400" dirty="0" smtClean="0"/>
              <a:t> 소프트웨어설치나 </a:t>
            </a:r>
            <a:r>
              <a:rPr lang="ko-KR" altLang="en-US" sz="1400" dirty="0" err="1" smtClean="0"/>
              <a:t>디렉토리구조에</a:t>
            </a:r>
            <a:r>
              <a:rPr lang="ko-KR" altLang="en-US" sz="1400" dirty="0" smtClean="0"/>
              <a:t> 대한 정의</a:t>
            </a:r>
            <a:r>
              <a:rPr lang="en-US" altLang="ko-KR" sz="1400" dirty="0" smtClean="0"/>
              <a:t>. Provision</a:t>
            </a:r>
            <a:r>
              <a:rPr lang="ko-KR" altLang="en-US" sz="1400" dirty="0" smtClean="0"/>
              <a:t>툴 및 </a:t>
            </a:r>
            <a:r>
              <a:rPr lang="en-US" altLang="ko-KR" sz="1400" dirty="0" smtClean="0"/>
              <a:t>shell script  </a:t>
            </a:r>
            <a:r>
              <a:rPr lang="ko-KR" altLang="en-US" sz="1400" dirty="0" smtClean="0"/>
              <a:t>실행가능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post-processors  </a:t>
            </a:r>
            <a:r>
              <a:rPr lang="ko-KR" altLang="en-US" sz="1400" dirty="0" err="1" smtClean="0"/>
              <a:t>이미지생성후</a:t>
            </a:r>
            <a:r>
              <a:rPr lang="ko-KR" altLang="en-US" sz="1400" dirty="0" smtClean="0"/>
              <a:t> 실행되는 부분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압축이나 업로드 등 포함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b="1" dirty="0" smtClean="0"/>
              <a:t>AMI (Amazon Machine Image)</a:t>
            </a:r>
          </a:p>
          <a:p>
            <a:pPr>
              <a:buNone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7. Packer</a:t>
            </a:r>
            <a:r>
              <a:rPr lang="ko-KR" altLang="en-US" sz="3200" dirty="0" smtClean="0"/>
              <a:t>와  </a:t>
            </a:r>
            <a:r>
              <a:rPr lang="en-US" altLang="ko-KR" sz="3200" dirty="0" err="1" smtClean="0"/>
              <a:t>Ansible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통한 </a:t>
            </a:r>
            <a:r>
              <a:rPr lang="en-US" altLang="ko-KR" sz="3200" dirty="0" smtClean="0"/>
              <a:t>AMI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Templates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6864465" cy="468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2349" y="2008784"/>
            <a:ext cx="3744416" cy="464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268760"/>
            <a:ext cx="7847433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7. Packer</a:t>
            </a:r>
            <a:r>
              <a:rPr lang="ko-KR" altLang="en-US" sz="3200" dirty="0" smtClean="0"/>
              <a:t>와  </a:t>
            </a:r>
            <a:r>
              <a:rPr lang="en-US" altLang="ko-KR" sz="3200" dirty="0" err="1" smtClean="0"/>
              <a:t>Ansible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통한 </a:t>
            </a:r>
            <a:r>
              <a:rPr lang="en-US" altLang="ko-KR" sz="3200" dirty="0" smtClean="0"/>
              <a:t>AMI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b="1" dirty="0" err="1" smtClean="0"/>
              <a:t>실행예</a:t>
            </a:r>
            <a:endParaRPr lang="en-US" altLang="ko-KR" sz="1400" b="1" dirty="0" smtClean="0"/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36826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772816"/>
            <a:ext cx="2880320" cy="6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636912"/>
            <a:ext cx="4861048" cy="135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077072"/>
            <a:ext cx="4128592" cy="253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8. </a:t>
            </a:r>
            <a:r>
              <a:rPr lang="en-US" altLang="ko-KR" sz="3200" dirty="0" err="1" smtClean="0"/>
              <a:t>Terraform</a:t>
            </a:r>
            <a:r>
              <a:rPr lang="ko-KR" altLang="en-US" sz="3200" dirty="0" smtClean="0"/>
              <a:t>으로 </a:t>
            </a:r>
            <a:r>
              <a:rPr lang="en-US" altLang="ko-KR" sz="3200" dirty="0" smtClean="0"/>
              <a:t>Launch Template 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err="1" smtClean="0"/>
              <a:t>Terraform</a:t>
            </a:r>
            <a:r>
              <a:rPr lang="ko-KR" altLang="en-US" sz="2400" dirty="0" smtClean="0"/>
              <a:t>은</a:t>
            </a:r>
            <a:r>
              <a:rPr lang="en-US" altLang="ko-KR" sz="2400" dirty="0" smtClean="0"/>
              <a:t>?</a:t>
            </a:r>
          </a:p>
          <a:p>
            <a:pPr>
              <a:buNone/>
            </a:pPr>
            <a:r>
              <a:rPr lang="ko-KR" altLang="en-US" sz="2400" dirty="0" err="1" smtClean="0"/>
              <a:t>클라우드</a:t>
            </a:r>
            <a:r>
              <a:rPr lang="ko-KR" altLang="en-US" sz="2400" dirty="0" smtClean="0"/>
              <a:t> 인프라 자동화 </a:t>
            </a:r>
            <a:r>
              <a:rPr lang="ko-KR" altLang="en-US" sz="2400" dirty="0" err="1" smtClean="0"/>
              <a:t>오픈소스</a:t>
            </a:r>
            <a:r>
              <a:rPr lang="ko-KR" altLang="en-US" sz="2400" dirty="0" smtClean="0"/>
              <a:t> 개발도구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/>
              <a:t>HashCorp</a:t>
            </a:r>
            <a:r>
              <a:rPr lang="ko-KR" altLang="en-US" sz="2400" dirty="0" smtClean="0"/>
              <a:t>개발</a:t>
            </a:r>
            <a:r>
              <a:rPr lang="en-US" altLang="ko-KR" sz="2400" dirty="0" smtClean="0"/>
              <a:t>. HCL(</a:t>
            </a:r>
            <a:r>
              <a:rPr lang="en-US" altLang="ko-KR" sz="2400" dirty="0" err="1" smtClean="0"/>
              <a:t>Hashcorp</a:t>
            </a:r>
            <a:r>
              <a:rPr lang="en-US" altLang="ko-KR" sz="2400" dirty="0" smtClean="0"/>
              <a:t> Control language)</a:t>
            </a:r>
          </a:p>
          <a:p>
            <a:pPr>
              <a:buNone/>
            </a:pP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tf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확장자의 </a:t>
            </a:r>
            <a:r>
              <a:rPr lang="en-US" altLang="ko-KR" sz="2400" dirty="0" smtClean="0"/>
              <a:t>template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클라우드</a:t>
            </a:r>
            <a:r>
              <a:rPr lang="ko-KR" altLang="en-US" sz="2400" dirty="0" smtClean="0"/>
              <a:t> 인프라 생성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Command</a:t>
            </a:r>
          </a:p>
          <a:p>
            <a:pPr>
              <a:buNone/>
            </a:pPr>
            <a:r>
              <a:rPr lang="en-US" altLang="ko-KR" sz="2400" dirty="0" smtClean="0"/>
              <a:t> init</a:t>
            </a:r>
          </a:p>
          <a:p>
            <a:pPr>
              <a:buNone/>
            </a:pPr>
            <a:r>
              <a:rPr lang="en-US" altLang="ko-KR" sz="2400" dirty="0" smtClean="0"/>
              <a:t> plan</a:t>
            </a:r>
          </a:p>
          <a:p>
            <a:pPr>
              <a:buNone/>
            </a:pPr>
            <a:r>
              <a:rPr lang="en-US" altLang="ko-KR" sz="2400" dirty="0" smtClean="0"/>
              <a:t> apply</a:t>
            </a:r>
          </a:p>
          <a:p>
            <a:pPr>
              <a:buNone/>
            </a:pPr>
            <a:r>
              <a:rPr lang="en-US" altLang="ko-KR" sz="2400" dirty="0" smtClean="0"/>
              <a:t> destroy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8</a:t>
            </a:r>
            <a:r>
              <a:rPr lang="en-US" altLang="ko-KR" sz="3200" dirty="0" smtClean="0"/>
              <a:t>. </a:t>
            </a:r>
            <a:r>
              <a:rPr lang="en-US" altLang="ko-KR" sz="3200" dirty="0" err="1" smtClean="0"/>
              <a:t>Terraform</a:t>
            </a:r>
            <a:r>
              <a:rPr lang="ko-KR" altLang="en-US" sz="3200" dirty="0" smtClean="0"/>
              <a:t>으로 </a:t>
            </a:r>
            <a:r>
              <a:rPr lang="en-US" altLang="ko-KR" sz="3200" dirty="0" smtClean="0"/>
              <a:t>Launch Template 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template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556792"/>
            <a:ext cx="295773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628800"/>
            <a:ext cx="2878807" cy="49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8. </a:t>
            </a:r>
            <a:r>
              <a:rPr lang="en-US" altLang="ko-KR" sz="3200" dirty="0" err="1" smtClean="0"/>
              <a:t>Terraform</a:t>
            </a:r>
            <a:r>
              <a:rPr lang="ko-KR" altLang="en-US" sz="3200" dirty="0" smtClean="0"/>
              <a:t>으로 </a:t>
            </a:r>
            <a:r>
              <a:rPr lang="en-US" altLang="ko-KR" sz="3200" dirty="0" smtClean="0"/>
              <a:t>Launch Template 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err="1" smtClean="0"/>
              <a:t>실행예</a:t>
            </a:r>
            <a:r>
              <a:rPr lang="en-US" altLang="ko-KR" dirty="0" smtClean="0"/>
              <a:t>: launch.tf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412776"/>
            <a:ext cx="2711027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2847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77073"/>
            <a:ext cx="571676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VPC</a:t>
            </a:r>
            <a:r>
              <a:rPr lang="en-US" altLang="ko-KR" sz="1400" dirty="0" smtClean="0"/>
              <a:t>: Virtual Private Cloud </a:t>
            </a:r>
            <a:r>
              <a:rPr lang="ko-KR" altLang="en-US" sz="1400" dirty="0" smtClean="0"/>
              <a:t>논리적으로 독립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격리된 네트워크 </a:t>
            </a:r>
            <a:r>
              <a:rPr lang="en-US" altLang="ko-KR" sz="1400" dirty="0" smtClean="0"/>
              <a:t>+  provisioning </a:t>
            </a:r>
            <a:r>
              <a:rPr lang="ko-KR" altLang="en-US" sz="1400" dirty="0" smtClean="0"/>
              <a:t>하나의 서비스로 </a:t>
            </a:r>
            <a:r>
              <a:rPr lang="ko-KR" altLang="en-US" sz="1400" dirty="0" err="1" smtClean="0"/>
              <a:t>볼수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CIDR</a:t>
            </a:r>
            <a:r>
              <a:rPr lang="en-US" altLang="ko-KR" sz="1400" dirty="0" smtClean="0"/>
              <a:t>: Careless Inter Domain Routing IPv4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로 구분</a:t>
            </a:r>
          </a:p>
          <a:p>
            <a:pPr>
              <a:buNone/>
            </a:pPr>
            <a:r>
              <a:rPr lang="ko-KR" altLang="en-US" sz="1400" dirty="0" smtClean="0"/>
              <a:t>         </a:t>
            </a:r>
            <a:r>
              <a:rPr lang="en-US" altLang="ko-KR" sz="1400" dirty="0" err="1" smtClean="0"/>
              <a:t>vpc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생성후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cidr</a:t>
            </a:r>
            <a:r>
              <a:rPr lang="ko-KR" altLang="en-US" sz="1400" dirty="0" smtClean="0"/>
              <a:t>을 변경하는것은 불가 </a:t>
            </a:r>
            <a:r>
              <a:rPr lang="en-US" altLang="ko-KR" sz="1400" dirty="0" smtClean="0"/>
              <a:t>but </a:t>
            </a:r>
            <a:r>
              <a:rPr lang="ko-KR" altLang="en-US" sz="1400" dirty="0" smtClean="0"/>
              <a:t>만들어진 </a:t>
            </a:r>
            <a:r>
              <a:rPr lang="en-US" altLang="ko-KR" sz="1400" dirty="0" err="1" smtClean="0"/>
              <a:t>vpc</a:t>
            </a:r>
            <a:r>
              <a:rPr lang="ko-KR" altLang="en-US" sz="1400" dirty="0" smtClean="0"/>
              <a:t>에 새로운 </a:t>
            </a:r>
            <a:r>
              <a:rPr lang="en-US" altLang="ko-KR" sz="1400" dirty="0" err="1" smtClean="0"/>
              <a:t>cidr</a:t>
            </a:r>
            <a:r>
              <a:rPr lang="ko-KR" altLang="en-US" sz="1400" dirty="0" smtClean="0"/>
              <a:t>을 추가할 수는 있음 </a:t>
            </a:r>
          </a:p>
          <a:p>
            <a:pPr>
              <a:buNone/>
            </a:pPr>
            <a:r>
              <a:rPr lang="ko-KR" altLang="en-US" sz="1400" dirty="0" smtClean="0"/>
              <a:t>        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운영환경에서 사전에 필요한 네트워크 자원의 산정이 매우 중요</a:t>
            </a:r>
          </a:p>
          <a:p>
            <a:pPr>
              <a:buNone/>
            </a:pP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Subnet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그룹핑된</a:t>
            </a:r>
            <a:r>
              <a:rPr lang="ko-KR" altLang="en-US" sz="1400" dirty="0" smtClean="0"/>
              <a:t> 네트워크 대역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vpc</a:t>
            </a:r>
            <a:r>
              <a:rPr lang="ko-KR" altLang="en-US" sz="1400" dirty="0" smtClean="0"/>
              <a:t>는 논리적이라면 </a:t>
            </a:r>
            <a:r>
              <a:rPr lang="en-US" altLang="ko-KR" sz="1400" dirty="0" smtClean="0"/>
              <a:t>subnet</a:t>
            </a:r>
            <a:r>
              <a:rPr lang="ko-KR" altLang="en-US" sz="1400" dirty="0" smtClean="0"/>
              <a:t>은 물리적 </a:t>
            </a:r>
            <a:r>
              <a:rPr lang="en-US" altLang="ko-KR" sz="1400" dirty="0" smtClean="0"/>
              <a:t>available zone</a:t>
            </a:r>
            <a:r>
              <a:rPr lang="ko-KR" altLang="en-US" sz="1400" dirty="0" smtClean="0"/>
              <a:t>으로 나타냄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vpc</a:t>
            </a:r>
            <a:r>
              <a:rPr lang="ko-KR" altLang="en-US" sz="1400" dirty="0" smtClean="0"/>
              <a:t>내 </a:t>
            </a:r>
            <a:r>
              <a:rPr lang="ko-KR" altLang="en-US" sz="1400" dirty="0" err="1" smtClean="0"/>
              <a:t>여러개의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subnet </a:t>
            </a:r>
            <a:r>
              <a:rPr lang="ko-KR" altLang="en-US" sz="1400" dirty="0" smtClean="0"/>
              <a:t>구성가능</a:t>
            </a:r>
            <a:endParaRPr lang="en-US" altLang="ko-KR" sz="1400" dirty="0" smtClean="0"/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Route Table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vpc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subnet</a:t>
            </a:r>
            <a:r>
              <a:rPr lang="ko-KR" altLang="en-US" sz="1400" dirty="0" smtClean="0"/>
              <a:t>에 연결된 네트워크 라우팅 규칙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인터넷 또는 다른 </a:t>
            </a:r>
            <a:r>
              <a:rPr lang="ko-KR" altLang="en-US" sz="1400" dirty="0" err="1" smtClean="0"/>
              <a:t>사설망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접속시</a:t>
            </a:r>
            <a:r>
              <a:rPr lang="ko-KR" altLang="en-US" sz="1400" dirty="0" smtClean="0"/>
              <a:t> 규칙 추가필요</a:t>
            </a:r>
            <a:endParaRPr lang="en-US" altLang="ko-KR" sz="1400" dirty="0" smtClean="0"/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Internet Gateway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vpc</a:t>
            </a:r>
            <a:r>
              <a:rPr lang="ko-KR" altLang="en-US" sz="1400" dirty="0" smtClean="0"/>
              <a:t>에 추가되어 통신하기 위한 규칙 추가</a:t>
            </a:r>
          </a:p>
          <a:p>
            <a:pPr>
              <a:buNone/>
            </a:pP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DHCP</a:t>
            </a:r>
            <a:r>
              <a:rPr lang="ko-KR" altLang="en-US" sz="1400" b="1" dirty="0" err="1" smtClean="0"/>
              <a:t>옵션셋</a:t>
            </a:r>
            <a:r>
              <a:rPr lang="en-US" altLang="ko-KR" sz="1400" dirty="0" smtClean="0"/>
              <a:t>: DNS, NTP, NetBIOS </a:t>
            </a:r>
            <a:r>
              <a:rPr lang="ko-KR" altLang="en-US" sz="1400" dirty="0" smtClean="0"/>
              <a:t>설정</a:t>
            </a:r>
          </a:p>
          <a:p>
            <a:pPr>
              <a:buNone/>
            </a:pP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Network ACL / Security Group</a:t>
            </a:r>
            <a:r>
              <a:rPr lang="en-US" altLang="ko-KR" sz="1400" dirty="0" smtClean="0"/>
              <a:t>: N ACL</a:t>
            </a:r>
            <a:r>
              <a:rPr lang="ko-KR" altLang="en-US" sz="1400" dirty="0" smtClean="0"/>
              <a:t>은 서브넷에서의 </a:t>
            </a:r>
            <a:r>
              <a:rPr lang="ko-KR" altLang="en-US" sz="1400" dirty="0" err="1" smtClean="0"/>
              <a:t>트래픽제어</a:t>
            </a:r>
            <a:r>
              <a:rPr lang="en-US" altLang="ko-KR" sz="1400" dirty="0" smtClean="0"/>
              <a:t>. SG</a:t>
            </a:r>
            <a:r>
              <a:rPr lang="ko-KR" altLang="en-US" sz="1400" dirty="0" smtClean="0"/>
              <a:t>는 인스턴스 </a:t>
            </a:r>
            <a:r>
              <a:rPr lang="ko-KR" altLang="en-US" sz="1400" dirty="0" err="1" smtClean="0"/>
              <a:t>앞단의</a:t>
            </a:r>
            <a:r>
              <a:rPr lang="ko-KR" altLang="en-US" sz="1400" dirty="0" smtClean="0"/>
              <a:t> 가상방화벽</a:t>
            </a:r>
            <a:r>
              <a:rPr lang="en-US" altLang="ko-KR" sz="1400" dirty="0" smtClean="0"/>
              <a:t>(inbound/outbound </a:t>
            </a:r>
            <a:r>
              <a:rPr lang="ko-KR" altLang="en-US" sz="1400" dirty="0" err="1" smtClean="0"/>
              <a:t>트래픽</a:t>
            </a:r>
            <a:r>
              <a:rPr lang="en-US" altLang="ko-KR" sz="1400" dirty="0" smtClean="0"/>
              <a:t>, protocol)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Available zone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물리적 자원의 공간적 분리 가능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a~f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까지 분리 가능</a:t>
            </a:r>
            <a:r>
              <a:rPr lang="en-US" altLang="ko-KR" sz="1400" dirty="0" smtClean="0"/>
              <a:t>.  HA(High Availability) </a:t>
            </a:r>
            <a:r>
              <a:rPr lang="ko-KR" altLang="en-US" sz="1400" dirty="0" smtClean="0"/>
              <a:t>구성 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err="1" smtClean="0"/>
              <a:t>vpc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구성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511387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799780"/>
            <a:ext cx="5175738" cy="38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err="1" smtClean="0"/>
              <a:t>vpc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구성</a:t>
            </a:r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988840"/>
            <a:ext cx="480485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472708"/>
            <a:ext cx="4476119" cy="322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err="1" smtClean="0"/>
              <a:t>vpc</a:t>
            </a:r>
            <a:r>
              <a:rPr lang="ko-KR" altLang="en-US" sz="1400" b="1" dirty="0" smtClean="0"/>
              <a:t>와</a:t>
            </a:r>
            <a:r>
              <a:rPr lang="en-US" altLang="ko-KR" sz="1400" b="1" dirty="0" smtClean="0"/>
              <a:t> route table</a:t>
            </a:r>
            <a:endParaRPr lang="ko-KR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1988840"/>
            <a:ext cx="618567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smtClean="0"/>
              <a:t>DHCP </a:t>
            </a:r>
            <a:r>
              <a:rPr lang="ko-KR" altLang="en-US" sz="1400" b="1" dirty="0" err="1" smtClean="0"/>
              <a:t>옵션셋</a:t>
            </a:r>
            <a:endParaRPr lang="ko-KR" altLang="en-US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88839"/>
            <a:ext cx="6336704" cy="456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AWS VPC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 smtClean="0"/>
              <a:t>Network ACL</a:t>
            </a:r>
            <a:endParaRPr lang="ko-KR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916832"/>
            <a:ext cx="636822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1478</Words>
  <Application>Microsoft Office PowerPoint</Application>
  <PresentationFormat>화면 슬라이드 쇼(4:3)</PresentationFormat>
  <Paragraphs>260</Paragraphs>
  <Slides>33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클라우드와 CI/CD</vt:lpstr>
      <vt:lpstr>목차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1. AWS VPC 구성</vt:lpstr>
      <vt:lpstr>2. Autoscaling group 과 Launch Configuration(Template)</vt:lpstr>
      <vt:lpstr>3. AutoScaling group과 정책, lifecycle hook</vt:lpstr>
      <vt:lpstr> 4. 클라우드 구성시 고려사항(AWS)</vt:lpstr>
      <vt:lpstr>클라우드에서의 CI/CD 흐름</vt:lpstr>
      <vt:lpstr>5. Jenkins Build환경 및 Git Webhook</vt:lpstr>
      <vt:lpstr>5. Jenkins Build환경 및 Git Webhook</vt:lpstr>
      <vt:lpstr>5. Jenkins Build환경 및 Git Webhook</vt:lpstr>
      <vt:lpstr>5. Jenkins Build환경 및 Git Webhook</vt:lpstr>
      <vt:lpstr>5. Jenkins Build환경 및 Git Webhook</vt:lpstr>
      <vt:lpstr>6. Ansible의 개념과 사용</vt:lpstr>
      <vt:lpstr>7. Packer와  Ansible 통한 AMI 생성</vt:lpstr>
      <vt:lpstr>7. Packer와  Ansible 통한 AMI 생성</vt:lpstr>
      <vt:lpstr>7. Packer와  Ansible 통한 AMI 생성</vt:lpstr>
      <vt:lpstr>7. Packer와  Ansible 통한 AMI 생성</vt:lpstr>
      <vt:lpstr>8. Terraform으로 Launch Template  생성</vt:lpstr>
      <vt:lpstr>8. Terraform으로 Launch Template  생성</vt:lpstr>
      <vt:lpstr>8. Terraform으로 Launch Template  생성</vt:lpstr>
    </vt:vector>
  </TitlesOfParts>
  <Company>Razer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최은수</dc:creator>
  <cp:lastModifiedBy>최은수</cp:lastModifiedBy>
  <cp:revision>113</cp:revision>
  <dcterms:created xsi:type="dcterms:W3CDTF">2021-05-14T14:02:00Z</dcterms:created>
  <dcterms:modified xsi:type="dcterms:W3CDTF">2021-05-19T15:43:26Z</dcterms:modified>
</cp:coreProperties>
</file>