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handoutMasterIdLst>
    <p:handoutMasterId r:id="rId90"/>
  </p:handoutMasterIdLst>
  <p:sldIdLst>
    <p:sldId id="256" r:id="rId2"/>
    <p:sldId id="257" r:id="rId3"/>
    <p:sldId id="260" r:id="rId4"/>
    <p:sldId id="261" r:id="rId5"/>
    <p:sldId id="262" r:id="rId6"/>
    <p:sldId id="263" r:id="rId7"/>
    <p:sldId id="264" r:id="rId8"/>
    <p:sldId id="265" r:id="rId9"/>
    <p:sldId id="266" r:id="rId10"/>
    <p:sldId id="267" r:id="rId11"/>
    <p:sldId id="339" r:id="rId12"/>
    <p:sldId id="340" r:id="rId13"/>
    <p:sldId id="342" r:id="rId14"/>
    <p:sldId id="341"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349"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6" r:id="rId64"/>
    <p:sldId id="317" r:id="rId65"/>
    <p:sldId id="318" r:id="rId66"/>
    <p:sldId id="319" r:id="rId67"/>
    <p:sldId id="320" r:id="rId68"/>
    <p:sldId id="321"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46" r:id="rId85"/>
    <p:sldId id="343" r:id="rId86"/>
    <p:sldId id="344" r:id="rId87"/>
    <p:sldId id="259" r:id="rId88"/>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2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15" autoAdjust="0"/>
    <p:restoredTop sz="91333"/>
  </p:normalViewPr>
  <p:slideViewPr>
    <p:cSldViewPr snapToGrid="0">
      <p:cViewPr>
        <p:scale>
          <a:sx n="95" d="100"/>
          <a:sy n="95" d="100"/>
        </p:scale>
        <p:origin x="1048"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handoutMaster" Target="handoutMasters/handout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7B5E98-967B-3942-B629-E9A16E11BA3F}" type="datetimeFigureOut">
              <a:rPr lang="en-US" smtClean="0"/>
              <a:t>3/22/21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9F94FE-5734-CE4E-8343-A5681F31130A}" type="slidenum">
              <a:rPr lang="en-US" smtClean="0"/>
              <a:t>‹#›</a:t>
            </a:fld>
            <a:endParaRPr lang="en-US"/>
          </a:p>
        </p:txBody>
      </p:sp>
    </p:spTree>
    <p:extLst>
      <p:ext uri="{BB962C8B-B14F-4D97-AF65-F5344CB8AC3E}">
        <p14:creationId xmlns:p14="http://schemas.microsoft.com/office/powerpoint/2010/main" val="1809123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E95ABE-8E2D-D243-A835-7D5DA8DA4A97}" type="datetimeFigureOut">
              <a:rPr lang="en-US" smtClean="0"/>
              <a:t>3/22/21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10FE86-5A24-7743-8CAD-04CF07D637ED}" type="slidenum">
              <a:rPr lang="en-US" smtClean="0"/>
              <a:t>‹#›</a:t>
            </a:fld>
            <a:endParaRPr lang="en-US"/>
          </a:p>
        </p:txBody>
      </p:sp>
    </p:spTree>
    <p:extLst>
      <p:ext uri="{BB962C8B-B14F-4D97-AF65-F5344CB8AC3E}">
        <p14:creationId xmlns:p14="http://schemas.microsoft.com/office/powerpoint/2010/main" val="1529164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can’t discard anything</a:t>
            </a:r>
            <a:r>
              <a:rPr lang="en-US" baseline="0" dirty="0" smtClean="0"/>
              <a:t> as the nodes will not visited if the traversal is not yet reaching the end of the node in the specific depth level. We need to expand all the nodes at the depth+1, when examining the goal at the current depth.</a:t>
            </a:r>
            <a:endParaRPr lang="en-US" dirty="0"/>
          </a:p>
        </p:txBody>
      </p:sp>
      <p:sp>
        <p:nvSpPr>
          <p:cNvPr id="4" name="Slide Number Placeholder 3"/>
          <p:cNvSpPr>
            <a:spLocks noGrp="1"/>
          </p:cNvSpPr>
          <p:nvPr>
            <p:ph type="sldNum" sz="quarter" idx="10"/>
          </p:nvPr>
        </p:nvSpPr>
        <p:spPr/>
        <p:txBody>
          <a:bodyPr/>
          <a:lstStyle/>
          <a:p>
            <a:fld id="{B510FE86-5A24-7743-8CAD-04CF07D637ED}" type="slidenum">
              <a:rPr lang="en-US" smtClean="0"/>
              <a:t>42</a:t>
            </a:fld>
            <a:endParaRPr lang="en-US"/>
          </a:p>
        </p:txBody>
      </p:sp>
    </p:spTree>
    <p:extLst>
      <p:ext uri="{BB962C8B-B14F-4D97-AF65-F5344CB8AC3E}">
        <p14:creationId xmlns:p14="http://schemas.microsoft.com/office/powerpoint/2010/main" val="839473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Space complexity is smaller than BFS because</a:t>
            </a:r>
            <a:r>
              <a:rPr lang="en-US" baseline="0" dirty="0" smtClean="0"/>
              <a:t> DFS can remove the nodes after all descendants have been visited </a:t>
            </a:r>
            <a:endParaRPr lang="en-US" dirty="0"/>
          </a:p>
        </p:txBody>
      </p:sp>
      <p:sp>
        <p:nvSpPr>
          <p:cNvPr id="4" name="Slide Number Placeholder 3"/>
          <p:cNvSpPr>
            <a:spLocks noGrp="1"/>
          </p:cNvSpPr>
          <p:nvPr>
            <p:ph type="sldNum" sz="quarter" idx="10"/>
          </p:nvPr>
        </p:nvSpPr>
        <p:spPr/>
        <p:txBody>
          <a:bodyPr/>
          <a:lstStyle/>
          <a:p>
            <a:fld id="{B510FE86-5A24-7743-8CAD-04CF07D637ED}" type="slidenum">
              <a:rPr lang="en-US" smtClean="0"/>
              <a:t>52</a:t>
            </a:fld>
            <a:endParaRPr lang="en-US"/>
          </a:p>
        </p:txBody>
      </p:sp>
    </p:spTree>
    <p:extLst>
      <p:ext uri="{BB962C8B-B14F-4D97-AF65-F5344CB8AC3E}">
        <p14:creationId xmlns:p14="http://schemas.microsoft.com/office/powerpoint/2010/main" val="321730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UCS</a:t>
            </a:r>
            <a:r>
              <a:rPr lang="en-US" baseline="0" dirty="0" smtClean="0"/>
              <a:t> search based on the cost not the depth, then the function will be depend on the cost function.</a:t>
            </a:r>
            <a:endParaRPr lang="en-US" dirty="0" smtClean="0"/>
          </a:p>
          <a:p>
            <a:r>
              <a:rPr lang="en-US" dirty="0" smtClean="0"/>
              <a:t>When</a:t>
            </a:r>
            <a:r>
              <a:rPr lang="en-US" baseline="0" dirty="0" smtClean="0"/>
              <a:t> all step cost are the same, UCS is similar to BFS, except that BFS stops as soon as it reach the Goal state, But UCS keep searching for the optimal solution. UCS does more work than BFS.</a:t>
            </a:r>
            <a:endParaRPr lang="en-US" dirty="0"/>
          </a:p>
        </p:txBody>
      </p:sp>
      <p:sp>
        <p:nvSpPr>
          <p:cNvPr id="4" name="Slide Number Placeholder 3"/>
          <p:cNvSpPr>
            <a:spLocks noGrp="1"/>
          </p:cNvSpPr>
          <p:nvPr>
            <p:ph type="sldNum" sz="quarter" idx="10"/>
          </p:nvPr>
        </p:nvSpPr>
        <p:spPr/>
        <p:txBody>
          <a:bodyPr/>
          <a:lstStyle/>
          <a:p>
            <a:fld id="{B510FE86-5A24-7743-8CAD-04CF07D637ED}" type="slidenum">
              <a:rPr lang="en-US" smtClean="0"/>
              <a:t>61</a:t>
            </a:fld>
            <a:endParaRPr lang="en-US"/>
          </a:p>
        </p:txBody>
      </p:sp>
    </p:spTree>
    <p:extLst>
      <p:ext uri="{BB962C8B-B14F-4D97-AF65-F5344CB8AC3E}">
        <p14:creationId xmlns:p14="http://schemas.microsoft.com/office/powerpoint/2010/main" val="860003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C4CA6C90-F534-45F7-AFB9-2D60CD17F851}" type="datetimeFigureOut">
              <a:rPr lang="id-ID" smtClean="0"/>
              <a:t>22/03/21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2638415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fld id="{46C358FF-2A3A-4E43-8E74-1DE42366AB97}" type="slidenum">
              <a:rPr lang="en-GB" altLang="en-US"/>
              <a:pPr/>
              <a:t>‹#›</a:t>
            </a:fld>
            <a:endParaRPr lang="en-GB" altLang="en-US"/>
          </a:p>
        </p:txBody>
      </p:sp>
    </p:spTree>
    <p:extLst>
      <p:ext uri="{BB962C8B-B14F-4D97-AF65-F5344CB8AC3E}">
        <p14:creationId xmlns:p14="http://schemas.microsoft.com/office/powerpoint/2010/main" val="1672081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smtClean="0"/>
              <a:t>Click to edit Master title style</a:t>
            </a:r>
            <a:endParaRPr lang="id-ID"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Date Placeholder 3"/>
          <p:cNvSpPr>
            <a:spLocks noGrp="1"/>
          </p:cNvSpPr>
          <p:nvPr>
            <p:ph type="dt" sz="half" idx="10"/>
          </p:nvPr>
        </p:nvSpPr>
        <p:spPr/>
        <p:txBody>
          <a:bodyPr/>
          <a:lstStyle/>
          <a:p>
            <a:fld id="{C4CA6C90-F534-45F7-AFB9-2D60CD17F851}" type="datetimeFigureOut">
              <a:rPr lang="id-ID" smtClean="0"/>
              <a:t>22/03/21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409030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CA6C90-F534-45F7-AFB9-2D60CD17F851}" type="datetimeFigureOut">
              <a:rPr lang="id-ID" smtClean="0"/>
              <a:t>22/03/21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0754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365125"/>
            <a:ext cx="9601200" cy="1325563"/>
          </a:xfrm>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C4CA6C90-F534-45F7-AFB9-2D60CD17F851}" type="datetimeFigureOut">
              <a:rPr lang="id-ID" smtClean="0"/>
              <a:t>22/03/21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03841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55800" y="365125"/>
            <a:ext cx="9399588" cy="1325563"/>
          </a:xfrm>
        </p:spPr>
        <p:txBody>
          <a:bodyPr/>
          <a:lstStyle/>
          <a:p>
            <a:r>
              <a:rPr lang="en-US" dirty="0" smtClean="0"/>
              <a:t>Click to edit Master title style</a:t>
            </a:r>
            <a:endParaRPr lang="id-ID"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C4CA6C90-F534-45F7-AFB9-2D60CD17F851}" type="datetimeFigureOut">
              <a:rPr lang="id-ID" smtClean="0"/>
              <a:t>22/03/21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8687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92300" y="427831"/>
            <a:ext cx="8737600" cy="1325563"/>
          </a:xfrm>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C4CA6C90-F534-45F7-AFB9-2D60CD17F851}" type="datetimeFigureOut">
              <a:rPr lang="id-ID" smtClean="0"/>
              <a:t>22/03/21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12804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A6C90-F534-45F7-AFB9-2D60CD17F851}" type="datetimeFigureOut">
              <a:rPr lang="id-ID" smtClean="0"/>
              <a:t>22/03/21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52360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22/03/21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08117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22/03/21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7134475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37842" y="365125"/>
            <a:ext cx="9515957" cy="1325563"/>
          </a:xfrm>
          <a:prstGeom prst="rect">
            <a:avLst/>
          </a:prstGeom>
        </p:spPr>
        <p:txBody>
          <a:bodyPr vert="horz" lIns="91440" tIns="45720" rIns="91440" bIns="45720" rtlCol="0" anchor="ctr">
            <a:normAutofit/>
          </a:bodyPr>
          <a:lstStyle/>
          <a:p>
            <a:r>
              <a:rPr lang="en-US" dirty="0" smtClean="0"/>
              <a:t>Click to edit Master title style</a:t>
            </a:r>
            <a:endParaRPr lang="id-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A6C90-F534-45F7-AFB9-2D60CD17F851}" type="datetimeFigureOut">
              <a:rPr lang="id-ID" smtClean="0"/>
              <a:t>22/03/21</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A2C76-ADE5-4C41-ACDE-C8185ECECAF7}" type="slidenum">
              <a:rPr lang="id-ID" smtClean="0"/>
              <a:t>‹#›</a:t>
            </a:fld>
            <a:endParaRPr lang="id-ID"/>
          </a:p>
        </p:txBody>
      </p:sp>
      <p:pic>
        <p:nvPicPr>
          <p:cNvPr id="9" name="Picture 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0"/>
            <a:ext cx="2118188" cy="1639887"/>
          </a:xfrm>
          <a:prstGeom prst="rect">
            <a:avLst/>
          </a:prstGeom>
        </p:spPr>
      </p:pic>
    </p:spTree>
    <p:extLst>
      <p:ext uri="{BB962C8B-B14F-4D97-AF65-F5344CB8AC3E}">
        <p14:creationId xmlns:p14="http://schemas.microsoft.com/office/powerpoint/2010/main" val="18940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r>
            <a:br>
              <a:rPr lang="en-US" dirty="0"/>
            </a:br>
            <a:r>
              <a:rPr lang="fr-FR" b="1" dirty="0"/>
              <a:t>Intelligent System</a:t>
            </a:r>
            <a:r>
              <a:rPr lang="en-US" dirty="0"/>
              <a:t> </a:t>
            </a:r>
            <a:endParaRPr lang="id-ID" dirty="0"/>
          </a:p>
        </p:txBody>
      </p:sp>
      <p:sp>
        <p:nvSpPr>
          <p:cNvPr id="3" name="Subtitle 2"/>
          <p:cNvSpPr>
            <a:spLocks noGrp="1"/>
          </p:cNvSpPr>
          <p:nvPr>
            <p:ph type="subTitle" idx="1"/>
          </p:nvPr>
        </p:nvSpPr>
        <p:spPr/>
        <p:txBody>
          <a:bodyPr>
            <a:normAutofit fontScale="92500" lnSpcReduction="10000"/>
          </a:bodyPr>
          <a:lstStyle/>
          <a:p>
            <a:pPr lvl="0"/>
            <a:r>
              <a:rPr lang="en-US" dirty="0"/>
              <a:t>Uninformed </a:t>
            </a:r>
            <a:r>
              <a:rPr lang="en-US" dirty="0" smtClean="0"/>
              <a:t>Search </a:t>
            </a:r>
          </a:p>
          <a:p>
            <a:endParaRPr lang="id-ID" dirty="0"/>
          </a:p>
          <a:p>
            <a:r>
              <a:rPr lang="id-ID" dirty="0" smtClean="0"/>
              <a:t>Nunung Nurul </a:t>
            </a:r>
            <a:r>
              <a:rPr lang="id-ID" dirty="0" err="1" smtClean="0"/>
              <a:t>Q</a:t>
            </a:r>
            <a:r>
              <a:rPr lang="en-US" dirty="0" smtClean="0"/>
              <a:t>o</a:t>
            </a:r>
            <a:r>
              <a:rPr lang="id-ID" dirty="0" err="1" smtClean="0"/>
              <a:t>mariyah</a:t>
            </a:r>
            <a:r>
              <a:rPr lang="id-ID" dirty="0" smtClean="0"/>
              <a:t> </a:t>
            </a:r>
          </a:p>
          <a:p>
            <a:r>
              <a:rPr lang="en-US" dirty="0" smtClean="0"/>
              <a:t>n</a:t>
            </a:r>
            <a:r>
              <a:rPr lang="id-ID" dirty="0" err="1" smtClean="0"/>
              <a:t>unung.qomariyah@binus.edu</a:t>
            </a:r>
            <a:endParaRPr lang="id-ID" dirty="0"/>
          </a:p>
        </p:txBody>
      </p:sp>
    </p:spTree>
    <p:extLst>
      <p:ext uri="{BB962C8B-B14F-4D97-AF65-F5344CB8AC3E}">
        <p14:creationId xmlns:p14="http://schemas.microsoft.com/office/powerpoint/2010/main" val="1038650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Arial" charset="0"/>
              </a:rPr>
              <a:t>Actions Formulation (2)</a:t>
            </a:r>
          </a:p>
        </p:txBody>
      </p:sp>
      <p:sp>
        <p:nvSpPr>
          <p:cNvPr id="11267" name="Rectangle 3"/>
          <p:cNvSpPr>
            <a:spLocks noGrp="1" noChangeArrowheads="1"/>
          </p:cNvSpPr>
          <p:nvPr>
            <p:ph idx="1"/>
          </p:nvPr>
        </p:nvSpPr>
        <p:spPr>
          <a:xfrm>
            <a:off x="838200" y="2525712"/>
            <a:ext cx="10515600" cy="4351338"/>
          </a:xfrm>
        </p:spPr>
        <p:txBody>
          <a:bodyPr/>
          <a:lstStyle/>
          <a:p>
            <a:pPr>
              <a:lnSpc>
                <a:spcPct val="90000"/>
              </a:lnSpc>
            </a:pPr>
            <a:r>
              <a:rPr lang="en-GB" altLang="en-US" sz="2400" dirty="0">
                <a:latin typeface="Arial" charset="0"/>
              </a:rPr>
              <a:t>Given:</a:t>
            </a:r>
          </a:p>
          <a:p>
            <a:pPr lvl="1">
              <a:lnSpc>
                <a:spcPct val="90000"/>
              </a:lnSpc>
            </a:pPr>
            <a:r>
              <a:rPr lang="en-GB" altLang="en-US" dirty="0">
                <a:latin typeface="Arial" charset="0"/>
              </a:rPr>
              <a:t>possible actions (operators / moves)</a:t>
            </a:r>
          </a:p>
          <a:p>
            <a:pPr lvl="1">
              <a:lnSpc>
                <a:spcPct val="90000"/>
              </a:lnSpc>
            </a:pPr>
            <a:r>
              <a:rPr lang="en-GB" altLang="en-US" dirty="0">
                <a:latin typeface="Arial" charset="0"/>
              </a:rPr>
              <a:t>a description of the current state of the world</a:t>
            </a:r>
          </a:p>
          <a:p>
            <a:pPr lvl="4">
              <a:lnSpc>
                <a:spcPct val="90000"/>
              </a:lnSpc>
            </a:pPr>
            <a:endParaRPr lang="en-GB" altLang="en-US" dirty="0">
              <a:latin typeface="Arial" charset="0"/>
            </a:endParaRPr>
          </a:p>
          <a:p>
            <a:pPr>
              <a:lnSpc>
                <a:spcPct val="90000"/>
              </a:lnSpc>
            </a:pPr>
            <a:r>
              <a:rPr lang="en-GB" altLang="en-US" sz="2400" dirty="0">
                <a:latin typeface="Arial" charset="0"/>
              </a:rPr>
              <a:t>Choose the best action that leads to solution by </a:t>
            </a:r>
            <a:r>
              <a:rPr lang="en-GB" altLang="en-US" sz="2400" b="1" u="sng" dirty="0">
                <a:latin typeface="Arial" charset="0"/>
              </a:rPr>
              <a:t>searching</a:t>
            </a:r>
            <a:r>
              <a:rPr lang="en-GB" altLang="en-US" sz="2400" dirty="0">
                <a:latin typeface="Arial" charset="0"/>
              </a:rPr>
              <a:t>:</a:t>
            </a:r>
          </a:p>
          <a:p>
            <a:pPr lvl="1">
              <a:lnSpc>
                <a:spcPct val="90000"/>
              </a:lnSpc>
            </a:pPr>
            <a:r>
              <a:rPr lang="en-GB" altLang="en-US" dirty="0">
                <a:latin typeface="Arial" charset="0"/>
              </a:rPr>
              <a:t>what are the possible actions that can be performed in that particular state?</a:t>
            </a:r>
          </a:p>
          <a:p>
            <a:pPr lvl="1">
              <a:lnSpc>
                <a:spcPct val="90000"/>
              </a:lnSpc>
            </a:pPr>
            <a:r>
              <a:rPr lang="en-GB" altLang="en-US" dirty="0">
                <a:latin typeface="Arial" charset="0"/>
              </a:rPr>
              <a:t>what the exact state of the world will be after the action is performed?</a:t>
            </a:r>
          </a:p>
        </p:txBody>
      </p:sp>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00E8B070-A8FB-AA41-B1E2-196DED778900}" type="slidenum">
              <a:rPr lang="en-GB" altLang="en-US" sz="1400"/>
              <a:pPr/>
              <a:t>10</a:t>
            </a:fld>
            <a:endParaRPr lang="en-GB" altLang="en-US" sz="1400"/>
          </a:p>
        </p:txBody>
      </p:sp>
      <p:sp>
        <p:nvSpPr>
          <p:cNvPr id="11269" name="Text Box 5"/>
          <p:cNvSpPr txBox="1">
            <a:spLocks noChangeArrowheads="1"/>
          </p:cNvSpPr>
          <p:nvPr/>
        </p:nvSpPr>
        <p:spPr bwMode="auto">
          <a:xfrm>
            <a:off x="838200" y="1690688"/>
            <a:ext cx="792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2800">
                <a:latin typeface="Arial" charset="0"/>
              </a:rPr>
              <a:t>What actions does the agent need to do?</a:t>
            </a:r>
            <a:endParaRPr lang="en-GB" altLang="en-US" b="1"/>
          </a:p>
        </p:txBody>
      </p:sp>
    </p:spTree>
    <p:extLst>
      <p:ext uri="{BB962C8B-B14F-4D97-AF65-F5344CB8AC3E}">
        <p14:creationId xmlns:p14="http://schemas.microsoft.com/office/powerpoint/2010/main" val="729633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AFA67CD3-AB4E-4A7A-BEB8-53C445D8C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xmlns="" id="{07CF545F-9C2E-4446-97CD-AD92990C2B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4105" y="802955"/>
            <a:ext cx="4977976" cy="1454051"/>
          </a:xfrm>
        </p:spPr>
        <p:txBody>
          <a:bodyPr>
            <a:normAutofit/>
          </a:bodyPr>
          <a:lstStyle/>
          <a:p>
            <a:r>
              <a:rPr lang="en-US">
                <a:solidFill>
                  <a:srgbClr val="000000"/>
                </a:solidFill>
              </a:rPr>
              <a:t>Example: Vacuum-Cleaner</a:t>
            </a:r>
          </a:p>
        </p:txBody>
      </p:sp>
      <p:sp>
        <p:nvSpPr>
          <p:cNvPr id="16" name="Freeform 62">
            <a:extLst>
              <a:ext uri="{FF2B5EF4-FFF2-40B4-BE49-F238E27FC236}">
                <a16:creationId xmlns:a16="http://schemas.microsoft.com/office/drawing/2014/main" xmlns="" id="{339C8D78-A644-462F-B674-F440635E53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p:cNvPicPr>
            <a:picLocks noChangeAspect="1"/>
          </p:cNvPicPr>
          <p:nvPr/>
        </p:nvPicPr>
        <p:blipFill rotWithShape="1">
          <a:blip r:embed="rId3"/>
          <a:srcRect l="1440" t="6176" r="2760" b="5941"/>
          <a:stretch/>
        </p:blipFill>
        <p:spPr>
          <a:xfrm>
            <a:off x="482138" y="2560320"/>
            <a:ext cx="3507971" cy="1762298"/>
          </a:xfrm>
          <a:prstGeom prst="rect">
            <a:avLst/>
          </a:prstGeom>
        </p:spPr>
      </p:pic>
      <p:sp>
        <p:nvSpPr>
          <p:cNvPr id="3" name="Content Placeholder 2"/>
          <p:cNvSpPr>
            <a:spLocks noGrp="1"/>
          </p:cNvSpPr>
          <p:nvPr>
            <p:ph idx="1"/>
          </p:nvPr>
        </p:nvSpPr>
        <p:spPr>
          <a:xfrm>
            <a:off x="6090574" y="2421682"/>
            <a:ext cx="4977578" cy="3639289"/>
          </a:xfrm>
        </p:spPr>
        <p:txBody>
          <a:bodyPr anchor="ctr">
            <a:normAutofit/>
          </a:bodyPr>
          <a:lstStyle/>
          <a:p>
            <a:r>
              <a:rPr lang="en-US" sz="2400" b="1" dirty="0">
                <a:solidFill>
                  <a:srgbClr val="000000"/>
                </a:solidFill>
              </a:rPr>
              <a:t>States</a:t>
            </a:r>
            <a:r>
              <a:rPr lang="en-US" sz="2400" dirty="0">
                <a:solidFill>
                  <a:srgbClr val="000000"/>
                </a:solidFill>
              </a:rPr>
              <a:t>: 8 states</a:t>
            </a:r>
          </a:p>
          <a:p>
            <a:r>
              <a:rPr lang="en-US" sz="2400" b="1" dirty="0">
                <a:solidFill>
                  <a:srgbClr val="000000"/>
                </a:solidFill>
              </a:rPr>
              <a:t>Initial state</a:t>
            </a:r>
            <a:r>
              <a:rPr lang="en-US" sz="2400" dirty="0">
                <a:solidFill>
                  <a:srgbClr val="000000"/>
                </a:solidFill>
              </a:rPr>
              <a:t>: any state</a:t>
            </a:r>
          </a:p>
          <a:p>
            <a:r>
              <a:rPr lang="en-US" sz="2400" b="1" dirty="0">
                <a:solidFill>
                  <a:srgbClr val="000000"/>
                </a:solidFill>
              </a:rPr>
              <a:t>Actions</a:t>
            </a:r>
            <a:r>
              <a:rPr lang="en-US" sz="2400" dirty="0">
                <a:solidFill>
                  <a:srgbClr val="000000"/>
                </a:solidFill>
              </a:rPr>
              <a:t>: Left, Right, and </a:t>
            </a:r>
            <a:r>
              <a:rPr lang="en-US" sz="2400" dirty="0" smtClean="0">
                <a:solidFill>
                  <a:srgbClr val="000000"/>
                </a:solidFill>
              </a:rPr>
              <a:t>Suck</a:t>
            </a:r>
          </a:p>
          <a:p>
            <a:r>
              <a:rPr lang="en-US" sz="2400" b="1" dirty="0" smtClean="0">
                <a:solidFill>
                  <a:srgbClr val="000000"/>
                </a:solidFill>
              </a:rPr>
              <a:t>Transition model</a:t>
            </a:r>
            <a:r>
              <a:rPr lang="en-US" sz="2400" dirty="0" smtClean="0">
                <a:solidFill>
                  <a:srgbClr val="000000"/>
                </a:solidFill>
              </a:rPr>
              <a:t>: The actions have their expected effects</a:t>
            </a:r>
            <a:endParaRPr lang="en-US" sz="2400" dirty="0">
              <a:solidFill>
                <a:srgbClr val="000000"/>
              </a:solidFill>
            </a:endParaRPr>
          </a:p>
          <a:p>
            <a:r>
              <a:rPr lang="en-US" sz="2400" b="1" dirty="0">
                <a:solidFill>
                  <a:srgbClr val="000000"/>
                </a:solidFill>
              </a:rPr>
              <a:t>Goal test</a:t>
            </a:r>
            <a:r>
              <a:rPr lang="en-US" sz="2400" dirty="0">
                <a:solidFill>
                  <a:srgbClr val="000000"/>
                </a:solidFill>
              </a:rPr>
              <a:t>: whether both squares are clean</a:t>
            </a:r>
          </a:p>
          <a:p>
            <a:r>
              <a:rPr lang="en-US" sz="2400" b="1" dirty="0">
                <a:solidFill>
                  <a:srgbClr val="000000"/>
                </a:solidFill>
              </a:rPr>
              <a:t>Path cost</a:t>
            </a:r>
            <a:r>
              <a:rPr lang="en-US" sz="2400" dirty="0">
                <a:solidFill>
                  <a:srgbClr val="000000"/>
                </a:solidFill>
              </a:rPr>
              <a:t>: each step costs 1</a:t>
            </a:r>
          </a:p>
        </p:txBody>
      </p:sp>
      <p:sp>
        <p:nvSpPr>
          <p:cNvPr id="4" name="Rectangle 3"/>
          <p:cNvSpPr/>
          <p:nvPr/>
        </p:nvSpPr>
        <p:spPr>
          <a:xfrm>
            <a:off x="56751" y="6496120"/>
            <a:ext cx="5558125" cy="369332"/>
          </a:xfrm>
          <a:prstGeom prst="rect">
            <a:avLst/>
          </a:prstGeom>
        </p:spPr>
        <p:txBody>
          <a:bodyPr wrap="none">
            <a:spAutoFit/>
          </a:bodyPr>
          <a:lstStyle/>
          <a:p>
            <a:r>
              <a:rPr lang="en-US" b="1"/>
              <a:t>transition model</a:t>
            </a:r>
            <a:r>
              <a:rPr lang="en-US"/>
              <a:t> – description of what each action does. </a:t>
            </a:r>
          </a:p>
        </p:txBody>
      </p:sp>
    </p:spTree>
    <p:extLst>
      <p:ext uri="{BB962C8B-B14F-4D97-AF65-F5344CB8AC3E}">
        <p14:creationId xmlns:p14="http://schemas.microsoft.com/office/powerpoint/2010/main" val="2380564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Vacuum-Cleaner</a:t>
            </a:r>
          </a:p>
        </p:txBody>
      </p:sp>
      <p:pic>
        <p:nvPicPr>
          <p:cNvPr id="4" name="Content Placeholder 3"/>
          <p:cNvPicPr>
            <a:picLocks noGrp="1" noChangeAspect="1"/>
          </p:cNvPicPr>
          <p:nvPr>
            <p:ph idx="1"/>
          </p:nvPr>
        </p:nvPicPr>
        <p:blipFill>
          <a:blip r:embed="rId2"/>
          <a:stretch>
            <a:fillRect/>
          </a:stretch>
        </p:blipFill>
        <p:spPr>
          <a:xfrm>
            <a:off x="2712465" y="1690688"/>
            <a:ext cx="7766710" cy="4788498"/>
          </a:xfrm>
          <a:prstGeom prst="rect">
            <a:avLst/>
          </a:prstGeom>
        </p:spPr>
      </p:pic>
    </p:spTree>
    <p:extLst>
      <p:ext uri="{BB962C8B-B14F-4D97-AF65-F5344CB8AC3E}">
        <p14:creationId xmlns:p14="http://schemas.microsoft.com/office/powerpoint/2010/main" val="531644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8-puzzle</a:t>
            </a:r>
            <a:endParaRPr lang="en-US" dirty="0"/>
          </a:p>
        </p:txBody>
      </p:sp>
      <p:pic>
        <p:nvPicPr>
          <p:cNvPr id="4" name="Content Placeholder 3"/>
          <p:cNvPicPr>
            <a:picLocks noGrp="1" noChangeAspect="1"/>
          </p:cNvPicPr>
          <p:nvPr>
            <p:ph idx="1"/>
          </p:nvPr>
        </p:nvPicPr>
        <p:blipFill>
          <a:blip r:embed="rId2"/>
          <a:stretch>
            <a:fillRect/>
          </a:stretch>
        </p:blipFill>
        <p:spPr>
          <a:xfrm>
            <a:off x="1599843" y="2392549"/>
            <a:ext cx="9991953" cy="3975000"/>
          </a:xfrm>
          <a:prstGeom prst="rect">
            <a:avLst/>
          </a:prstGeom>
        </p:spPr>
      </p:pic>
    </p:spTree>
    <p:extLst>
      <p:ext uri="{BB962C8B-B14F-4D97-AF65-F5344CB8AC3E}">
        <p14:creationId xmlns:p14="http://schemas.microsoft.com/office/powerpoint/2010/main" val="104142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8-puzzle</a:t>
            </a:r>
            <a:endParaRPr lang="en-US" dirty="0"/>
          </a:p>
        </p:txBody>
      </p:sp>
      <p:sp>
        <p:nvSpPr>
          <p:cNvPr id="3" name="Content Placeholder 2"/>
          <p:cNvSpPr>
            <a:spLocks noGrp="1"/>
          </p:cNvSpPr>
          <p:nvPr>
            <p:ph idx="1"/>
          </p:nvPr>
        </p:nvSpPr>
        <p:spPr/>
        <p:txBody>
          <a:bodyPr/>
          <a:lstStyle/>
          <a:p>
            <a:r>
              <a:rPr lang="en-US" b="1" dirty="0" smtClean="0"/>
              <a:t>States</a:t>
            </a:r>
            <a:r>
              <a:rPr lang="en-US" dirty="0" smtClean="0"/>
              <a:t>: location </a:t>
            </a:r>
            <a:r>
              <a:rPr lang="en-US" dirty="0"/>
              <a:t>of each tile and the </a:t>
            </a:r>
            <a:r>
              <a:rPr lang="en-US" dirty="0" smtClean="0"/>
              <a:t>blank</a:t>
            </a:r>
          </a:p>
          <a:p>
            <a:r>
              <a:rPr lang="en-US" b="1" dirty="0" smtClean="0"/>
              <a:t>Initial </a:t>
            </a:r>
            <a:r>
              <a:rPr lang="en-US" b="1" dirty="0"/>
              <a:t>state</a:t>
            </a:r>
            <a:r>
              <a:rPr lang="en-US" dirty="0"/>
              <a:t>: </a:t>
            </a:r>
            <a:r>
              <a:rPr lang="en-US" dirty="0" smtClean="0"/>
              <a:t>any</a:t>
            </a:r>
          </a:p>
          <a:p>
            <a:r>
              <a:rPr lang="en-US" b="1" dirty="0" smtClean="0"/>
              <a:t>Actions</a:t>
            </a:r>
            <a:r>
              <a:rPr lang="en-US" dirty="0" smtClean="0"/>
              <a:t>: blank </a:t>
            </a:r>
            <a:r>
              <a:rPr lang="en-US" dirty="0"/>
              <a:t>moves Left, Right, Up or </a:t>
            </a:r>
            <a:r>
              <a:rPr lang="en-US" dirty="0" smtClean="0"/>
              <a:t>Down</a:t>
            </a:r>
          </a:p>
          <a:p>
            <a:r>
              <a:rPr lang="en-US" b="1" dirty="0" smtClean="0"/>
              <a:t>Transition model</a:t>
            </a:r>
            <a:r>
              <a:rPr lang="en-US" dirty="0" smtClean="0"/>
              <a:t>: Given </a:t>
            </a:r>
            <a:r>
              <a:rPr lang="en-US" dirty="0"/>
              <a:t>a state and action, returns the resulting </a:t>
            </a:r>
            <a:r>
              <a:rPr lang="en-US" dirty="0" smtClean="0"/>
              <a:t>state</a:t>
            </a:r>
          </a:p>
          <a:p>
            <a:r>
              <a:rPr lang="en-US" b="1" dirty="0" smtClean="0"/>
              <a:t>Goal </a:t>
            </a:r>
            <a:r>
              <a:rPr lang="en-US" b="1" dirty="0"/>
              <a:t>test</a:t>
            </a:r>
            <a:r>
              <a:rPr lang="en-US" dirty="0"/>
              <a:t>: </a:t>
            </a:r>
            <a:r>
              <a:rPr lang="en-US" dirty="0" smtClean="0"/>
              <a:t>whether it matches the goal state</a:t>
            </a:r>
          </a:p>
          <a:p>
            <a:r>
              <a:rPr lang="en-US" b="1" dirty="0" smtClean="0"/>
              <a:t>Path </a:t>
            </a:r>
            <a:r>
              <a:rPr lang="en-US" b="1" dirty="0"/>
              <a:t>cost</a:t>
            </a:r>
            <a:r>
              <a:rPr lang="en-US" dirty="0"/>
              <a:t>: Each step costs 1</a:t>
            </a:r>
          </a:p>
        </p:txBody>
      </p:sp>
      <p:sp>
        <p:nvSpPr>
          <p:cNvPr id="4" name="Rectangle 3"/>
          <p:cNvSpPr/>
          <p:nvPr/>
        </p:nvSpPr>
        <p:spPr>
          <a:xfrm>
            <a:off x="56751" y="6496120"/>
            <a:ext cx="5558125" cy="369332"/>
          </a:xfrm>
          <a:prstGeom prst="rect">
            <a:avLst/>
          </a:prstGeom>
        </p:spPr>
        <p:txBody>
          <a:bodyPr wrap="none">
            <a:spAutoFit/>
          </a:bodyPr>
          <a:lstStyle/>
          <a:p>
            <a:r>
              <a:rPr lang="en-US" b="1"/>
              <a:t>transition model</a:t>
            </a:r>
            <a:r>
              <a:rPr lang="en-US"/>
              <a:t> – description of what each action does. </a:t>
            </a:r>
          </a:p>
        </p:txBody>
      </p:sp>
    </p:spTree>
    <p:extLst>
      <p:ext uri="{BB962C8B-B14F-4D97-AF65-F5344CB8AC3E}">
        <p14:creationId xmlns:p14="http://schemas.microsoft.com/office/powerpoint/2010/main" val="1247184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Arial" charset="0"/>
              </a:rPr>
              <a:t>Formalizing Search in a State Space</a:t>
            </a:r>
          </a:p>
        </p:txBody>
      </p:sp>
      <p:sp>
        <p:nvSpPr>
          <p:cNvPr id="12291" name="Rectangle 2"/>
          <p:cNvSpPr>
            <a:spLocks noGrp="1" noChangeArrowheads="1"/>
          </p:cNvSpPr>
          <p:nvPr>
            <p:ph idx="1"/>
          </p:nvPr>
        </p:nvSpPr>
        <p:spPr/>
        <p:txBody>
          <a:bodyPr/>
          <a:lstStyle/>
          <a:p>
            <a:r>
              <a:rPr lang="en-GB" altLang="en-US" sz="2400">
                <a:latin typeface="Arial" charset="0"/>
              </a:rPr>
              <a:t>A </a:t>
            </a:r>
            <a:r>
              <a:rPr lang="en-GB" altLang="en-US" sz="2400" b="1">
                <a:latin typeface="Arial" charset="0"/>
              </a:rPr>
              <a:t>State Space </a:t>
            </a:r>
            <a:r>
              <a:rPr lang="en-GB" altLang="en-US" sz="2400">
                <a:latin typeface="Arial" charset="0"/>
              </a:rPr>
              <a:t>is a </a:t>
            </a:r>
            <a:r>
              <a:rPr lang="en-GB" altLang="en-US" sz="2400" i="1">
                <a:latin typeface="Arial" charset="0"/>
              </a:rPr>
              <a:t>grap</a:t>
            </a:r>
            <a:r>
              <a:rPr lang="en-GB" altLang="en-US" sz="2400">
                <a:latin typeface="Arial" charset="0"/>
              </a:rPr>
              <a:t>h: (</a:t>
            </a:r>
            <a:r>
              <a:rPr lang="en-GB" altLang="en-US" sz="2400" i="1">
                <a:latin typeface="Arial" charset="0"/>
              </a:rPr>
              <a:t>V, E</a:t>
            </a:r>
            <a:r>
              <a:rPr lang="en-GB" altLang="en-US" sz="2400">
                <a:latin typeface="Arial" charset="0"/>
              </a:rPr>
              <a:t>)</a:t>
            </a:r>
          </a:p>
          <a:p>
            <a:pPr lvl="1"/>
            <a:r>
              <a:rPr lang="en-GB" altLang="en-US" i="1">
                <a:latin typeface="Arial" charset="0"/>
              </a:rPr>
              <a:t>V </a:t>
            </a:r>
            <a:r>
              <a:rPr lang="en-GB" altLang="en-US">
                <a:latin typeface="Arial" charset="0"/>
              </a:rPr>
              <a:t>is a set of nodes / vertices (states)</a:t>
            </a:r>
          </a:p>
          <a:p>
            <a:pPr lvl="1"/>
            <a:r>
              <a:rPr lang="en-GB" altLang="en-US" i="1">
                <a:latin typeface="Arial" charset="0"/>
              </a:rPr>
              <a:t>E </a:t>
            </a:r>
            <a:r>
              <a:rPr lang="en-GB" altLang="en-US">
                <a:latin typeface="Arial" charset="0"/>
              </a:rPr>
              <a:t>is a set of edges (actions), each edge is directed from one node to another node</a:t>
            </a:r>
          </a:p>
          <a:p>
            <a:pPr lvl="4"/>
            <a:endParaRPr lang="en-GB" altLang="en-US">
              <a:latin typeface="Arial" charset="0"/>
            </a:endParaRPr>
          </a:p>
          <a:p>
            <a:r>
              <a:rPr lang="en-GB" altLang="en-US" sz="2400">
                <a:latin typeface="Arial" charset="0"/>
              </a:rPr>
              <a:t>Each node is a data structure that contains:</a:t>
            </a:r>
          </a:p>
          <a:p>
            <a:pPr lvl="1"/>
            <a:r>
              <a:rPr lang="en-GB" altLang="en-US" sz="2000" b="1">
                <a:latin typeface="Arial" charset="0"/>
              </a:rPr>
              <a:t>state</a:t>
            </a:r>
            <a:r>
              <a:rPr lang="en-GB" altLang="en-US" sz="2000">
                <a:latin typeface="Arial" charset="0"/>
              </a:rPr>
              <a:t>: the state description</a:t>
            </a:r>
          </a:p>
          <a:p>
            <a:pPr lvl="1"/>
            <a:r>
              <a:rPr lang="en-GB" altLang="en-US" sz="2000" b="1">
                <a:latin typeface="Arial" charset="0"/>
              </a:rPr>
              <a:t>parent node</a:t>
            </a:r>
            <a:r>
              <a:rPr lang="en-GB" altLang="en-US" sz="2000">
                <a:latin typeface="Arial" charset="0"/>
              </a:rPr>
              <a:t>: the node that generated this node</a:t>
            </a:r>
          </a:p>
          <a:p>
            <a:pPr lvl="1"/>
            <a:r>
              <a:rPr lang="en-GB" altLang="en-US" sz="2000" b="1">
                <a:latin typeface="Arial" charset="0"/>
              </a:rPr>
              <a:t>action</a:t>
            </a:r>
            <a:r>
              <a:rPr lang="en-GB" altLang="en-US" sz="2000">
                <a:latin typeface="Arial" charset="0"/>
              </a:rPr>
              <a:t>: the action that was applied to the parent to generate this node</a:t>
            </a:r>
          </a:p>
          <a:p>
            <a:pPr lvl="1"/>
            <a:r>
              <a:rPr lang="en-GB" altLang="en-US" sz="2000" b="1">
                <a:latin typeface="Arial" charset="0"/>
              </a:rPr>
              <a:t>path cost</a:t>
            </a:r>
            <a:r>
              <a:rPr lang="en-GB" altLang="en-US" sz="2000">
                <a:latin typeface="Arial" charset="0"/>
              </a:rPr>
              <a:t>: the cost of the path from the start state to this state</a:t>
            </a:r>
          </a:p>
          <a:p>
            <a:pPr lvl="1"/>
            <a:r>
              <a:rPr lang="en-GB" altLang="en-US" sz="2000" b="1">
                <a:latin typeface="Arial" charset="0"/>
              </a:rPr>
              <a:t>depth</a:t>
            </a:r>
            <a:r>
              <a:rPr lang="en-GB" altLang="en-US" sz="2000">
                <a:latin typeface="Arial" charset="0"/>
              </a:rPr>
              <a:t>: number of steps in the path from the start state</a:t>
            </a:r>
          </a:p>
        </p:txBody>
      </p:sp>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4729329-99BA-1A4E-953B-B6CDF6B14C01}" type="slidenum">
              <a:rPr lang="en-GB" altLang="en-US" sz="1400"/>
              <a:pPr/>
              <a:t>15</a:t>
            </a:fld>
            <a:endParaRPr lang="en-GB" altLang="en-US" sz="1400"/>
          </a:p>
        </p:txBody>
      </p:sp>
    </p:spTree>
    <p:extLst>
      <p:ext uri="{BB962C8B-B14F-4D97-AF65-F5344CB8AC3E}">
        <p14:creationId xmlns:p14="http://schemas.microsoft.com/office/powerpoint/2010/main" val="825198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Arial" charset="0"/>
              </a:rPr>
              <a:t>State-Space Example</a:t>
            </a:r>
          </a:p>
        </p:txBody>
      </p:sp>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56CC70EA-C2DE-9D4A-A4EA-E7D3DFABCE8C}" type="slidenum">
              <a:rPr lang="en-GB" altLang="en-US" sz="1400"/>
              <a:pPr/>
              <a:t>16</a:t>
            </a:fld>
            <a:endParaRPr lang="en-GB" altLang="en-US" sz="1400"/>
          </a:p>
        </p:txBody>
      </p:sp>
      <p:sp>
        <p:nvSpPr>
          <p:cNvPr id="13316" name="Text Box 3"/>
          <p:cNvSpPr txBox="1">
            <a:spLocks noChangeArrowheads="1"/>
          </p:cNvSpPr>
          <p:nvPr/>
        </p:nvSpPr>
        <p:spPr bwMode="auto">
          <a:xfrm>
            <a:off x="6629400" y="1981200"/>
            <a:ext cx="3352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latin typeface="Arial" charset="0"/>
              </a:rPr>
              <a:t>The </a:t>
            </a:r>
            <a:r>
              <a:rPr lang="en-GB" altLang="en-US" u="sng">
                <a:latin typeface="Arial" charset="0"/>
              </a:rPr>
              <a:t>size</a:t>
            </a:r>
            <a:r>
              <a:rPr lang="en-GB" altLang="en-US">
                <a:latin typeface="Arial" charset="0"/>
              </a:rPr>
              <a:t> of a problem is usually described in terms of the number of nodes in the game tree:</a:t>
            </a:r>
          </a:p>
        </p:txBody>
      </p:sp>
      <p:sp>
        <p:nvSpPr>
          <p:cNvPr id="13317" name="Text Box 4"/>
          <p:cNvSpPr txBox="1">
            <a:spLocks noChangeArrowheads="1"/>
          </p:cNvSpPr>
          <p:nvPr/>
        </p:nvSpPr>
        <p:spPr bwMode="auto">
          <a:xfrm>
            <a:off x="6629400" y="4114801"/>
            <a:ext cx="35814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2000">
                <a:latin typeface="Arial" charset="0"/>
              </a:rPr>
              <a:t>Tic-Tac-Toe:      9! nodes</a:t>
            </a:r>
          </a:p>
          <a:p>
            <a:r>
              <a:rPr lang="en-GB" altLang="en-US" sz="2000">
                <a:latin typeface="Arial" charset="0"/>
              </a:rPr>
              <a:t>Rubik's Cube:    10</a:t>
            </a:r>
            <a:r>
              <a:rPr lang="en-GB" altLang="en-US" sz="2000" baseline="30000">
                <a:latin typeface="Arial" charset="0"/>
              </a:rPr>
              <a:t>19</a:t>
            </a:r>
            <a:r>
              <a:rPr lang="en-GB" altLang="en-US" sz="2000">
                <a:latin typeface="Arial" charset="0"/>
              </a:rPr>
              <a:t> nodes</a:t>
            </a:r>
          </a:p>
          <a:p>
            <a:r>
              <a:rPr lang="en-GB" altLang="en-US" sz="2000">
                <a:latin typeface="Arial" charset="0"/>
              </a:rPr>
              <a:t>Reversi/Othello: 10</a:t>
            </a:r>
            <a:r>
              <a:rPr lang="en-GB" altLang="en-US" sz="2000" baseline="30000">
                <a:latin typeface="Arial" charset="0"/>
              </a:rPr>
              <a:t>58</a:t>
            </a:r>
            <a:r>
              <a:rPr lang="en-GB" altLang="en-US" sz="2000">
                <a:latin typeface="Arial" charset="0"/>
              </a:rPr>
              <a:t> nodes</a:t>
            </a:r>
          </a:p>
          <a:p>
            <a:r>
              <a:rPr lang="en-GB" altLang="en-US" sz="2000">
                <a:latin typeface="Arial" charset="0"/>
              </a:rPr>
              <a:t>Chess:               10</a:t>
            </a:r>
            <a:r>
              <a:rPr lang="en-GB" altLang="en-US" sz="2000" baseline="30000">
                <a:latin typeface="Arial" charset="0"/>
              </a:rPr>
              <a:t>123</a:t>
            </a:r>
            <a:r>
              <a:rPr lang="en-GB" altLang="en-US" sz="2000">
                <a:latin typeface="Arial" charset="0"/>
              </a:rPr>
              <a:t> nodes</a:t>
            </a:r>
          </a:p>
          <a:p>
            <a:r>
              <a:rPr lang="en-GB" altLang="en-US" sz="2000">
                <a:latin typeface="Arial" charset="0"/>
              </a:rPr>
              <a:t>Go:                     10</a:t>
            </a:r>
            <a:r>
              <a:rPr lang="en-GB" altLang="en-US" sz="2000" baseline="30000">
                <a:latin typeface="Arial" charset="0"/>
              </a:rPr>
              <a:t>360</a:t>
            </a:r>
            <a:r>
              <a:rPr lang="en-GB" altLang="en-US" sz="2000">
                <a:latin typeface="Arial" charset="0"/>
              </a:rPr>
              <a:t> nodes</a:t>
            </a:r>
          </a:p>
        </p:txBody>
      </p:sp>
      <p:grpSp>
        <p:nvGrpSpPr>
          <p:cNvPr id="13318" name="Group 5"/>
          <p:cNvGrpSpPr>
            <a:grpSpLocks/>
          </p:cNvGrpSpPr>
          <p:nvPr/>
        </p:nvGrpSpPr>
        <p:grpSpPr bwMode="auto">
          <a:xfrm>
            <a:off x="2286000" y="1905000"/>
            <a:ext cx="3657600" cy="4038600"/>
            <a:chOff x="480" y="1200"/>
            <a:chExt cx="2304" cy="2544"/>
          </a:xfrm>
        </p:grpSpPr>
        <p:sp>
          <p:nvSpPr>
            <p:cNvPr id="13319" name="Oval 6"/>
            <p:cNvSpPr>
              <a:spLocks noChangeArrowheads="1"/>
            </p:cNvSpPr>
            <p:nvPr/>
          </p:nvSpPr>
          <p:spPr bwMode="auto">
            <a:xfrm>
              <a:off x="1776" y="1200"/>
              <a:ext cx="384" cy="384"/>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13320" name="Oval 7"/>
            <p:cNvSpPr>
              <a:spLocks noChangeArrowheads="1"/>
            </p:cNvSpPr>
            <p:nvPr/>
          </p:nvSpPr>
          <p:spPr bwMode="auto">
            <a:xfrm>
              <a:off x="2400" y="1920"/>
              <a:ext cx="384" cy="384"/>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13321" name="Oval 8"/>
            <p:cNvSpPr>
              <a:spLocks noChangeArrowheads="1"/>
            </p:cNvSpPr>
            <p:nvPr/>
          </p:nvSpPr>
          <p:spPr bwMode="auto">
            <a:xfrm>
              <a:off x="2400" y="2640"/>
              <a:ext cx="384" cy="384"/>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13322" name="Oval 9"/>
            <p:cNvSpPr>
              <a:spLocks noChangeArrowheads="1"/>
            </p:cNvSpPr>
            <p:nvPr/>
          </p:nvSpPr>
          <p:spPr bwMode="auto">
            <a:xfrm>
              <a:off x="1776" y="1920"/>
              <a:ext cx="384" cy="384"/>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13323" name="Oval 10"/>
            <p:cNvSpPr>
              <a:spLocks noChangeArrowheads="1"/>
            </p:cNvSpPr>
            <p:nvPr/>
          </p:nvSpPr>
          <p:spPr bwMode="auto">
            <a:xfrm>
              <a:off x="1776" y="2640"/>
              <a:ext cx="384" cy="384"/>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13324" name="Oval 11"/>
            <p:cNvSpPr>
              <a:spLocks noChangeArrowheads="1"/>
            </p:cNvSpPr>
            <p:nvPr/>
          </p:nvSpPr>
          <p:spPr bwMode="auto">
            <a:xfrm>
              <a:off x="1152" y="1920"/>
              <a:ext cx="384" cy="384"/>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13325" name="Oval 12"/>
            <p:cNvSpPr>
              <a:spLocks noChangeArrowheads="1"/>
            </p:cNvSpPr>
            <p:nvPr/>
          </p:nvSpPr>
          <p:spPr bwMode="auto">
            <a:xfrm>
              <a:off x="1152" y="2640"/>
              <a:ext cx="384" cy="384"/>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13326" name="Oval 13"/>
            <p:cNvSpPr>
              <a:spLocks noChangeArrowheads="1"/>
            </p:cNvSpPr>
            <p:nvPr/>
          </p:nvSpPr>
          <p:spPr bwMode="auto">
            <a:xfrm>
              <a:off x="480" y="3360"/>
              <a:ext cx="384" cy="384"/>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13327" name="Oval 14"/>
            <p:cNvSpPr>
              <a:spLocks noChangeArrowheads="1"/>
            </p:cNvSpPr>
            <p:nvPr/>
          </p:nvSpPr>
          <p:spPr bwMode="auto">
            <a:xfrm>
              <a:off x="480" y="2640"/>
              <a:ext cx="384" cy="384"/>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13328" name="Line 15"/>
            <p:cNvSpPr>
              <a:spLocks noChangeShapeType="1"/>
            </p:cNvSpPr>
            <p:nvPr/>
          </p:nvSpPr>
          <p:spPr bwMode="auto">
            <a:xfrm>
              <a:off x="1968" y="1584"/>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9" name="Line 16"/>
            <p:cNvSpPr>
              <a:spLocks noChangeShapeType="1"/>
            </p:cNvSpPr>
            <p:nvPr/>
          </p:nvSpPr>
          <p:spPr bwMode="auto">
            <a:xfrm>
              <a:off x="1968" y="2304"/>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0" name="Line 17"/>
            <p:cNvSpPr>
              <a:spLocks noChangeShapeType="1"/>
            </p:cNvSpPr>
            <p:nvPr/>
          </p:nvSpPr>
          <p:spPr bwMode="auto">
            <a:xfrm flipH="1">
              <a:off x="1488" y="1536"/>
              <a:ext cx="336" cy="4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1" name="Line 18"/>
            <p:cNvSpPr>
              <a:spLocks noChangeShapeType="1"/>
            </p:cNvSpPr>
            <p:nvPr/>
          </p:nvSpPr>
          <p:spPr bwMode="auto">
            <a:xfrm>
              <a:off x="2112" y="1536"/>
              <a:ext cx="336" cy="4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2" name="Line 19"/>
            <p:cNvSpPr>
              <a:spLocks noChangeShapeType="1"/>
            </p:cNvSpPr>
            <p:nvPr/>
          </p:nvSpPr>
          <p:spPr bwMode="auto">
            <a:xfrm>
              <a:off x="1344" y="2304"/>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3" name="Line 20"/>
            <p:cNvSpPr>
              <a:spLocks noChangeShapeType="1"/>
            </p:cNvSpPr>
            <p:nvPr/>
          </p:nvSpPr>
          <p:spPr bwMode="auto">
            <a:xfrm>
              <a:off x="2592" y="2304"/>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4" name="Line 21"/>
            <p:cNvSpPr>
              <a:spLocks noChangeShapeType="1"/>
            </p:cNvSpPr>
            <p:nvPr/>
          </p:nvSpPr>
          <p:spPr bwMode="auto">
            <a:xfrm flipH="1">
              <a:off x="816" y="2256"/>
              <a:ext cx="384" cy="4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5" name="Line 22"/>
            <p:cNvSpPr>
              <a:spLocks noChangeShapeType="1"/>
            </p:cNvSpPr>
            <p:nvPr/>
          </p:nvSpPr>
          <p:spPr bwMode="auto">
            <a:xfrm>
              <a:off x="672" y="3024"/>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6" name="Line 23"/>
            <p:cNvSpPr>
              <a:spLocks noChangeShapeType="1"/>
            </p:cNvSpPr>
            <p:nvPr/>
          </p:nvSpPr>
          <p:spPr bwMode="auto">
            <a:xfrm>
              <a:off x="1536" y="2832"/>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7" name="Line 24"/>
            <p:cNvSpPr>
              <a:spLocks noChangeShapeType="1"/>
            </p:cNvSpPr>
            <p:nvPr/>
          </p:nvSpPr>
          <p:spPr bwMode="auto">
            <a:xfrm flipH="1">
              <a:off x="2160" y="2832"/>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8" name="Text Box 25"/>
            <p:cNvSpPr txBox="1">
              <a:spLocks noChangeArrowheads="1"/>
            </p:cNvSpPr>
            <p:nvPr/>
          </p:nvSpPr>
          <p:spPr bwMode="auto">
            <a:xfrm>
              <a:off x="1440" y="15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13339" name="Text Box 26"/>
            <p:cNvSpPr txBox="1">
              <a:spLocks noChangeArrowheads="1"/>
            </p:cNvSpPr>
            <p:nvPr/>
          </p:nvSpPr>
          <p:spPr bwMode="auto">
            <a:xfrm>
              <a:off x="1776" y="158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13340" name="Text Box 27"/>
            <p:cNvSpPr txBox="1">
              <a:spLocks noChangeArrowheads="1"/>
            </p:cNvSpPr>
            <p:nvPr/>
          </p:nvSpPr>
          <p:spPr bwMode="auto">
            <a:xfrm>
              <a:off x="2304" y="15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13341" name="Text Box 28"/>
            <p:cNvSpPr txBox="1">
              <a:spLocks noChangeArrowheads="1"/>
            </p:cNvSpPr>
            <p:nvPr/>
          </p:nvSpPr>
          <p:spPr bwMode="auto">
            <a:xfrm>
              <a:off x="796" y="23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13342" name="Text Box 29"/>
            <p:cNvSpPr txBox="1">
              <a:spLocks noChangeArrowheads="1"/>
            </p:cNvSpPr>
            <p:nvPr/>
          </p:nvSpPr>
          <p:spPr bwMode="auto">
            <a:xfrm>
              <a:off x="1152" y="23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13343" name="Text Box 30"/>
            <p:cNvSpPr txBox="1">
              <a:spLocks noChangeArrowheads="1"/>
            </p:cNvSpPr>
            <p:nvPr/>
          </p:nvSpPr>
          <p:spPr bwMode="auto">
            <a:xfrm>
              <a:off x="1776" y="23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13344" name="Text Box 31"/>
            <p:cNvSpPr txBox="1">
              <a:spLocks noChangeArrowheads="1"/>
            </p:cNvSpPr>
            <p:nvPr/>
          </p:nvSpPr>
          <p:spPr bwMode="auto">
            <a:xfrm>
              <a:off x="2400" y="23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13345" name="Text Box 32"/>
            <p:cNvSpPr txBox="1">
              <a:spLocks noChangeArrowheads="1"/>
            </p:cNvSpPr>
            <p:nvPr/>
          </p:nvSpPr>
          <p:spPr bwMode="auto">
            <a:xfrm>
              <a:off x="480" y="30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13346" name="Text Box 33"/>
            <p:cNvSpPr txBox="1">
              <a:spLocks noChangeArrowheads="1"/>
            </p:cNvSpPr>
            <p:nvPr/>
          </p:nvSpPr>
          <p:spPr bwMode="auto">
            <a:xfrm>
              <a:off x="1564" y="25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13347" name="Text Box 34"/>
            <p:cNvSpPr txBox="1">
              <a:spLocks noChangeArrowheads="1"/>
            </p:cNvSpPr>
            <p:nvPr/>
          </p:nvSpPr>
          <p:spPr bwMode="auto">
            <a:xfrm>
              <a:off x="2236" y="25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grpSp>
    </p:spTree>
    <p:extLst>
      <p:ext uri="{BB962C8B-B14F-4D97-AF65-F5344CB8AC3E}">
        <p14:creationId xmlns:p14="http://schemas.microsoft.com/office/powerpoint/2010/main" val="661360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Arial" charset="0"/>
              </a:rPr>
              <a:t>State-Space Example</a:t>
            </a:r>
          </a:p>
        </p:txBody>
      </p:sp>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9BE50566-CD76-A747-A9C9-B4CC602C138E}" type="slidenum">
              <a:rPr lang="en-GB" altLang="en-US" sz="1400"/>
              <a:pPr/>
              <a:t>17</a:t>
            </a:fld>
            <a:endParaRPr lang="en-GB" altLang="en-US" sz="1400"/>
          </a:p>
        </p:txBody>
      </p:sp>
      <p:sp>
        <p:nvSpPr>
          <p:cNvPr id="14340" name="Text Box 3"/>
          <p:cNvSpPr txBox="1">
            <a:spLocks noChangeArrowheads="1"/>
          </p:cNvSpPr>
          <p:nvPr/>
        </p:nvSpPr>
        <p:spPr bwMode="auto">
          <a:xfrm>
            <a:off x="3712029" y="1639887"/>
            <a:ext cx="6858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latin typeface="Arial" charset="0"/>
              </a:rPr>
              <a:t>Partial game tree of a Tic-Tac-Toe game:</a:t>
            </a:r>
          </a:p>
        </p:txBody>
      </p:sp>
      <p:pic>
        <p:nvPicPr>
          <p:cNvPr id="14341" name="Picture 2" descr="File:Tic-tac-toe-game-tre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3550" y="2209800"/>
            <a:ext cx="606425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39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Arial" charset="0"/>
              </a:rPr>
              <a:t>State Space Formalism</a:t>
            </a:r>
          </a:p>
        </p:txBody>
      </p:sp>
      <p:sp>
        <p:nvSpPr>
          <p:cNvPr id="15363" name="Rectangle 2"/>
          <p:cNvSpPr>
            <a:spLocks noGrp="1" noChangeArrowheads="1"/>
          </p:cNvSpPr>
          <p:nvPr>
            <p:ph idx="1"/>
          </p:nvPr>
        </p:nvSpPr>
        <p:spPr/>
        <p:txBody>
          <a:bodyPr/>
          <a:lstStyle/>
          <a:p>
            <a:r>
              <a:rPr lang="en-GB" altLang="en-US" sz="2400" dirty="0">
                <a:latin typeface="Arial" charset="0"/>
              </a:rPr>
              <a:t>Each edge corresponds to one of the </a:t>
            </a:r>
            <a:r>
              <a:rPr lang="en-GB" altLang="en-US" sz="2400" u="sng" dirty="0" smtClean="0">
                <a:latin typeface="Arial" charset="0"/>
              </a:rPr>
              <a:t>operators</a:t>
            </a:r>
            <a:endParaRPr lang="en-GB" altLang="en-US" dirty="0">
              <a:latin typeface="Arial" charset="0"/>
            </a:endParaRPr>
          </a:p>
          <a:p>
            <a:r>
              <a:rPr lang="en-GB" altLang="en-US" sz="2400" dirty="0">
                <a:latin typeface="Arial" charset="0"/>
              </a:rPr>
              <a:t>Each edge has a fixed, positive cost:</a:t>
            </a:r>
          </a:p>
          <a:p>
            <a:pPr marL="819150" lvl="1"/>
            <a:r>
              <a:rPr lang="en-GB" altLang="en-US" dirty="0">
                <a:latin typeface="Arial" charset="0"/>
              </a:rPr>
              <a:t>corresponds to the cost of the operator</a:t>
            </a:r>
          </a:p>
          <a:p>
            <a:pPr marL="819150" lvl="1">
              <a:buNone/>
            </a:pPr>
            <a:r>
              <a:rPr lang="en-GB" altLang="en-US" dirty="0">
                <a:latin typeface="Arial" charset="0"/>
              </a:rPr>
              <a:t>    (also called the edge / </a:t>
            </a:r>
            <a:r>
              <a:rPr lang="en-GB" altLang="en-US" b="1" u="sng" dirty="0">
                <a:latin typeface="Arial" charset="0"/>
              </a:rPr>
              <a:t>step cost</a:t>
            </a:r>
            <a:r>
              <a:rPr lang="en-GB" altLang="en-US" dirty="0">
                <a:latin typeface="Arial" charset="0"/>
              </a:rPr>
              <a:t>)</a:t>
            </a:r>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9D79E239-2D7D-814A-81A7-66A306EFE3B9}" type="slidenum">
              <a:rPr lang="en-GB" altLang="en-US" sz="1400"/>
              <a:pPr/>
              <a:t>18</a:t>
            </a:fld>
            <a:endParaRPr lang="en-GB" altLang="en-US" sz="14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9111" t="17121" r="6766" b="3936"/>
          <a:stretch/>
        </p:blipFill>
        <p:spPr>
          <a:xfrm>
            <a:off x="7906871" y="1825625"/>
            <a:ext cx="3724835" cy="3671047"/>
          </a:xfrm>
          <a:prstGeom prst="rect">
            <a:avLst/>
          </a:prstGeom>
        </p:spPr>
      </p:pic>
    </p:spTree>
    <p:extLst>
      <p:ext uri="{BB962C8B-B14F-4D97-AF65-F5344CB8AC3E}">
        <p14:creationId xmlns:p14="http://schemas.microsoft.com/office/powerpoint/2010/main" val="17644149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Arial" charset="0"/>
              </a:rPr>
              <a:t>State Space Formalism (2)</a:t>
            </a:r>
          </a:p>
        </p:txBody>
      </p:sp>
      <p:sp>
        <p:nvSpPr>
          <p:cNvPr id="16387" name="Rectangle 2"/>
          <p:cNvSpPr>
            <a:spLocks noGrp="1" noChangeArrowheads="1"/>
          </p:cNvSpPr>
          <p:nvPr>
            <p:ph idx="1"/>
          </p:nvPr>
        </p:nvSpPr>
        <p:spPr>
          <a:xfrm>
            <a:off x="838200" y="1825625"/>
            <a:ext cx="6772835" cy="4351338"/>
          </a:xfrm>
        </p:spPr>
        <p:txBody>
          <a:bodyPr/>
          <a:lstStyle/>
          <a:p>
            <a:r>
              <a:rPr lang="en-GB" altLang="en-US" sz="2400" dirty="0">
                <a:latin typeface="Arial" charset="0"/>
              </a:rPr>
              <a:t>Each node has a set of </a:t>
            </a:r>
            <a:r>
              <a:rPr lang="en-GB" altLang="en-US" sz="2400" u="sng" dirty="0">
                <a:latin typeface="Arial" charset="0"/>
              </a:rPr>
              <a:t>successor</a:t>
            </a:r>
            <a:r>
              <a:rPr lang="en-GB" altLang="en-US" sz="2400" dirty="0">
                <a:latin typeface="Arial" charset="0"/>
              </a:rPr>
              <a:t> nodes</a:t>
            </a:r>
            <a:r>
              <a:rPr lang="en-GB" altLang="en-US" sz="2400" dirty="0" smtClean="0">
                <a:latin typeface="Arial" charset="0"/>
              </a:rPr>
              <a:t>:</a:t>
            </a:r>
            <a:endParaRPr lang="en-GB" altLang="en-US" dirty="0">
              <a:latin typeface="Arial" charset="0"/>
            </a:endParaRPr>
          </a:p>
          <a:p>
            <a:r>
              <a:rPr lang="en-GB" altLang="en-US" sz="2400" u="sng" dirty="0">
                <a:latin typeface="Arial" charset="0"/>
              </a:rPr>
              <a:t>Expanding</a:t>
            </a:r>
            <a:r>
              <a:rPr lang="en-GB" altLang="en-US" sz="2400" dirty="0">
                <a:latin typeface="Arial" charset="0"/>
              </a:rPr>
              <a:t> a node means:</a:t>
            </a:r>
          </a:p>
          <a:p>
            <a:pPr lvl="1"/>
            <a:r>
              <a:rPr lang="en-GB" altLang="en-US" dirty="0">
                <a:latin typeface="Arial" charset="0"/>
              </a:rPr>
              <a:t>generate all of the successor nodes</a:t>
            </a:r>
          </a:p>
          <a:p>
            <a:pPr lvl="1"/>
            <a:r>
              <a:rPr lang="en-GB" altLang="en-US" dirty="0">
                <a:latin typeface="Arial" charset="0"/>
              </a:rPr>
              <a:t>add them and their associated edges to the state-space graph</a:t>
            </a:r>
          </a:p>
        </p:txBody>
      </p:sp>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0D00E7F4-D6C5-3D46-8AC7-EEC07F5D9718}" type="slidenum">
              <a:rPr lang="en-GB" altLang="en-US" sz="1400"/>
              <a:pPr/>
              <a:t>19</a:t>
            </a:fld>
            <a:endParaRPr lang="en-GB" altLang="en-US" sz="140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 b="778"/>
          <a:stretch/>
        </p:blipFill>
        <p:spPr>
          <a:xfrm>
            <a:off x="7971864" y="1825625"/>
            <a:ext cx="3606053" cy="3849035"/>
          </a:xfrm>
          <a:prstGeom prst="rect">
            <a:avLst/>
          </a:prstGeom>
        </p:spPr>
      </p:pic>
    </p:spTree>
    <p:extLst>
      <p:ext uri="{BB962C8B-B14F-4D97-AF65-F5344CB8AC3E}">
        <p14:creationId xmlns:p14="http://schemas.microsoft.com/office/powerpoint/2010/main" val="2068303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Session Learning Outcomes</a:t>
            </a:r>
            <a:endParaRPr lang="id-ID" dirty="0"/>
          </a:p>
        </p:txBody>
      </p:sp>
      <p:sp>
        <p:nvSpPr>
          <p:cNvPr id="3" name="Content Placeholder 2"/>
          <p:cNvSpPr>
            <a:spLocks noGrp="1"/>
          </p:cNvSpPr>
          <p:nvPr>
            <p:ph idx="1"/>
          </p:nvPr>
        </p:nvSpPr>
        <p:spPr/>
        <p:txBody>
          <a:bodyPr/>
          <a:lstStyle/>
          <a:p>
            <a:pPr marL="0" indent="0">
              <a:buNone/>
            </a:pPr>
            <a:r>
              <a:rPr lang="id-ID" dirty="0" smtClean="0"/>
              <a:t>Upon completion of this session, students are expected to be able to</a:t>
            </a:r>
          </a:p>
          <a:p>
            <a:pPr lvl="0"/>
            <a:r>
              <a:rPr lang="en-US" dirty="0" smtClean="0"/>
              <a:t>LO 2 Understand </a:t>
            </a:r>
            <a:r>
              <a:rPr lang="en-US" dirty="0"/>
              <a:t>different approaches and techniques in AI.</a:t>
            </a:r>
          </a:p>
          <a:p>
            <a:pPr lvl="0"/>
            <a:r>
              <a:rPr lang="en-US" dirty="0" smtClean="0"/>
              <a:t>LO 3 Understand </a:t>
            </a:r>
            <a:r>
              <a:rPr lang="en-US" dirty="0"/>
              <a:t>basic mathematical background used in AI</a:t>
            </a:r>
            <a:r>
              <a:rPr lang="en-US" dirty="0" smtClean="0"/>
              <a:t>.</a:t>
            </a:r>
          </a:p>
          <a:p>
            <a:r>
              <a:rPr lang="en-US" dirty="0" smtClean="0"/>
              <a:t>LO 4 </a:t>
            </a:r>
            <a:r>
              <a:rPr lang="en-US" dirty="0"/>
              <a:t>Apply appropriate computing and mathematical techniques in AI case.</a:t>
            </a:r>
          </a:p>
          <a:p>
            <a:pPr lvl="0"/>
            <a:endParaRPr lang="en-US" dirty="0"/>
          </a:p>
        </p:txBody>
      </p:sp>
    </p:spTree>
    <p:extLst>
      <p:ext uri="{BB962C8B-B14F-4D97-AF65-F5344CB8AC3E}">
        <p14:creationId xmlns:p14="http://schemas.microsoft.com/office/powerpoint/2010/main" val="36137479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4857B1D0-BF13-8641-82DA-457F4845F372}" type="slidenum">
              <a:rPr lang="en-GB" altLang="en-US" sz="1400"/>
              <a:pPr/>
              <a:t>20</a:t>
            </a:fld>
            <a:endParaRPr lang="en-GB" altLang="en-US" sz="1400"/>
          </a:p>
        </p:txBody>
      </p:sp>
      <p:sp>
        <p:nvSpPr>
          <p:cNvPr id="17411" name="Rectangle 2"/>
          <p:cNvSpPr>
            <a:spLocks noGrp="1" noChangeArrowheads="1"/>
          </p:cNvSpPr>
          <p:nvPr>
            <p:ph type="body" idx="1"/>
          </p:nvPr>
        </p:nvSpPr>
        <p:spPr>
          <a:xfrm>
            <a:off x="1103267" y="1778794"/>
            <a:ext cx="6096000" cy="4572000"/>
          </a:xfrm>
        </p:spPr>
        <p:txBody>
          <a:bodyPr/>
          <a:lstStyle/>
          <a:p>
            <a:r>
              <a:rPr lang="en-GB" altLang="en-US" sz="2400" dirty="0">
                <a:latin typeface="Arial" charset="0"/>
              </a:rPr>
              <a:t>One or more nodes are designated as </a:t>
            </a:r>
            <a:r>
              <a:rPr lang="en-GB" altLang="en-US" sz="2400" u="sng" dirty="0">
                <a:latin typeface="Arial" charset="0"/>
              </a:rPr>
              <a:t>start nodes</a:t>
            </a:r>
          </a:p>
          <a:p>
            <a:pPr lvl="4"/>
            <a:endParaRPr lang="en-GB" altLang="en-US" sz="1600" dirty="0">
              <a:latin typeface="Arial" charset="0"/>
            </a:endParaRPr>
          </a:p>
          <a:p>
            <a:r>
              <a:rPr lang="en-GB" altLang="en-US" sz="2400" dirty="0">
                <a:latin typeface="Arial" charset="0"/>
              </a:rPr>
              <a:t>A </a:t>
            </a:r>
            <a:r>
              <a:rPr lang="en-GB" altLang="en-US" sz="2400" b="1" u="sng" dirty="0">
                <a:latin typeface="Arial" charset="0"/>
              </a:rPr>
              <a:t>goal test</a:t>
            </a:r>
            <a:r>
              <a:rPr lang="en-GB" altLang="en-US" sz="2400" dirty="0">
                <a:latin typeface="Arial" charset="0"/>
              </a:rPr>
              <a:t> is applied to a node's state to determine if it is a </a:t>
            </a:r>
            <a:r>
              <a:rPr lang="en-GB" altLang="en-US" sz="2400" u="sng" dirty="0">
                <a:latin typeface="Arial" charset="0"/>
              </a:rPr>
              <a:t>goal node</a:t>
            </a:r>
          </a:p>
          <a:p>
            <a:pPr lvl="4"/>
            <a:endParaRPr lang="en-GB" altLang="en-US" sz="1600" dirty="0">
              <a:latin typeface="Arial" charset="0"/>
            </a:endParaRPr>
          </a:p>
          <a:p>
            <a:r>
              <a:rPr lang="en-GB" altLang="en-US" sz="2400" dirty="0">
                <a:latin typeface="Arial" charset="0"/>
              </a:rPr>
              <a:t>A </a:t>
            </a:r>
            <a:r>
              <a:rPr lang="en-GB" altLang="en-US" sz="2400" b="1" u="sng" dirty="0">
                <a:latin typeface="Arial" charset="0"/>
              </a:rPr>
              <a:t>solution</a:t>
            </a:r>
            <a:r>
              <a:rPr lang="en-GB" altLang="en-US" sz="2400" dirty="0">
                <a:latin typeface="Arial" charset="0"/>
              </a:rPr>
              <a:t> is a sequence of operators associated with </a:t>
            </a:r>
            <a:r>
              <a:rPr lang="en-GB" altLang="en-US" sz="2400" u="sng" dirty="0">
                <a:latin typeface="Arial" charset="0"/>
              </a:rPr>
              <a:t>a path</a:t>
            </a:r>
            <a:r>
              <a:rPr lang="en-GB" altLang="en-US" sz="2400" dirty="0">
                <a:latin typeface="Arial" charset="0"/>
              </a:rPr>
              <a:t> in a state space from a start node to a goal node</a:t>
            </a:r>
          </a:p>
          <a:p>
            <a:pPr lvl="4"/>
            <a:endParaRPr lang="en-GB" altLang="en-US" sz="1600" dirty="0">
              <a:latin typeface="Arial" charset="0"/>
            </a:endParaRPr>
          </a:p>
          <a:p>
            <a:r>
              <a:rPr lang="en-GB" altLang="en-US" sz="2400" dirty="0">
                <a:latin typeface="Arial" charset="0"/>
              </a:rPr>
              <a:t>The </a:t>
            </a:r>
            <a:r>
              <a:rPr lang="en-GB" altLang="en-US" sz="2400" b="1" u="sng" dirty="0">
                <a:latin typeface="Arial" charset="0"/>
              </a:rPr>
              <a:t>cost of a solution</a:t>
            </a:r>
            <a:r>
              <a:rPr lang="en-GB" altLang="en-US" sz="2400" dirty="0">
                <a:latin typeface="Arial" charset="0"/>
              </a:rPr>
              <a:t> is the </a:t>
            </a:r>
            <a:r>
              <a:rPr lang="en-GB" altLang="en-US" sz="2400" b="1" dirty="0">
                <a:latin typeface="Arial" charset="0"/>
              </a:rPr>
              <a:t>sum</a:t>
            </a:r>
            <a:r>
              <a:rPr lang="en-GB" altLang="en-US" sz="2400" dirty="0">
                <a:latin typeface="Arial" charset="0"/>
              </a:rPr>
              <a:t> of the edge / step costs on the solution path</a:t>
            </a:r>
            <a:endParaRPr lang="en-GB" altLang="en-US" dirty="0">
              <a:latin typeface="Arial" charset="0"/>
            </a:endParaRPr>
          </a:p>
        </p:txBody>
      </p:sp>
      <p:sp>
        <p:nvSpPr>
          <p:cNvPr id="56323"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State Space Formalism (3)</a:t>
            </a:r>
          </a:p>
        </p:txBody>
      </p:sp>
      <p:pic>
        <p:nvPicPr>
          <p:cNvPr id="35" name="Picture 34"/>
          <p:cNvPicPr>
            <a:picLocks noChangeAspect="1"/>
          </p:cNvPicPr>
          <p:nvPr/>
        </p:nvPicPr>
        <p:blipFill rotWithShape="1">
          <a:blip r:embed="rId2">
            <a:extLst>
              <a:ext uri="{28A0092B-C50C-407E-A947-70E740481C1C}">
                <a14:useLocalDpi xmlns:a14="http://schemas.microsoft.com/office/drawing/2010/main" val="0"/>
              </a:ext>
            </a:extLst>
          </a:blip>
          <a:srcRect t="1" b="778"/>
          <a:stretch/>
        </p:blipFill>
        <p:spPr>
          <a:xfrm>
            <a:off x="7971864" y="1825625"/>
            <a:ext cx="3606053" cy="3849035"/>
          </a:xfrm>
          <a:prstGeom prst="rect">
            <a:avLst/>
          </a:prstGeom>
        </p:spPr>
      </p:pic>
    </p:spTree>
    <p:extLst>
      <p:ext uri="{BB962C8B-B14F-4D97-AF65-F5344CB8AC3E}">
        <p14:creationId xmlns:p14="http://schemas.microsoft.com/office/powerpoint/2010/main" val="665113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F7B3001A-8BA0-BF4B-85CA-A369119A1822}" type="slidenum">
              <a:rPr lang="en-GB" altLang="en-US" sz="1400"/>
              <a:pPr/>
              <a:t>21</a:t>
            </a:fld>
            <a:endParaRPr lang="en-GB" altLang="en-US" sz="1400"/>
          </a:p>
        </p:txBody>
      </p:sp>
      <p:sp>
        <p:nvSpPr>
          <p:cNvPr id="18435" name="Rectangle 2"/>
          <p:cNvSpPr>
            <a:spLocks noGrp="1" noChangeArrowheads="1"/>
          </p:cNvSpPr>
          <p:nvPr>
            <p:ph type="body" idx="1"/>
          </p:nvPr>
        </p:nvSpPr>
        <p:spPr>
          <a:xfrm>
            <a:off x="977152" y="1784350"/>
            <a:ext cx="10376647" cy="4572000"/>
          </a:xfrm>
        </p:spPr>
        <p:txBody>
          <a:bodyPr/>
          <a:lstStyle/>
          <a:p>
            <a:r>
              <a:rPr lang="en-GB" altLang="en-US" sz="2400" dirty="0">
                <a:latin typeface="Arial" charset="0"/>
              </a:rPr>
              <a:t>State-space search is the </a:t>
            </a:r>
            <a:r>
              <a:rPr lang="en-GB" altLang="en-US" sz="2400" b="1" dirty="0">
                <a:latin typeface="Arial" charset="0"/>
              </a:rPr>
              <a:t>process of searching </a:t>
            </a:r>
            <a:r>
              <a:rPr lang="en-GB" altLang="en-US" sz="2400" dirty="0" smtClean="0">
                <a:latin typeface="Arial" charset="0"/>
              </a:rPr>
              <a:t>for </a:t>
            </a:r>
            <a:r>
              <a:rPr lang="en-GB" altLang="en-US" sz="2400" dirty="0">
                <a:latin typeface="Arial" charset="0"/>
              </a:rPr>
              <a:t>a </a:t>
            </a:r>
            <a:r>
              <a:rPr lang="en-GB" altLang="en-US" sz="2400" dirty="0" smtClean="0">
                <a:latin typeface="Arial" charset="0"/>
              </a:rPr>
              <a:t>solution</a:t>
            </a:r>
            <a:endParaRPr lang="en-GB" altLang="en-US" sz="2400" dirty="0">
              <a:latin typeface="Arial" charset="0"/>
            </a:endParaRPr>
          </a:p>
          <a:p>
            <a:pPr lvl="4">
              <a:lnSpc>
                <a:spcPct val="70000"/>
              </a:lnSpc>
            </a:pPr>
            <a:endParaRPr lang="en-GB" altLang="en-US" dirty="0">
              <a:latin typeface="Arial" charset="0"/>
            </a:endParaRPr>
          </a:p>
          <a:p>
            <a:pPr lvl="1"/>
            <a:r>
              <a:rPr lang="en-GB" altLang="en-US" dirty="0">
                <a:latin typeface="Arial" charset="0"/>
              </a:rPr>
              <a:t>initially </a:t>
            </a:r>
            <a:r>
              <a:rPr lang="en-GB" altLang="en-US" i="1" dirty="0">
                <a:latin typeface="Arial" charset="0"/>
              </a:rPr>
              <a:t>V = </a:t>
            </a:r>
            <a:r>
              <a:rPr lang="en-GB" altLang="en-US" dirty="0">
                <a:latin typeface="Arial" charset="0"/>
              </a:rPr>
              <a:t>{</a:t>
            </a:r>
            <a:r>
              <a:rPr lang="en-GB" altLang="en-US" i="1" dirty="0">
                <a:latin typeface="Arial" charset="0"/>
              </a:rPr>
              <a:t> S </a:t>
            </a:r>
            <a:r>
              <a:rPr lang="en-GB" altLang="en-US" dirty="0">
                <a:latin typeface="Arial" charset="0"/>
              </a:rPr>
              <a:t>}, where </a:t>
            </a:r>
            <a:r>
              <a:rPr lang="en-GB" altLang="en-US" i="1" dirty="0">
                <a:latin typeface="Arial" charset="0"/>
              </a:rPr>
              <a:t>S </a:t>
            </a:r>
            <a:r>
              <a:rPr lang="en-GB" altLang="en-US" dirty="0">
                <a:latin typeface="Arial" charset="0"/>
              </a:rPr>
              <a:t>is the start node</a:t>
            </a:r>
          </a:p>
          <a:p>
            <a:pPr lvl="1"/>
            <a:r>
              <a:rPr lang="en-GB" altLang="en-US" dirty="0">
                <a:latin typeface="Arial" charset="0"/>
              </a:rPr>
              <a:t>each node in </a:t>
            </a:r>
            <a:r>
              <a:rPr lang="en-GB" altLang="en-US" i="1" dirty="0">
                <a:latin typeface="Arial" charset="0"/>
              </a:rPr>
              <a:t>V</a:t>
            </a:r>
            <a:r>
              <a:rPr lang="en-GB" altLang="en-US" dirty="0">
                <a:latin typeface="Arial" charset="0"/>
              </a:rPr>
              <a:t> is then checked whether it is a goal node, if not then the node is expanded: </a:t>
            </a:r>
          </a:p>
          <a:p>
            <a:pPr lvl="2"/>
            <a:r>
              <a:rPr lang="en-GB" altLang="en-US" dirty="0">
                <a:latin typeface="Arial" charset="0"/>
              </a:rPr>
              <a:t>its successors are generated and added to </a:t>
            </a:r>
            <a:r>
              <a:rPr lang="en-GB" altLang="en-US" i="1" dirty="0">
                <a:latin typeface="Arial" charset="0"/>
              </a:rPr>
              <a:t>V </a:t>
            </a:r>
            <a:r>
              <a:rPr lang="en-GB" altLang="en-US" dirty="0">
                <a:latin typeface="Arial" charset="0"/>
              </a:rPr>
              <a:t>and their associated edges are added to </a:t>
            </a:r>
            <a:r>
              <a:rPr lang="en-GB" altLang="en-US" i="1" dirty="0">
                <a:latin typeface="Arial" charset="0"/>
              </a:rPr>
              <a:t>E</a:t>
            </a:r>
            <a:endParaRPr lang="en-GB" altLang="en-US" dirty="0">
              <a:latin typeface="Arial" charset="0"/>
            </a:endParaRPr>
          </a:p>
          <a:p>
            <a:pPr lvl="1"/>
            <a:r>
              <a:rPr lang="en-GB" altLang="en-US" dirty="0">
                <a:latin typeface="Arial" charset="0"/>
              </a:rPr>
              <a:t>this process continues until a goal node is found</a:t>
            </a:r>
          </a:p>
        </p:txBody>
      </p:sp>
      <p:sp>
        <p:nvSpPr>
          <p:cNvPr id="57347"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State Space Search</a:t>
            </a:r>
          </a:p>
        </p:txBody>
      </p:sp>
    </p:spTree>
    <p:extLst>
      <p:ext uri="{BB962C8B-B14F-4D97-AF65-F5344CB8AC3E}">
        <p14:creationId xmlns:p14="http://schemas.microsoft.com/office/powerpoint/2010/main" val="9153043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5D53968-433D-9B4F-BEFE-EC6DF7654692}" type="slidenum">
              <a:rPr lang="en-GB" altLang="en-US" sz="1400"/>
              <a:pPr/>
              <a:t>22</a:t>
            </a:fld>
            <a:endParaRPr lang="en-GB" altLang="en-US" sz="1400"/>
          </a:p>
        </p:txBody>
      </p:sp>
      <p:sp>
        <p:nvSpPr>
          <p:cNvPr id="19459" name="Rectangle 2"/>
          <p:cNvSpPr>
            <a:spLocks noGrp="1" noChangeArrowheads="1"/>
          </p:cNvSpPr>
          <p:nvPr>
            <p:ph type="body" idx="1"/>
          </p:nvPr>
        </p:nvSpPr>
        <p:spPr>
          <a:xfrm>
            <a:off x="950913" y="1732757"/>
            <a:ext cx="7924800" cy="4572000"/>
          </a:xfrm>
        </p:spPr>
        <p:txBody>
          <a:bodyPr/>
          <a:lstStyle/>
          <a:p>
            <a:r>
              <a:rPr lang="en-GB" altLang="en-US" sz="2400">
                <a:latin typeface="Arial" charset="0"/>
              </a:rPr>
              <a:t>Each node represents:</a:t>
            </a:r>
          </a:p>
          <a:p>
            <a:pPr lvl="1"/>
            <a:r>
              <a:rPr lang="en-GB" altLang="en-US" dirty="0">
                <a:latin typeface="Arial" charset="0"/>
              </a:rPr>
              <a:t>a partial solution path from the </a:t>
            </a:r>
          </a:p>
          <a:p>
            <a:pPr lvl="1">
              <a:buFontTx/>
              <a:buNone/>
            </a:pPr>
            <a:r>
              <a:rPr lang="en-GB" altLang="en-US" dirty="0">
                <a:latin typeface="Arial" charset="0"/>
              </a:rPr>
              <a:t>    start node to the given node</a:t>
            </a:r>
          </a:p>
          <a:p>
            <a:pPr lvl="1"/>
            <a:r>
              <a:rPr lang="en-GB" altLang="en-US" dirty="0">
                <a:latin typeface="Arial" charset="0"/>
              </a:rPr>
              <a:t>cost of the partial solution path.</a:t>
            </a:r>
          </a:p>
          <a:p>
            <a:pPr lvl="1"/>
            <a:endParaRPr lang="en-GB" altLang="en-US" dirty="0">
              <a:latin typeface="Arial" charset="0"/>
            </a:endParaRPr>
          </a:p>
          <a:p>
            <a:r>
              <a:rPr lang="en-GB" altLang="en-US" sz="2400" dirty="0">
                <a:latin typeface="Arial" charset="0"/>
              </a:rPr>
              <a:t>From this node there are:</a:t>
            </a:r>
          </a:p>
          <a:p>
            <a:pPr lvl="1"/>
            <a:r>
              <a:rPr lang="en-GB" altLang="en-US" dirty="0">
                <a:latin typeface="Arial" charset="0"/>
              </a:rPr>
              <a:t>many possible paths that have </a:t>
            </a:r>
          </a:p>
          <a:p>
            <a:pPr lvl="1">
              <a:buFontTx/>
              <a:buNone/>
            </a:pPr>
            <a:r>
              <a:rPr lang="en-GB" altLang="en-US" dirty="0">
                <a:latin typeface="Arial" charset="0"/>
              </a:rPr>
              <a:t>    this partial path as a prefix</a:t>
            </a:r>
          </a:p>
          <a:p>
            <a:pPr lvl="1"/>
            <a:r>
              <a:rPr lang="en-GB" altLang="en-US" dirty="0">
                <a:latin typeface="Arial" charset="0"/>
              </a:rPr>
              <a:t>many possible solutions.</a:t>
            </a:r>
            <a:endParaRPr lang="en-GB" altLang="en-US" dirty="0"/>
          </a:p>
        </p:txBody>
      </p:sp>
      <p:sp>
        <p:nvSpPr>
          <p:cNvPr id="58371"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State Space Search (2)</a:t>
            </a:r>
          </a:p>
        </p:txBody>
      </p:sp>
      <p:sp>
        <p:nvSpPr>
          <p:cNvPr id="19461" name="Oval 7"/>
          <p:cNvSpPr>
            <a:spLocks noChangeArrowheads="1"/>
          </p:cNvSpPr>
          <p:nvPr/>
        </p:nvSpPr>
        <p:spPr bwMode="auto">
          <a:xfrm>
            <a:off x="8945563" y="2667000"/>
            <a:ext cx="482600" cy="43815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600" b="1"/>
              <a:t>S</a:t>
            </a:r>
            <a:endParaRPr lang="en-GB" altLang="en-US" sz="1400"/>
          </a:p>
          <a:p>
            <a:pPr algn="ctr">
              <a:lnSpc>
                <a:spcPct val="80000"/>
              </a:lnSpc>
            </a:pPr>
            <a:r>
              <a:rPr lang="en-GB" altLang="en-US" sz="1000"/>
              <a:t>start</a:t>
            </a:r>
            <a:endParaRPr lang="en-GB" altLang="en-US"/>
          </a:p>
        </p:txBody>
      </p:sp>
      <p:sp>
        <p:nvSpPr>
          <p:cNvPr id="19462" name="Oval 8"/>
          <p:cNvSpPr>
            <a:spLocks noChangeArrowheads="1"/>
          </p:cNvSpPr>
          <p:nvPr/>
        </p:nvSpPr>
        <p:spPr bwMode="auto">
          <a:xfrm>
            <a:off x="9728200" y="3486150"/>
            <a:ext cx="482600" cy="43815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600"/>
              <a:t>C</a:t>
            </a:r>
            <a:endParaRPr lang="en-GB" altLang="en-US"/>
          </a:p>
        </p:txBody>
      </p:sp>
      <p:sp>
        <p:nvSpPr>
          <p:cNvPr id="19463" name="Oval 9"/>
          <p:cNvSpPr>
            <a:spLocks noChangeArrowheads="1"/>
          </p:cNvSpPr>
          <p:nvPr/>
        </p:nvSpPr>
        <p:spPr bwMode="auto">
          <a:xfrm>
            <a:off x="9728200" y="4305300"/>
            <a:ext cx="482600" cy="43815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600"/>
              <a:t>F</a:t>
            </a:r>
            <a:endParaRPr lang="en-GB" altLang="en-US"/>
          </a:p>
        </p:txBody>
      </p:sp>
      <p:sp>
        <p:nvSpPr>
          <p:cNvPr id="19464" name="Oval 10"/>
          <p:cNvSpPr>
            <a:spLocks noChangeArrowheads="1"/>
          </p:cNvSpPr>
          <p:nvPr/>
        </p:nvSpPr>
        <p:spPr bwMode="auto">
          <a:xfrm>
            <a:off x="8945563" y="3486150"/>
            <a:ext cx="482600" cy="43815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600"/>
              <a:t>B</a:t>
            </a:r>
            <a:endParaRPr lang="en-GB" altLang="en-US"/>
          </a:p>
        </p:txBody>
      </p:sp>
      <p:sp>
        <p:nvSpPr>
          <p:cNvPr id="19465" name="Oval 11"/>
          <p:cNvSpPr>
            <a:spLocks noChangeArrowheads="1"/>
          </p:cNvSpPr>
          <p:nvPr/>
        </p:nvSpPr>
        <p:spPr bwMode="auto">
          <a:xfrm>
            <a:off x="8945563" y="4305300"/>
            <a:ext cx="482600" cy="43815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600" b="1"/>
              <a:t>G</a:t>
            </a:r>
            <a:endParaRPr lang="en-GB" altLang="en-US" sz="1400"/>
          </a:p>
          <a:p>
            <a:pPr algn="ctr">
              <a:lnSpc>
                <a:spcPct val="80000"/>
              </a:lnSpc>
            </a:pPr>
            <a:r>
              <a:rPr lang="en-GB" altLang="en-US" sz="1000"/>
              <a:t>goal</a:t>
            </a:r>
            <a:endParaRPr lang="en-GB" altLang="en-US" sz="1800"/>
          </a:p>
        </p:txBody>
      </p:sp>
      <p:sp>
        <p:nvSpPr>
          <p:cNvPr id="19466" name="Oval 12"/>
          <p:cNvSpPr>
            <a:spLocks noChangeArrowheads="1"/>
          </p:cNvSpPr>
          <p:nvPr/>
        </p:nvSpPr>
        <p:spPr bwMode="auto">
          <a:xfrm>
            <a:off x="8162925" y="3486150"/>
            <a:ext cx="482600" cy="43815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600"/>
              <a:t>A</a:t>
            </a:r>
            <a:endParaRPr lang="en-GB" altLang="en-US"/>
          </a:p>
        </p:txBody>
      </p:sp>
      <p:sp>
        <p:nvSpPr>
          <p:cNvPr id="19467" name="Oval 13"/>
          <p:cNvSpPr>
            <a:spLocks noChangeArrowheads="1"/>
          </p:cNvSpPr>
          <p:nvPr/>
        </p:nvSpPr>
        <p:spPr bwMode="auto">
          <a:xfrm>
            <a:off x="8162925" y="4305300"/>
            <a:ext cx="482600" cy="43815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600"/>
              <a:t>E</a:t>
            </a:r>
            <a:endParaRPr lang="en-GB" altLang="en-US"/>
          </a:p>
        </p:txBody>
      </p:sp>
      <p:sp>
        <p:nvSpPr>
          <p:cNvPr id="19468" name="Oval 14"/>
          <p:cNvSpPr>
            <a:spLocks noChangeArrowheads="1"/>
          </p:cNvSpPr>
          <p:nvPr/>
        </p:nvSpPr>
        <p:spPr bwMode="auto">
          <a:xfrm>
            <a:off x="7319963" y="5124450"/>
            <a:ext cx="481012" cy="43815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600"/>
              <a:t>H</a:t>
            </a:r>
            <a:endParaRPr lang="en-GB" altLang="en-US"/>
          </a:p>
        </p:txBody>
      </p:sp>
      <p:sp>
        <p:nvSpPr>
          <p:cNvPr id="19469" name="Oval 15"/>
          <p:cNvSpPr>
            <a:spLocks noChangeArrowheads="1"/>
          </p:cNvSpPr>
          <p:nvPr/>
        </p:nvSpPr>
        <p:spPr bwMode="auto">
          <a:xfrm>
            <a:off x="7319963" y="4305300"/>
            <a:ext cx="481012" cy="43815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600"/>
              <a:t>D</a:t>
            </a:r>
            <a:endParaRPr lang="en-GB" altLang="en-US"/>
          </a:p>
        </p:txBody>
      </p:sp>
      <p:sp>
        <p:nvSpPr>
          <p:cNvPr id="19470" name="Line 16"/>
          <p:cNvSpPr>
            <a:spLocks noChangeShapeType="1"/>
          </p:cNvSpPr>
          <p:nvPr/>
        </p:nvSpPr>
        <p:spPr bwMode="auto">
          <a:xfrm>
            <a:off x="9188450" y="310515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1" name="Line 17"/>
          <p:cNvSpPr>
            <a:spLocks noChangeShapeType="1"/>
          </p:cNvSpPr>
          <p:nvPr/>
        </p:nvSpPr>
        <p:spPr bwMode="auto">
          <a:xfrm>
            <a:off x="9188450" y="39243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2" name="Line 18"/>
          <p:cNvSpPr>
            <a:spLocks noChangeShapeType="1"/>
          </p:cNvSpPr>
          <p:nvPr/>
        </p:nvSpPr>
        <p:spPr bwMode="auto">
          <a:xfrm flipH="1">
            <a:off x="8585201" y="3049589"/>
            <a:ext cx="422275" cy="49053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3" name="Line 19"/>
          <p:cNvSpPr>
            <a:spLocks noChangeShapeType="1"/>
          </p:cNvSpPr>
          <p:nvPr/>
        </p:nvSpPr>
        <p:spPr bwMode="auto">
          <a:xfrm>
            <a:off x="9367839" y="3049589"/>
            <a:ext cx="422275" cy="4905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4" name="Line 20"/>
          <p:cNvSpPr>
            <a:spLocks noChangeShapeType="1"/>
          </p:cNvSpPr>
          <p:nvPr/>
        </p:nvSpPr>
        <p:spPr bwMode="auto">
          <a:xfrm>
            <a:off x="8404225" y="39243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5" name="Line 21"/>
          <p:cNvSpPr>
            <a:spLocks noChangeShapeType="1"/>
          </p:cNvSpPr>
          <p:nvPr/>
        </p:nvSpPr>
        <p:spPr bwMode="auto">
          <a:xfrm>
            <a:off x="9971088" y="39243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6" name="Line 22"/>
          <p:cNvSpPr>
            <a:spLocks noChangeShapeType="1"/>
          </p:cNvSpPr>
          <p:nvPr/>
        </p:nvSpPr>
        <p:spPr bwMode="auto">
          <a:xfrm flipH="1">
            <a:off x="7740650" y="3870325"/>
            <a:ext cx="482600" cy="4889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7" name="Line 23"/>
          <p:cNvSpPr>
            <a:spLocks noChangeShapeType="1"/>
          </p:cNvSpPr>
          <p:nvPr/>
        </p:nvSpPr>
        <p:spPr bwMode="auto">
          <a:xfrm>
            <a:off x="7559675" y="474345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8" name="Line 24"/>
          <p:cNvSpPr>
            <a:spLocks noChangeShapeType="1"/>
          </p:cNvSpPr>
          <p:nvPr/>
        </p:nvSpPr>
        <p:spPr bwMode="auto">
          <a:xfrm>
            <a:off x="8645525" y="4525963"/>
            <a:ext cx="30003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9" name="Line 25"/>
          <p:cNvSpPr>
            <a:spLocks noChangeShapeType="1"/>
          </p:cNvSpPr>
          <p:nvPr/>
        </p:nvSpPr>
        <p:spPr bwMode="auto">
          <a:xfrm flipH="1">
            <a:off x="9428164" y="4525963"/>
            <a:ext cx="30003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80" name="Text Box 26"/>
          <p:cNvSpPr txBox="1">
            <a:spLocks noChangeArrowheads="1"/>
          </p:cNvSpPr>
          <p:nvPr/>
        </p:nvSpPr>
        <p:spPr bwMode="auto">
          <a:xfrm>
            <a:off x="8610600" y="3048000"/>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200"/>
              <a:t>5</a:t>
            </a:r>
            <a:endParaRPr lang="en-GB" altLang="en-US"/>
          </a:p>
        </p:txBody>
      </p:sp>
      <p:sp>
        <p:nvSpPr>
          <p:cNvPr id="19481" name="Text Box 27"/>
          <p:cNvSpPr txBox="1">
            <a:spLocks noChangeArrowheads="1"/>
          </p:cNvSpPr>
          <p:nvPr/>
        </p:nvSpPr>
        <p:spPr bwMode="auto">
          <a:xfrm>
            <a:off x="8991600" y="3048000"/>
            <a:ext cx="34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200"/>
              <a:t>2</a:t>
            </a:r>
            <a:endParaRPr lang="en-GB" altLang="en-US"/>
          </a:p>
        </p:txBody>
      </p:sp>
      <p:sp>
        <p:nvSpPr>
          <p:cNvPr id="19482" name="Text Box 28"/>
          <p:cNvSpPr txBox="1">
            <a:spLocks noChangeArrowheads="1"/>
          </p:cNvSpPr>
          <p:nvPr/>
        </p:nvSpPr>
        <p:spPr bwMode="auto">
          <a:xfrm>
            <a:off x="9561513" y="3040064"/>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200"/>
              <a:t>4</a:t>
            </a:r>
            <a:endParaRPr lang="en-GB" altLang="en-US"/>
          </a:p>
        </p:txBody>
      </p:sp>
      <p:sp>
        <p:nvSpPr>
          <p:cNvPr id="19483" name="Text Box 29"/>
          <p:cNvSpPr txBox="1">
            <a:spLocks noChangeArrowheads="1"/>
          </p:cNvSpPr>
          <p:nvPr/>
        </p:nvSpPr>
        <p:spPr bwMode="auto">
          <a:xfrm>
            <a:off x="7620000" y="3913189"/>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200"/>
              <a:t>9</a:t>
            </a:r>
            <a:endParaRPr lang="en-GB" altLang="en-US"/>
          </a:p>
        </p:txBody>
      </p:sp>
      <p:sp>
        <p:nvSpPr>
          <p:cNvPr id="19484" name="Text Box 30"/>
          <p:cNvSpPr txBox="1">
            <a:spLocks noChangeArrowheads="1"/>
          </p:cNvSpPr>
          <p:nvPr/>
        </p:nvSpPr>
        <p:spPr bwMode="auto">
          <a:xfrm>
            <a:off x="8153400" y="3886200"/>
            <a:ext cx="412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200"/>
              <a:t>4</a:t>
            </a:r>
            <a:endParaRPr lang="en-GB" altLang="en-US"/>
          </a:p>
        </p:txBody>
      </p:sp>
      <p:sp>
        <p:nvSpPr>
          <p:cNvPr id="19485" name="Text Box 31"/>
          <p:cNvSpPr txBox="1">
            <a:spLocks noChangeArrowheads="1"/>
          </p:cNvSpPr>
          <p:nvPr/>
        </p:nvSpPr>
        <p:spPr bwMode="auto">
          <a:xfrm>
            <a:off x="8875713" y="3881439"/>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200"/>
              <a:t>6</a:t>
            </a:r>
            <a:endParaRPr lang="en-GB" altLang="en-US" sz="1400"/>
          </a:p>
        </p:txBody>
      </p:sp>
      <p:sp>
        <p:nvSpPr>
          <p:cNvPr id="19486" name="Text Box 32"/>
          <p:cNvSpPr txBox="1">
            <a:spLocks noChangeArrowheads="1"/>
          </p:cNvSpPr>
          <p:nvPr/>
        </p:nvSpPr>
        <p:spPr bwMode="auto">
          <a:xfrm>
            <a:off x="9675813" y="3881439"/>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200"/>
              <a:t>2</a:t>
            </a:r>
            <a:endParaRPr lang="en-GB" altLang="en-US"/>
          </a:p>
        </p:txBody>
      </p:sp>
      <p:sp>
        <p:nvSpPr>
          <p:cNvPr id="19487" name="Text Box 33"/>
          <p:cNvSpPr txBox="1">
            <a:spLocks noChangeArrowheads="1"/>
          </p:cNvSpPr>
          <p:nvPr/>
        </p:nvSpPr>
        <p:spPr bwMode="auto">
          <a:xfrm>
            <a:off x="7162800" y="4721225"/>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200"/>
              <a:t>7</a:t>
            </a:r>
            <a:endParaRPr lang="en-GB" altLang="en-US"/>
          </a:p>
        </p:txBody>
      </p:sp>
      <p:sp>
        <p:nvSpPr>
          <p:cNvPr id="19488" name="Text Box 34"/>
          <p:cNvSpPr txBox="1">
            <a:spLocks noChangeArrowheads="1"/>
          </p:cNvSpPr>
          <p:nvPr/>
        </p:nvSpPr>
        <p:spPr bwMode="auto">
          <a:xfrm>
            <a:off x="8532813" y="4160839"/>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200"/>
              <a:t>6</a:t>
            </a:r>
            <a:endParaRPr lang="en-GB" altLang="en-US"/>
          </a:p>
        </p:txBody>
      </p:sp>
      <p:sp>
        <p:nvSpPr>
          <p:cNvPr id="19489" name="Text Box 35"/>
          <p:cNvSpPr txBox="1">
            <a:spLocks noChangeArrowheads="1"/>
          </p:cNvSpPr>
          <p:nvPr/>
        </p:nvSpPr>
        <p:spPr bwMode="auto">
          <a:xfrm>
            <a:off x="9447213" y="4160839"/>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200"/>
              <a:t>1</a:t>
            </a:r>
            <a:endParaRPr lang="en-GB" altLang="en-US" sz="1600"/>
          </a:p>
        </p:txBody>
      </p:sp>
    </p:spTree>
    <p:extLst>
      <p:ext uri="{BB962C8B-B14F-4D97-AF65-F5344CB8AC3E}">
        <p14:creationId xmlns:p14="http://schemas.microsoft.com/office/powerpoint/2010/main" val="10954520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115B8566-60D3-E84B-BF4C-99DE2F100ADC}" type="slidenum">
              <a:rPr lang="en-GB" altLang="en-US" sz="1400"/>
              <a:pPr/>
              <a:t>23</a:t>
            </a:fld>
            <a:endParaRPr lang="en-GB" altLang="en-US" sz="1400"/>
          </a:p>
        </p:txBody>
      </p:sp>
      <p:sp>
        <p:nvSpPr>
          <p:cNvPr id="20483" name="Rectangle 2"/>
          <p:cNvSpPr>
            <a:spLocks noGrp="1" noChangeArrowheads="1"/>
          </p:cNvSpPr>
          <p:nvPr>
            <p:ph type="body" idx="1"/>
          </p:nvPr>
        </p:nvSpPr>
        <p:spPr>
          <a:xfrm>
            <a:off x="2057400" y="2057400"/>
            <a:ext cx="8077200" cy="4267200"/>
          </a:xfrm>
        </p:spPr>
        <p:txBody>
          <a:bodyPr/>
          <a:lstStyle/>
          <a:p>
            <a:r>
              <a:rPr lang="en-GB" altLang="en-US" sz="2400">
                <a:solidFill>
                  <a:srgbClr val="C00000"/>
                </a:solidFill>
                <a:latin typeface="Arial" charset="0"/>
              </a:rPr>
              <a:t>Problem</a:t>
            </a:r>
            <a:r>
              <a:rPr lang="en-GB" altLang="en-US" sz="2400">
                <a:latin typeface="Arial" charset="0"/>
              </a:rPr>
              <a:t>: object that contains</a:t>
            </a:r>
          </a:p>
          <a:p>
            <a:pPr lvl="1"/>
            <a:r>
              <a:rPr lang="en-GB" altLang="en-US" sz="2000">
                <a:latin typeface="Arial" charset="0"/>
              </a:rPr>
              <a:t>start state, </a:t>
            </a:r>
            <a:r>
              <a:rPr lang="en-GB" altLang="en-US" sz="2000">
                <a:solidFill>
                  <a:schemeClr val="accent2"/>
                </a:solidFill>
                <a:latin typeface="Arial" charset="0"/>
              </a:rPr>
              <a:t>getStartState</a:t>
            </a:r>
            <a:r>
              <a:rPr lang="en-GB" altLang="en-US" sz="2000">
                <a:latin typeface="Arial" charset="0"/>
              </a:rPr>
              <a:t>()</a:t>
            </a:r>
          </a:p>
          <a:p>
            <a:pPr lvl="1"/>
            <a:r>
              <a:rPr lang="en-GB" altLang="en-US" sz="2000">
                <a:latin typeface="Arial" charset="0"/>
              </a:rPr>
              <a:t>operators/moves</a:t>
            </a:r>
          </a:p>
          <a:p>
            <a:pPr lvl="1"/>
            <a:r>
              <a:rPr lang="en-GB" altLang="en-US" sz="2000">
                <a:latin typeface="Arial" charset="0"/>
              </a:rPr>
              <a:t>operator costs</a:t>
            </a:r>
          </a:p>
          <a:p>
            <a:pPr lvl="1"/>
            <a:r>
              <a:rPr lang="en-GB" altLang="en-US" sz="2000">
                <a:latin typeface="Arial" charset="0"/>
              </a:rPr>
              <a:t>goal test, </a:t>
            </a:r>
            <a:r>
              <a:rPr lang="en-GB" altLang="en-US" sz="2000">
                <a:solidFill>
                  <a:schemeClr val="accent2"/>
                </a:solidFill>
                <a:latin typeface="Arial" charset="0"/>
              </a:rPr>
              <a:t>isGoal</a:t>
            </a:r>
            <a:r>
              <a:rPr lang="en-GB" altLang="en-US" sz="2000">
                <a:latin typeface="Arial" charset="0"/>
              </a:rPr>
              <a:t>( ): tests if given node's state satisfies all goal conditions</a:t>
            </a:r>
          </a:p>
          <a:p>
            <a:r>
              <a:rPr lang="en-GB" altLang="en-US" sz="2400">
                <a:solidFill>
                  <a:srgbClr val="C00000"/>
                </a:solidFill>
                <a:latin typeface="Arial" charset="0"/>
              </a:rPr>
              <a:t>List</a:t>
            </a:r>
            <a:r>
              <a:rPr lang="en-GB" altLang="en-US" sz="2400">
                <a:latin typeface="Arial" charset="0"/>
              </a:rPr>
              <a:t>: some data structure</a:t>
            </a:r>
          </a:p>
          <a:p>
            <a:pPr lvl="1"/>
            <a:r>
              <a:rPr lang="en-GB" altLang="en-US" sz="2000">
                <a:latin typeface="Arial" charset="0"/>
              </a:rPr>
              <a:t>holds a ranked list of nodes that is initially empty</a:t>
            </a:r>
          </a:p>
          <a:p>
            <a:pPr lvl="1"/>
            <a:r>
              <a:rPr lang="en-GB" altLang="en-US" sz="2000">
                <a:solidFill>
                  <a:schemeClr val="accent2"/>
                </a:solidFill>
                <a:latin typeface="Arial" charset="0"/>
              </a:rPr>
              <a:t>add</a:t>
            </a:r>
            <a:r>
              <a:rPr lang="en-GB" altLang="en-US" sz="2000">
                <a:latin typeface="Arial" charset="0"/>
              </a:rPr>
              <a:t>() &amp; </a:t>
            </a:r>
            <a:r>
              <a:rPr lang="en-GB" altLang="en-US" sz="2000">
                <a:solidFill>
                  <a:schemeClr val="accent2"/>
                </a:solidFill>
                <a:latin typeface="Arial" charset="0"/>
              </a:rPr>
              <a:t>remove</a:t>
            </a:r>
            <a:r>
              <a:rPr lang="en-GB" altLang="en-US" sz="2000">
                <a:latin typeface="Arial" charset="0"/>
              </a:rPr>
              <a:t>():</a:t>
            </a:r>
            <a:r>
              <a:rPr lang="en-GB" altLang="en-US" sz="2000" b="1">
                <a:latin typeface="Arial" charset="0"/>
              </a:rPr>
              <a:t> </a:t>
            </a:r>
            <a:r>
              <a:rPr lang="en-GB" altLang="en-US" sz="2000">
                <a:latin typeface="Arial" charset="0"/>
              </a:rPr>
              <a:t>adds &amp; removes a node from the list of unexpanded nodes</a:t>
            </a:r>
          </a:p>
          <a:p>
            <a:r>
              <a:rPr lang="en-GB" altLang="en-US" sz="2400">
                <a:solidFill>
                  <a:srgbClr val="C00000"/>
                </a:solidFill>
                <a:latin typeface="Arial" charset="0"/>
              </a:rPr>
              <a:t>Node</a:t>
            </a:r>
            <a:r>
              <a:rPr lang="en-GB" altLang="en-US" sz="2400">
                <a:latin typeface="Arial" charset="0"/>
              </a:rPr>
              <a:t>: either a goal, non-goal, or “failure” node.</a:t>
            </a:r>
          </a:p>
        </p:txBody>
      </p:sp>
      <p:sp>
        <p:nvSpPr>
          <p:cNvPr id="60419"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State-Space Search Implementation</a:t>
            </a:r>
          </a:p>
        </p:txBody>
      </p:sp>
      <p:sp>
        <p:nvSpPr>
          <p:cNvPr id="20485" name="Text Box 4"/>
          <p:cNvSpPr txBox="1">
            <a:spLocks noChangeArrowheads="1"/>
          </p:cNvSpPr>
          <p:nvPr/>
        </p:nvSpPr>
        <p:spPr bwMode="auto">
          <a:xfrm>
            <a:off x="2057400" y="1457326"/>
            <a:ext cx="815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2800">
                <a:solidFill>
                  <a:srgbClr val="A50021"/>
                </a:solidFill>
              </a:rPr>
              <a:t>Node</a:t>
            </a:r>
            <a:r>
              <a:rPr lang="en-GB" altLang="en-US" sz="2800">
                <a:latin typeface="Arial" charset="0"/>
              </a:rPr>
              <a:t> </a:t>
            </a:r>
            <a:r>
              <a:rPr lang="en-GB" altLang="en-US" sz="2800">
                <a:solidFill>
                  <a:schemeClr val="accent2"/>
                </a:solidFill>
                <a:latin typeface="Arial" charset="0"/>
              </a:rPr>
              <a:t>generalSearch </a:t>
            </a:r>
            <a:r>
              <a:rPr lang="en-GB" altLang="en-US" sz="2800">
                <a:latin typeface="Arial" charset="0"/>
              </a:rPr>
              <a:t>(</a:t>
            </a:r>
            <a:r>
              <a:rPr lang="en-GB" altLang="en-US" sz="2800">
                <a:solidFill>
                  <a:srgbClr val="A50021"/>
                </a:solidFill>
              </a:rPr>
              <a:t>Problem</a:t>
            </a:r>
            <a:r>
              <a:rPr lang="en-GB" altLang="en-US" sz="2800">
                <a:latin typeface="Arial" charset="0"/>
              </a:rPr>
              <a:t> problem, </a:t>
            </a:r>
            <a:r>
              <a:rPr lang="en-GB" altLang="en-US" sz="2800">
                <a:solidFill>
                  <a:srgbClr val="A50021"/>
                </a:solidFill>
              </a:rPr>
              <a:t>List</a:t>
            </a:r>
            <a:r>
              <a:rPr lang="en-GB" altLang="en-US" sz="2800">
                <a:latin typeface="Arial" charset="0"/>
              </a:rPr>
              <a:t> nodes)</a:t>
            </a:r>
            <a:endParaRPr lang="en-GB" altLang="en-US" sz="2800" b="1"/>
          </a:p>
        </p:txBody>
      </p:sp>
    </p:spTree>
    <p:extLst>
      <p:ext uri="{BB962C8B-B14F-4D97-AF65-F5344CB8AC3E}">
        <p14:creationId xmlns:p14="http://schemas.microsoft.com/office/powerpoint/2010/main" val="8851473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848DA3AA-B5D9-C84D-9B7C-C4661F0FECE2}" type="slidenum">
              <a:rPr lang="en-GB" altLang="en-US" sz="1400"/>
              <a:pPr/>
              <a:t>24</a:t>
            </a:fld>
            <a:endParaRPr lang="en-GB" altLang="en-US" sz="1400"/>
          </a:p>
        </p:txBody>
      </p:sp>
      <p:sp>
        <p:nvSpPr>
          <p:cNvPr id="61443"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State-Space Search Implementation (2)</a:t>
            </a:r>
          </a:p>
        </p:txBody>
      </p:sp>
      <p:sp>
        <p:nvSpPr>
          <p:cNvPr id="21508" name="Text Box 4"/>
          <p:cNvSpPr txBox="1">
            <a:spLocks noChangeArrowheads="1"/>
          </p:cNvSpPr>
          <p:nvPr/>
        </p:nvSpPr>
        <p:spPr bwMode="auto">
          <a:xfrm>
            <a:off x="1981200" y="1447801"/>
            <a:ext cx="83820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2000">
                <a:latin typeface="Arial" charset="0"/>
              </a:rPr>
              <a:t>// Note: this algorithm doesn't detect loops in the state space</a:t>
            </a:r>
          </a:p>
          <a:p>
            <a:r>
              <a:rPr lang="en-GB" altLang="en-US" sz="2000">
                <a:latin typeface="Arial" charset="0"/>
              </a:rPr>
              <a:t>// See last slide for loop detecting algorithm</a:t>
            </a:r>
          </a:p>
          <a:p>
            <a:pPr>
              <a:lnSpc>
                <a:spcPct val="60000"/>
              </a:lnSpc>
            </a:pPr>
            <a:endParaRPr lang="en-GB" altLang="en-US" sz="2000"/>
          </a:p>
          <a:p>
            <a:r>
              <a:rPr lang="en-GB" altLang="en-US" sz="2000">
                <a:solidFill>
                  <a:srgbClr val="A50021"/>
                </a:solidFill>
                <a:latin typeface="Arial" charset="0"/>
              </a:rPr>
              <a:t>Node</a:t>
            </a:r>
            <a:r>
              <a:rPr lang="en-GB" altLang="en-US" sz="2000">
                <a:latin typeface="Arial" charset="0"/>
              </a:rPr>
              <a:t> </a:t>
            </a:r>
            <a:r>
              <a:rPr lang="en-GB" altLang="en-US" sz="2000" b="1">
                <a:solidFill>
                  <a:schemeClr val="accent2"/>
                </a:solidFill>
                <a:latin typeface="Arial" charset="0"/>
              </a:rPr>
              <a:t>generalSearch</a:t>
            </a:r>
            <a:r>
              <a:rPr lang="en-GB" altLang="en-US" sz="2000">
                <a:latin typeface="Arial" charset="0"/>
              </a:rPr>
              <a:t> (</a:t>
            </a:r>
            <a:r>
              <a:rPr lang="en-GB" altLang="en-US" sz="2000">
                <a:solidFill>
                  <a:srgbClr val="A50021"/>
                </a:solidFill>
                <a:latin typeface="Arial" charset="0"/>
              </a:rPr>
              <a:t>Problem</a:t>
            </a:r>
            <a:r>
              <a:rPr lang="en-GB" altLang="en-US" sz="2000">
                <a:latin typeface="Arial" charset="0"/>
              </a:rPr>
              <a:t> problem, </a:t>
            </a:r>
            <a:r>
              <a:rPr lang="en-GB" altLang="en-US" sz="2000">
                <a:solidFill>
                  <a:srgbClr val="A50021"/>
                </a:solidFill>
                <a:latin typeface="Arial" charset="0"/>
              </a:rPr>
              <a:t>List</a:t>
            </a:r>
            <a:r>
              <a:rPr lang="en-GB" altLang="en-US" sz="2000">
                <a:latin typeface="Arial" charset="0"/>
              </a:rPr>
              <a:t> nodes) </a:t>
            </a:r>
          </a:p>
          <a:p>
            <a:r>
              <a:rPr lang="en-GB" altLang="en-US" sz="2000">
                <a:latin typeface="Arial" charset="0"/>
              </a:rPr>
              <a:t>{</a:t>
            </a:r>
          </a:p>
          <a:p>
            <a:r>
              <a:rPr lang="en-GB" altLang="en-US" sz="2000">
                <a:latin typeface="Arial" charset="0"/>
              </a:rPr>
              <a:t>    nodes.</a:t>
            </a:r>
            <a:r>
              <a:rPr lang="en-GB" altLang="en-US" sz="2000">
                <a:solidFill>
                  <a:schemeClr val="accent2"/>
                </a:solidFill>
                <a:latin typeface="Arial" charset="0"/>
              </a:rPr>
              <a:t>add</a:t>
            </a:r>
            <a:r>
              <a:rPr lang="en-GB" altLang="en-US" sz="2000">
                <a:latin typeface="Arial" charset="0"/>
              </a:rPr>
              <a:t>( </a:t>
            </a:r>
            <a:r>
              <a:rPr lang="en-GB" altLang="en-US" sz="2000" b="1">
                <a:latin typeface="Arial" charset="0"/>
              </a:rPr>
              <a:t>new</a:t>
            </a:r>
            <a:r>
              <a:rPr lang="en-GB" altLang="en-US" sz="2000">
                <a:latin typeface="Arial" charset="0"/>
              </a:rPr>
              <a:t> </a:t>
            </a:r>
            <a:r>
              <a:rPr lang="en-GB" altLang="en-US" sz="2000">
                <a:solidFill>
                  <a:srgbClr val="A50021"/>
                </a:solidFill>
                <a:latin typeface="Arial" charset="0"/>
              </a:rPr>
              <a:t>Node</a:t>
            </a:r>
            <a:r>
              <a:rPr lang="en-GB" altLang="en-US" sz="2000">
                <a:latin typeface="Arial" charset="0"/>
              </a:rPr>
              <a:t>( problem.</a:t>
            </a:r>
            <a:r>
              <a:rPr lang="en-GB" altLang="en-US" sz="2000">
                <a:solidFill>
                  <a:schemeClr val="accent2"/>
                </a:solidFill>
                <a:latin typeface="Arial" charset="0"/>
              </a:rPr>
              <a:t>getStartState</a:t>
            </a:r>
            <a:r>
              <a:rPr lang="en-GB" altLang="en-US" sz="2000">
                <a:latin typeface="Arial" charset="0"/>
              </a:rPr>
              <a:t>() ) ); // add to node list </a:t>
            </a:r>
          </a:p>
          <a:p>
            <a:r>
              <a:rPr lang="en-GB" altLang="en-US" sz="2000">
                <a:latin typeface="Arial" charset="0"/>
              </a:rPr>
              <a:t>    </a:t>
            </a:r>
            <a:r>
              <a:rPr lang="en-GB" altLang="en-US" sz="2000" b="1">
                <a:latin typeface="Arial" charset="0"/>
              </a:rPr>
              <a:t>while</a:t>
            </a:r>
            <a:r>
              <a:rPr lang="en-GB" altLang="en-US" sz="2000">
                <a:latin typeface="Arial" charset="0"/>
              </a:rPr>
              <a:t> (</a:t>
            </a:r>
            <a:r>
              <a:rPr lang="en-GB" altLang="en-US" sz="2000" i="1">
                <a:latin typeface="Arial" charset="0"/>
              </a:rPr>
              <a:t>true</a:t>
            </a:r>
            <a:r>
              <a:rPr lang="en-GB" altLang="en-US" sz="2000">
                <a:latin typeface="Arial" charset="0"/>
              </a:rPr>
              <a:t>) {</a:t>
            </a:r>
          </a:p>
          <a:p>
            <a:r>
              <a:rPr lang="en-GB" altLang="en-US" sz="2000">
                <a:latin typeface="Arial" charset="0"/>
              </a:rPr>
              <a:t>        </a:t>
            </a:r>
            <a:r>
              <a:rPr lang="en-GB" altLang="en-US" sz="2000" b="1">
                <a:latin typeface="Arial" charset="0"/>
              </a:rPr>
              <a:t>if</a:t>
            </a:r>
            <a:r>
              <a:rPr lang="en-GB" altLang="en-US" sz="2000">
                <a:latin typeface="Arial" charset="0"/>
              </a:rPr>
              <a:t> ( nodes.</a:t>
            </a:r>
            <a:r>
              <a:rPr lang="en-GB" altLang="en-US" sz="2000">
                <a:solidFill>
                  <a:schemeClr val="accent2"/>
                </a:solidFill>
                <a:latin typeface="Arial" charset="0"/>
              </a:rPr>
              <a:t>isEmpty</a:t>
            </a:r>
            <a:r>
              <a:rPr lang="en-GB" altLang="en-US" sz="2000">
                <a:latin typeface="Arial" charset="0"/>
              </a:rPr>
              <a:t>( ) ) </a:t>
            </a:r>
          </a:p>
          <a:p>
            <a:r>
              <a:rPr lang="en-GB" altLang="en-US" sz="2000">
                <a:latin typeface="Arial" charset="0"/>
              </a:rPr>
              <a:t>            </a:t>
            </a:r>
            <a:r>
              <a:rPr lang="en-GB" altLang="en-US" sz="2000" b="1">
                <a:latin typeface="Arial" charset="0"/>
              </a:rPr>
              <a:t>return</a:t>
            </a:r>
            <a:r>
              <a:rPr lang="en-GB" altLang="en-US" sz="2000">
                <a:latin typeface="Arial" charset="0"/>
              </a:rPr>
              <a:t> </a:t>
            </a:r>
            <a:r>
              <a:rPr lang="en-GB" altLang="en-US" sz="2000" b="1">
                <a:latin typeface="Arial" charset="0"/>
              </a:rPr>
              <a:t>new</a:t>
            </a:r>
            <a:r>
              <a:rPr lang="en-GB" altLang="en-US" sz="2000">
                <a:latin typeface="Arial" charset="0"/>
              </a:rPr>
              <a:t> </a:t>
            </a:r>
            <a:r>
              <a:rPr lang="en-GB" altLang="en-US" sz="2000">
                <a:solidFill>
                  <a:srgbClr val="A50021"/>
                </a:solidFill>
                <a:latin typeface="Arial" charset="0"/>
              </a:rPr>
              <a:t>Node</a:t>
            </a:r>
            <a:r>
              <a:rPr lang="en-GB" altLang="en-US" sz="2000">
                <a:latin typeface="Arial" charset="0"/>
              </a:rPr>
              <a:t>("</a:t>
            </a:r>
            <a:r>
              <a:rPr lang="en-GB" altLang="en-US" sz="2000" i="1">
                <a:latin typeface="Arial" charset="0"/>
              </a:rPr>
              <a:t>failure</a:t>
            </a:r>
            <a:r>
              <a:rPr lang="en-GB" altLang="en-US" sz="2000">
                <a:latin typeface="Arial" charset="0"/>
              </a:rPr>
              <a:t>");</a:t>
            </a:r>
          </a:p>
          <a:p>
            <a:r>
              <a:rPr lang="en-GB" altLang="en-US" sz="2000">
                <a:latin typeface="Arial" charset="0"/>
              </a:rPr>
              <a:t>        </a:t>
            </a:r>
            <a:r>
              <a:rPr lang="en-GB" altLang="en-US" sz="2000">
                <a:solidFill>
                  <a:srgbClr val="A50021"/>
                </a:solidFill>
                <a:latin typeface="Arial" charset="0"/>
              </a:rPr>
              <a:t>Node</a:t>
            </a:r>
            <a:r>
              <a:rPr lang="en-GB" altLang="en-US" sz="2000">
                <a:latin typeface="Arial" charset="0"/>
              </a:rPr>
              <a:t> node = nodes.</a:t>
            </a:r>
            <a:r>
              <a:rPr lang="en-GB" altLang="en-US" sz="2000">
                <a:solidFill>
                  <a:schemeClr val="accent2"/>
                </a:solidFill>
                <a:latin typeface="Arial" charset="0"/>
              </a:rPr>
              <a:t>remove</a:t>
            </a:r>
            <a:r>
              <a:rPr lang="en-GB" altLang="en-US" sz="2000">
                <a:latin typeface="Arial" charset="0"/>
              </a:rPr>
              <a:t>( );    // removes front node</a:t>
            </a:r>
          </a:p>
          <a:p>
            <a:r>
              <a:rPr lang="en-GB" altLang="en-US" sz="2000">
                <a:latin typeface="Arial" charset="0"/>
              </a:rPr>
              <a:t>        </a:t>
            </a:r>
            <a:r>
              <a:rPr lang="en-GB" altLang="en-US" sz="2000" b="1">
                <a:latin typeface="Arial" charset="0"/>
              </a:rPr>
              <a:t>if</a:t>
            </a:r>
            <a:r>
              <a:rPr lang="en-GB" altLang="en-US" sz="2000">
                <a:latin typeface="Arial" charset="0"/>
              </a:rPr>
              <a:t> ( problem.</a:t>
            </a:r>
            <a:r>
              <a:rPr lang="en-GB" altLang="en-US" sz="2000">
                <a:solidFill>
                  <a:schemeClr val="accent2"/>
                </a:solidFill>
                <a:latin typeface="Arial" charset="0"/>
              </a:rPr>
              <a:t>isGoal</a:t>
            </a:r>
            <a:r>
              <a:rPr lang="en-GB" altLang="en-US" sz="2000">
                <a:latin typeface="Arial" charset="0"/>
              </a:rPr>
              <a:t>( node.</a:t>
            </a:r>
            <a:r>
              <a:rPr lang="en-GB" altLang="en-US" sz="2000">
                <a:solidFill>
                  <a:schemeClr val="accent2"/>
                </a:solidFill>
                <a:latin typeface="Arial" charset="0"/>
              </a:rPr>
              <a:t>getState</a:t>
            </a:r>
            <a:r>
              <a:rPr lang="en-GB" altLang="en-US" sz="2000">
                <a:latin typeface="Arial" charset="0"/>
              </a:rPr>
              <a:t>( ) ) ) </a:t>
            </a:r>
          </a:p>
          <a:p>
            <a:r>
              <a:rPr lang="en-GB" altLang="en-US" sz="2000">
                <a:latin typeface="Arial" charset="0"/>
              </a:rPr>
              <a:t>            </a:t>
            </a:r>
            <a:r>
              <a:rPr lang="en-GB" altLang="en-US" sz="2000" b="1">
                <a:latin typeface="Arial" charset="0"/>
              </a:rPr>
              <a:t>return</a:t>
            </a:r>
            <a:r>
              <a:rPr lang="en-GB" altLang="en-US" sz="2000">
                <a:latin typeface="Arial" charset="0"/>
              </a:rPr>
              <a:t> node;</a:t>
            </a:r>
          </a:p>
          <a:p>
            <a:r>
              <a:rPr lang="en-GB" altLang="en-US" sz="2000">
                <a:latin typeface="Arial" charset="0"/>
              </a:rPr>
              <a:t>        // expand: generates all of this node's children nodes</a:t>
            </a:r>
          </a:p>
          <a:p>
            <a:r>
              <a:rPr lang="en-GB" altLang="en-US" sz="2000">
                <a:latin typeface="Arial" charset="0"/>
              </a:rPr>
              <a:t>        nodes.</a:t>
            </a:r>
            <a:r>
              <a:rPr lang="en-GB" altLang="en-US" sz="2000">
                <a:solidFill>
                  <a:schemeClr val="accent2"/>
                </a:solidFill>
                <a:latin typeface="Arial" charset="0"/>
              </a:rPr>
              <a:t>add</a:t>
            </a:r>
            <a:r>
              <a:rPr lang="en-GB" altLang="en-US" sz="2000">
                <a:latin typeface="Arial" charset="0"/>
              </a:rPr>
              <a:t>( expand node given problem operators );</a:t>
            </a:r>
          </a:p>
          <a:p>
            <a:r>
              <a:rPr lang="en-GB" altLang="en-US" sz="2000">
                <a:latin typeface="Arial" charset="0"/>
              </a:rPr>
              <a:t>    }</a:t>
            </a:r>
          </a:p>
          <a:p>
            <a:r>
              <a:rPr lang="en-GB" altLang="en-US" sz="2000">
                <a:latin typeface="Arial" charset="0"/>
              </a:rPr>
              <a:t>}</a:t>
            </a:r>
            <a:endParaRPr lang="en-GB" altLang="en-US" sz="2000" b="1">
              <a:latin typeface="Arial" charset="0"/>
            </a:endParaRPr>
          </a:p>
        </p:txBody>
      </p:sp>
    </p:spTree>
    <p:extLst>
      <p:ext uri="{BB962C8B-B14F-4D97-AF65-F5344CB8AC3E}">
        <p14:creationId xmlns:p14="http://schemas.microsoft.com/office/powerpoint/2010/main" val="10523895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B770E7FC-3A9E-6248-A18A-6E326D932DFC}" type="slidenum">
              <a:rPr lang="en-GB" altLang="en-US" sz="1400"/>
              <a:pPr/>
              <a:t>25</a:t>
            </a:fld>
            <a:endParaRPr lang="en-GB" altLang="en-US" sz="1400"/>
          </a:p>
        </p:txBody>
      </p:sp>
      <p:sp>
        <p:nvSpPr>
          <p:cNvPr id="22531" name="Rectangle 2"/>
          <p:cNvSpPr>
            <a:spLocks noGrp="1" noChangeArrowheads="1"/>
          </p:cNvSpPr>
          <p:nvPr>
            <p:ph type="body" idx="1"/>
          </p:nvPr>
        </p:nvSpPr>
        <p:spPr>
          <a:xfrm>
            <a:off x="2133600" y="1447800"/>
            <a:ext cx="7924800" cy="4800600"/>
          </a:xfrm>
        </p:spPr>
        <p:txBody>
          <a:bodyPr/>
          <a:lstStyle/>
          <a:p>
            <a:r>
              <a:rPr lang="en-GB" altLang="en-US">
                <a:latin typeface="Arial" charset="0"/>
              </a:rPr>
              <a:t>Search process constructs a </a:t>
            </a:r>
            <a:r>
              <a:rPr lang="en-GB" altLang="en-US" i="1">
                <a:latin typeface="Arial" charset="0"/>
              </a:rPr>
              <a:t>search tree</a:t>
            </a:r>
            <a:endParaRPr lang="en-GB" altLang="en-US" sz="2400">
              <a:latin typeface="Arial" charset="0"/>
            </a:endParaRPr>
          </a:p>
          <a:p>
            <a:pPr lvl="1"/>
            <a:r>
              <a:rPr lang="en-GB" altLang="en-US">
                <a:latin typeface="Arial" charset="0"/>
              </a:rPr>
              <a:t>root is the start state</a:t>
            </a:r>
          </a:p>
          <a:p>
            <a:pPr lvl="1"/>
            <a:r>
              <a:rPr lang="en-GB" altLang="en-US">
                <a:latin typeface="Arial" charset="0"/>
              </a:rPr>
              <a:t>leaf nodes are:</a:t>
            </a:r>
          </a:p>
          <a:p>
            <a:pPr lvl="2">
              <a:buFontTx/>
              <a:buChar char="¤"/>
            </a:pPr>
            <a:r>
              <a:rPr lang="en-GB" altLang="en-US">
                <a:latin typeface="Arial" charset="0"/>
              </a:rPr>
              <a:t>unexpanded nodes (in the nodes list)</a:t>
            </a:r>
          </a:p>
          <a:p>
            <a:pPr lvl="2">
              <a:buFontTx/>
              <a:buChar char="¤"/>
            </a:pPr>
            <a:r>
              <a:rPr lang="en-GB" altLang="en-US" i="1">
                <a:latin typeface="Arial" charset="0"/>
              </a:rPr>
              <a:t>dead ends</a:t>
            </a:r>
            <a:r>
              <a:rPr lang="en-GB" altLang="en-US">
                <a:latin typeface="Arial" charset="0"/>
              </a:rPr>
              <a:t> </a:t>
            </a:r>
          </a:p>
          <a:p>
            <a:pPr lvl="2">
              <a:buFontTx/>
              <a:buNone/>
            </a:pPr>
            <a:r>
              <a:rPr lang="en-GB" altLang="en-US">
                <a:latin typeface="Arial" charset="0"/>
              </a:rPr>
              <a:t>  (nodes that aren't goals and have no successors because no operators were applicable)</a:t>
            </a:r>
          </a:p>
          <a:p>
            <a:pPr lvl="2">
              <a:buFontTx/>
              <a:buChar char="¤"/>
            </a:pPr>
            <a:r>
              <a:rPr lang="en-GB" altLang="en-US">
                <a:latin typeface="Arial" charset="0"/>
              </a:rPr>
              <a:t>goal node is last leaf node found</a:t>
            </a:r>
          </a:p>
          <a:p>
            <a:pPr lvl="4">
              <a:buFontTx/>
              <a:buChar char="¤"/>
            </a:pPr>
            <a:endParaRPr lang="en-GB" altLang="en-US">
              <a:latin typeface="Arial" charset="0"/>
            </a:endParaRPr>
          </a:p>
          <a:p>
            <a:r>
              <a:rPr lang="en-GB" altLang="en-US">
                <a:latin typeface="Arial" charset="0"/>
              </a:rPr>
              <a:t>Loops in the graph may cause the </a:t>
            </a:r>
            <a:r>
              <a:rPr lang="en-GB" altLang="en-US" i="1">
                <a:latin typeface="Arial" charset="0"/>
              </a:rPr>
              <a:t>search tree</a:t>
            </a:r>
            <a:r>
              <a:rPr lang="en-GB" altLang="en-US">
                <a:latin typeface="Arial" charset="0"/>
              </a:rPr>
              <a:t> to be infinite even if state space is small.</a:t>
            </a:r>
          </a:p>
        </p:txBody>
      </p:sp>
      <p:sp>
        <p:nvSpPr>
          <p:cNvPr id="62467"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Algorithm’s Key Issues</a:t>
            </a:r>
          </a:p>
        </p:txBody>
      </p:sp>
    </p:spTree>
    <p:extLst>
      <p:ext uri="{BB962C8B-B14F-4D97-AF65-F5344CB8AC3E}">
        <p14:creationId xmlns:p14="http://schemas.microsoft.com/office/powerpoint/2010/main" val="8353963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8A2D8098-C74E-E149-9753-BAA7A0F09AE5}" type="slidenum">
              <a:rPr lang="en-GB" altLang="en-US" sz="1400"/>
              <a:pPr/>
              <a:t>26</a:t>
            </a:fld>
            <a:endParaRPr lang="en-GB" altLang="en-US" sz="1400"/>
          </a:p>
        </p:txBody>
      </p:sp>
      <p:sp>
        <p:nvSpPr>
          <p:cNvPr id="23555" name="Rectangle 2"/>
          <p:cNvSpPr>
            <a:spLocks noGrp="1" noChangeArrowheads="1"/>
          </p:cNvSpPr>
          <p:nvPr>
            <p:ph type="body" idx="1"/>
          </p:nvPr>
        </p:nvSpPr>
        <p:spPr>
          <a:xfrm>
            <a:off x="2133600" y="1600200"/>
            <a:ext cx="7924800" cy="4648200"/>
          </a:xfrm>
        </p:spPr>
        <p:txBody>
          <a:bodyPr/>
          <a:lstStyle/>
          <a:p>
            <a:r>
              <a:rPr lang="en-GB" altLang="en-US">
                <a:latin typeface="Arial" charset="0"/>
              </a:rPr>
              <a:t>Changing definition of </a:t>
            </a:r>
            <a:r>
              <a:rPr lang="en-GB" altLang="en-US" u="sng">
                <a:latin typeface="Arial" charset="0"/>
              </a:rPr>
              <a:t>how nodes are added</a:t>
            </a:r>
            <a:r>
              <a:rPr lang="en-GB" altLang="en-US">
                <a:latin typeface="Arial" charset="0"/>
              </a:rPr>
              <a:t> to nodes list leads to different search strategies.</a:t>
            </a:r>
          </a:p>
          <a:p>
            <a:pPr lvl="4"/>
            <a:endParaRPr lang="en-GB" altLang="en-US">
              <a:latin typeface="Arial" charset="0"/>
            </a:endParaRPr>
          </a:p>
          <a:p>
            <a:r>
              <a:rPr lang="en-GB" altLang="en-US">
                <a:latin typeface="Arial" charset="0"/>
              </a:rPr>
              <a:t>Solution desired may be:</a:t>
            </a:r>
          </a:p>
          <a:p>
            <a:pPr lvl="1"/>
            <a:r>
              <a:rPr lang="en-GB" altLang="en-US">
                <a:latin typeface="Arial" charset="0"/>
              </a:rPr>
              <a:t>just the goal state</a:t>
            </a:r>
          </a:p>
          <a:p>
            <a:pPr lvl="1"/>
            <a:r>
              <a:rPr lang="en-GB" altLang="en-US">
                <a:latin typeface="Arial" charset="0"/>
              </a:rPr>
              <a:t>a path from start to goal state.</a:t>
            </a:r>
          </a:p>
          <a:p>
            <a:endParaRPr lang="en-GB" altLang="en-US">
              <a:latin typeface="Arial" charset="0"/>
            </a:endParaRPr>
          </a:p>
        </p:txBody>
      </p:sp>
      <p:sp>
        <p:nvSpPr>
          <p:cNvPr id="63491"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dirty="0">
                <a:latin typeface="Arial" charset="0"/>
              </a:rPr>
              <a:t>Algorithm’s Key Issues (2)</a:t>
            </a:r>
          </a:p>
        </p:txBody>
      </p:sp>
      <p:grpSp>
        <p:nvGrpSpPr>
          <p:cNvPr id="23557" name="Group 34"/>
          <p:cNvGrpSpPr>
            <a:grpSpLocks/>
          </p:cNvGrpSpPr>
          <p:nvPr/>
        </p:nvGrpSpPr>
        <p:grpSpPr bwMode="auto">
          <a:xfrm>
            <a:off x="7239000" y="2971800"/>
            <a:ext cx="2743200" cy="2743200"/>
            <a:chOff x="3648" y="1872"/>
            <a:chExt cx="1680" cy="1728"/>
          </a:xfrm>
        </p:grpSpPr>
        <p:sp>
          <p:nvSpPr>
            <p:cNvPr id="23558" name="Oval 5"/>
            <p:cNvSpPr>
              <a:spLocks noChangeArrowheads="1"/>
            </p:cNvSpPr>
            <p:nvPr/>
          </p:nvSpPr>
          <p:spPr bwMode="auto">
            <a:xfrm>
              <a:off x="4630" y="1872"/>
              <a:ext cx="267" cy="261"/>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600" b="1"/>
                <a:t>S</a:t>
              </a:r>
              <a:endParaRPr lang="en-GB" altLang="en-US" sz="1400"/>
            </a:p>
            <a:p>
              <a:pPr algn="ctr">
                <a:lnSpc>
                  <a:spcPct val="80000"/>
                </a:lnSpc>
              </a:pPr>
              <a:r>
                <a:rPr lang="en-GB" altLang="en-US" sz="1000"/>
                <a:t>start</a:t>
              </a:r>
              <a:endParaRPr lang="en-GB" altLang="en-US"/>
            </a:p>
          </p:txBody>
        </p:sp>
        <p:sp>
          <p:nvSpPr>
            <p:cNvPr id="23559" name="Oval 6"/>
            <p:cNvSpPr>
              <a:spLocks noChangeArrowheads="1"/>
            </p:cNvSpPr>
            <p:nvPr/>
          </p:nvSpPr>
          <p:spPr bwMode="auto">
            <a:xfrm>
              <a:off x="5062" y="2361"/>
              <a:ext cx="266" cy="261"/>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600"/>
                <a:t>C</a:t>
              </a:r>
              <a:endParaRPr lang="en-GB" altLang="en-US"/>
            </a:p>
          </p:txBody>
        </p:sp>
        <p:sp>
          <p:nvSpPr>
            <p:cNvPr id="23560" name="Oval 7"/>
            <p:cNvSpPr>
              <a:spLocks noChangeArrowheads="1"/>
            </p:cNvSpPr>
            <p:nvPr/>
          </p:nvSpPr>
          <p:spPr bwMode="auto">
            <a:xfrm>
              <a:off x="5062" y="2850"/>
              <a:ext cx="266" cy="261"/>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600"/>
                <a:t>F</a:t>
              </a:r>
              <a:endParaRPr lang="en-GB" altLang="en-US"/>
            </a:p>
          </p:txBody>
        </p:sp>
        <p:sp>
          <p:nvSpPr>
            <p:cNvPr id="23561" name="Oval 8"/>
            <p:cNvSpPr>
              <a:spLocks noChangeArrowheads="1"/>
            </p:cNvSpPr>
            <p:nvPr/>
          </p:nvSpPr>
          <p:spPr bwMode="auto">
            <a:xfrm>
              <a:off x="4630" y="2361"/>
              <a:ext cx="267" cy="261"/>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600"/>
                <a:t>B</a:t>
              </a:r>
              <a:endParaRPr lang="en-GB" altLang="en-US"/>
            </a:p>
          </p:txBody>
        </p:sp>
        <p:sp>
          <p:nvSpPr>
            <p:cNvPr id="23562" name="Oval 9"/>
            <p:cNvSpPr>
              <a:spLocks noChangeArrowheads="1"/>
            </p:cNvSpPr>
            <p:nvPr/>
          </p:nvSpPr>
          <p:spPr bwMode="auto">
            <a:xfrm>
              <a:off x="4630" y="2850"/>
              <a:ext cx="267" cy="261"/>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600" b="1"/>
                <a:t>G</a:t>
              </a:r>
              <a:endParaRPr lang="en-GB" altLang="en-US" sz="1400"/>
            </a:p>
            <a:p>
              <a:pPr algn="ctr">
                <a:lnSpc>
                  <a:spcPct val="80000"/>
                </a:lnSpc>
              </a:pPr>
              <a:r>
                <a:rPr lang="en-GB" altLang="en-US" sz="1000"/>
                <a:t>goal</a:t>
              </a:r>
              <a:endParaRPr lang="en-GB" altLang="en-US" sz="1800"/>
            </a:p>
          </p:txBody>
        </p:sp>
        <p:sp>
          <p:nvSpPr>
            <p:cNvPr id="23563" name="Oval 10"/>
            <p:cNvSpPr>
              <a:spLocks noChangeArrowheads="1"/>
            </p:cNvSpPr>
            <p:nvPr/>
          </p:nvSpPr>
          <p:spPr bwMode="auto">
            <a:xfrm>
              <a:off x="4199" y="2361"/>
              <a:ext cx="266" cy="261"/>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600"/>
                <a:t>A</a:t>
              </a:r>
              <a:endParaRPr lang="en-GB" altLang="en-US"/>
            </a:p>
          </p:txBody>
        </p:sp>
        <p:sp>
          <p:nvSpPr>
            <p:cNvPr id="23564" name="Oval 11"/>
            <p:cNvSpPr>
              <a:spLocks noChangeArrowheads="1"/>
            </p:cNvSpPr>
            <p:nvPr/>
          </p:nvSpPr>
          <p:spPr bwMode="auto">
            <a:xfrm>
              <a:off x="4199" y="2850"/>
              <a:ext cx="266" cy="261"/>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600"/>
                <a:t>E</a:t>
              </a:r>
              <a:endParaRPr lang="en-GB" altLang="en-US"/>
            </a:p>
          </p:txBody>
        </p:sp>
        <p:sp>
          <p:nvSpPr>
            <p:cNvPr id="23565" name="Oval 12"/>
            <p:cNvSpPr>
              <a:spLocks noChangeArrowheads="1"/>
            </p:cNvSpPr>
            <p:nvPr/>
          </p:nvSpPr>
          <p:spPr bwMode="auto">
            <a:xfrm>
              <a:off x="3735" y="3339"/>
              <a:ext cx="264" cy="261"/>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600"/>
                <a:t>H</a:t>
              </a:r>
              <a:endParaRPr lang="en-GB" altLang="en-US"/>
            </a:p>
          </p:txBody>
        </p:sp>
        <p:sp>
          <p:nvSpPr>
            <p:cNvPr id="23566" name="Oval 13"/>
            <p:cNvSpPr>
              <a:spLocks noChangeArrowheads="1"/>
            </p:cNvSpPr>
            <p:nvPr/>
          </p:nvSpPr>
          <p:spPr bwMode="auto">
            <a:xfrm>
              <a:off x="3735" y="2850"/>
              <a:ext cx="264" cy="261"/>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600"/>
                <a:t>D</a:t>
              </a:r>
              <a:endParaRPr lang="en-GB" altLang="en-US"/>
            </a:p>
          </p:txBody>
        </p:sp>
        <p:sp>
          <p:nvSpPr>
            <p:cNvPr id="23567" name="Line 14"/>
            <p:cNvSpPr>
              <a:spLocks noChangeShapeType="1"/>
            </p:cNvSpPr>
            <p:nvPr/>
          </p:nvSpPr>
          <p:spPr bwMode="auto">
            <a:xfrm>
              <a:off x="4764" y="2133"/>
              <a:ext cx="0" cy="22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68" name="Line 15"/>
            <p:cNvSpPr>
              <a:spLocks noChangeShapeType="1"/>
            </p:cNvSpPr>
            <p:nvPr/>
          </p:nvSpPr>
          <p:spPr bwMode="auto">
            <a:xfrm>
              <a:off x="4764" y="2622"/>
              <a:ext cx="0" cy="22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69" name="Line 16"/>
            <p:cNvSpPr>
              <a:spLocks noChangeShapeType="1"/>
            </p:cNvSpPr>
            <p:nvPr/>
          </p:nvSpPr>
          <p:spPr bwMode="auto">
            <a:xfrm flipH="1">
              <a:off x="4432" y="2101"/>
              <a:ext cx="232" cy="2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70" name="Line 17"/>
            <p:cNvSpPr>
              <a:spLocks noChangeShapeType="1"/>
            </p:cNvSpPr>
            <p:nvPr/>
          </p:nvSpPr>
          <p:spPr bwMode="auto">
            <a:xfrm>
              <a:off x="4864" y="2101"/>
              <a:ext cx="232" cy="2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71" name="Line 18"/>
            <p:cNvSpPr>
              <a:spLocks noChangeShapeType="1"/>
            </p:cNvSpPr>
            <p:nvPr/>
          </p:nvSpPr>
          <p:spPr bwMode="auto">
            <a:xfrm>
              <a:off x="4333" y="2622"/>
              <a:ext cx="0" cy="22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72" name="Line 19"/>
            <p:cNvSpPr>
              <a:spLocks noChangeShapeType="1"/>
            </p:cNvSpPr>
            <p:nvPr/>
          </p:nvSpPr>
          <p:spPr bwMode="auto">
            <a:xfrm>
              <a:off x="5196" y="2622"/>
              <a:ext cx="0" cy="22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73" name="Line 20"/>
            <p:cNvSpPr>
              <a:spLocks noChangeShapeType="1"/>
            </p:cNvSpPr>
            <p:nvPr/>
          </p:nvSpPr>
          <p:spPr bwMode="auto">
            <a:xfrm flipH="1">
              <a:off x="3967" y="2590"/>
              <a:ext cx="266" cy="2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74" name="Line 21"/>
            <p:cNvSpPr>
              <a:spLocks noChangeShapeType="1"/>
            </p:cNvSpPr>
            <p:nvPr/>
          </p:nvSpPr>
          <p:spPr bwMode="auto">
            <a:xfrm>
              <a:off x="3867" y="3111"/>
              <a:ext cx="0" cy="22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75" name="Line 22"/>
            <p:cNvSpPr>
              <a:spLocks noChangeShapeType="1"/>
            </p:cNvSpPr>
            <p:nvPr/>
          </p:nvSpPr>
          <p:spPr bwMode="auto">
            <a:xfrm>
              <a:off x="4465" y="2981"/>
              <a:ext cx="16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76" name="Line 23"/>
            <p:cNvSpPr>
              <a:spLocks noChangeShapeType="1"/>
            </p:cNvSpPr>
            <p:nvPr/>
          </p:nvSpPr>
          <p:spPr bwMode="auto">
            <a:xfrm flipH="1">
              <a:off x="4897" y="2981"/>
              <a:ext cx="16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77" name="Text Box 24"/>
            <p:cNvSpPr txBox="1">
              <a:spLocks noChangeArrowheads="1"/>
            </p:cNvSpPr>
            <p:nvPr/>
          </p:nvSpPr>
          <p:spPr bwMode="auto">
            <a:xfrm>
              <a:off x="4403" y="2095"/>
              <a:ext cx="1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200"/>
                <a:t>5</a:t>
              </a:r>
              <a:endParaRPr lang="en-GB" altLang="en-US"/>
            </a:p>
          </p:txBody>
        </p:sp>
        <p:sp>
          <p:nvSpPr>
            <p:cNvPr id="23578" name="Text Box 25"/>
            <p:cNvSpPr txBox="1">
              <a:spLocks noChangeArrowheads="1"/>
            </p:cNvSpPr>
            <p:nvPr/>
          </p:nvSpPr>
          <p:spPr bwMode="auto">
            <a:xfrm>
              <a:off x="4608" y="2112"/>
              <a:ext cx="1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200"/>
                <a:t>2</a:t>
              </a:r>
              <a:endParaRPr lang="en-GB" altLang="en-US"/>
            </a:p>
          </p:txBody>
        </p:sp>
        <p:sp>
          <p:nvSpPr>
            <p:cNvPr id="23579" name="Text Box 26"/>
            <p:cNvSpPr txBox="1">
              <a:spLocks noChangeArrowheads="1"/>
            </p:cNvSpPr>
            <p:nvPr/>
          </p:nvSpPr>
          <p:spPr bwMode="auto">
            <a:xfrm>
              <a:off x="4970" y="2095"/>
              <a:ext cx="1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200"/>
                <a:t>4</a:t>
              </a:r>
              <a:endParaRPr lang="en-GB" altLang="en-US"/>
            </a:p>
          </p:txBody>
        </p:sp>
        <p:sp>
          <p:nvSpPr>
            <p:cNvPr id="23580" name="Text Box 27"/>
            <p:cNvSpPr txBox="1">
              <a:spLocks noChangeArrowheads="1"/>
            </p:cNvSpPr>
            <p:nvPr/>
          </p:nvSpPr>
          <p:spPr bwMode="auto">
            <a:xfrm>
              <a:off x="3900" y="2615"/>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200"/>
                <a:t>9</a:t>
              </a:r>
              <a:endParaRPr lang="en-GB" altLang="en-US"/>
            </a:p>
          </p:txBody>
        </p:sp>
        <p:sp>
          <p:nvSpPr>
            <p:cNvPr id="23581" name="Text Box 28"/>
            <p:cNvSpPr txBox="1">
              <a:spLocks noChangeArrowheads="1"/>
            </p:cNvSpPr>
            <p:nvPr/>
          </p:nvSpPr>
          <p:spPr bwMode="auto">
            <a:xfrm>
              <a:off x="4176" y="2592"/>
              <a:ext cx="2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200"/>
                <a:t>4</a:t>
              </a:r>
              <a:endParaRPr lang="en-GB" altLang="en-US"/>
            </a:p>
          </p:txBody>
        </p:sp>
        <p:sp>
          <p:nvSpPr>
            <p:cNvPr id="23582" name="Text Box 29"/>
            <p:cNvSpPr txBox="1">
              <a:spLocks noChangeArrowheads="1"/>
            </p:cNvSpPr>
            <p:nvPr/>
          </p:nvSpPr>
          <p:spPr bwMode="auto">
            <a:xfrm>
              <a:off x="4592" y="2597"/>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200"/>
                <a:t>6</a:t>
              </a:r>
              <a:endParaRPr lang="en-GB" altLang="en-US" sz="1400"/>
            </a:p>
          </p:txBody>
        </p:sp>
        <p:sp>
          <p:nvSpPr>
            <p:cNvPr id="23583" name="Text Box 30"/>
            <p:cNvSpPr txBox="1">
              <a:spLocks noChangeArrowheads="1"/>
            </p:cNvSpPr>
            <p:nvPr/>
          </p:nvSpPr>
          <p:spPr bwMode="auto">
            <a:xfrm>
              <a:off x="5033" y="2597"/>
              <a:ext cx="1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200"/>
                <a:t>2</a:t>
              </a:r>
              <a:endParaRPr lang="en-GB" altLang="en-US"/>
            </a:p>
          </p:txBody>
        </p:sp>
        <p:sp>
          <p:nvSpPr>
            <p:cNvPr id="23584" name="Text Box 31"/>
            <p:cNvSpPr txBox="1">
              <a:spLocks noChangeArrowheads="1"/>
            </p:cNvSpPr>
            <p:nvPr/>
          </p:nvSpPr>
          <p:spPr bwMode="auto">
            <a:xfrm>
              <a:off x="3648" y="3098"/>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200"/>
                <a:t>7</a:t>
              </a:r>
              <a:endParaRPr lang="en-GB" altLang="en-US"/>
            </a:p>
          </p:txBody>
        </p:sp>
        <p:sp>
          <p:nvSpPr>
            <p:cNvPr id="23585" name="Text Box 32"/>
            <p:cNvSpPr txBox="1">
              <a:spLocks noChangeArrowheads="1"/>
            </p:cNvSpPr>
            <p:nvPr/>
          </p:nvSpPr>
          <p:spPr bwMode="auto">
            <a:xfrm>
              <a:off x="4403" y="2764"/>
              <a:ext cx="1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200"/>
                <a:t>6</a:t>
              </a:r>
              <a:endParaRPr lang="en-GB" altLang="en-US"/>
            </a:p>
          </p:txBody>
        </p:sp>
        <p:sp>
          <p:nvSpPr>
            <p:cNvPr id="23586" name="Text Box 33"/>
            <p:cNvSpPr txBox="1">
              <a:spLocks noChangeArrowheads="1"/>
            </p:cNvSpPr>
            <p:nvPr/>
          </p:nvSpPr>
          <p:spPr bwMode="auto">
            <a:xfrm>
              <a:off x="4907" y="2764"/>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200"/>
                <a:t>1</a:t>
              </a:r>
              <a:endParaRPr lang="en-GB" altLang="en-US" sz="1600"/>
            </a:p>
          </p:txBody>
        </p:sp>
      </p:grpSp>
    </p:spTree>
    <p:extLst>
      <p:ext uri="{BB962C8B-B14F-4D97-AF65-F5344CB8AC3E}">
        <p14:creationId xmlns:p14="http://schemas.microsoft.com/office/powerpoint/2010/main" val="2586896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234CE9CA-2C63-E840-8514-28730DE41B02}" type="slidenum">
              <a:rPr lang="en-GB" altLang="en-US" sz="1400"/>
              <a:pPr/>
              <a:t>27</a:t>
            </a:fld>
            <a:endParaRPr lang="en-GB" altLang="en-US" sz="1400"/>
          </a:p>
        </p:txBody>
      </p:sp>
      <p:sp>
        <p:nvSpPr>
          <p:cNvPr id="24579" name="Rectangle 2"/>
          <p:cNvSpPr>
            <a:spLocks noGrp="1" noChangeArrowheads="1"/>
          </p:cNvSpPr>
          <p:nvPr>
            <p:ph type="body" idx="1"/>
          </p:nvPr>
        </p:nvSpPr>
        <p:spPr>
          <a:xfrm>
            <a:off x="914400" y="1600200"/>
            <a:ext cx="10439400" cy="4648200"/>
          </a:xfrm>
        </p:spPr>
        <p:txBody>
          <a:bodyPr/>
          <a:lstStyle/>
          <a:p>
            <a:r>
              <a:rPr lang="en-GB" altLang="en-US" u="sng" dirty="0">
                <a:latin typeface="Arial" charset="0"/>
              </a:rPr>
              <a:t>Completeness</a:t>
            </a:r>
            <a:endParaRPr lang="en-GB" altLang="en-US" dirty="0">
              <a:latin typeface="Arial" charset="0"/>
            </a:endParaRPr>
          </a:p>
          <a:p>
            <a:pPr>
              <a:buFontTx/>
              <a:buNone/>
            </a:pPr>
            <a:r>
              <a:rPr lang="en-GB" altLang="en-US" dirty="0">
                <a:latin typeface="Arial" charset="0"/>
              </a:rPr>
              <a:t>    If a solution exists, will it be found?</a:t>
            </a:r>
          </a:p>
          <a:p>
            <a:pPr lvl="1"/>
            <a:r>
              <a:rPr lang="en-GB" altLang="en-US" dirty="0">
                <a:latin typeface="Arial" charset="0"/>
              </a:rPr>
              <a:t>a complete algorithm will find a solution.</a:t>
            </a:r>
          </a:p>
          <a:p>
            <a:pPr lvl="1"/>
            <a:endParaRPr lang="en-GB" altLang="en-US" dirty="0">
              <a:latin typeface="Arial" charset="0"/>
            </a:endParaRPr>
          </a:p>
          <a:p>
            <a:r>
              <a:rPr lang="en-GB" altLang="en-US" u="sng" dirty="0">
                <a:latin typeface="Arial" charset="0"/>
              </a:rPr>
              <a:t>Optimality / Admissibility</a:t>
            </a:r>
            <a:endParaRPr lang="en-GB" altLang="en-US" dirty="0">
              <a:latin typeface="Arial" charset="0"/>
            </a:endParaRPr>
          </a:p>
          <a:p>
            <a:pPr>
              <a:buFontTx/>
              <a:buNone/>
            </a:pPr>
            <a:r>
              <a:rPr lang="en-GB" altLang="en-US" dirty="0">
                <a:latin typeface="Arial" charset="0"/>
              </a:rPr>
              <a:t>    If a solution is found, is it guaranteed to be optimal?</a:t>
            </a:r>
          </a:p>
          <a:p>
            <a:pPr lvl="1"/>
            <a:r>
              <a:rPr lang="en-GB" altLang="en-US" dirty="0">
                <a:latin typeface="Arial" charset="0"/>
              </a:rPr>
              <a:t>an admissible algorithm will find </a:t>
            </a:r>
            <a:r>
              <a:rPr lang="en-GB" altLang="en-US" b="1" dirty="0">
                <a:latin typeface="Arial" charset="0"/>
              </a:rPr>
              <a:t>a solution with minimum cost</a:t>
            </a:r>
            <a:r>
              <a:rPr lang="en-GB" altLang="en-US" dirty="0">
                <a:latin typeface="Arial" charset="0"/>
              </a:rPr>
              <a:t>.</a:t>
            </a:r>
          </a:p>
        </p:txBody>
      </p:sp>
      <p:sp>
        <p:nvSpPr>
          <p:cNvPr id="64515"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Evaluating Search Strategies</a:t>
            </a:r>
          </a:p>
        </p:txBody>
      </p:sp>
    </p:spTree>
    <p:extLst>
      <p:ext uri="{BB962C8B-B14F-4D97-AF65-F5344CB8AC3E}">
        <p14:creationId xmlns:p14="http://schemas.microsoft.com/office/powerpoint/2010/main" val="12908359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AF898CEE-5359-9047-9A72-951BD2C23527}" type="slidenum">
              <a:rPr lang="en-GB" altLang="en-US" sz="1400"/>
              <a:pPr/>
              <a:t>28</a:t>
            </a:fld>
            <a:endParaRPr lang="en-GB" altLang="en-US" sz="1400"/>
          </a:p>
        </p:txBody>
      </p:sp>
      <p:sp>
        <p:nvSpPr>
          <p:cNvPr id="25603" name="Rectangle 2"/>
          <p:cNvSpPr>
            <a:spLocks noGrp="1" noChangeArrowheads="1"/>
          </p:cNvSpPr>
          <p:nvPr>
            <p:ph type="body" idx="1"/>
          </p:nvPr>
        </p:nvSpPr>
        <p:spPr>
          <a:xfrm>
            <a:off x="672353" y="1600200"/>
            <a:ext cx="10878671" cy="4648200"/>
          </a:xfrm>
        </p:spPr>
        <p:txBody>
          <a:bodyPr/>
          <a:lstStyle/>
          <a:p>
            <a:r>
              <a:rPr lang="en-GB" altLang="en-US" u="sng" dirty="0">
                <a:latin typeface="Arial" charset="0"/>
              </a:rPr>
              <a:t>Time Complexity</a:t>
            </a:r>
            <a:endParaRPr lang="en-GB" altLang="en-US" dirty="0">
              <a:latin typeface="Arial" charset="0"/>
            </a:endParaRPr>
          </a:p>
          <a:p>
            <a:pPr>
              <a:buFontTx/>
              <a:buNone/>
            </a:pPr>
            <a:r>
              <a:rPr lang="en-GB" altLang="en-US" dirty="0">
                <a:latin typeface="Arial" charset="0"/>
              </a:rPr>
              <a:t>    How long does it take to find a solution?</a:t>
            </a:r>
          </a:p>
          <a:p>
            <a:pPr lvl="1"/>
            <a:r>
              <a:rPr lang="en-GB" altLang="en-US" dirty="0">
                <a:latin typeface="Arial" charset="0"/>
              </a:rPr>
              <a:t>measured for worst or average case</a:t>
            </a:r>
          </a:p>
          <a:p>
            <a:pPr lvl="1"/>
            <a:r>
              <a:rPr lang="en-GB" altLang="en-US" dirty="0">
                <a:latin typeface="Arial" charset="0"/>
              </a:rPr>
              <a:t>measured in number of nodes expanded/tested.</a:t>
            </a:r>
          </a:p>
          <a:p>
            <a:pPr lvl="4"/>
            <a:endParaRPr lang="en-GB" altLang="en-US" dirty="0">
              <a:latin typeface="Arial" charset="0"/>
            </a:endParaRPr>
          </a:p>
          <a:p>
            <a:r>
              <a:rPr lang="en-GB" altLang="en-US" u="sng" dirty="0">
                <a:latin typeface="Arial" charset="0"/>
              </a:rPr>
              <a:t>Space Complexity</a:t>
            </a:r>
            <a:endParaRPr lang="en-GB" altLang="en-US" dirty="0">
              <a:latin typeface="Arial" charset="0"/>
            </a:endParaRPr>
          </a:p>
          <a:p>
            <a:pPr>
              <a:buFontTx/>
              <a:buNone/>
            </a:pPr>
            <a:r>
              <a:rPr lang="en-GB" altLang="en-US" dirty="0">
                <a:latin typeface="Arial" charset="0"/>
              </a:rPr>
              <a:t>   How much memory is used by the algorithm?</a:t>
            </a:r>
          </a:p>
          <a:p>
            <a:pPr lvl="1"/>
            <a:r>
              <a:rPr lang="en-GB" altLang="en-US" dirty="0">
                <a:latin typeface="Arial" charset="0"/>
              </a:rPr>
              <a:t>measured in terms of the maximum size of the nodes list during the search.</a:t>
            </a:r>
          </a:p>
        </p:txBody>
      </p:sp>
      <p:sp>
        <p:nvSpPr>
          <p:cNvPr id="65539"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Evaluating Search Strategies (2)</a:t>
            </a:r>
          </a:p>
        </p:txBody>
      </p:sp>
    </p:spTree>
    <p:extLst>
      <p:ext uri="{BB962C8B-B14F-4D97-AF65-F5344CB8AC3E}">
        <p14:creationId xmlns:p14="http://schemas.microsoft.com/office/powerpoint/2010/main" val="12000264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CF5060BC-C19D-A64B-970D-F0B6918D740F}" type="slidenum">
              <a:rPr lang="en-GB" altLang="en-US" sz="1400"/>
              <a:pPr/>
              <a:t>29</a:t>
            </a:fld>
            <a:endParaRPr lang="en-GB" altLang="en-US" sz="1400"/>
          </a:p>
        </p:txBody>
      </p:sp>
      <p:sp>
        <p:nvSpPr>
          <p:cNvPr id="26627" name="Rectangle 2"/>
          <p:cNvSpPr>
            <a:spLocks noGrp="1" noChangeArrowheads="1"/>
          </p:cNvSpPr>
          <p:nvPr>
            <p:ph type="body" idx="1"/>
          </p:nvPr>
        </p:nvSpPr>
        <p:spPr>
          <a:xfrm>
            <a:off x="766482" y="1600200"/>
            <a:ext cx="10717306" cy="4648200"/>
          </a:xfrm>
        </p:spPr>
        <p:txBody>
          <a:bodyPr>
            <a:normAutofit/>
          </a:bodyPr>
          <a:lstStyle/>
          <a:p>
            <a:r>
              <a:rPr lang="en-GB" altLang="en-US" dirty="0">
                <a:latin typeface="Arial" charset="0"/>
              </a:rPr>
              <a:t>Uninformed </a:t>
            </a:r>
            <a:r>
              <a:rPr lang="en-GB" altLang="en-US" dirty="0" smtClean="0">
                <a:latin typeface="Arial" charset="0"/>
              </a:rPr>
              <a:t>Search (</a:t>
            </a:r>
            <a:r>
              <a:rPr lang="en-GB" altLang="en-US" b="1" dirty="0" smtClean="0">
                <a:latin typeface="Arial" charset="0"/>
              </a:rPr>
              <a:t>blind search</a:t>
            </a:r>
            <a:r>
              <a:rPr lang="en-GB" altLang="en-US" dirty="0" smtClean="0">
                <a:latin typeface="Arial" charset="0"/>
              </a:rPr>
              <a:t>)</a:t>
            </a:r>
          </a:p>
          <a:p>
            <a:pPr lvl="1"/>
            <a:r>
              <a:rPr lang="en-GB" altLang="en-US" dirty="0" smtClean="0">
                <a:latin typeface="Arial" charset="0"/>
              </a:rPr>
              <a:t>They </a:t>
            </a:r>
            <a:r>
              <a:rPr lang="en-GB" altLang="en-US" dirty="0">
                <a:latin typeface="Arial" charset="0"/>
              </a:rPr>
              <a:t>do not know whether a node is “more promising” than the others. </a:t>
            </a:r>
          </a:p>
          <a:p>
            <a:pPr lvl="4"/>
            <a:endParaRPr lang="en-GB" altLang="en-US" dirty="0">
              <a:latin typeface="Arial" charset="0"/>
            </a:endParaRPr>
          </a:p>
          <a:p>
            <a:pPr marL="514350" indent="-514350">
              <a:buFont typeface="+mj-lt"/>
              <a:buAutoNum type="arabicPeriod"/>
            </a:pPr>
            <a:r>
              <a:rPr lang="en-GB" altLang="en-US" u="sng" dirty="0" smtClean="0">
                <a:latin typeface="Arial" charset="0"/>
              </a:rPr>
              <a:t>BFS: breadth-first search</a:t>
            </a:r>
          </a:p>
          <a:p>
            <a:pPr>
              <a:buFontTx/>
              <a:buNone/>
            </a:pPr>
            <a:r>
              <a:rPr lang="en-GB" altLang="en-US" i="1" dirty="0" smtClean="0">
                <a:latin typeface="Arial" charset="0"/>
              </a:rPr>
              <a:t>    	queue (FIFO) used to order nodes, add to </a:t>
            </a:r>
            <a:r>
              <a:rPr lang="en-GB" altLang="en-US" b="1" i="1" dirty="0" smtClean="0">
                <a:latin typeface="Arial" charset="0"/>
              </a:rPr>
              <a:t>rear</a:t>
            </a:r>
            <a:endParaRPr lang="en-GB" altLang="en-US" sz="1600" b="1" i="1" dirty="0" smtClean="0">
              <a:latin typeface="Arial" charset="0"/>
            </a:endParaRPr>
          </a:p>
          <a:p>
            <a:pPr marL="514350" indent="-514350">
              <a:buFont typeface="+mj-lt"/>
              <a:buAutoNum type="arabicPeriod" startAt="2"/>
            </a:pPr>
            <a:r>
              <a:rPr lang="en-GB" altLang="en-US" u="sng" dirty="0" smtClean="0">
                <a:latin typeface="Arial" charset="0"/>
              </a:rPr>
              <a:t>DFS: depth-first search</a:t>
            </a:r>
          </a:p>
          <a:p>
            <a:pPr>
              <a:buFontTx/>
              <a:buNone/>
            </a:pPr>
            <a:r>
              <a:rPr lang="en-GB" altLang="en-US" i="1" dirty="0" smtClean="0">
                <a:latin typeface="Arial" charset="0"/>
              </a:rPr>
              <a:t>    	stack (LIFO) used to order nodes, add to </a:t>
            </a:r>
            <a:r>
              <a:rPr lang="en-GB" altLang="en-US" b="1" i="1" dirty="0" smtClean="0">
                <a:latin typeface="Arial" charset="0"/>
              </a:rPr>
              <a:t>front</a:t>
            </a:r>
          </a:p>
          <a:p>
            <a:pPr marL="514350" indent="-514350">
              <a:buFont typeface="+mj-lt"/>
              <a:buAutoNum type="arabicPeriod" startAt="3"/>
            </a:pPr>
            <a:r>
              <a:rPr lang="en-GB" altLang="en-US" u="sng" dirty="0" smtClean="0">
                <a:latin typeface="Arial" charset="0"/>
              </a:rPr>
              <a:t>Depth-limited search:</a:t>
            </a:r>
          </a:p>
          <a:p>
            <a:pPr marL="400050" indent="-227013">
              <a:buFontTx/>
              <a:buNone/>
            </a:pPr>
            <a:r>
              <a:rPr lang="en-GB" altLang="en-US" dirty="0" smtClean="0">
                <a:latin typeface="Arial" charset="0"/>
              </a:rPr>
              <a:t>		</a:t>
            </a:r>
            <a:r>
              <a:rPr lang="en-GB" altLang="en-US" i="1" dirty="0" smtClean="0">
                <a:latin typeface="Arial" charset="0"/>
              </a:rPr>
              <a:t>DFS with limited depth</a:t>
            </a:r>
            <a:endParaRPr lang="en-GB" altLang="en-US" i="1" dirty="0">
              <a:latin typeface="Arial" charset="0"/>
            </a:endParaRPr>
          </a:p>
        </p:txBody>
      </p:sp>
      <p:sp>
        <p:nvSpPr>
          <p:cNvPr id="66563"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Uninformed Search Strategies</a:t>
            </a:r>
          </a:p>
        </p:txBody>
      </p:sp>
    </p:spTree>
    <p:extLst>
      <p:ext uri="{BB962C8B-B14F-4D97-AF65-F5344CB8AC3E}">
        <p14:creationId xmlns:p14="http://schemas.microsoft.com/office/powerpoint/2010/main" val="1825834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smtClean="0">
                <a:latin typeface="Arial" charset="0"/>
              </a:rPr>
              <a:t>Outline</a:t>
            </a:r>
            <a:endParaRPr lang="en-US" dirty="0"/>
          </a:p>
        </p:txBody>
      </p:sp>
      <p:sp>
        <p:nvSpPr>
          <p:cNvPr id="4099" name="Rectangle 4"/>
          <p:cNvSpPr>
            <a:spLocks noGrp="1" noChangeArrowheads="1"/>
          </p:cNvSpPr>
          <p:nvPr>
            <p:ph idx="1"/>
          </p:nvPr>
        </p:nvSpPr>
        <p:spPr/>
        <p:txBody>
          <a:bodyPr/>
          <a:lstStyle/>
          <a:p>
            <a:r>
              <a:rPr lang="en-GB" altLang="en-US">
                <a:latin typeface="Arial" charset="0"/>
              </a:rPr>
              <a:t>Problem-solving agents</a:t>
            </a:r>
          </a:p>
          <a:p>
            <a:r>
              <a:rPr lang="en-GB" altLang="en-US">
                <a:latin typeface="Arial" charset="0"/>
              </a:rPr>
              <a:t>State space representations</a:t>
            </a:r>
          </a:p>
          <a:p>
            <a:r>
              <a:rPr lang="en-GB" altLang="en-US">
                <a:latin typeface="Arial" charset="0"/>
              </a:rPr>
              <a:t>Searching in the state space</a:t>
            </a:r>
          </a:p>
          <a:p>
            <a:r>
              <a:rPr lang="en-GB" altLang="en-US">
                <a:latin typeface="Arial" charset="0"/>
              </a:rPr>
              <a:t>Uninformed Search algorithms</a:t>
            </a:r>
          </a:p>
        </p:txBody>
      </p:sp>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F06E14D6-1B5F-734C-8A5B-58568B8065F6}" type="slidenum">
              <a:rPr lang="en-GB" altLang="en-US" sz="1400"/>
              <a:pPr/>
              <a:t>3</a:t>
            </a:fld>
            <a:endParaRPr lang="en-GB" altLang="en-US" sz="1400"/>
          </a:p>
        </p:txBody>
      </p:sp>
    </p:spTree>
    <p:extLst>
      <p:ext uri="{BB962C8B-B14F-4D97-AF65-F5344CB8AC3E}">
        <p14:creationId xmlns:p14="http://schemas.microsoft.com/office/powerpoint/2010/main" val="1579878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CE168ECC-0B23-9548-885B-51B61DB816BC}" type="slidenum">
              <a:rPr lang="en-GB" altLang="en-US" sz="1400"/>
              <a:pPr/>
              <a:t>30</a:t>
            </a:fld>
            <a:endParaRPr lang="en-GB" altLang="en-US" sz="1400"/>
          </a:p>
        </p:txBody>
      </p:sp>
      <p:sp>
        <p:nvSpPr>
          <p:cNvPr id="27651" name="Rectangle 2"/>
          <p:cNvSpPr>
            <a:spLocks noGrp="1" noChangeArrowheads="1"/>
          </p:cNvSpPr>
          <p:nvPr>
            <p:ph type="body" idx="1"/>
          </p:nvPr>
        </p:nvSpPr>
        <p:spPr>
          <a:xfrm>
            <a:off x="847165" y="1600200"/>
            <a:ext cx="10797988" cy="4648200"/>
          </a:xfrm>
        </p:spPr>
        <p:txBody>
          <a:bodyPr/>
          <a:lstStyle/>
          <a:p>
            <a:pPr marL="514350" indent="-514350">
              <a:buFont typeface="+mj-lt"/>
              <a:buAutoNum type="arabicPeriod" startAt="4"/>
            </a:pPr>
            <a:r>
              <a:rPr lang="en-GB" altLang="en-US" u="sng" dirty="0">
                <a:latin typeface="Arial" charset="0"/>
              </a:rPr>
              <a:t>UCS: uniform-cost search</a:t>
            </a:r>
          </a:p>
          <a:p>
            <a:pPr>
              <a:buFontTx/>
              <a:buNone/>
            </a:pPr>
            <a:r>
              <a:rPr lang="en-GB" altLang="en-US" dirty="0"/>
              <a:t>    </a:t>
            </a:r>
            <a:r>
              <a:rPr lang="en-GB" altLang="en-US" i="1" dirty="0">
                <a:latin typeface="Arial" charset="0"/>
              </a:rPr>
              <a:t>priority queue used to order nodes, </a:t>
            </a:r>
            <a:r>
              <a:rPr lang="en-GB" altLang="en-US" b="1" i="1" dirty="0">
                <a:latin typeface="Arial" charset="0"/>
              </a:rPr>
              <a:t>sorted</a:t>
            </a:r>
            <a:r>
              <a:rPr lang="en-GB" altLang="en-US" i="1" dirty="0">
                <a:latin typeface="Arial" charset="0"/>
              </a:rPr>
              <a:t> by path cost</a:t>
            </a:r>
            <a:endParaRPr lang="en-GB" altLang="en-US" dirty="0">
              <a:latin typeface="Arial" charset="0"/>
            </a:endParaRPr>
          </a:p>
          <a:p>
            <a:pPr lvl="3"/>
            <a:endParaRPr lang="en-GB" altLang="en-US" dirty="0">
              <a:latin typeface="Arial" charset="0"/>
            </a:endParaRPr>
          </a:p>
          <a:p>
            <a:pPr lvl="1"/>
            <a:r>
              <a:rPr lang="en-GB" altLang="en-US" dirty="0">
                <a:latin typeface="Arial" charset="0"/>
              </a:rPr>
              <a:t>let </a:t>
            </a:r>
            <a:r>
              <a:rPr lang="en-GB" altLang="en-US" i="1" dirty="0">
                <a:latin typeface="Arial" charset="0"/>
              </a:rPr>
              <a:t>g(n) = </a:t>
            </a:r>
            <a:r>
              <a:rPr lang="en-GB" altLang="en-US" dirty="0">
                <a:latin typeface="Arial" charset="0"/>
              </a:rPr>
              <a:t>cost of path from start node </a:t>
            </a:r>
            <a:r>
              <a:rPr lang="en-GB" altLang="en-US" i="1" dirty="0">
                <a:latin typeface="Arial" charset="0"/>
              </a:rPr>
              <a:t>s </a:t>
            </a:r>
            <a:r>
              <a:rPr lang="en-GB" altLang="en-US" dirty="0">
                <a:latin typeface="Arial" charset="0"/>
              </a:rPr>
              <a:t>to </a:t>
            </a:r>
            <a:r>
              <a:rPr lang="en-GB" altLang="en-US" dirty="0" smtClean="0">
                <a:latin typeface="Arial" charset="0"/>
              </a:rPr>
              <a:t>current </a:t>
            </a:r>
            <a:r>
              <a:rPr lang="en-GB" altLang="en-US" dirty="0">
                <a:latin typeface="Arial" charset="0"/>
              </a:rPr>
              <a:t>node </a:t>
            </a:r>
            <a:r>
              <a:rPr lang="en-GB" altLang="en-US" i="1" dirty="0">
                <a:latin typeface="Arial" charset="0"/>
              </a:rPr>
              <a:t>n</a:t>
            </a:r>
            <a:endParaRPr lang="en-GB" altLang="en-US" dirty="0">
              <a:latin typeface="Arial" charset="0"/>
            </a:endParaRPr>
          </a:p>
          <a:p>
            <a:pPr lvl="1"/>
            <a:r>
              <a:rPr lang="en-GB" altLang="en-US" dirty="0">
                <a:latin typeface="Arial" charset="0"/>
              </a:rPr>
              <a:t>sort nodes by increasing value of </a:t>
            </a:r>
            <a:r>
              <a:rPr lang="en-GB" altLang="en-US" i="1" dirty="0">
                <a:latin typeface="Arial" charset="0"/>
              </a:rPr>
              <a:t>g</a:t>
            </a:r>
          </a:p>
          <a:p>
            <a:pPr lvl="1"/>
            <a:r>
              <a:rPr lang="en-GB" altLang="en-US" i="1" dirty="0">
                <a:latin typeface="Arial" charset="0"/>
              </a:rPr>
              <a:t>UCS is the only uninformed search that uses cost information</a:t>
            </a:r>
          </a:p>
        </p:txBody>
      </p:sp>
      <p:sp>
        <p:nvSpPr>
          <p:cNvPr id="67587"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Uninformed Search Strategies (2)</a:t>
            </a:r>
          </a:p>
        </p:txBody>
      </p:sp>
    </p:spTree>
    <p:extLst>
      <p:ext uri="{BB962C8B-B14F-4D97-AF65-F5344CB8AC3E}">
        <p14:creationId xmlns:p14="http://schemas.microsoft.com/office/powerpoint/2010/main" val="14093658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DA3E1792-DA5F-2E45-ABA1-86AD575886FD}" type="slidenum">
              <a:rPr lang="en-GB" altLang="en-US" sz="1400"/>
              <a:pPr/>
              <a:t>31</a:t>
            </a:fld>
            <a:endParaRPr lang="en-GB" altLang="en-US" sz="1400"/>
          </a:p>
        </p:txBody>
      </p:sp>
      <p:sp>
        <p:nvSpPr>
          <p:cNvPr id="28675" name="Rectangle 2"/>
          <p:cNvSpPr>
            <a:spLocks noGrp="1" noChangeArrowheads="1"/>
          </p:cNvSpPr>
          <p:nvPr>
            <p:ph type="body" idx="1"/>
          </p:nvPr>
        </p:nvSpPr>
        <p:spPr>
          <a:xfrm>
            <a:off x="860612" y="1600200"/>
            <a:ext cx="10676964" cy="4648200"/>
          </a:xfrm>
        </p:spPr>
        <p:txBody>
          <a:bodyPr/>
          <a:lstStyle/>
          <a:p>
            <a:pPr marL="514350" indent="-514350">
              <a:buFont typeface="+mj-lt"/>
              <a:buAutoNum type="arabicPeriod" startAt="5"/>
            </a:pPr>
            <a:r>
              <a:rPr lang="en-GB" altLang="en-US" u="sng" dirty="0">
                <a:latin typeface="Arial" charset="0"/>
              </a:rPr>
              <a:t>IDS: iterative-deepening (depth-first) search</a:t>
            </a:r>
          </a:p>
          <a:p>
            <a:pPr lvl="1">
              <a:buFontTx/>
              <a:buNone/>
            </a:pPr>
            <a:r>
              <a:rPr lang="en-GB" altLang="en-US" i="1" dirty="0">
                <a:latin typeface="Arial" charset="0"/>
              </a:rPr>
              <a:t>requires modification to the tree search algorithm</a:t>
            </a:r>
            <a:r>
              <a:rPr lang="en-GB" altLang="en-US" dirty="0">
                <a:latin typeface="Arial" charset="0"/>
              </a:rPr>
              <a:t>:</a:t>
            </a:r>
          </a:p>
          <a:p>
            <a:pPr lvl="4"/>
            <a:endParaRPr lang="en-GB" altLang="en-US" dirty="0">
              <a:latin typeface="Arial" charset="0"/>
            </a:endParaRPr>
          </a:p>
          <a:p>
            <a:pPr lvl="2"/>
            <a:r>
              <a:rPr lang="en-GB" altLang="en-US" dirty="0">
                <a:latin typeface="Arial" charset="0"/>
              </a:rPr>
              <a:t>do DFS to depth </a:t>
            </a:r>
            <a:r>
              <a:rPr lang="en-GB" altLang="en-US" dirty="0" smtClean="0">
                <a:latin typeface="Arial" charset="0"/>
              </a:rPr>
              <a:t>1</a:t>
            </a:r>
          </a:p>
          <a:p>
            <a:pPr lvl="2"/>
            <a:r>
              <a:rPr lang="en-GB" altLang="en-US" dirty="0" smtClean="0">
                <a:latin typeface="Arial" charset="0"/>
              </a:rPr>
              <a:t>treat </a:t>
            </a:r>
            <a:r>
              <a:rPr lang="en-GB" altLang="en-US" dirty="0">
                <a:latin typeface="Arial" charset="0"/>
              </a:rPr>
              <a:t>all children of the start node as leafs</a:t>
            </a:r>
          </a:p>
          <a:p>
            <a:pPr lvl="2"/>
            <a:r>
              <a:rPr lang="en-GB" altLang="en-US" dirty="0">
                <a:latin typeface="Arial" charset="0"/>
              </a:rPr>
              <a:t>if no solution found, do DFS to depth 2</a:t>
            </a:r>
          </a:p>
          <a:p>
            <a:pPr lvl="2"/>
            <a:r>
              <a:rPr lang="en-GB" altLang="en-US" dirty="0">
                <a:latin typeface="Arial" charset="0"/>
              </a:rPr>
              <a:t>repeat by increasing depth until a solution found</a:t>
            </a:r>
          </a:p>
          <a:p>
            <a:pPr lvl="1"/>
            <a:endParaRPr lang="en-GB" altLang="en-US" dirty="0">
              <a:latin typeface="Arial" charset="0"/>
            </a:endParaRPr>
          </a:p>
          <a:p>
            <a:pPr lvl="1"/>
            <a:r>
              <a:rPr lang="en-GB" altLang="en-US" dirty="0">
                <a:latin typeface="Arial" charset="0"/>
              </a:rPr>
              <a:t>Combines the (benefits of) depth-first and breadth-first search.</a:t>
            </a:r>
          </a:p>
        </p:txBody>
      </p:sp>
      <p:sp>
        <p:nvSpPr>
          <p:cNvPr id="68611"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Uninformed Search Strategies (3)</a:t>
            </a:r>
          </a:p>
        </p:txBody>
      </p:sp>
    </p:spTree>
    <p:extLst>
      <p:ext uri="{BB962C8B-B14F-4D97-AF65-F5344CB8AC3E}">
        <p14:creationId xmlns:p14="http://schemas.microsoft.com/office/powerpoint/2010/main" val="4674666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C6D0946E-1022-0946-9F65-55F6E117E394}" type="slidenum">
              <a:rPr lang="en-GB" altLang="en-US" sz="1400"/>
              <a:pPr/>
              <a:t>32</a:t>
            </a:fld>
            <a:endParaRPr lang="en-GB" altLang="en-US" sz="1400"/>
          </a:p>
        </p:txBody>
      </p:sp>
      <p:sp>
        <p:nvSpPr>
          <p:cNvPr id="29699" name="Rectangle 2"/>
          <p:cNvSpPr>
            <a:spLocks noGrp="1" noChangeArrowheads="1"/>
          </p:cNvSpPr>
          <p:nvPr>
            <p:ph type="body" idx="1"/>
          </p:nvPr>
        </p:nvSpPr>
        <p:spPr>
          <a:xfrm>
            <a:off x="2133600" y="1600200"/>
            <a:ext cx="3962400" cy="914400"/>
          </a:xfrm>
        </p:spPr>
        <p:txBody>
          <a:bodyPr/>
          <a:lstStyle/>
          <a:p>
            <a:pPr>
              <a:buFontTx/>
              <a:buNone/>
            </a:pPr>
            <a:r>
              <a:rPr lang="en-GB" altLang="en-US" sz="2000">
                <a:solidFill>
                  <a:schemeClr val="accent2"/>
                </a:solidFill>
                <a:latin typeface="Arial" charset="0"/>
              </a:rPr>
              <a:t>generalSearch</a:t>
            </a:r>
            <a:r>
              <a:rPr lang="en-GB" altLang="en-US" sz="2000">
                <a:latin typeface="Arial" charset="0"/>
              </a:rPr>
              <a:t>( problem, queue )</a:t>
            </a:r>
          </a:p>
          <a:p>
            <a:pPr>
              <a:buFontTx/>
              <a:buNone/>
            </a:pPr>
            <a:r>
              <a:rPr lang="en-GB" altLang="en-US" sz="2000">
                <a:latin typeface="Arial" charset="0"/>
              </a:rPr>
              <a:t># of nodes tested: 0, expanded: 0</a:t>
            </a:r>
          </a:p>
          <a:p>
            <a:pPr>
              <a:buFontTx/>
              <a:buNone/>
            </a:pPr>
            <a:endParaRPr lang="en-GB" altLang="en-US">
              <a:latin typeface="Arial" charset="0"/>
            </a:endParaRPr>
          </a:p>
        </p:txBody>
      </p:sp>
      <p:sp>
        <p:nvSpPr>
          <p:cNvPr id="69635"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Breadth-First Search Example</a:t>
            </a:r>
          </a:p>
        </p:txBody>
      </p:sp>
      <p:sp>
        <p:nvSpPr>
          <p:cNvPr id="29701"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2"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29703"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29704"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5"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6" name="Text Box 9"/>
          <p:cNvSpPr txBox="1">
            <a:spLocks noChangeArrowheads="1"/>
          </p:cNvSpPr>
          <p:nvPr/>
        </p:nvSpPr>
        <p:spPr bwMode="auto">
          <a:xfrm>
            <a:off x="44196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29707" name="Line 10"/>
          <p:cNvSpPr>
            <a:spLocks noChangeShapeType="1"/>
          </p:cNvSpPr>
          <p:nvPr/>
        </p:nvSpPr>
        <p:spPr bwMode="auto">
          <a:xfrm>
            <a:off x="3886200" y="25908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8" name="Oval 12"/>
          <p:cNvSpPr>
            <a:spLocks noChangeArrowheads="1"/>
          </p:cNvSpPr>
          <p:nvPr/>
        </p:nvSpPr>
        <p:spPr bwMode="auto">
          <a:xfrm>
            <a:off x="8305800" y="1905000"/>
            <a:ext cx="609600" cy="609600"/>
          </a:xfrm>
          <a:prstGeom prst="ellipse">
            <a:avLst/>
          </a:prstGeom>
          <a:solidFill>
            <a:srgbClr val="FFCC99"/>
          </a:solidFill>
          <a:ln w="6350">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29709" name="Oval 13"/>
          <p:cNvSpPr>
            <a:spLocks noChangeArrowheads="1"/>
          </p:cNvSpPr>
          <p:nvPr/>
        </p:nvSpPr>
        <p:spPr bwMode="auto">
          <a:xfrm>
            <a:off x="9296400" y="3048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29710" name="Oval 14"/>
          <p:cNvSpPr>
            <a:spLocks noChangeArrowheads="1"/>
          </p:cNvSpPr>
          <p:nvPr/>
        </p:nvSpPr>
        <p:spPr bwMode="auto">
          <a:xfrm>
            <a:off x="92964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29711" name="Oval 15"/>
          <p:cNvSpPr>
            <a:spLocks noChangeArrowheads="1"/>
          </p:cNvSpPr>
          <p:nvPr/>
        </p:nvSpPr>
        <p:spPr bwMode="auto">
          <a:xfrm>
            <a:off x="8305800" y="3048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29712" name="Oval 16"/>
          <p:cNvSpPr>
            <a:spLocks noChangeArrowheads="1"/>
          </p:cNvSpPr>
          <p:nvPr/>
        </p:nvSpPr>
        <p:spPr bwMode="auto">
          <a:xfrm>
            <a:off x="8305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29713" name="Oval 17"/>
          <p:cNvSpPr>
            <a:spLocks noChangeArrowheads="1"/>
          </p:cNvSpPr>
          <p:nvPr/>
        </p:nvSpPr>
        <p:spPr bwMode="auto">
          <a:xfrm>
            <a:off x="7315200" y="3048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29714" name="Oval 18"/>
          <p:cNvSpPr>
            <a:spLocks noChangeArrowheads="1"/>
          </p:cNvSpPr>
          <p:nvPr/>
        </p:nvSpPr>
        <p:spPr bwMode="auto">
          <a:xfrm>
            <a:off x="73152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29715" name="Oval 19"/>
          <p:cNvSpPr>
            <a:spLocks noChangeArrowheads="1"/>
          </p:cNvSpPr>
          <p:nvPr/>
        </p:nvSpPr>
        <p:spPr bwMode="auto">
          <a:xfrm>
            <a:off x="6248400" y="5334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29716" name="Oval 20"/>
          <p:cNvSpPr>
            <a:spLocks noChangeArrowheads="1"/>
          </p:cNvSpPr>
          <p:nvPr/>
        </p:nvSpPr>
        <p:spPr bwMode="auto">
          <a:xfrm>
            <a:off x="62484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29717" name="Line 21"/>
          <p:cNvSpPr>
            <a:spLocks noChangeShapeType="1"/>
          </p:cNvSpPr>
          <p:nvPr/>
        </p:nvSpPr>
        <p:spPr bwMode="auto">
          <a:xfrm>
            <a:off x="86106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18" name="Line 22"/>
          <p:cNvSpPr>
            <a:spLocks noChangeShapeType="1"/>
          </p:cNvSpPr>
          <p:nvPr/>
        </p:nvSpPr>
        <p:spPr bwMode="auto">
          <a:xfrm>
            <a:off x="8610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19" name="Line 23"/>
          <p:cNvSpPr>
            <a:spLocks noChangeShapeType="1"/>
          </p:cNvSpPr>
          <p:nvPr/>
        </p:nvSpPr>
        <p:spPr bwMode="auto">
          <a:xfrm flipH="1">
            <a:off x="7848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20" name="Line 24"/>
          <p:cNvSpPr>
            <a:spLocks noChangeShapeType="1"/>
          </p:cNvSpPr>
          <p:nvPr/>
        </p:nvSpPr>
        <p:spPr bwMode="auto">
          <a:xfrm>
            <a:off x="88392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21" name="Line 25"/>
          <p:cNvSpPr>
            <a:spLocks noChangeShapeType="1"/>
          </p:cNvSpPr>
          <p:nvPr/>
        </p:nvSpPr>
        <p:spPr bwMode="auto">
          <a:xfrm>
            <a:off x="7620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22" name="Line 26"/>
          <p:cNvSpPr>
            <a:spLocks noChangeShapeType="1"/>
          </p:cNvSpPr>
          <p:nvPr/>
        </p:nvSpPr>
        <p:spPr bwMode="auto">
          <a:xfrm>
            <a:off x="96012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23" name="Line 27"/>
          <p:cNvSpPr>
            <a:spLocks noChangeShapeType="1"/>
          </p:cNvSpPr>
          <p:nvPr/>
        </p:nvSpPr>
        <p:spPr bwMode="auto">
          <a:xfrm flipH="1">
            <a:off x="67818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24" name="Line 28"/>
          <p:cNvSpPr>
            <a:spLocks noChangeShapeType="1"/>
          </p:cNvSpPr>
          <p:nvPr/>
        </p:nvSpPr>
        <p:spPr bwMode="auto">
          <a:xfrm>
            <a:off x="65532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25" name="Line 29"/>
          <p:cNvSpPr>
            <a:spLocks noChangeShapeType="1"/>
          </p:cNvSpPr>
          <p:nvPr/>
        </p:nvSpPr>
        <p:spPr bwMode="auto">
          <a:xfrm>
            <a:off x="7924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26" name="Line 30"/>
          <p:cNvSpPr>
            <a:spLocks noChangeShapeType="1"/>
          </p:cNvSpPr>
          <p:nvPr/>
        </p:nvSpPr>
        <p:spPr bwMode="auto">
          <a:xfrm flipH="1">
            <a:off x="89154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27" name="Text Box 31"/>
          <p:cNvSpPr txBox="1">
            <a:spLocks noChangeArrowheads="1"/>
          </p:cNvSpPr>
          <p:nvPr/>
        </p:nvSpPr>
        <p:spPr bwMode="auto">
          <a:xfrm>
            <a:off x="7772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29728" name="Text Box 32"/>
          <p:cNvSpPr txBox="1">
            <a:spLocks noChangeArrowheads="1"/>
          </p:cNvSpPr>
          <p:nvPr/>
        </p:nvSpPr>
        <p:spPr bwMode="auto">
          <a:xfrm>
            <a:off x="83058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29729" name="Text Box 33"/>
          <p:cNvSpPr txBox="1">
            <a:spLocks noChangeArrowheads="1"/>
          </p:cNvSpPr>
          <p:nvPr/>
        </p:nvSpPr>
        <p:spPr bwMode="auto">
          <a:xfrm>
            <a:off x="91440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29730" name="Text Box 34"/>
          <p:cNvSpPr txBox="1">
            <a:spLocks noChangeArrowheads="1"/>
          </p:cNvSpPr>
          <p:nvPr/>
        </p:nvSpPr>
        <p:spPr bwMode="auto">
          <a:xfrm>
            <a:off x="67500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29731" name="Text Box 35"/>
          <p:cNvSpPr txBox="1">
            <a:spLocks noChangeArrowheads="1"/>
          </p:cNvSpPr>
          <p:nvPr/>
        </p:nvSpPr>
        <p:spPr bwMode="auto">
          <a:xfrm>
            <a:off x="7315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29732" name="Text Box 36"/>
          <p:cNvSpPr txBox="1">
            <a:spLocks noChangeArrowheads="1"/>
          </p:cNvSpPr>
          <p:nvPr/>
        </p:nvSpPr>
        <p:spPr bwMode="auto">
          <a:xfrm>
            <a:off x="8305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29733" name="Text Box 37"/>
          <p:cNvSpPr txBox="1">
            <a:spLocks noChangeArrowheads="1"/>
          </p:cNvSpPr>
          <p:nvPr/>
        </p:nvSpPr>
        <p:spPr bwMode="auto">
          <a:xfrm>
            <a:off x="92964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29734" name="Text Box 38"/>
          <p:cNvSpPr txBox="1">
            <a:spLocks noChangeArrowheads="1"/>
          </p:cNvSpPr>
          <p:nvPr/>
        </p:nvSpPr>
        <p:spPr bwMode="auto">
          <a:xfrm>
            <a:off x="62484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29735" name="Text Box 39"/>
          <p:cNvSpPr txBox="1">
            <a:spLocks noChangeArrowheads="1"/>
          </p:cNvSpPr>
          <p:nvPr/>
        </p:nvSpPr>
        <p:spPr bwMode="auto">
          <a:xfrm>
            <a:off x="79692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29736" name="Text Box 40"/>
          <p:cNvSpPr txBox="1">
            <a:spLocks noChangeArrowheads="1"/>
          </p:cNvSpPr>
          <p:nvPr/>
        </p:nvSpPr>
        <p:spPr bwMode="auto">
          <a:xfrm>
            <a:off x="90360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Tree>
    <p:extLst>
      <p:ext uri="{BB962C8B-B14F-4D97-AF65-F5344CB8AC3E}">
        <p14:creationId xmlns:p14="http://schemas.microsoft.com/office/powerpoint/2010/main" val="12167217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4801519E-7C3D-554C-B7B5-4337AE0BFE65}" type="slidenum">
              <a:rPr lang="en-GB" altLang="en-US" sz="1400"/>
              <a:pPr/>
              <a:t>33</a:t>
            </a:fld>
            <a:endParaRPr lang="en-GB" altLang="en-US" sz="1400"/>
          </a:p>
        </p:txBody>
      </p:sp>
      <p:sp>
        <p:nvSpPr>
          <p:cNvPr id="30723" name="Rectangle 2"/>
          <p:cNvSpPr>
            <a:spLocks noGrp="1" noChangeArrowheads="1"/>
          </p:cNvSpPr>
          <p:nvPr>
            <p:ph type="body" idx="1"/>
          </p:nvPr>
        </p:nvSpPr>
        <p:spPr>
          <a:xfrm>
            <a:off x="2133600" y="1600200"/>
            <a:ext cx="3962400" cy="914400"/>
          </a:xfrm>
        </p:spPr>
        <p:txBody>
          <a:bodyPr/>
          <a:lstStyle/>
          <a:p>
            <a:pPr>
              <a:buFontTx/>
              <a:buNone/>
            </a:pPr>
            <a:r>
              <a:rPr lang="en-GB" altLang="en-US" sz="2000">
                <a:solidFill>
                  <a:schemeClr val="accent2"/>
                </a:solidFill>
                <a:latin typeface="Arial" charset="0"/>
              </a:rPr>
              <a:t>generalSearch</a:t>
            </a:r>
            <a:r>
              <a:rPr lang="en-GB" altLang="en-US" sz="2000">
                <a:latin typeface="Arial" charset="0"/>
              </a:rPr>
              <a:t>( problem, queue)</a:t>
            </a:r>
          </a:p>
          <a:p>
            <a:pPr>
              <a:buFontTx/>
              <a:buNone/>
            </a:pPr>
            <a:r>
              <a:rPr lang="en-GB" altLang="en-US" sz="2000">
                <a:latin typeface="Arial" charset="0"/>
              </a:rPr>
              <a:t># of nodes tested: 1, expanded: 1</a:t>
            </a:r>
          </a:p>
          <a:p>
            <a:pPr>
              <a:buFontTx/>
              <a:buNone/>
            </a:pPr>
            <a:endParaRPr lang="en-GB" altLang="en-US">
              <a:latin typeface="Arial" charset="0"/>
            </a:endParaRPr>
          </a:p>
        </p:txBody>
      </p:sp>
      <p:sp>
        <p:nvSpPr>
          <p:cNvPr id="70659"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BFS Example (2)</a:t>
            </a:r>
          </a:p>
        </p:txBody>
      </p:sp>
      <p:sp>
        <p:nvSpPr>
          <p:cNvPr id="30725"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26"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30727"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a:p>
        </p:txBody>
      </p:sp>
      <p:sp>
        <p:nvSpPr>
          <p:cNvPr id="30728"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29"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0" name="Text Box 9"/>
          <p:cNvSpPr txBox="1">
            <a:spLocks noChangeArrowheads="1"/>
          </p:cNvSpPr>
          <p:nvPr/>
        </p:nvSpPr>
        <p:spPr bwMode="auto">
          <a:xfrm>
            <a:off x="44196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30731" name="Line 10"/>
          <p:cNvSpPr>
            <a:spLocks noChangeShapeType="1"/>
          </p:cNvSpPr>
          <p:nvPr/>
        </p:nvSpPr>
        <p:spPr bwMode="auto">
          <a:xfrm>
            <a:off x="3886200" y="25908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2" name="Oval 12"/>
          <p:cNvSpPr>
            <a:spLocks noChangeArrowheads="1"/>
          </p:cNvSpPr>
          <p:nvPr/>
        </p:nvSpPr>
        <p:spPr bwMode="auto">
          <a:xfrm>
            <a:off x="83058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30733" name="Oval 13"/>
          <p:cNvSpPr>
            <a:spLocks noChangeArrowheads="1"/>
          </p:cNvSpPr>
          <p:nvPr/>
        </p:nvSpPr>
        <p:spPr bwMode="auto">
          <a:xfrm>
            <a:off x="92964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30734" name="Oval 14"/>
          <p:cNvSpPr>
            <a:spLocks noChangeArrowheads="1"/>
          </p:cNvSpPr>
          <p:nvPr/>
        </p:nvSpPr>
        <p:spPr bwMode="auto">
          <a:xfrm>
            <a:off x="92964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30735" name="Oval 15"/>
          <p:cNvSpPr>
            <a:spLocks noChangeArrowheads="1"/>
          </p:cNvSpPr>
          <p:nvPr/>
        </p:nvSpPr>
        <p:spPr bwMode="auto">
          <a:xfrm>
            <a:off x="83058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30736" name="Oval 16"/>
          <p:cNvSpPr>
            <a:spLocks noChangeArrowheads="1"/>
          </p:cNvSpPr>
          <p:nvPr/>
        </p:nvSpPr>
        <p:spPr bwMode="auto">
          <a:xfrm>
            <a:off x="8305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30737" name="Oval 17"/>
          <p:cNvSpPr>
            <a:spLocks noChangeArrowheads="1"/>
          </p:cNvSpPr>
          <p:nvPr/>
        </p:nvSpPr>
        <p:spPr bwMode="auto">
          <a:xfrm>
            <a:off x="73152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30738" name="Oval 18"/>
          <p:cNvSpPr>
            <a:spLocks noChangeArrowheads="1"/>
          </p:cNvSpPr>
          <p:nvPr/>
        </p:nvSpPr>
        <p:spPr bwMode="auto">
          <a:xfrm>
            <a:off x="73152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30739" name="Oval 19"/>
          <p:cNvSpPr>
            <a:spLocks noChangeArrowheads="1"/>
          </p:cNvSpPr>
          <p:nvPr/>
        </p:nvSpPr>
        <p:spPr bwMode="auto">
          <a:xfrm>
            <a:off x="6248400" y="5334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30740" name="Oval 20"/>
          <p:cNvSpPr>
            <a:spLocks noChangeArrowheads="1"/>
          </p:cNvSpPr>
          <p:nvPr/>
        </p:nvSpPr>
        <p:spPr bwMode="auto">
          <a:xfrm>
            <a:off x="62484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30741" name="Line 21"/>
          <p:cNvSpPr>
            <a:spLocks noChangeShapeType="1"/>
          </p:cNvSpPr>
          <p:nvPr/>
        </p:nvSpPr>
        <p:spPr bwMode="auto">
          <a:xfrm>
            <a:off x="86106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2" name="Line 22"/>
          <p:cNvSpPr>
            <a:spLocks noChangeShapeType="1"/>
          </p:cNvSpPr>
          <p:nvPr/>
        </p:nvSpPr>
        <p:spPr bwMode="auto">
          <a:xfrm>
            <a:off x="8610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3" name="Line 23"/>
          <p:cNvSpPr>
            <a:spLocks noChangeShapeType="1"/>
          </p:cNvSpPr>
          <p:nvPr/>
        </p:nvSpPr>
        <p:spPr bwMode="auto">
          <a:xfrm flipH="1">
            <a:off x="7848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4" name="Line 24"/>
          <p:cNvSpPr>
            <a:spLocks noChangeShapeType="1"/>
          </p:cNvSpPr>
          <p:nvPr/>
        </p:nvSpPr>
        <p:spPr bwMode="auto">
          <a:xfrm>
            <a:off x="88392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5" name="Line 25"/>
          <p:cNvSpPr>
            <a:spLocks noChangeShapeType="1"/>
          </p:cNvSpPr>
          <p:nvPr/>
        </p:nvSpPr>
        <p:spPr bwMode="auto">
          <a:xfrm>
            <a:off x="7620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6" name="Line 26"/>
          <p:cNvSpPr>
            <a:spLocks noChangeShapeType="1"/>
          </p:cNvSpPr>
          <p:nvPr/>
        </p:nvSpPr>
        <p:spPr bwMode="auto">
          <a:xfrm>
            <a:off x="96012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7" name="Line 27"/>
          <p:cNvSpPr>
            <a:spLocks noChangeShapeType="1"/>
          </p:cNvSpPr>
          <p:nvPr/>
        </p:nvSpPr>
        <p:spPr bwMode="auto">
          <a:xfrm flipH="1">
            <a:off x="67818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8" name="Line 28"/>
          <p:cNvSpPr>
            <a:spLocks noChangeShapeType="1"/>
          </p:cNvSpPr>
          <p:nvPr/>
        </p:nvSpPr>
        <p:spPr bwMode="auto">
          <a:xfrm>
            <a:off x="65532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9" name="Line 29"/>
          <p:cNvSpPr>
            <a:spLocks noChangeShapeType="1"/>
          </p:cNvSpPr>
          <p:nvPr/>
        </p:nvSpPr>
        <p:spPr bwMode="auto">
          <a:xfrm>
            <a:off x="7924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50" name="Line 30"/>
          <p:cNvSpPr>
            <a:spLocks noChangeShapeType="1"/>
          </p:cNvSpPr>
          <p:nvPr/>
        </p:nvSpPr>
        <p:spPr bwMode="auto">
          <a:xfrm flipH="1">
            <a:off x="89154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51" name="Text Box 31"/>
          <p:cNvSpPr txBox="1">
            <a:spLocks noChangeArrowheads="1"/>
          </p:cNvSpPr>
          <p:nvPr/>
        </p:nvSpPr>
        <p:spPr bwMode="auto">
          <a:xfrm>
            <a:off x="7772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30752" name="Text Box 32"/>
          <p:cNvSpPr txBox="1">
            <a:spLocks noChangeArrowheads="1"/>
          </p:cNvSpPr>
          <p:nvPr/>
        </p:nvSpPr>
        <p:spPr bwMode="auto">
          <a:xfrm>
            <a:off x="83058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30753" name="Text Box 33"/>
          <p:cNvSpPr txBox="1">
            <a:spLocks noChangeArrowheads="1"/>
          </p:cNvSpPr>
          <p:nvPr/>
        </p:nvSpPr>
        <p:spPr bwMode="auto">
          <a:xfrm>
            <a:off x="91440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30754" name="Text Box 34"/>
          <p:cNvSpPr txBox="1">
            <a:spLocks noChangeArrowheads="1"/>
          </p:cNvSpPr>
          <p:nvPr/>
        </p:nvSpPr>
        <p:spPr bwMode="auto">
          <a:xfrm>
            <a:off x="67500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30755" name="Text Box 35"/>
          <p:cNvSpPr txBox="1">
            <a:spLocks noChangeArrowheads="1"/>
          </p:cNvSpPr>
          <p:nvPr/>
        </p:nvSpPr>
        <p:spPr bwMode="auto">
          <a:xfrm>
            <a:off x="7315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30756" name="Text Box 36"/>
          <p:cNvSpPr txBox="1">
            <a:spLocks noChangeArrowheads="1"/>
          </p:cNvSpPr>
          <p:nvPr/>
        </p:nvSpPr>
        <p:spPr bwMode="auto">
          <a:xfrm>
            <a:off x="8305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30757" name="Text Box 37"/>
          <p:cNvSpPr txBox="1">
            <a:spLocks noChangeArrowheads="1"/>
          </p:cNvSpPr>
          <p:nvPr/>
        </p:nvSpPr>
        <p:spPr bwMode="auto">
          <a:xfrm>
            <a:off x="92964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30758" name="Text Box 38"/>
          <p:cNvSpPr txBox="1">
            <a:spLocks noChangeArrowheads="1"/>
          </p:cNvSpPr>
          <p:nvPr/>
        </p:nvSpPr>
        <p:spPr bwMode="auto">
          <a:xfrm>
            <a:off x="62484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30759" name="Text Box 39"/>
          <p:cNvSpPr txBox="1">
            <a:spLocks noChangeArrowheads="1"/>
          </p:cNvSpPr>
          <p:nvPr/>
        </p:nvSpPr>
        <p:spPr bwMode="auto">
          <a:xfrm>
            <a:off x="79692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30760" name="Text Box 40"/>
          <p:cNvSpPr txBox="1">
            <a:spLocks noChangeArrowheads="1"/>
          </p:cNvSpPr>
          <p:nvPr/>
        </p:nvSpPr>
        <p:spPr bwMode="auto">
          <a:xfrm>
            <a:off x="90360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30761" name="Line 41"/>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62" name="Text Box 42"/>
          <p:cNvSpPr txBox="1">
            <a:spLocks noChangeArrowheads="1"/>
          </p:cNvSpPr>
          <p:nvPr/>
        </p:nvSpPr>
        <p:spPr bwMode="auto">
          <a:xfrm>
            <a:off x="41910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{A,B,C}</a:t>
            </a:r>
            <a:endParaRPr lang="en-GB" altLang="en-US"/>
          </a:p>
        </p:txBody>
      </p:sp>
      <p:sp>
        <p:nvSpPr>
          <p:cNvPr id="30763" name="Text Box 43"/>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Tree>
    <p:extLst>
      <p:ext uri="{BB962C8B-B14F-4D97-AF65-F5344CB8AC3E}">
        <p14:creationId xmlns:p14="http://schemas.microsoft.com/office/powerpoint/2010/main" val="11038209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B776E0F4-C83A-EC4E-A9DA-0515A318ABE5}" type="slidenum">
              <a:rPr lang="en-GB" altLang="en-US" sz="1400"/>
              <a:pPr/>
              <a:t>34</a:t>
            </a:fld>
            <a:endParaRPr lang="en-GB" altLang="en-US" sz="1400"/>
          </a:p>
        </p:txBody>
      </p:sp>
      <p:sp>
        <p:nvSpPr>
          <p:cNvPr id="31747" name="Rectangle 2"/>
          <p:cNvSpPr>
            <a:spLocks noGrp="1" noChangeArrowheads="1"/>
          </p:cNvSpPr>
          <p:nvPr>
            <p:ph type="body" idx="1"/>
          </p:nvPr>
        </p:nvSpPr>
        <p:spPr>
          <a:xfrm>
            <a:off x="2133600" y="1600200"/>
            <a:ext cx="3962400" cy="914400"/>
          </a:xfrm>
        </p:spPr>
        <p:txBody>
          <a:bodyPr/>
          <a:lstStyle/>
          <a:p>
            <a:pPr>
              <a:buFontTx/>
              <a:buNone/>
            </a:pPr>
            <a:r>
              <a:rPr lang="en-GB" altLang="en-US" sz="2000">
                <a:solidFill>
                  <a:schemeClr val="accent2"/>
                </a:solidFill>
                <a:latin typeface="Arial" charset="0"/>
              </a:rPr>
              <a:t>generalSearch</a:t>
            </a:r>
            <a:r>
              <a:rPr lang="en-GB" altLang="en-US" sz="2000">
                <a:latin typeface="Arial" charset="0"/>
              </a:rPr>
              <a:t>( problem, queue)</a:t>
            </a:r>
          </a:p>
          <a:p>
            <a:pPr>
              <a:buFontTx/>
              <a:buNone/>
            </a:pPr>
            <a:r>
              <a:rPr lang="en-GB" altLang="en-US" sz="2000">
                <a:latin typeface="Arial" charset="0"/>
              </a:rPr>
              <a:t># of nodes tested: 2, expanded: 2</a:t>
            </a:r>
          </a:p>
          <a:p>
            <a:pPr>
              <a:buFontTx/>
              <a:buNone/>
            </a:pPr>
            <a:endParaRPr lang="en-GB" altLang="en-US">
              <a:latin typeface="Arial" charset="0"/>
            </a:endParaRPr>
          </a:p>
        </p:txBody>
      </p:sp>
      <p:sp>
        <p:nvSpPr>
          <p:cNvPr id="71683"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BFS Example (3)</a:t>
            </a:r>
          </a:p>
        </p:txBody>
      </p:sp>
      <p:sp>
        <p:nvSpPr>
          <p:cNvPr id="31749"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0"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31751"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a:p>
        </p:txBody>
      </p:sp>
      <p:sp>
        <p:nvSpPr>
          <p:cNvPr id="31752"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3" name="Text Box 9"/>
          <p:cNvSpPr txBox="1">
            <a:spLocks noChangeArrowheads="1"/>
          </p:cNvSpPr>
          <p:nvPr/>
        </p:nvSpPr>
        <p:spPr bwMode="auto">
          <a:xfrm>
            <a:off x="44196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31754" name="Line 10"/>
          <p:cNvSpPr>
            <a:spLocks noChangeShapeType="1"/>
          </p:cNvSpPr>
          <p:nvPr/>
        </p:nvSpPr>
        <p:spPr bwMode="auto">
          <a:xfrm>
            <a:off x="3886200" y="25908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5" name="Oval 12"/>
          <p:cNvSpPr>
            <a:spLocks noChangeArrowheads="1"/>
          </p:cNvSpPr>
          <p:nvPr/>
        </p:nvSpPr>
        <p:spPr bwMode="auto">
          <a:xfrm>
            <a:off x="83058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31756" name="Oval 13"/>
          <p:cNvSpPr>
            <a:spLocks noChangeArrowheads="1"/>
          </p:cNvSpPr>
          <p:nvPr/>
        </p:nvSpPr>
        <p:spPr bwMode="auto">
          <a:xfrm>
            <a:off x="92964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31757" name="Oval 14"/>
          <p:cNvSpPr>
            <a:spLocks noChangeArrowheads="1"/>
          </p:cNvSpPr>
          <p:nvPr/>
        </p:nvSpPr>
        <p:spPr bwMode="auto">
          <a:xfrm>
            <a:off x="92964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31758" name="Oval 15"/>
          <p:cNvSpPr>
            <a:spLocks noChangeArrowheads="1"/>
          </p:cNvSpPr>
          <p:nvPr/>
        </p:nvSpPr>
        <p:spPr bwMode="auto">
          <a:xfrm>
            <a:off x="83058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31759" name="Oval 16"/>
          <p:cNvSpPr>
            <a:spLocks noChangeArrowheads="1"/>
          </p:cNvSpPr>
          <p:nvPr/>
        </p:nvSpPr>
        <p:spPr bwMode="auto">
          <a:xfrm>
            <a:off x="8305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31760" name="Oval 17"/>
          <p:cNvSpPr>
            <a:spLocks noChangeArrowheads="1"/>
          </p:cNvSpPr>
          <p:nvPr/>
        </p:nvSpPr>
        <p:spPr bwMode="auto">
          <a:xfrm>
            <a:off x="73152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31761" name="Oval 18"/>
          <p:cNvSpPr>
            <a:spLocks noChangeArrowheads="1"/>
          </p:cNvSpPr>
          <p:nvPr/>
        </p:nvSpPr>
        <p:spPr bwMode="auto">
          <a:xfrm>
            <a:off x="73152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31762" name="Oval 19"/>
          <p:cNvSpPr>
            <a:spLocks noChangeArrowheads="1"/>
          </p:cNvSpPr>
          <p:nvPr/>
        </p:nvSpPr>
        <p:spPr bwMode="auto">
          <a:xfrm>
            <a:off x="6248400" y="5334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31763" name="Oval 20"/>
          <p:cNvSpPr>
            <a:spLocks noChangeArrowheads="1"/>
          </p:cNvSpPr>
          <p:nvPr/>
        </p:nvSpPr>
        <p:spPr bwMode="auto">
          <a:xfrm>
            <a:off x="62484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31764" name="Line 21"/>
          <p:cNvSpPr>
            <a:spLocks noChangeShapeType="1"/>
          </p:cNvSpPr>
          <p:nvPr/>
        </p:nvSpPr>
        <p:spPr bwMode="auto">
          <a:xfrm>
            <a:off x="86106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65" name="Line 22"/>
          <p:cNvSpPr>
            <a:spLocks noChangeShapeType="1"/>
          </p:cNvSpPr>
          <p:nvPr/>
        </p:nvSpPr>
        <p:spPr bwMode="auto">
          <a:xfrm>
            <a:off x="8610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66" name="Line 23"/>
          <p:cNvSpPr>
            <a:spLocks noChangeShapeType="1"/>
          </p:cNvSpPr>
          <p:nvPr/>
        </p:nvSpPr>
        <p:spPr bwMode="auto">
          <a:xfrm flipH="1">
            <a:off x="7848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67" name="Line 24"/>
          <p:cNvSpPr>
            <a:spLocks noChangeShapeType="1"/>
          </p:cNvSpPr>
          <p:nvPr/>
        </p:nvSpPr>
        <p:spPr bwMode="auto">
          <a:xfrm>
            <a:off x="88392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68" name="Line 25"/>
          <p:cNvSpPr>
            <a:spLocks noChangeShapeType="1"/>
          </p:cNvSpPr>
          <p:nvPr/>
        </p:nvSpPr>
        <p:spPr bwMode="auto">
          <a:xfrm>
            <a:off x="7620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69" name="Line 26"/>
          <p:cNvSpPr>
            <a:spLocks noChangeShapeType="1"/>
          </p:cNvSpPr>
          <p:nvPr/>
        </p:nvSpPr>
        <p:spPr bwMode="auto">
          <a:xfrm>
            <a:off x="96012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70" name="Line 27"/>
          <p:cNvSpPr>
            <a:spLocks noChangeShapeType="1"/>
          </p:cNvSpPr>
          <p:nvPr/>
        </p:nvSpPr>
        <p:spPr bwMode="auto">
          <a:xfrm flipH="1">
            <a:off x="67818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71" name="Line 28"/>
          <p:cNvSpPr>
            <a:spLocks noChangeShapeType="1"/>
          </p:cNvSpPr>
          <p:nvPr/>
        </p:nvSpPr>
        <p:spPr bwMode="auto">
          <a:xfrm>
            <a:off x="65532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72" name="Line 29"/>
          <p:cNvSpPr>
            <a:spLocks noChangeShapeType="1"/>
          </p:cNvSpPr>
          <p:nvPr/>
        </p:nvSpPr>
        <p:spPr bwMode="auto">
          <a:xfrm>
            <a:off x="7924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73" name="Line 30"/>
          <p:cNvSpPr>
            <a:spLocks noChangeShapeType="1"/>
          </p:cNvSpPr>
          <p:nvPr/>
        </p:nvSpPr>
        <p:spPr bwMode="auto">
          <a:xfrm flipH="1">
            <a:off x="89154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74" name="Text Box 31"/>
          <p:cNvSpPr txBox="1">
            <a:spLocks noChangeArrowheads="1"/>
          </p:cNvSpPr>
          <p:nvPr/>
        </p:nvSpPr>
        <p:spPr bwMode="auto">
          <a:xfrm>
            <a:off x="7772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31775" name="Text Box 32"/>
          <p:cNvSpPr txBox="1">
            <a:spLocks noChangeArrowheads="1"/>
          </p:cNvSpPr>
          <p:nvPr/>
        </p:nvSpPr>
        <p:spPr bwMode="auto">
          <a:xfrm>
            <a:off x="83058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31776" name="Text Box 33"/>
          <p:cNvSpPr txBox="1">
            <a:spLocks noChangeArrowheads="1"/>
          </p:cNvSpPr>
          <p:nvPr/>
        </p:nvSpPr>
        <p:spPr bwMode="auto">
          <a:xfrm>
            <a:off x="91440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31777" name="Text Box 34"/>
          <p:cNvSpPr txBox="1">
            <a:spLocks noChangeArrowheads="1"/>
          </p:cNvSpPr>
          <p:nvPr/>
        </p:nvSpPr>
        <p:spPr bwMode="auto">
          <a:xfrm>
            <a:off x="67500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31778" name="Text Box 35"/>
          <p:cNvSpPr txBox="1">
            <a:spLocks noChangeArrowheads="1"/>
          </p:cNvSpPr>
          <p:nvPr/>
        </p:nvSpPr>
        <p:spPr bwMode="auto">
          <a:xfrm>
            <a:off x="7315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31779" name="Text Box 36"/>
          <p:cNvSpPr txBox="1">
            <a:spLocks noChangeArrowheads="1"/>
          </p:cNvSpPr>
          <p:nvPr/>
        </p:nvSpPr>
        <p:spPr bwMode="auto">
          <a:xfrm>
            <a:off x="8305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31780" name="Text Box 37"/>
          <p:cNvSpPr txBox="1">
            <a:spLocks noChangeArrowheads="1"/>
          </p:cNvSpPr>
          <p:nvPr/>
        </p:nvSpPr>
        <p:spPr bwMode="auto">
          <a:xfrm>
            <a:off x="92964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31781" name="Text Box 38"/>
          <p:cNvSpPr txBox="1">
            <a:spLocks noChangeArrowheads="1"/>
          </p:cNvSpPr>
          <p:nvPr/>
        </p:nvSpPr>
        <p:spPr bwMode="auto">
          <a:xfrm>
            <a:off x="62484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31782" name="Text Box 39"/>
          <p:cNvSpPr txBox="1">
            <a:spLocks noChangeArrowheads="1"/>
          </p:cNvSpPr>
          <p:nvPr/>
        </p:nvSpPr>
        <p:spPr bwMode="auto">
          <a:xfrm>
            <a:off x="79692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31783" name="Text Box 40"/>
          <p:cNvSpPr txBox="1">
            <a:spLocks noChangeArrowheads="1"/>
          </p:cNvSpPr>
          <p:nvPr/>
        </p:nvSpPr>
        <p:spPr bwMode="auto">
          <a:xfrm>
            <a:off x="90360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31784" name="Line 8"/>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85" name="Line 41"/>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86" name="Text Box 42"/>
          <p:cNvSpPr txBox="1">
            <a:spLocks noChangeArrowheads="1"/>
          </p:cNvSpPr>
          <p:nvPr/>
        </p:nvSpPr>
        <p:spPr bwMode="auto">
          <a:xfrm>
            <a:off x="4114800" y="3733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{B,C,D,E}</a:t>
            </a:r>
            <a:endParaRPr lang="en-GB" altLang="en-US"/>
          </a:p>
        </p:txBody>
      </p:sp>
      <p:sp>
        <p:nvSpPr>
          <p:cNvPr id="31787" name="Text Box 43"/>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
        <p:nvSpPr>
          <p:cNvPr id="31788" name="Line 46"/>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89" name="Text Box 48"/>
          <p:cNvSpPr txBox="1">
            <a:spLocks noChangeArrowheads="1"/>
          </p:cNvSpPr>
          <p:nvPr/>
        </p:nvSpPr>
        <p:spPr bwMode="auto">
          <a:xfrm>
            <a:off x="41910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{A,B,C}</a:t>
            </a:r>
            <a:endParaRPr lang="en-GB" altLang="en-US"/>
          </a:p>
        </p:txBody>
      </p:sp>
      <p:sp>
        <p:nvSpPr>
          <p:cNvPr id="31790" name="Text Box 49"/>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Tree>
    <p:extLst>
      <p:ext uri="{BB962C8B-B14F-4D97-AF65-F5344CB8AC3E}">
        <p14:creationId xmlns:p14="http://schemas.microsoft.com/office/powerpoint/2010/main" val="19556193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9ACF7AEF-FDC5-474F-8966-AA1BA6BD7A6F}" type="slidenum">
              <a:rPr lang="en-GB" altLang="en-US" sz="1400"/>
              <a:pPr/>
              <a:t>35</a:t>
            </a:fld>
            <a:endParaRPr lang="en-GB" altLang="en-US" sz="1400"/>
          </a:p>
        </p:txBody>
      </p:sp>
      <p:sp>
        <p:nvSpPr>
          <p:cNvPr id="32771" name="Rectangle 2"/>
          <p:cNvSpPr>
            <a:spLocks noGrp="1" noChangeArrowheads="1"/>
          </p:cNvSpPr>
          <p:nvPr>
            <p:ph type="body" idx="1"/>
          </p:nvPr>
        </p:nvSpPr>
        <p:spPr>
          <a:xfrm>
            <a:off x="2133600" y="1600200"/>
            <a:ext cx="3962400" cy="914400"/>
          </a:xfrm>
        </p:spPr>
        <p:txBody>
          <a:bodyPr/>
          <a:lstStyle/>
          <a:p>
            <a:pPr>
              <a:buFontTx/>
              <a:buNone/>
            </a:pPr>
            <a:r>
              <a:rPr lang="en-GB" altLang="en-US" sz="2000">
                <a:solidFill>
                  <a:schemeClr val="accent2"/>
                </a:solidFill>
                <a:latin typeface="Arial" charset="0"/>
              </a:rPr>
              <a:t>generalSearch</a:t>
            </a:r>
            <a:r>
              <a:rPr lang="en-GB" altLang="en-US" sz="2000">
                <a:latin typeface="Arial" charset="0"/>
              </a:rPr>
              <a:t>( problem, queue)</a:t>
            </a:r>
          </a:p>
          <a:p>
            <a:pPr>
              <a:buFontTx/>
              <a:buNone/>
            </a:pPr>
            <a:r>
              <a:rPr lang="en-GB" altLang="en-US" sz="2000">
                <a:latin typeface="Arial" charset="0"/>
              </a:rPr>
              <a:t># of nodes tested: 3, expanded: 3</a:t>
            </a:r>
          </a:p>
          <a:p>
            <a:pPr>
              <a:buFontTx/>
              <a:buNone/>
            </a:pPr>
            <a:endParaRPr lang="en-GB" altLang="en-US">
              <a:latin typeface="Arial" charset="0"/>
            </a:endParaRPr>
          </a:p>
        </p:txBody>
      </p:sp>
      <p:sp>
        <p:nvSpPr>
          <p:cNvPr id="72707"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BFS Example (4)</a:t>
            </a:r>
          </a:p>
        </p:txBody>
      </p:sp>
      <p:sp>
        <p:nvSpPr>
          <p:cNvPr id="32773"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4"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32775"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a:p>
        </p:txBody>
      </p:sp>
      <p:sp>
        <p:nvSpPr>
          <p:cNvPr id="32776"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7" name="Text Box 8"/>
          <p:cNvSpPr txBox="1">
            <a:spLocks noChangeArrowheads="1"/>
          </p:cNvSpPr>
          <p:nvPr/>
        </p:nvSpPr>
        <p:spPr bwMode="auto">
          <a:xfrm>
            <a:off x="44196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32778" name="Line 9"/>
          <p:cNvSpPr>
            <a:spLocks noChangeShapeType="1"/>
          </p:cNvSpPr>
          <p:nvPr/>
        </p:nvSpPr>
        <p:spPr bwMode="auto">
          <a:xfrm flipH="1">
            <a:off x="3886200" y="2590800"/>
            <a:ext cx="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9" name="Oval 11"/>
          <p:cNvSpPr>
            <a:spLocks noChangeArrowheads="1"/>
          </p:cNvSpPr>
          <p:nvPr/>
        </p:nvSpPr>
        <p:spPr bwMode="auto">
          <a:xfrm>
            <a:off x="83058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32780" name="Oval 12"/>
          <p:cNvSpPr>
            <a:spLocks noChangeArrowheads="1"/>
          </p:cNvSpPr>
          <p:nvPr/>
        </p:nvSpPr>
        <p:spPr bwMode="auto">
          <a:xfrm>
            <a:off x="92964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32781" name="Oval 13"/>
          <p:cNvSpPr>
            <a:spLocks noChangeArrowheads="1"/>
          </p:cNvSpPr>
          <p:nvPr/>
        </p:nvSpPr>
        <p:spPr bwMode="auto">
          <a:xfrm>
            <a:off x="92964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32782" name="Oval 14"/>
          <p:cNvSpPr>
            <a:spLocks noChangeArrowheads="1"/>
          </p:cNvSpPr>
          <p:nvPr/>
        </p:nvSpPr>
        <p:spPr bwMode="auto">
          <a:xfrm>
            <a:off x="83058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32783" name="Oval 15"/>
          <p:cNvSpPr>
            <a:spLocks noChangeArrowheads="1"/>
          </p:cNvSpPr>
          <p:nvPr/>
        </p:nvSpPr>
        <p:spPr bwMode="auto">
          <a:xfrm>
            <a:off x="83058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32784" name="Oval 16"/>
          <p:cNvSpPr>
            <a:spLocks noChangeArrowheads="1"/>
          </p:cNvSpPr>
          <p:nvPr/>
        </p:nvSpPr>
        <p:spPr bwMode="auto">
          <a:xfrm>
            <a:off x="73152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32785" name="Oval 17"/>
          <p:cNvSpPr>
            <a:spLocks noChangeArrowheads="1"/>
          </p:cNvSpPr>
          <p:nvPr/>
        </p:nvSpPr>
        <p:spPr bwMode="auto">
          <a:xfrm>
            <a:off x="73152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32786" name="Oval 18"/>
          <p:cNvSpPr>
            <a:spLocks noChangeArrowheads="1"/>
          </p:cNvSpPr>
          <p:nvPr/>
        </p:nvSpPr>
        <p:spPr bwMode="auto">
          <a:xfrm>
            <a:off x="6248400" y="5334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32787" name="Oval 19"/>
          <p:cNvSpPr>
            <a:spLocks noChangeArrowheads="1"/>
          </p:cNvSpPr>
          <p:nvPr/>
        </p:nvSpPr>
        <p:spPr bwMode="auto">
          <a:xfrm>
            <a:off x="62484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32788" name="Line 20"/>
          <p:cNvSpPr>
            <a:spLocks noChangeShapeType="1"/>
          </p:cNvSpPr>
          <p:nvPr/>
        </p:nvSpPr>
        <p:spPr bwMode="auto">
          <a:xfrm>
            <a:off x="86106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9" name="Line 21"/>
          <p:cNvSpPr>
            <a:spLocks noChangeShapeType="1"/>
          </p:cNvSpPr>
          <p:nvPr/>
        </p:nvSpPr>
        <p:spPr bwMode="auto">
          <a:xfrm>
            <a:off x="8610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0" name="Line 22"/>
          <p:cNvSpPr>
            <a:spLocks noChangeShapeType="1"/>
          </p:cNvSpPr>
          <p:nvPr/>
        </p:nvSpPr>
        <p:spPr bwMode="auto">
          <a:xfrm flipH="1">
            <a:off x="7848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1" name="Line 23"/>
          <p:cNvSpPr>
            <a:spLocks noChangeShapeType="1"/>
          </p:cNvSpPr>
          <p:nvPr/>
        </p:nvSpPr>
        <p:spPr bwMode="auto">
          <a:xfrm>
            <a:off x="88392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2" name="Line 24"/>
          <p:cNvSpPr>
            <a:spLocks noChangeShapeType="1"/>
          </p:cNvSpPr>
          <p:nvPr/>
        </p:nvSpPr>
        <p:spPr bwMode="auto">
          <a:xfrm>
            <a:off x="7620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3" name="Line 25"/>
          <p:cNvSpPr>
            <a:spLocks noChangeShapeType="1"/>
          </p:cNvSpPr>
          <p:nvPr/>
        </p:nvSpPr>
        <p:spPr bwMode="auto">
          <a:xfrm>
            <a:off x="96012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4" name="Line 26"/>
          <p:cNvSpPr>
            <a:spLocks noChangeShapeType="1"/>
          </p:cNvSpPr>
          <p:nvPr/>
        </p:nvSpPr>
        <p:spPr bwMode="auto">
          <a:xfrm flipH="1">
            <a:off x="67818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5" name="Line 27"/>
          <p:cNvSpPr>
            <a:spLocks noChangeShapeType="1"/>
          </p:cNvSpPr>
          <p:nvPr/>
        </p:nvSpPr>
        <p:spPr bwMode="auto">
          <a:xfrm>
            <a:off x="65532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6" name="Line 28"/>
          <p:cNvSpPr>
            <a:spLocks noChangeShapeType="1"/>
          </p:cNvSpPr>
          <p:nvPr/>
        </p:nvSpPr>
        <p:spPr bwMode="auto">
          <a:xfrm>
            <a:off x="7924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7" name="Line 29"/>
          <p:cNvSpPr>
            <a:spLocks noChangeShapeType="1"/>
          </p:cNvSpPr>
          <p:nvPr/>
        </p:nvSpPr>
        <p:spPr bwMode="auto">
          <a:xfrm flipH="1">
            <a:off x="89154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8" name="Text Box 30"/>
          <p:cNvSpPr txBox="1">
            <a:spLocks noChangeArrowheads="1"/>
          </p:cNvSpPr>
          <p:nvPr/>
        </p:nvSpPr>
        <p:spPr bwMode="auto">
          <a:xfrm>
            <a:off x="7772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32799" name="Text Box 31"/>
          <p:cNvSpPr txBox="1">
            <a:spLocks noChangeArrowheads="1"/>
          </p:cNvSpPr>
          <p:nvPr/>
        </p:nvSpPr>
        <p:spPr bwMode="auto">
          <a:xfrm>
            <a:off x="83058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32800" name="Text Box 32"/>
          <p:cNvSpPr txBox="1">
            <a:spLocks noChangeArrowheads="1"/>
          </p:cNvSpPr>
          <p:nvPr/>
        </p:nvSpPr>
        <p:spPr bwMode="auto">
          <a:xfrm>
            <a:off x="91440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32801" name="Text Box 33"/>
          <p:cNvSpPr txBox="1">
            <a:spLocks noChangeArrowheads="1"/>
          </p:cNvSpPr>
          <p:nvPr/>
        </p:nvSpPr>
        <p:spPr bwMode="auto">
          <a:xfrm>
            <a:off x="67500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32802" name="Text Box 34"/>
          <p:cNvSpPr txBox="1">
            <a:spLocks noChangeArrowheads="1"/>
          </p:cNvSpPr>
          <p:nvPr/>
        </p:nvSpPr>
        <p:spPr bwMode="auto">
          <a:xfrm>
            <a:off x="7315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32803" name="Text Box 35"/>
          <p:cNvSpPr txBox="1">
            <a:spLocks noChangeArrowheads="1"/>
          </p:cNvSpPr>
          <p:nvPr/>
        </p:nvSpPr>
        <p:spPr bwMode="auto">
          <a:xfrm>
            <a:off x="8305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32804" name="Text Box 36"/>
          <p:cNvSpPr txBox="1">
            <a:spLocks noChangeArrowheads="1"/>
          </p:cNvSpPr>
          <p:nvPr/>
        </p:nvSpPr>
        <p:spPr bwMode="auto">
          <a:xfrm>
            <a:off x="92964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32805" name="Text Box 37"/>
          <p:cNvSpPr txBox="1">
            <a:spLocks noChangeArrowheads="1"/>
          </p:cNvSpPr>
          <p:nvPr/>
        </p:nvSpPr>
        <p:spPr bwMode="auto">
          <a:xfrm>
            <a:off x="62484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32806" name="Text Box 38"/>
          <p:cNvSpPr txBox="1">
            <a:spLocks noChangeArrowheads="1"/>
          </p:cNvSpPr>
          <p:nvPr/>
        </p:nvSpPr>
        <p:spPr bwMode="auto">
          <a:xfrm>
            <a:off x="79692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32807" name="Text Box 39"/>
          <p:cNvSpPr txBox="1">
            <a:spLocks noChangeArrowheads="1"/>
          </p:cNvSpPr>
          <p:nvPr/>
        </p:nvSpPr>
        <p:spPr bwMode="auto">
          <a:xfrm>
            <a:off x="90360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32808" name="Line 40"/>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809" name="Line 41"/>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810" name="Text Box 42"/>
          <p:cNvSpPr txBox="1">
            <a:spLocks noChangeArrowheads="1"/>
          </p:cNvSpPr>
          <p:nvPr/>
        </p:nvSpPr>
        <p:spPr bwMode="auto">
          <a:xfrm>
            <a:off x="4114800" y="3733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{B,C,D,E}</a:t>
            </a:r>
            <a:endParaRPr lang="en-GB" altLang="en-US"/>
          </a:p>
        </p:txBody>
      </p:sp>
      <p:sp>
        <p:nvSpPr>
          <p:cNvPr id="32811" name="Text Box 43"/>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
        <p:nvSpPr>
          <p:cNvPr id="32812" name="Line 44"/>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813" name="Text Box 45"/>
          <p:cNvSpPr txBox="1">
            <a:spLocks noChangeArrowheads="1"/>
          </p:cNvSpPr>
          <p:nvPr/>
        </p:nvSpPr>
        <p:spPr bwMode="auto">
          <a:xfrm>
            <a:off x="41910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{A,B,C}</a:t>
            </a:r>
            <a:endParaRPr lang="en-GB" altLang="en-US"/>
          </a:p>
        </p:txBody>
      </p:sp>
      <p:sp>
        <p:nvSpPr>
          <p:cNvPr id="32814" name="Text Box 46"/>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32815" name="Line 47"/>
          <p:cNvSpPr>
            <a:spLocks noChangeShapeType="1"/>
          </p:cNvSpPr>
          <p:nvPr/>
        </p:nvSpPr>
        <p:spPr bwMode="auto">
          <a:xfrm>
            <a:off x="2286000" y="4495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816" name="Text Box 48"/>
          <p:cNvSpPr txBox="1">
            <a:spLocks noChangeArrowheads="1"/>
          </p:cNvSpPr>
          <p:nvPr/>
        </p:nvSpPr>
        <p:spPr bwMode="auto">
          <a:xfrm>
            <a:off x="2438400" y="4114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 not goal</a:t>
            </a:r>
            <a:endParaRPr lang="en-GB" altLang="en-US"/>
          </a:p>
        </p:txBody>
      </p:sp>
      <p:sp>
        <p:nvSpPr>
          <p:cNvPr id="32817" name="Text Box 49"/>
          <p:cNvSpPr txBox="1">
            <a:spLocks noChangeArrowheads="1"/>
          </p:cNvSpPr>
          <p:nvPr/>
        </p:nvSpPr>
        <p:spPr bwMode="auto">
          <a:xfrm>
            <a:off x="4114800" y="4114801"/>
            <a:ext cx="118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{C,D,E,G}</a:t>
            </a:r>
            <a:endParaRPr lang="en-GB" altLang="en-US"/>
          </a:p>
        </p:txBody>
      </p:sp>
    </p:spTree>
    <p:extLst>
      <p:ext uri="{BB962C8B-B14F-4D97-AF65-F5344CB8AC3E}">
        <p14:creationId xmlns:p14="http://schemas.microsoft.com/office/powerpoint/2010/main" val="8569796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75A18437-B216-2840-972E-8A11B67292D4}" type="slidenum">
              <a:rPr lang="en-GB" altLang="en-US" sz="1400"/>
              <a:pPr/>
              <a:t>36</a:t>
            </a:fld>
            <a:endParaRPr lang="en-GB" altLang="en-US" sz="1400"/>
          </a:p>
        </p:txBody>
      </p:sp>
      <p:sp>
        <p:nvSpPr>
          <p:cNvPr id="33795" name="Rectangle 2"/>
          <p:cNvSpPr>
            <a:spLocks noGrp="1" noChangeArrowheads="1"/>
          </p:cNvSpPr>
          <p:nvPr>
            <p:ph type="body" idx="1"/>
          </p:nvPr>
        </p:nvSpPr>
        <p:spPr>
          <a:xfrm>
            <a:off x="2133600" y="1600200"/>
            <a:ext cx="3962400" cy="914400"/>
          </a:xfrm>
        </p:spPr>
        <p:txBody>
          <a:bodyPr/>
          <a:lstStyle/>
          <a:p>
            <a:pPr>
              <a:buFontTx/>
              <a:buNone/>
            </a:pPr>
            <a:r>
              <a:rPr lang="en-GB" altLang="en-US" sz="2000">
                <a:solidFill>
                  <a:schemeClr val="accent2"/>
                </a:solidFill>
                <a:latin typeface="Arial" charset="0"/>
              </a:rPr>
              <a:t>generalSearch</a:t>
            </a:r>
            <a:r>
              <a:rPr lang="en-GB" altLang="en-US" sz="2000">
                <a:latin typeface="Arial" charset="0"/>
              </a:rPr>
              <a:t>( problem, queue)</a:t>
            </a:r>
          </a:p>
          <a:p>
            <a:pPr>
              <a:buFontTx/>
              <a:buNone/>
            </a:pPr>
            <a:r>
              <a:rPr lang="en-GB" altLang="en-US" sz="2000">
                <a:latin typeface="Arial" charset="0"/>
              </a:rPr>
              <a:t># of nodes tested: 4, expanded: 4</a:t>
            </a:r>
          </a:p>
          <a:p>
            <a:pPr>
              <a:buFontTx/>
              <a:buNone/>
            </a:pPr>
            <a:endParaRPr lang="en-GB" altLang="en-US">
              <a:latin typeface="Arial" charset="0"/>
            </a:endParaRPr>
          </a:p>
        </p:txBody>
      </p:sp>
      <p:sp>
        <p:nvSpPr>
          <p:cNvPr id="73731"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BFS Example (5)</a:t>
            </a:r>
          </a:p>
        </p:txBody>
      </p:sp>
      <p:sp>
        <p:nvSpPr>
          <p:cNvPr id="33797"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8"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33799"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a:p>
        </p:txBody>
      </p:sp>
      <p:sp>
        <p:nvSpPr>
          <p:cNvPr id="33800"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1" name="Text Box 8"/>
          <p:cNvSpPr txBox="1">
            <a:spLocks noChangeArrowheads="1"/>
          </p:cNvSpPr>
          <p:nvPr/>
        </p:nvSpPr>
        <p:spPr bwMode="auto">
          <a:xfrm>
            <a:off x="44196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33802" name="Line 9"/>
          <p:cNvSpPr>
            <a:spLocks noChangeShapeType="1"/>
          </p:cNvSpPr>
          <p:nvPr/>
        </p:nvSpPr>
        <p:spPr bwMode="auto">
          <a:xfrm flipH="1">
            <a:off x="3886200" y="25908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3" name="Oval 11"/>
          <p:cNvSpPr>
            <a:spLocks noChangeArrowheads="1"/>
          </p:cNvSpPr>
          <p:nvPr/>
        </p:nvSpPr>
        <p:spPr bwMode="auto">
          <a:xfrm>
            <a:off x="83058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33804" name="Oval 12"/>
          <p:cNvSpPr>
            <a:spLocks noChangeArrowheads="1"/>
          </p:cNvSpPr>
          <p:nvPr/>
        </p:nvSpPr>
        <p:spPr bwMode="auto">
          <a:xfrm>
            <a:off x="92964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33805" name="Oval 13"/>
          <p:cNvSpPr>
            <a:spLocks noChangeArrowheads="1"/>
          </p:cNvSpPr>
          <p:nvPr/>
        </p:nvSpPr>
        <p:spPr bwMode="auto">
          <a:xfrm>
            <a:off x="92964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33806" name="Oval 14"/>
          <p:cNvSpPr>
            <a:spLocks noChangeArrowheads="1"/>
          </p:cNvSpPr>
          <p:nvPr/>
        </p:nvSpPr>
        <p:spPr bwMode="auto">
          <a:xfrm>
            <a:off x="83058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33807" name="Oval 15"/>
          <p:cNvSpPr>
            <a:spLocks noChangeArrowheads="1"/>
          </p:cNvSpPr>
          <p:nvPr/>
        </p:nvSpPr>
        <p:spPr bwMode="auto">
          <a:xfrm>
            <a:off x="83058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33808" name="Oval 16"/>
          <p:cNvSpPr>
            <a:spLocks noChangeArrowheads="1"/>
          </p:cNvSpPr>
          <p:nvPr/>
        </p:nvSpPr>
        <p:spPr bwMode="auto">
          <a:xfrm>
            <a:off x="73152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33809" name="Oval 17"/>
          <p:cNvSpPr>
            <a:spLocks noChangeArrowheads="1"/>
          </p:cNvSpPr>
          <p:nvPr/>
        </p:nvSpPr>
        <p:spPr bwMode="auto">
          <a:xfrm>
            <a:off x="73152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33810" name="Oval 18"/>
          <p:cNvSpPr>
            <a:spLocks noChangeArrowheads="1"/>
          </p:cNvSpPr>
          <p:nvPr/>
        </p:nvSpPr>
        <p:spPr bwMode="auto">
          <a:xfrm>
            <a:off x="6248400" y="5334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33811" name="Oval 19"/>
          <p:cNvSpPr>
            <a:spLocks noChangeArrowheads="1"/>
          </p:cNvSpPr>
          <p:nvPr/>
        </p:nvSpPr>
        <p:spPr bwMode="auto">
          <a:xfrm>
            <a:off x="62484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33812" name="Line 20"/>
          <p:cNvSpPr>
            <a:spLocks noChangeShapeType="1"/>
          </p:cNvSpPr>
          <p:nvPr/>
        </p:nvSpPr>
        <p:spPr bwMode="auto">
          <a:xfrm>
            <a:off x="86106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3" name="Line 21"/>
          <p:cNvSpPr>
            <a:spLocks noChangeShapeType="1"/>
          </p:cNvSpPr>
          <p:nvPr/>
        </p:nvSpPr>
        <p:spPr bwMode="auto">
          <a:xfrm>
            <a:off x="8610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4" name="Line 22"/>
          <p:cNvSpPr>
            <a:spLocks noChangeShapeType="1"/>
          </p:cNvSpPr>
          <p:nvPr/>
        </p:nvSpPr>
        <p:spPr bwMode="auto">
          <a:xfrm flipH="1">
            <a:off x="7848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5" name="Line 23"/>
          <p:cNvSpPr>
            <a:spLocks noChangeShapeType="1"/>
          </p:cNvSpPr>
          <p:nvPr/>
        </p:nvSpPr>
        <p:spPr bwMode="auto">
          <a:xfrm>
            <a:off x="88392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6" name="Line 24"/>
          <p:cNvSpPr>
            <a:spLocks noChangeShapeType="1"/>
          </p:cNvSpPr>
          <p:nvPr/>
        </p:nvSpPr>
        <p:spPr bwMode="auto">
          <a:xfrm>
            <a:off x="7620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7" name="Line 25"/>
          <p:cNvSpPr>
            <a:spLocks noChangeShapeType="1"/>
          </p:cNvSpPr>
          <p:nvPr/>
        </p:nvSpPr>
        <p:spPr bwMode="auto">
          <a:xfrm>
            <a:off x="96012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8" name="Line 26"/>
          <p:cNvSpPr>
            <a:spLocks noChangeShapeType="1"/>
          </p:cNvSpPr>
          <p:nvPr/>
        </p:nvSpPr>
        <p:spPr bwMode="auto">
          <a:xfrm flipH="1">
            <a:off x="67818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9" name="Line 27"/>
          <p:cNvSpPr>
            <a:spLocks noChangeShapeType="1"/>
          </p:cNvSpPr>
          <p:nvPr/>
        </p:nvSpPr>
        <p:spPr bwMode="auto">
          <a:xfrm>
            <a:off x="65532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20" name="Line 28"/>
          <p:cNvSpPr>
            <a:spLocks noChangeShapeType="1"/>
          </p:cNvSpPr>
          <p:nvPr/>
        </p:nvSpPr>
        <p:spPr bwMode="auto">
          <a:xfrm>
            <a:off x="7924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21" name="Line 29"/>
          <p:cNvSpPr>
            <a:spLocks noChangeShapeType="1"/>
          </p:cNvSpPr>
          <p:nvPr/>
        </p:nvSpPr>
        <p:spPr bwMode="auto">
          <a:xfrm flipH="1">
            <a:off x="89154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22" name="Text Box 30"/>
          <p:cNvSpPr txBox="1">
            <a:spLocks noChangeArrowheads="1"/>
          </p:cNvSpPr>
          <p:nvPr/>
        </p:nvSpPr>
        <p:spPr bwMode="auto">
          <a:xfrm>
            <a:off x="7772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33823" name="Text Box 31"/>
          <p:cNvSpPr txBox="1">
            <a:spLocks noChangeArrowheads="1"/>
          </p:cNvSpPr>
          <p:nvPr/>
        </p:nvSpPr>
        <p:spPr bwMode="auto">
          <a:xfrm>
            <a:off x="83058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33824" name="Text Box 32"/>
          <p:cNvSpPr txBox="1">
            <a:spLocks noChangeArrowheads="1"/>
          </p:cNvSpPr>
          <p:nvPr/>
        </p:nvSpPr>
        <p:spPr bwMode="auto">
          <a:xfrm>
            <a:off x="91440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33825" name="Text Box 33"/>
          <p:cNvSpPr txBox="1">
            <a:spLocks noChangeArrowheads="1"/>
          </p:cNvSpPr>
          <p:nvPr/>
        </p:nvSpPr>
        <p:spPr bwMode="auto">
          <a:xfrm>
            <a:off x="67500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33826" name="Text Box 34"/>
          <p:cNvSpPr txBox="1">
            <a:spLocks noChangeArrowheads="1"/>
          </p:cNvSpPr>
          <p:nvPr/>
        </p:nvSpPr>
        <p:spPr bwMode="auto">
          <a:xfrm>
            <a:off x="7315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33827" name="Text Box 35"/>
          <p:cNvSpPr txBox="1">
            <a:spLocks noChangeArrowheads="1"/>
          </p:cNvSpPr>
          <p:nvPr/>
        </p:nvSpPr>
        <p:spPr bwMode="auto">
          <a:xfrm>
            <a:off x="8305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33828" name="Text Box 36"/>
          <p:cNvSpPr txBox="1">
            <a:spLocks noChangeArrowheads="1"/>
          </p:cNvSpPr>
          <p:nvPr/>
        </p:nvSpPr>
        <p:spPr bwMode="auto">
          <a:xfrm>
            <a:off x="92964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33829" name="Text Box 37"/>
          <p:cNvSpPr txBox="1">
            <a:spLocks noChangeArrowheads="1"/>
          </p:cNvSpPr>
          <p:nvPr/>
        </p:nvSpPr>
        <p:spPr bwMode="auto">
          <a:xfrm>
            <a:off x="62484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33830" name="Text Box 38"/>
          <p:cNvSpPr txBox="1">
            <a:spLocks noChangeArrowheads="1"/>
          </p:cNvSpPr>
          <p:nvPr/>
        </p:nvSpPr>
        <p:spPr bwMode="auto">
          <a:xfrm>
            <a:off x="79692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33831" name="Text Box 39"/>
          <p:cNvSpPr txBox="1">
            <a:spLocks noChangeArrowheads="1"/>
          </p:cNvSpPr>
          <p:nvPr/>
        </p:nvSpPr>
        <p:spPr bwMode="auto">
          <a:xfrm>
            <a:off x="90360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33832" name="Line 40"/>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3" name="Line 41"/>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4" name="Text Box 42"/>
          <p:cNvSpPr txBox="1">
            <a:spLocks noChangeArrowheads="1"/>
          </p:cNvSpPr>
          <p:nvPr/>
        </p:nvSpPr>
        <p:spPr bwMode="auto">
          <a:xfrm>
            <a:off x="4114800" y="3733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{B,C,D,E}</a:t>
            </a:r>
            <a:endParaRPr lang="en-GB" altLang="en-US"/>
          </a:p>
        </p:txBody>
      </p:sp>
      <p:sp>
        <p:nvSpPr>
          <p:cNvPr id="33835" name="Text Box 43"/>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
        <p:nvSpPr>
          <p:cNvPr id="33836" name="Line 44"/>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7" name="Text Box 45"/>
          <p:cNvSpPr txBox="1">
            <a:spLocks noChangeArrowheads="1"/>
          </p:cNvSpPr>
          <p:nvPr/>
        </p:nvSpPr>
        <p:spPr bwMode="auto">
          <a:xfrm>
            <a:off x="41910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{A,B,C}</a:t>
            </a:r>
            <a:endParaRPr lang="en-GB" altLang="en-US"/>
          </a:p>
        </p:txBody>
      </p:sp>
      <p:sp>
        <p:nvSpPr>
          <p:cNvPr id="33838" name="Text Box 46"/>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33839" name="Line 47"/>
          <p:cNvSpPr>
            <a:spLocks noChangeShapeType="1"/>
          </p:cNvSpPr>
          <p:nvPr/>
        </p:nvSpPr>
        <p:spPr bwMode="auto">
          <a:xfrm>
            <a:off x="2286000" y="4495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40" name="Text Box 48"/>
          <p:cNvSpPr txBox="1">
            <a:spLocks noChangeArrowheads="1"/>
          </p:cNvSpPr>
          <p:nvPr/>
        </p:nvSpPr>
        <p:spPr bwMode="auto">
          <a:xfrm>
            <a:off x="2438400" y="4114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 not goal</a:t>
            </a:r>
            <a:endParaRPr lang="en-GB" altLang="en-US"/>
          </a:p>
        </p:txBody>
      </p:sp>
      <p:sp>
        <p:nvSpPr>
          <p:cNvPr id="33841" name="Text Box 49"/>
          <p:cNvSpPr txBox="1">
            <a:spLocks noChangeArrowheads="1"/>
          </p:cNvSpPr>
          <p:nvPr/>
        </p:nvSpPr>
        <p:spPr bwMode="auto">
          <a:xfrm>
            <a:off x="4114800" y="4114801"/>
            <a:ext cx="118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{C,D,E,G}</a:t>
            </a:r>
            <a:endParaRPr lang="en-GB" altLang="en-US"/>
          </a:p>
        </p:txBody>
      </p:sp>
      <p:sp>
        <p:nvSpPr>
          <p:cNvPr id="33842" name="Line 50"/>
          <p:cNvSpPr>
            <a:spLocks noChangeShapeType="1"/>
          </p:cNvSpPr>
          <p:nvPr/>
        </p:nvSpPr>
        <p:spPr bwMode="auto">
          <a:xfrm>
            <a:off x="2286000" y="4876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43" name="Text Box 51"/>
          <p:cNvSpPr txBox="1">
            <a:spLocks noChangeArrowheads="1"/>
          </p:cNvSpPr>
          <p:nvPr/>
        </p:nvSpPr>
        <p:spPr bwMode="auto">
          <a:xfrm>
            <a:off x="2438400" y="4495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C not goal</a:t>
            </a:r>
            <a:endParaRPr lang="en-GB" altLang="en-US"/>
          </a:p>
        </p:txBody>
      </p:sp>
      <p:sp>
        <p:nvSpPr>
          <p:cNvPr id="33844" name="Text Box 52"/>
          <p:cNvSpPr txBox="1">
            <a:spLocks noChangeArrowheads="1"/>
          </p:cNvSpPr>
          <p:nvPr/>
        </p:nvSpPr>
        <p:spPr bwMode="auto">
          <a:xfrm>
            <a:off x="4114800" y="4495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{D,E,G,F}</a:t>
            </a:r>
            <a:endParaRPr lang="en-GB" altLang="en-US"/>
          </a:p>
        </p:txBody>
      </p:sp>
    </p:spTree>
    <p:extLst>
      <p:ext uri="{BB962C8B-B14F-4D97-AF65-F5344CB8AC3E}">
        <p14:creationId xmlns:p14="http://schemas.microsoft.com/office/powerpoint/2010/main" val="837201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89522FE2-9098-2543-A5B8-88C6910296D8}" type="slidenum">
              <a:rPr lang="en-GB" altLang="en-US" sz="1400"/>
              <a:pPr/>
              <a:t>37</a:t>
            </a:fld>
            <a:endParaRPr lang="en-GB" altLang="en-US" sz="1400"/>
          </a:p>
        </p:txBody>
      </p:sp>
      <p:sp>
        <p:nvSpPr>
          <p:cNvPr id="34819" name="Rectangle 2"/>
          <p:cNvSpPr>
            <a:spLocks noGrp="1" noChangeArrowheads="1"/>
          </p:cNvSpPr>
          <p:nvPr>
            <p:ph type="body" idx="1"/>
          </p:nvPr>
        </p:nvSpPr>
        <p:spPr>
          <a:xfrm>
            <a:off x="2133600" y="1600200"/>
            <a:ext cx="3962400" cy="914400"/>
          </a:xfrm>
        </p:spPr>
        <p:txBody>
          <a:bodyPr/>
          <a:lstStyle/>
          <a:p>
            <a:pPr>
              <a:buFontTx/>
              <a:buNone/>
            </a:pPr>
            <a:r>
              <a:rPr lang="en-GB" altLang="en-US" sz="2000">
                <a:solidFill>
                  <a:schemeClr val="accent2"/>
                </a:solidFill>
                <a:latin typeface="Arial" charset="0"/>
              </a:rPr>
              <a:t>generalSearch</a:t>
            </a:r>
            <a:r>
              <a:rPr lang="en-GB" altLang="en-US" sz="2000">
                <a:latin typeface="Arial" charset="0"/>
              </a:rPr>
              <a:t>( problem, queue)</a:t>
            </a:r>
          </a:p>
          <a:p>
            <a:pPr>
              <a:buFontTx/>
              <a:buNone/>
            </a:pPr>
            <a:r>
              <a:rPr lang="en-GB" altLang="en-US" sz="2000">
                <a:latin typeface="Arial" charset="0"/>
              </a:rPr>
              <a:t># of nodes tested: 5, expanded: 5</a:t>
            </a:r>
          </a:p>
          <a:p>
            <a:pPr>
              <a:buFontTx/>
              <a:buNone/>
            </a:pPr>
            <a:endParaRPr lang="en-GB" altLang="en-US">
              <a:latin typeface="Arial" charset="0"/>
            </a:endParaRPr>
          </a:p>
        </p:txBody>
      </p:sp>
      <p:sp>
        <p:nvSpPr>
          <p:cNvPr id="74755"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BFS Example (6)</a:t>
            </a:r>
          </a:p>
        </p:txBody>
      </p:sp>
      <p:sp>
        <p:nvSpPr>
          <p:cNvPr id="34821"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2"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34823"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a:p>
        </p:txBody>
      </p:sp>
      <p:sp>
        <p:nvSpPr>
          <p:cNvPr id="34824"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5" name="Text Box 8"/>
          <p:cNvSpPr txBox="1">
            <a:spLocks noChangeArrowheads="1"/>
          </p:cNvSpPr>
          <p:nvPr/>
        </p:nvSpPr>
        <p:spPr bwMode="auto">
          <a:xfrm>
            <a:off x="44196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34826" name="Line 9"/>
          <p:cNvSpPr>
            <a:spLocks noChangeShapeType="1"/>
          </p:cNvSpPr>
          <p:nvPr/>
        </p:nvSpPr>
        <p:spPr bwMode="auto">
          <a:xfrm flipH="1">
            <a:off x="3886200" y="2590800"/>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7" name="Oval 11"/>
          <p:cNvSpPr>
            <a:spLocks noChangeArrowheads="1"/>
          </p:cNvSpPr>
          <p:nvPr/>
        </p:nvSpPr>
        <p:spPr bwMode="auto">
          <a:xfrm>
            <a:off x="83058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34828" name="Oval 12"/>
          <p:cNvSpPr>
            <a:spLocks noChangeArrowheads="1"/>
          </p:cNvSpPr>
          <p:nvPr/>
        </p:nvSpPr>
        <p:spPr bwMode="auto">
          <a:xfrm>
            <a:off x="92964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34829" name="Oval 13"/>
          <p:cNvSpPr>
            <a:spLocks noChangeArrowheads="1"/>
          </p:cNvSpPr>
          <p:nvPr/>
        </p:nvSpPr>
        <p:spPr bwMode="auto">
          <a:xfrm>
            <a:off x="92964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34830" name="Oval 14"/>
          <p:cNvSpPr>
            <a:spLocks noChangeArrowheads="1"/>
          </p:cNvSpPr>
          <p:nvPr/>
        </p:nvSpPr>
        <p:spPr bwMode="auto">
          <a:xfrm>
            <a:off x="83058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34831" name="Oval 15"/>
          <p:cNvSpPr>
            <a:spLocks noChangeArrowheads="1"/>
          </p:cNvSpPr>
          <p:nvPr/>
        </p:nvSpPr>
        <p:spPr bwMode="auto">
          <a:xfrm>
            <a:off x="83058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34832" name="Oval 16"/>
          <p:cNvSpPr>
            <a:spLocks noChangeArrowheads="1"/>
          </p:cNvSpPr>
          <p:nvPr/>
        </p:nvSpPr>
        <p:spPr bwMode="auto">
          <a:xfrm>
            <a:off x="73152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34833" name="Oval 17"/>
          <p:cNvSpPr>
            <a:spLocks noChangeArrowheads="1"/>
          </p:cNvSpPr>
          <p:nvPr/>
        </p:nvSpPr>
        <p:spPr bwMode="auto">
          <a:xfrm>
            <a:off x="73152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34834" name="Oval 18"/>
          <p:cNvSpPr>
            <a:spLocks noChangeArrowheads="1"/>
          </p:cNvSpPr>
          <p:nvPr/>
        </p:nvSpPr>
        <p:spPr bwMode="auto">
          <a:xfrm>
            <a:off x="6248400" y="5334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34835" name="Oval 19"/>
          <p:cNvSpPr>
            <a:spLocks noChangeArrowheads="1"/>
          </p:cNvSpPr>
          <p:nvPr/>
        </p:nvSpPr>
        <p:spPr bwMode="auto">
          <a:xfrm>
            <a:off x="6248400" y="4191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34836" name="Line 20"/>
          <p:cNvSpPr>
            <a:spLocks noChangeShapeType="1"/>
          </p:cNvSpPr>
          <p:nvPr/>
        </p:nvSpPr>
        <p:spPr bwMode="auto">
          <a:xfrm>
            <a:off x="86106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37" name="Line 21"/>
          <p:cNvSpPr>
            <a:spLocks noChangeShapeType="1"/>
          </p:cNvSpPr>
          <p:nvPr/>
        </p:nvSpPr>
        <p:spPr bwMode="auto">
          <a:xfrm>
            <a:off x="8610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38" name="Line 22"/>
          <p:cNvSpPr>
            <a:spLocks noChangeShapeType="1"/>
          </p:cNvSpPr>
          <p:nvPr/>
        </p:nvSpPr>
        <p:spPr bwMode="auto">
          <a:xfrm flipH="1">
            <a:off x="7848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39" name="Line 23"/>
          <p:cNvSpPr>
            <a:spLocks noChangeShapeType="1"/>
          </p:cNvSpPr>
          <p:nvPr/>
        </p:nvSpPr>
        <p:spPr bwMode="auto">
          <a:xfrm>
            <a:off x="88392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40" name="Line 24"/>
          <p:cNvSpPr>
            <a:spLocks noChangeShapeType="1"/>
          </p:cNvSpPr>
          <p:nvPr/>
        </p:nvSpPr>
        <p:spPr bwMode="auto">
          <a:xfrm>
            <a:off x="7620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41" name="Line 25"/>
          <p:cNvSpPr>
            <a:spLocks noChangeShapeType="1"/>
          </p:cNvSpPr>
          <p:nvPr/>
        </p:nvSpPr>
        <p:spPr bwMode="auto">
          <a:xfrm>
            <a:off x="96012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42" name="Line 26"/>
          <p:cNvSpPr>
            <a:spLocks noChangeShapeType="1"/>
          </p:cNvSpPr>
          <p:nvPr/>
        </p:nvSpPr>
        <p:spPr bwMode="auto">
          <a:xfrm flipH="1">
            <a:off x="67818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43" name="Line 27"/>
          <p:cNvSpPr>
            <a:spLocks noChangeShapeType="1"/>
          </p:cNvSpPr>
          <p:nvPr/>
        </p:nvSpPr>
        <p:spPr bwMode="auto">
          <a:xfrm>
            <a:off x="65532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44" name="Line 28"/>
          <p:cNvSpPr>
            <a:spLocks noChangeShapeType="1"/>
          </p:cNvSpPr>
          <p:nvPr/>
        </p:nvSpPr>
        <p:spPr bwMode="auto">
          <a:xfrm>
            <a:off x="7924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45" name="Line 29"/>
          <p:cNvSpPr>
            <a:spLocks noChangeShapeType="1"/>
          </p:cNvSpPr>
          <p:nvPr/>
        </p:nvSpPr>
        <p:spPr bwMode="auto">
          <a:xfrm flipH="1">
            <a:off x="89154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46" name="Text Box 30"/>
          <p:cNvSpPr txBox="1">
            <a:spLocks noChangeArrowheads="1"/>
          </p:cNvSpPr>
          <p:nvPr/>
        </p:nvSpPr>
        <p:spPr bwMode="auto">
          <a:xfrm>
            <a:off x="7772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34847" name="Text Box 31"/>
          <p:cNvSpPr txBox="1">
            <a:spLocks noChangeArrowheads="1"/>
          </p:cNvSpPr>
          <p:nvPr/>
        </p:nvSpPr>
        <p:spPr bwMode="auto">
          <a:xfrm>
            <a:off x="83058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34848" name="Text Box 32"/>
          <p:cNvSpPr txBox="1">
            <a:spLocks noChangeArrowheads="1"/>
          </p:cNvSpPr>
          <p:nvPr/>
        </p:nvSpPr>
        <p:spPr bwMode="auto">
          <a:xfrm>
            <a:off x="91440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34849" name="Text Box 33"/>
          <p:cNvSpPr txBox="1">
            <a:spLocks noChangeArrowheads="1"/>
          </p:cNvSpPr>
          <p:nvPr/>
        </p:nvSpPr>
        <p:spPr bwMode="auto">
          <a:xfrm>
            <a:off x="67500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34850" name="Text Box 34"/>
          <p:cNvSpPr txBox="1">
            <a:spLocks noChangeArrowheads="1"/>
          </p:cNvSpPr>
          <p:nvPr/>
        </p:nvSpPr>
        <p:spPr bwMode="auto">
          <a:xfrm>
            <a:off x="7315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34851" name="Text Box 35"/>
          <p:cNvSpPr txBox="1">
            <a:spLocks noChangeArrowheads="1"/>
          </p:cNvSpPr>
          <p:nvPr/>
        </p:nvSpPr>
        <p:spPr bwMode="auto">
          <a:xfrm>
            <a:off x="8305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34852" name="Text Box 36"/>
          <p:cNvSpPr txBox="1">
            <a:spLocks noChangeArrowheads="1"/>
          </p:cNvSpPr>
          <p:nvPr/>
        </p:nvSpPr>
        <p:spPr bwMode="auto">
          <a:xfrm>
            <a:off x="92964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34853" name="Text Box 37"/>
          <p:cNvSpPr txBox="1">
            <a:spLocks noChangeArrowheads="1"/>
          </p:cNvSpPr>
          <p:nvPr/>
        </p:nvSpPr>
        <p:spPr bwMode="auto">
          <a:xfrm>
            <a:off x="62484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34854" name="Text Box 38"/>
          <p:cNvSpPr txBox="1">
            <a:spLocks noChangeArrowheads="1"/>
          </p:cNvSpPr>
          <p:nvPr/>
        </p:nvSpPr>
        <p:spPr bwMode="auto">
          <a:xfrm>
            <a:off x="79692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34855" name="Text Box 39"/>
          <p:cNvSpPr txBox="1">
            <a:spLocks noChangeArrowheads="1"/>
          </p:cNvSpPr>
          <p:nvPr/>
        </p:nvSpPr>
        <p:spPr bwMode="auto">
          <a:xfrm>
            <a:off x="90360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34856" name="Line 40"/>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57" name="Line 41"/>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58" name="Text Box 42"/>
          <p:cNvSpPr txBox="1">
            <a:spLocks noChangeArrowheads="1"/>
          </p:cNvSpPr>
          <p:nvPr/>
        </p:nvSpPr>
        <p:spPr bwMode="auto">
          <a:xfrm>
            <a:off x="4114800" y="3733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{B,C,D,E}</a:t>
            </a:r>
            <a:endParaRPr lang="en-GB" altLang="en-US"/>
          </a:p>
        </p:txBody>
      </p:sp>
      <p:sp>
        <p:nvSpPr>
          <p:cNvPr id="34859" name="Text Box 43"/>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
        <p:nvSpPr>
          <p:cNvPr id="34860" name="Line 44"/>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61" name="Text Box 45"/>
          <p:cNvSpPr txBox="1">
            <a:spLocks noChangeArrowheads="1"/>
          </p:cNvSpPr>
          <p:nvPr/>
        </p:nvSpPr>
        <p:spPr bwMode="auto">
          <a:xfrm>
            <a:off x="41910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{A,B,C}</a:t>
            </a:r>
            <a:endParaRPr lang="en-GB" altLang="en-US"/>
          </a:p>
        </p:txBody>
      </p:sp>
      <p:sp>
        <p:nvSpPr>
          <p:cNvPr id="34862" name="Text Box 46"/>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34863" name="Line 47"/>
          <p:cNvSpPr>
            <a:spLocks noChangeShapeType="1"/>
          </p:cNvSpPr>
          <p:nvPr/>
        </p:nvSpPr>
        <p:spPr bwMode="auto">
          <a:xfrm>
            <a:off x="2286000" y="4495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64" name="Text Box 48"/>
          <p:cNvSpPr txBox="1">
            <a:spLocks noChangeArrowheads="1"/>
          </p:cNvSpPr>
          <p:nvPr/>
        </p:nvSpPr>
        <p:spPr bwMode="auto">
          <a:xfrm>
            <a:off x="2438400" y="4114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 not goal</a:t>
            </a:r>
            <a:endParaRPr lang="en-GB" altLang="en-US"/>
          </a:p>
        </p:txBody>
      </p:sp>
      <p:sp>
        <p:nvSpPr>
          <p:cNvPr id="34865" name="Text Box 49"/>
          <p:cNvSpPr txBox="1">
            <a:spLocks noChangeArrowheads="1"/>
          </p:cNvSpPr>
          <p:nvPr/>
        </p:nvSpPr>
        <p:spPr bwMode="auto">
          <a:xfrm>
            <a:off x="4114800" y="4114801"/>
            <a:ext cx="118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{C,D,E,G}</a:t>
            </a:r>
            <a:endParaRPr lang="en-GB" altLang="en-US"/>
          </a:p>
        </p:txBody>
      </p:sp>
      <p:sp>
        <p:nvSpPr>
          <p:cNvPr id="34866" name="Line 50"/>
          <p:cNvSpPr>
            <a:spLocks noChangeShapeType="1"/>
          </p:cNvSpPr>
          <p:nvPr/>
        </p:nvSpPr>
        <p:spPr bwMode="auto">
          <a:xfrm>
            <a:off x="2286000" y="4876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67" name="Text Box 51"/>
          <p:cNvSpPr txBox="1">
            <a:spLocks noChangeArrowheads="1"/>
          </p:cNvSpPr>
          <p:nvPr/>
        </p:nvSpPr>
        <p:spPr bwMode="auto">
          <a:xfrm>
            <a:off x="2438400" y="4495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C not goal</a:t>
            </a:r>
            <a:endParaRPr lang="en-GB" altLang="en-US"/>
          </a:p>
        </p:txBody>
      </p:sp>
      <p:sp>
        <p:nvSpPr>
          <p:cNvPr id="34868" name="Text Box 52"/>
          <p:cNvSpPr txBox="1">
            <a:spLocks noChangeArrowheads="1"/>
          </p:cNvSpPr>
          <p:nvPr/>
        </p:nvSpPr>
        <p:spPr bwMode="auto">
          <a:xfrm>
            <a:off x="4114800" y="4495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{D,E,G,F}</a:t>
            </a:r>
            <a:endParaRPr lang="en-GB" altLang="en-US"/>
          </a:p>
        </p:txBody>
      </p:sp>
      <p:sp>
        <p:nvSpPr>
          <p:cNvPr id="34869" name="Line 53"/>
          <p:cNvSpPr>
            <a:spLocks noChangeShapeType="1"/>
          </p:cNvSpPr>
          <p:nvPr/>
        </p:nvSpPr>
        <p:spPr bwMode="auto">
          <a:xfrm>
            <a:off x="2286000" y="5257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70" name="Text Box 54"/>
          <p:cNvSpPr txBox="1">
            <a:spLocks noChangeArrowheads="1"/>
          </p:cNvSpPr>
          <p:nvPr/>
        </p:nvSpPr>
        <p:spPr bwMode="auto">
          <a:xfrm>
            <a:off x="2438400" y="4876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D not goal</a:t>
            </a:r>
            <a:endParaRPr lang="en-GB" altLang="en-US"/>
          </a:p>
        </p:txBody>
      </p:sp>
      <p:sp>
        <p:nvSpPr>
          <p:cNvPr id="34871" name="Text Box 55"/>
          <p:cNvSpPr txBox="1">
            <a:spLocks noChangeArrowheads="1"/>
          </p:cNvSpPr>
          <p:nvPr/>
        </p:nvSpPr>
        <p:spPr bwMode="auto">
          <a:xfrm>
            <a:off x="4114800" y="4876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{E,G,F,H}</a:t>
            </a:r>
            <a:endParaRPr lang="en-GB" altLang="en-US"/>
          </a:p>
        </p:txBody>
      </p:sp>
    </p:spTree>
    <p:extLst>
      <p:ext uri="{BB962C8B-B14F-4D97-AF65-F5344CB8AC3E}">
        <p14:creationId xmlns:p14="http://schemas.microsoft.com/office/powerpoint/2010/main" val="4825873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1271A5E0-F820-644D-AC0F-1253089FAED6}" type="slidenum">
              <a:rPr lang="en-GB" altLang="en-US" sz="1400"/>
              <a:pPr/>
              <a:t>38</a:t>
            </a:fld>
            <a:endParaRPr lang="en-GB" altLang="en-US" sz="1400"/>
          </a:p>
        </p:txBody>
      </p:sp>
      <p:sp>
        <p:nvSpPr>
          <p:cNvPr id="35843" name="Rectangle 2"/>
          <p:cNvSpPr>
            <a:spLocks noGrp="1" noChangeArrowheads="1"/>
          </p:cNvSpPr>
          <p:nvPr>
            <p:ph type="body" idx="1"/>
          </p:nvPr>
        </p:nvSpPr>
        <p:spPr>
          <a:xfrm>
            <a:off x="2133600" y="1600200"/>
            <a:ext cx="3962400" cy="914400"/>
          </a:xfrm>
        </p:spPr>
        <p:txBody>
          <a:bodyPr/>
          <a:lstStyle/>
          <a:p>
            <a:pPr>
              <a:buFontTx/>
              <a:buNone/>
            </a:pPr>
            <a:r>
              <a:rPr lang="en-GB" altLang="en-US" sz="2000">
                <a:solidFill>
                  <a:schemeClr val="accent2"/>
                </a:solidFill>
                <a:latin typeface="Arial" charset="0"/>
              </a:rPr>
              <a:t>generalSearch</a:t>
            </a:r>
            <a:r>
              <a:rPr lang="en-GB" altLang="en-US" sz="2000">
                <a:latin typeface="Arial" charset="0"/>
              </a:rPr>
              <a:t>( problem, queue)</a:t>
            </a:r>
          </a:p>
          <a:p>
            <a:pPr>
              <a:buFontTx/>
              <a:buNone/>
            </a:pPr>
            <a:r>
              <a:rPr lang="en-GB" altLang="en-US" sz="2000">
                <a:latin typeface="Arial" charset="0"/>
              </a:rPr>
              <a:t># of nodes tested: 6, expanded: 6</a:t>
            </a:r>
          </a:p>
          <a:p>
            <a:pPr>
              <a:buFontTx/>
              <a:buNone/>
            </a:pPr>
            <a:endParaRPr lang="en-GB" altLang="en-US">
              <a:latin typeface="Arial" charset="0"/>
            </a:endParaRPr>
          </a:p>
        </p:txBody>
      </p:sp>
      <p:sp>
        <p:nvSpPr>
          <p:cNvPr id="75779"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BFS Example (7)</a:t>
            </a:r>
          </a:p>
        </p:txBody>
      </p:sp>
      <p:sp>
        <p:nvSpPr>
          <p:cNvPr id="35845"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6"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35847"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a:p>
        </p:txBody>
      </p:sp>
      <p:sp>
        <p:nvSpPr>
          <p:cNvPr id="35848"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9" name="Text Box 8"/>
          <p:cNvSpPr txBox="1">
            <a:spLocks noChangeArrowheads="1"/>
          </p:cNvSpPr>
          <p:nvPr/>
        </p:nvSpPr>
        <p:spPr bwMode="auto">
          <a:xfrm>
            <a:off x="44196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35850" name="Line 9"/>
          <p:cNvSpPr>
            <a:spLocks noChangeShapeType="1"/>
          </p:cNvSpPr>
          <p:nvPr/>
        </p:nvSpPr>
        <p:spPr bwMode="auto">
          <a:xfrm flipH="1">
            <a:off x="3886200" y="2590800"/>
            <a:ext cx="0" cy="3048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1" name="Oval 11"/>
          <p:cNvSpPr>
            <a:spLocks noChangeArrowheads="1"/>
          </p:cNvSpPr>
          <p:nvPr/>
        </p:nvSpPr>
        <p:spPr bwMode="auto">
          <a:xfrm>
            <a:off x="83058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35852" name="Oval 12"/>
          <p:cNvSpPr>
            <a:spLocks noChangeArrowheads="1"/>
          </p:cNvSpPr>
          <p:nvPr/>
        </p:nvSpPr>
        <p:spPr bwMode="auto">
          <a:xfrm>
            <a:off x="92964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35853" name="Oval 13"/>
          <p:cNvSpPr>
            <a:spLocks noChangeArrowheads="1"/>
          </p:cNvSpPr>
          <p:nvPr/>
        </p:nvSpPr>
        <p:spPr bwMode="auto">
          <a:xfrm>
            <a:off x="92964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35854" name="Oval 14"/>
          <p:cNvSpPr>
            <a:spLocks noChangeArrowheads="1"/>
          </p:cNvSpPr>
          <p:nvPr/>
        </p:nvSpPr>
        <p:spPr bwMode="auto">
          <a:xfrm>
            <a:off x="83058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35855" name="Oval 15"/>
          <p:cNvSpPr>
            <a:spLocks noChangeArrowheads="1"/>
          </p:cNvSpPr>
          <p:nvPr/>
        </p:nvSpPr>
        <p:spPr bwMode="auto">
          <a:xfrm>
            <a:off x="83058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35856" name="Oval 16"/>
          <p:cNvSpPr>
            <a:spLocks noChangeArrowheads="1"/>
          </p:cNvSpPr>
          <p:nvPr/>
        </p:nvSpPr>
        <p:spPr bwMode="auto">
          <a:xfrm>
            <a:off x="73152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35857" name="Oval 17"/>
          <p:cNvSpPr>
            <a:spLocks noChangeArrowheads="1"/>
          </p:cNvSpPr>
          <p:nvPr/>
        </p:nvSpPr>
        <p:spPr bwMode="auto">
          <a:xfrm>
            <a:off x="7315200" y="4191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35858" name="Oval 18"/>
          <p:cNvSpPr>
            <a:spLocks noChangeArrowheads="1"/>
          </p:cNvSpPr>
          <p:nvPr/>
        </p:nvSpPr>
        <p:spPr bwMode="auto">
          <a:xfrm>
            <a:off x="6248400" y="5334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35859" name="Oval 19"/>
          <p:cNvSpPr>
            <a:spLocks noChangeArrowheads="1"/>
          </p:cNvSpPr>
          <p:nvPr/>
        </p:nvSpPr>
        <p:spPr bwMode="auto">
          <a:xfrm>
            <a:off x="6248400" y="4191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35860" name="Line 20"/>
          <p:cNvSpPr>
            <a:spLocks noChangeShapeType="1"/>
          </p:cNvSpPr>
          <p:nvPr/>
        </p:nvSpPr>
        <p:spPr bwMode="auto">
          <a:xfrm>
            <a:off x="86106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61" name="Line 21"/>
          <p:cNvSpPr>
            <a:spLocks noChangeShapeType="1"/>
          </p:cNvSpPr>
          <p:nvPr/>
        </p:nvSpPr>
        <p:spPr bwMode="auto">
          <a:xfrm>
            <a:off x="8610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62" name="Line 22"/>
          <p:cNvSpPr>
            <a:spLocks noChangeShapeType="1"/>
          </p:cNvSpPr>
          <p:nvPr/>
        </p:nvSpPr>
        <p:spPr bwMode="auto">
          <a:xfrm flipH="1">
            <a:off x="7848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63" name="Line 23"/>
          <p:cNvSpPr>
            <a:spLocks noChangeShapeType="1"/>
          </p:cNvSpPr>
          <p:nvPr/>
        </p:nvSpPr>
        <p:spPr bwMode="auto">
          <a:xfrm>
            <a:off x="88392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64" name="Line 24"/>
          <p:cNvSpPr>
            <a:spLocks noChangeShapeType="1"/>
          </p:cNvSpPr>
          <p:nvPr/>
        </p:nvSpPr>
        <p:spPr bwMode="auto">
          <a:xfrm>
            <a:off x="7620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65" name="Line 25"/>
          <p:cNvSpPr>
            <a:spLocks noChangeShapeType="1"/>
          </p:cNvSpPr>
          <p:nvPr/>
        </p:nvSpPr>
        <p:spPr bwMode="auto">
          <a:xfrm>
            <a:off x="96012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66" name="Line 26"/>
          <p:cNvSpPr>
            <a:spLocks noChangeShapeType="1"/>
          </p:cNvSpPr>
          <p:nvPr/>
        </p:nvSpPr>
        <p:spPr bwMode="auto">
          <a:xfrm flipH="1">
            <a:off x="67818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67" name="Line 27"/>
          <p:cNvSpPr>
            <a:spLocks noChangeShapeType="1"/>
          </p:cNvSpPr>
          <p:nvPr/>
        </p:nvSpPr>
        <p:spPr bwMode="auto">
          <a:xfrm>
            <a:off x="65532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68" name="Line 28"/>
          <p:cNvSpPr>
            <a:spLocks noChangeShapeType="1"/>
          </p:cNvSpPr>
          <p:nvPr/>
        </p:nvSpPr>
        <p:spPr bwMode="auto">
          <a:xfrm>
            <a:off x="7924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69" name="Line 29"/>
          <p:cNvSpPr>
            <a:spLocks noChangeShapeType="1"/>
          </p:cNvSpPr>
          <p:nvPr/>
        </p:nvSpPr>
        <p:spPr bwMode="auto">
          <a:xfrm flipH="1">
            <a:off x="89154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70" name="Text Box 30"/>
          <p:cNvSpPr txBox="1">
            <a:spLocks noChangeArrowheads="1"/>
          </p:cNvSpPr>
          <p:nvPr/>
        </p:nvSpPr>
        <p:spPr bwMode="auto">
          <a:xfrm>
            <a:off x="7772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35871" name="Text Box 31"/>
          <p:cNvSpPr txBox="1">
            <a:spLocks noChangeArrowheads="1"/>
          </p:cNvSpPr>
          <p:nvPr/>
        </p:nvSpPr>
        <p:spPr bwMode="auto">
          <a:xfrm>
            <a:off x="83058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35872" name="Text Box 32"/>
          <p:cNvSpPr txBox="1">
            <a:spLocks noChangeArrowheads="1"/>
          </p:cNvSpPr>
          <p:nvPr/>
        </p:nvSpPr>
        <p:spPr bwMode="auto">
          <a:xfrm>
            <a:off x="91440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35873" name="Text Box 33"/>
          <p:cNvSpPr txBox="1">
            <a:spLocks noChangeArrowheads="1"/>
          </p:cNvSpPr>
          <p:nvPr/>
        </p:nvSpPr>
        <p:spPr bwMode="auto">
          <a:xfrm>
            <a:off x="67500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35874" name="Text Box 34"/>
          <p:cNvSpPr txBox="1">
            <a:spLocks noChangeArrowheads="1"/>
          </p:cNvSpPr>
          <p:nvPr/>
        </p:nvSpPr>
        <p:spPr bwMode="auto">
          <a:xfrm>
            <a:off x="7315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35875" name="Text Box 35"/>
          <p:cNvSpPr txBox="1">
            <a:spLocks noChangeArrowheads="1"/>
          </p:cNvSpPr>
          <p:nvPr/>
        </p:nvSpPr>
        <p:spPr bwMode="auto">
          <a:xfrm>
            <a:off x="8305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35876" name="Text Box 36"/>
          <p:cNvSpPr txBox="1">
            <a:spLocks noChangeArrowheads="1"/>
          </p:cNvSpPr>
          <p:nvPr/>
        </p:nvSpPr>
        <p:spPr bwMode="auto">
          <a:xfrm>
            <a:off x="92964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35877" name="Text Box 37"/>
          <p:cNvSpPr txBox="1">
            <a:spLocks noChangeArrowheads="1"/>
          </p:cNvSpPr>
          <p:nvPr/>
        </p:nvSpPr>
        <p:spPr bwMode="auto">
          <a:xfrm>
            <a:off x="62484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35878" name="Text Box 38"/>
          <p:cNvSpPr txBox="1">
            <a:spLocks noChangeArrowheads="1"/>
          </p:cNvSpPr>
          <p:nvPr/>
        </p:nvSpPr>
        <p:spPr bwMode="auto">
          <a:xfrm>
            <a:off x="79692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35879" name="Text Box 39"/>
          <p:cNvSpPr txBox="1">
            <a:spLocks noChangeArrowheads="1"/>
          </p:cNvSpPr>
          <p:nvPr/>
        </p:nvSpPr>
        <p:spPr bwMode="auto">
          <a:xfrm>
            <a:off x="90360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35880" name="Line 40"/>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81" name="Line 41"/>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82" name="Text Box 42"/>
          <p:cNvSpPr txBox="1">
            <a:spLocks noChangeArrowheads="1"/>
          </p:cNvSpPr>
          <p:nvPr/>
        </p:nvSpPr>
        <p:spPr bwMode="auto">
          <a:xfrm>
            <a:off x="4114800" y="3733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{B,C,D,E}</a:t>
            </a:r>
            <a:endParaRPr lang="en-GB" altLang="en-US"/>
          </a:p>
        </p:txBody>
      </p:sp>
      <p:sp>
        <p:nvSpPr>
          <p:cNvPr id="35883" name="Text Box 43"/>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
        <p:nvSpPr>
          <p:cNvPr id="35884" name="Line 44"/>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85" name="Text Box 45"/>
          <p:cNvSpPr txBox="1">
            <a:spLocks noChangeArrowheads="1"/>
          </p:cNvSpPr>
          <p:nvPr/>
        </p:nvSpPr>
        <p:spPr bwMode="auto">
          <a:xfrm>
            <a:off x="41910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{A,B,C}</a:t>
            </a:r>
            <a:endParaRPr lang="en-GB" altLang="en-US"/>
          </a:p>
        </p:txBody>
      </p:sp>
      <p:sp>
        <p:nvSpPr>
          <p:cNvPr id="35886" name="Text Box 46"/>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35887" name="Line 47"/>
          <p:cNvSpPr>
            <a:spLocks noChangeShapeType="1"/>
          </p:cNvSpPr>
          <p:nvPr/>
        </p:nvSpPr>
        <p:spPr bwMode="auto">
          <a:xfrm>
            <a:off x="2286000" y="4495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88" name="Text Box 48"/>
          <p:cNvSpPr txBox="1">
            <a:spLocks noChangeArrowheads="1"/>
          </p:cNvSpPr>
          <p:nvPr/>
        </p:nvSpPr>
        <p:spPr bwMode="auto">
          <a:xfrm>
            <a:off x="2438400" y="4114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 not goal</a:t>
            </a:r>
            <a:endParaRPr lang="en-GB" altLang="en-US"/>
          </a:p>
        </p:txBody>
      </p:sp>
      <p:sp>
        <p:nvSpPr>
          <p:cNvPr id="35889" name="Text Box 49"/>
          <p:cNvSpPr txBox="1">
            <a:spLocks noChangeArrowheads="1"/>
          </p:cNvSpPr>
          <p:nvPr/>
        </p:nvSpPr>
        <p:spPr bwMode="auto">
          <a:xfrm>
            <a:off x="4114800" y="4114801"/>
            <a:ext cx="118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{C,D,E,G}</a:t>
            </a:r>
            <a:endParaRPr lang="en-GB" altLang="en-US"/>
          </a:p>
        </p:txBody>
      </p:sp>
      <p:sp>
        <p:nvSpPr>
          <p:cNvPr id="35890" name="Line 50"/>
          <p:cNvSpPr>
            <a:spLocks noChangeShapeType="1"/>
          </p:cNvSpPr>
          <p:nvPr/>
        </p:nvSpPr>
        <p:spPr bwMode="auto">
          <a:xfrm>
            <a:off x="2286000" y="4876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91" name="Text Box 51"/>
          <p:cNvSpPr txBox="1">
            <a:spLocks noChangeArrowheads="1"/>
          </p:cNvSpPr>
          <p:nvPr/>
        </p:nvSpPr>
        <p:spPr bwMode="auto">
          <a:xfrm>
            <a:off x="2438400" y="4495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C not goal</a:t>
            </a:r>
            <a:endParaRPr lang="en-GB" altLang="en-US"/>
          </a:p>
        </p:txBody>
      </p:sp>
      <p:sp>
        <p:nvSpPr>
          <p:cNvPr id="35892" name="Text Box 52"/>
          <p:cNvSpPr txBox="1">
            <a:spLocks noChangeArrowheads="1"/>
          </p:cNvSpPr>
          <p:nvPr/>
        </p:nvSpPr>
        <p:spPr bwMode="auto">
          <a:xfrm>
            <a:off x="4114800" y="4495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{D,E,G,F}</a:t>
            </a:r>
            <a:endParaRPr lang="en-GB" altLang="en-US"/>
          </a:p>
        </p:txBody>
      </p:sp>
      <p:sp>
        <p:nvSpPr>
          <p:cNvPr id="35893" name="Line 53"/>
          <p:cNvSpPr>
            <a:spLocks noChangeShapeType="1"/>
          </p:cNvSpPr>
          <p:nvPr/>
        </p:nvSpPr>
        <p:spPr bwMode="auto">
          <a:xfrm>
            <a:off x="2286000" y="5257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94" name="Text Box 54"/>
          <p:cNvSpPr txBox="1">
            <a:spLocks noChangeArrowheads="1"/>
          </p:cNvSpPr>
          <p:nvPr/>
        </p:nvSpPr>
        <p:spPr bwMode="auto">
          <a:xfrm>
            <a:off x="2438400" y="4876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D not goal</a:t>
            </a:r>
            <a:endParaRPr lang="en-GB" altLang="en-US"/>
          </a:p>
        </p:txBody>
      </p:sp>
      <p:sp>
        <p:nvSpPr>
          <p:cNvPr id="35895" name="Text Box 55"/>
          <p:cNvSpPr txBox="1">
            <a:spLocks noChangeArrowheads="1"/>
          </p:cNvSpPr>
          <p:nvPr/>
        </p:nvSpPr>
        <p:spPr bwMode="auto">
          <a:xfrm>
            <a:off x="4114800" y="4876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{E,G,F,H}</a:t>
            </a:r>
            <a:endParaRPr lang="en-GB" altLang="en-US"/>
          </a:p>
        </p:txBody>
      </p:sp>
      <p:sp>
        <p:nvSpPr>
          <p:cNvPr id="35896" name="Line 56"/>
          <p:cNvSpPr>
            <a:spLocks noChangeShapeType="1"/>
          </p:cNvSpPr>
          <p:nvPr/>
        </p:nvSpPr>
        <p:spPr bwMode="auto">
          <a:xfrm>
            <a:off x="2286000" y="5638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97" name="Text Box 57"/>
          <p:cNvSpPr txBox="1">
            <a:spLocks noChangeArrowheads="1"/>
          </p:cNvSpPr>
          <p:nvPr/>
        </p:nvSpPr>
        <p:spPr bwMode="auto">
          <a:xfrm>
            <a:off x="2438400" y="5257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E not goal</a:t>
            </a:r>
            <a:endParaRPr lang="en-GB" altLang="en-US"/>
          </a:p>
        </p:txBody>
      </p:sp>
      <p:sp>
        <p:nvSpPr>
          <p:cNvPr id="35898" name="Text Box 58"/>
          <p:cNvSpPr txBox="1">
            <a:spLocks noChangeArrowheads="1"/>
          </p:cNvSpPr>
          <p:nvPr/>
        </p:nvSpPr>
        <p:spPr bwMode="auto">
          <a:xfrm>
            <a:off x="4114800" y="5257801"/>
            <a:ext cx="118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{G,F,H,G}</a:t>
            </a:r>
            <a:endParaRPr lang="en-GB" altLang="en-US"/>
          </a:p>
        </p:txBody>
      </p:sp>
    </p:spTree>
    <p:extLst>
      <p:ext uri="{BB962C8B-B14F-4D97-AF65-F5344CB8AC3E}">
        <p14:creationId xmlns:p14="http://schemas.microsoft.com/office/powerpoint/2010/main" val="19479790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D2D0CF32-C367-0F40-8173-6EB00EDF45D6}" type="slidenum">
              <a:rPr lang="en-GB" altLang="en-US" sz="1400"/>
              <a:pPr/>
              <a:t>39</a:t>
            </a:fld>
            <a:endParaRPr lang="en-GB" altLang="en-US" sz="1400"/>
          </a:p>
        </p:txBody>
      </p:sp>
      <p:sp>
        <p:nvSpPr>
          <p:cNvPr id="36867" name="Rectangle 2"/>
          <p:cNvSpPr>
            <a:spLocks noGrp="1" noChangeArrowheads="1"/>
          </p:cNvSpPr>
          <p:nvPr>
            <p:ph type="body" idx="1"/>
          </p:nvPr>
        </p:nvSpPr>
        <p:spPr>
          <a:xfrm>
            <a:off x="2133600" y="1600200"/>
            <a:ext cx="3962400" cy="914400"/>
          </a:xfrm>
        </p:spPr>
        <p:txBody>
          <a:bodyPr/>
          <a:lstStyle/>
          <a:p>
            <a:pPr>
              <a:buFontTx/>
              <a:buNone/>
            </a:pPr>
            <a:r>
              <a:rPr lang="en-GB" altLang="en-US" sz="2000">
                <a:solidFill>
                  <a:schemeClr val="accent2"/>
                </a:solidFill>
                <a:latin typeface="Arial" charset="0"/>
              </a:rPr>
              <a:t>generalSearch</a:t>
            </a:r>
            <a:r>
              <a:rPr lang="en-GB" altLang="en-US" sz="2000">
                <a:latin typeface="Arial" charset="0"/>
              </a:rPr>
              <a:t>( problem, queue)</a:t>
            </a:r>
          </a:p>
          <a:p>
            <a:pPr>
              <a:buFontTx/>
              <a:buNone/>
            </a:pPr>
            <a:r>
              <a:rPr lang="en-GB" altLang="en-US" sz="2000">
                <a:latin typeface="Arial" charset="0"/>
              </a:rPr>
              <a:t># of nodes tested: 7, expanded: 6</a:t>
            </a:r>
          </a:p>
          <a:p>
            <a:pPr>
              <a:buFontTx/>
              <a:buNone/>
            </a:pPr>
            <a:endParaRPr lang="en-GB" altLang="en-US">
              <a:latin typeface="Arial" charset="0"/>
            </a:endParaRPr>
          </a:p>
        </p:txBody>
      </p:sp>
      <p:sp>
        <p:nvSpPr>
          <p:cNvPr id="77827"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BFS Example (8)</a:t>
            </a:r>
          </a:p>
        </p:txBody>
      </p:sp>
      <p:sp>
        <p:nvSpPr>
          <p:cNvPr id="36869"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0"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36871"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a:p>
        </p:txBody>
      </p:sp>
      <p:sp>
        <p:nvSpPr>
          <p:cNvPr id="36872"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3" name="Text Box 8"/>
          <p:cNvSpPr txBox="1">
            <a:spLocks noChangeArrowheads="1"/>
          </p:cNvSpPr>
          <p:nvPr/>
        </p:nvSpPr>
        <p:spPr bwMode="auto">
          <a:xfrm>
            <a:off x="44196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36874" name="Line 9"/>
          <p:cNvSpPr>
            <a:spLocks noChangeShapeType="1"/>
          </p:cNvSpPr>
          <p:nvPr/>
        </p:nvSpPr>
        <p:spPr bwMode="auto">
          <a:xfrm flipH="1">
            <a:off x="3886200" y="2590800"/>
            <a:ext cx="0" cy="3429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5" name="Oval 11"/>
          <p:cNvSpPr>
            <a:spLocks noChangeArrowheads="1"/>
          </p:cNvSpPr>
          <p:nvPr/>
        </p:nvSpPr>
        <p:spPr bwMode="auto">
          <a:xfrm>
            <a:off x="83058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36876" name="Oval 12"/>
          <p:cNvSpPr>
            <a:spLocks noChangeArrowheads="1"/>
          </p:cNvSpPr>
          <p:nvPr/>
        </p:nvSpPr>
        <p:spPr bwMode="auto">
          <a:xfrm>
            <a:off x="92964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36877" name="Oval 13"/>
          <p:cNvSpPr>
            <a:spLocks noChangeArrowheads="1"/>
          </p:cNvSpPr>
          <p:nvPr/>
        </p:nvSpPr>
        <p:spPr bwMode="auto">
          <a:xfrm>
            <a:off x="92964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36878" name="Oval 14"/>
          <p:cNvSpPr>
            <a:spLocks noChangeArrowheads="1"/>
          </p:cNvSpPr>
          <p:nvPr/>
        </p:nvSpPr>
        <p:spPr bwMode="auto">
          <a:xfrm>
            <a:off x="83058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36879" name="Oval 15"/>
          <p:cNvSpPr>
            <a:spLocks noChangeArrowheads="1"/>
          </p:cNvSpPr>
          <p:nvPr/>
        </p:nvSpPr>
        <p:spPr bwMode="auto">
          <a:xfrm>
            <a:off x="8305800" y="4191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36880" name="Oval 16"/>
          <p:cNvSpPr>
            <a:spLocks noChangeArrowheads="1"/>
          </p:cNvSpPr>
          <p:nvPr/>
        </p:nvSpPr>
        <p:spPr bwMode="auto">
          <a:xfrm>
            <a:off x="73152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36881" name="Oval 17"/>
          <p:cNvSpPr>
            <a:spLocks noChangeArrowheads="1"/>
          </p:cNvSpPr>
          <p:nvPr/>
        </p:nvSpPr>
        <p:spPr bwMode="auto">
          <a:xfrm>
            <a:off x="7315200" y="4191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36882" name="Oval 18"/>
          <p:cNvSpPr>
            <a:spLocks noChangeArrowheads="1"/>
          </p:cNvSpPr>
          <p:nvPr/>
        </p:nvSpPr>
        <p:spPr bwMode="auto">
          <a:xfrm>
            <a:off x="6248400" y="5334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36883" name="Oval 19"/>
          <p:cNvSpPr>
            <a:spLocks noChangeArrowheads="1"/>
          </p:cNvSpPr>
          <p:nvPr/>
        </p:nvSpPr>
        <p:spPr bwMode="auto">
          <a:xfrm>
            <a:off x="6248400" y="4191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36884" name="Line 20"/>
          <p:cNvSpPr>
            <a:spLocks noChangeShapeType="1"/>
          </p:cNvSpPr>
          <p:nvPr/>
        </p:nvSpPr>
        <p:spPr bwMode="auto">
          <a:xfrm>
            <a:off x="8610600" y="2514600"/>
            <a:ext cx="0" cy="533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85" name="Line 21"/>
          <p:cNvSpPr>
            <a:spLocks noChangeShapeType="1"/>
          </p:cNvSpPr>
          <p:nvPr/>
        </p:nvSpPr>
        <p:spPr bwMode="auto">
          <a:xfrm>
            <a:off x="8610600" y="3657600"/>
            <a:ext cx="0" cy="533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86" name="Line 22"/>
          <p:cNvSpPr>
            <a:spLocks noChangeShapeType="1"/>
          </p:cNvSpPr>
          <p:nvPr/>
        </p:nvSpPr>
        <p:spPr bwMode="auto">
          <a:xfrm flipH="1">
            <a:off x="7848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87" name="Line 23"/>
          <p:cNvSpPr>
            <a:spLocks noChangeShapeType="1"/>
          </p:cNvSpPr>
          <p:nvPr/>
        </p:nvSpPr>
        <p:spPr bwMode="auto">
          <a:xfrm>
            <a:off x="88392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88" name="Line 24"/>
          <p:cNvSpPr>
            <a:spLocks noChangeShapeType="1"/>
          </p:cNvSpPr>
          <p:nvPr/>
        </p:nvSpPr>
        <p:spPr bwMode="auto">
          <a:xfrm>
            <a:off x="7620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89" name="Line 25"/>
          <p:cNvSpPr>
            <a:spLocks noChangeShapeType="1"/>
          </p:cNvSpPr>
          <p:nvPr/>
        </p:nvSpPr>
        <p:spPr bwMode="auto">
          <a:xfrm>
            <a:off x="96012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0" name="Line 26"/>
          <p:cNvSpPr>
            <a:spLocks noChangeShapeType="1"/>
          </p:cNvSpPr>
          <p:nvPr/>
        </p:nvSpPr>
        <p:spPr bwMode="auto">
          <a:xfrm flipH="1">
            <a:off x="67818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1" name="Line 27"/>
          <p:cNvSpPr>
            <a:spLocks noChangeShapeType="1"/>
          </p:cNvSpPr>
          <p:nvPr/>
        </p:nvSpPr>
        <p:spPr bwMode="auto">
          <a:xfrm>
            <a:off x="65532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2" name="Line 28"/>
          <p:cNvSpPr>
            <a:spLocks noChangeShapeType="1"/>
          </p:cNvSpPr>
          <p:nvPr/>
        </p:nvSpPr>
        <p:spPr bwMode="auto">
          <a:xfrm>
            <a:off x="7924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3" name="Line 29"/>
          <p:cNvSpPr>
            <a:spLocks noChangeShapeType="1"/>
          </p:cNvSpPr>
          <p:nvPr/>
        </p:nvSpPr>
        <p:spPr bwMode="auto">
          <a:xfrm flipH="1">
            <a:off x="89154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4" name="Text Box 30"/>
          <p:cNvSpPr txBox="1">
            <a:spLocks noChangeArrowheads="1"/>
          </p:cNvSpPr>
          <p:nvPr/>
        </p:nvSpPr>
        <p:spPr bwMode="auto">
          <a:xfrm>
            <a:off x="7772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36895" name="Text Box 31"/>
          <p:cNvSpPr txBox="1">
            <a:spLocks noChangeArrowheads="1"/>
          </p:cNvSpPr>
          <p:nvPr/>
        </p:nvSpPr>
        <p:spPr bwMode="auto">
          <a:xfrm>
            <a:off x="83058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36896" name="Text Box 32"/>
          <p:cNvSpPr txBox="1">
            <a:spLocks noChangeArrowheads="1"/>
          </p:cNvSpPr>
          <p:nvPr/>
        </p:nvSpPr>
        <p:spPr bwMode="auto">
          <a:xfrm>
            <a:off x="91440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36897" name="Text Box 33"/>
          <p:cNvSpPr txBox="1">
            <a:spLocks noChangeArrowheads="1"/>
          </p:cNvSpPr>
          <p:nvPr/>
        </p:nvSpPr>
        <p:spPr bwMode="auto">
          <a:xfrm>
            <a:off x="67500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36898" name="Text Box 34"/>
          <p:cNvSpPr txBox="1">
            <a:spLocks noChangeArrowheads="1"/>
          </p:cNvSpPr>
          <p:nvPr/>
        </p:nvSpPr>
        <p:spPr bwMode="auto">
          <a:xfrm>
            <a:off x="7315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36899" name="Text Box 35"/>
          <p:cNvSpPr txBox="1">
            <a:spLocks noChangeArrowheads="1"/>
          </p:cNvSpPr>
          <p:nvPr/>
        </p:nvSpPr>
        <p:spPr bwMode="auto">
          <a:xfrm>
            <a:off x="8305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36900" name="Text Box 36"/>
          <p:cNvSpPr txBox="1">
            <a:spLocks noChangeArrowheads="1"/>
          </p:cNvSpPr>
          <p:nvPr/>
        </p:nvSpPr>
        <p:spPr bwMode="auto">
          <a:xfrm>
            <a:off x="92964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36901" name="Text Box 37"/>
          <p:cNvSpPr txBox="1">
            <a:spLocks noChangeArrowheads="1"/>
          </p:cNvSpPr>
          <p:nvPr/>
        </p:nvSpPr>
        <p:spPr bwMode="auto">
          <a:xfrm>
            <a:off x="62484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36902" name="Text Box 38"/>
          <p:cNvSpPr txBox="1">
            <a:spLocks noChangeArrowheads="1"/>
          </p:cNvSpPr>
          <p:nvPr/>
        </p:nvSpPr>
        <p:spPr bwMode="auto">
          <a:xfrm>
            <a:off x="79692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36903" name="Text Box 39"/>
          <p:cNvSpPr txBox="1">
            <a:spLocks noChangeArrowheads="1"/>
          </p:cNvSpPr>
          <p:nvPr/>
        </p:nvSpPr>
        <p:spPr bwMode="auto">
          <a:xfrm>
            <a:off x="90360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36904" name="Line 40"/>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05" name="Line 41"/>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06" name="Text Box 42"/>
          <p:cNvSpPr txBox="1">
            <a:spLocks noChangeArrowheads="1"/>
          </p:cNvSpPr>
          <p:nvPr/>
        </p:nvSpPr>
        <p:spPr bwMode="auto">
          <a:xfrm>
            <a:off x="4114800" y="3733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{B,C,D,E}</a:t>
            </a:r>
            <a:endParaRPr lang="en-GB" altLang="en-US"/>
          </a:p>
        </p:txBody>
      </p:sp>
      <p:sp>
        <p:nvSpPr>
          <p:cNvPr id="36907" name="Text Box 43"/>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
        <p:nvSpPr>
          <p:cNvPr id="36908" name="Line 44"/>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09" name="Text Box 45"/>
          <p:cNvSpPr txBox="1">
            <a:spLocks noChangeArrowheads="1"/>
          </p:cNvSpPr>
          <p:nvPr/>
        </p:nvSpPr>
        <p:spPr bwMode="auto">
          <a:xfrm>
            <a:off x="41910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{A,B,C}</a:t>
            </a:r>
            <a:endParaRPr lang="en-GB" altLang="en-US"/>
          </a:p>
        </p:txBody>
      </p:sp>
      <p:sp>
        <p:nvSpPr>
          <p:cNvPr id="36910" name="Text Box 46"/>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36911" name="Line 47"/>
          <p:cNvSpPr>
            <a:spLocks noChangeShapeType="1"/>
          </p:cNvSpPr>
          <p:nvPr/>
        </p:nvSpPr>
        <p:spPr bwMode="auto">
          <a:xfrm>
            <a:off x="2286000" y="4495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12" name="Text Box 48"/>
          <p:cNvSpPr txBox="1">
            <a:spLocks noChangeArrowheads="1"/>
          </p:cNvSpPr>
          <p:nvPr/>
        </p:nvSpPr>
        <p:spPr bwMode="auto">
          <a:xfrm>
            <a:off x="2438400" y="4114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 not goal</a:t>
            </a:r>
            <a:endParaRPr lang="en-GB" altLang="en-US"/>
          </a:p>
        </p:txBody>
      </p:sp>
      <p:sp>
        <p:nvSpPr>
          <p:cNvPr id="36913" name="Text Box 49"/>
          <p:cNvSpPr txBox="1">
            <a:spLocks noChangeArrowheads="1"/>
          </p:cNvSpPr>
          <p:nvPr/>
        </p:nvSpPr>
        <p:spPr bwMode="auto">
          <a:xfrm>
            <a:off x="4114800" y="4114801"/>
            <a:ext cx="118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{C,D,E,G}</a:t>
            </a:r>
            <a:endParaRPr lang="en-GB" altLang="en-US"/>
          </a:p>
        </p:txBody>
      </p:sp>
      <p:sp>
        <p:nvSpPr>
          <p:cNvPr id="36914" name="Line 50"/>
          <p:cNvSpPr>
            <a:spLocks noChangeShapeType="1"/>
          </p:cNvSpPr>
          <p:nvPr/>
        </p:nvSpPr>
        <p:spPr bwMode="auto">
          <a:xfrm>
            <a:off x="2286000" y="4876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15" name="Text Box 51"/>
          <p:cNvSpPr txBox="1">
            <a:spLocks noChangeArrowheads="1"/>
          </p:cNvSpPr>
          <p:nvPr/>
        </p:nvSpPr>
        <p:spPr bwMode="auto">
          <a:xfrm>
            <a:off x="2438400" y="4495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C not goal</a:t>
            </a:r>
            <a:endParaRPr lang="en-GB" altLang="en-US"/>
          </a:p>
        </p:txBody>
      </p:sp>
      <p:sp>
        <p:nvSpPr>
          <p:cNvPr id="36916" name="Text Box 52"/>
          <p:cNvSpPr txBox="1">
            <a:spLocks noChangeArrowheads="1"/>
          </p:cNvSpPr>
          <p:nvPr/>
        </p:nvSpPr>
        <p:spPr bwMode="auto">
          <a:xfrm>
            <a:off x="4114800" y="4495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{D,E,G,F}</a:t>
            </a:r>
            <a:endParaRPr lang="en-GB" altLang="en-US"/>
          </a:p>
        </p:txBody>
      </p:sp>
      <p:sp>
        <p:nvSpPr>
          <p:cNvPr id="36917" name="Line 53"/>
          <p:cNvSpPr>
            <a:spLocks noChangeShapeType="1"/>
          </p:cNvSpPr>
          <p:nvPr/>
        </p:nvSpPr>
        <p:spPr bwMode="auto">
          <a:xfrm>
            <a:off x="2286000" y="5257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18" name="Text Box 54"/>
          <p:cNvSpPr txBox="1">
            <a:spLocks noChangeArrowheads="1"/>
          </p:cNvSpPr>
          <p:nvPr/>
        </p:nvSpPr>
        <p:spPr bwMode="auto">
          <a:xfrm>
            <a:off x="2438400" y="4876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D not goal</a:t>
            </a:r>
            <a:endParaRPr lang="en-GB" altLang="en-US"/>
          </a:p>
        </p:txBody>
      </p:sp>
      <p:sp>
        <p:nvSpPr>
          <p:cNvPr id="36919" name="Text Box 55"/>
          <p:cNvSpPr txBox="1">
            <a:spLocks noChangeArrowheads="1"/>
          </p:cNvSpPr>
          <p:nvPr/>
        </p:nvSpPr>
        <p:spPr bwMode="auto">
          <a:xfrm>
            <a:off x="4114800" y="4876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{E,G,F,H}</a:t>
            </a:r>
            <a:endParaRPr lang="en-GB" altLang="en-US"/>
          </a:p>
        </p:txBody>
      </p:sp>
      <p:sp>
        <p:nvSpPr>
          <p:cNvPr id="36920" name="Line 56"/>
          <p:cNvSpPr>
            <a:spLocks noChangeShapeType="1"/>
          </p:cNvSpPr>
          <p:nvPr/>
        </p:nvSpPr>
        <p:spPr bwMode="auto">
          <a:xfrm>
            <a:off x="2286000" y="5638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1" name="Text Box 57"/>
          <p:cNvSpPr txBox="1">
            <a:spLocks noChangeArrowheads="1"/>
          </p:cNvSpPr>
          <p:nvPr/>
        </p:nvSpPr>
        <p:spPr bwMode="auto">
          <a:xfrm>
            <a:off x="2438400" y="5257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E not goal</a:t>
            </a:r>
            <a:endParaRPr lang="en-GB" altLang="en-US"/>
          </a:p>
        </p:txBody>
      </p:sp>
      <p:sp>
        <p:nvSpPr>
          <p:cNvPr id="36922" name="Text Box 58"/>
          <p:cNvSpPr txBox="1">
            <a:spLocks noChangeArrowheads="1"/>
          </p:cNvSpPr>
          <p:nvPr/>
        </p:nvSpPr>
        <p:spPr bwMode="auto">
          <a:xfrm>
            <a:off x="4114800" y="5257801"/>
            <a:ext cx="118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{G,F,H,G}</a:t>
            </a:r>
            <a:endParaRPr lang="en-GB" altLang="en-US"/>
          </a:p>
        </p:txBody>
      </p:sp>
      <p:sp>
        <p:nvSpPr>
          <p:cNvPr id="36923" name="Line 59"/>
          <p:cNvSpPr>
            <a:spLocks noChangeShapeType="1"/>
          </p:cNvSpPr>
          <p:nvPr/>
        </p:nvSpPr>
        <p:spPr bwMode="auto">
          <a:xfrm>
            <a:off x="2286000" y="6019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4" name="Text Box 60"/>
          <p:cNvSpPr txBox="1">
            <a:spLocks noChangeArrowheads="1"/>
          </p:cNvSpPr>
          <p:nvPr/>
        </p:nvSpPr>
        <p:spPr bwMode="auto">
          <a:xfrm>
            <a:off x="2438400" y="5638801"/>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G is goal</a:t>
            </a:r>
            <a:endParaRPr lang="en-GB" altLang="en-US"/>
          </a:p>
        </p:txBody>
      </p:sp>
      <p:sp>
        <p:nvSpPr>
          <p:cNvPr id="36925" name="Text Box 61"/>
          <p:cNvSpPr txBox="1">
            <a:spLocks noChangeArrowheads="1"/>
          </p:cNvSpPr>
          <p:nvPr/>
        </p:nvSpPr>
        <p:spPr bwMode="auto">
          <a:xfrm>
            <a:off x="4191000" y="5638801"/>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{F,H,G}</a:t>
            </a:r>
            <a:endParaRPr lang="en-GB" altLang="en-US"/>
          </a:p>
        </p:txBody>
      </p:sp>
      <p:sp>
        <p:nvSpPr>
          <p:cNvPr id="36926" name="Text Box 62"/>
          <p:cNvSpPr txBox="1">
            <a:spLocks noChangeArrowheads="1"/>
          </p:cNvSpPr>
          <p:nvPr/>
        </p:nvSpPr>
        <p:spPr bwMode="auto">
          <a:xfrm>
            <a:off x="7832726" y="5573714"/>
            <a:ext cx="16621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2000">
                <a:latin typeface="Arial" charset="0"/>
              </a:rPr>
              <a:t>Path: S, B, G</a:t>
            </a:r>
          </a:p>
          <a:p>
            <a:r>
              <a:rPr lang="en-GB" altLang="en-US" sz="2000">
                <a:latin typeface="Arial" charset="0"/>
              </a:rPr>
              <a:t>Cost: 8</a:t>
            </a:r>
            <a:endParaRPr lang="en-GB" altLang="en-US">
              <a:latin typeface="Arial" charset="0"/>
            </a:endParaRPr>
          </a:p>
        </p:txBody>
      </p:sp>
    </p:spTree>
    <p:extLst>
      <p:ext uri="{BB962C8B-B14F-4D97-AF65-F5344CB8AC3E}">
        <p14:creationId xmlns:p14="http://schemas.microsoft.com/office/powerpoint/2010/main" val="1295593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Arial" charset="0"/>
              </a:rPr>
              <a:t>Problem-Solving (Goal-Based) Agent</a:t>
            </a:r>
          </a:p>
        </p:txBody>
      </p:sp>
      <p:sp>
        <p:nvSpPr>
          <p:cNvPr id="5123" name="Rectangle 2"/>
          <p:cNvSpPr>
            <a:spLocks noGrp="1" noChangeArrowheads="1"/>
          </p:cNvSpPr>
          <p:nvPr>
            <p:ph idx="1"/>
          </p:nvPr>
        </p:nvSpPr>
        <p:spPr/>
        <p:txBody>
          <a:bodyPr>
            <a:normAutofit/>
          </a:bodyPr>
          <a:lstStyle/>
          <a:p>
            <a:pPr>
              <a:spcBef>
                <a:spcPts val="500"/>
              </a:spcBef>
              <a:spcAft>
                <a:spcPts val="500"/>
              </a:spcAft>
              <a:buNone/>
            </a:pPr>
            <a:r>
              <a:rPr lang="en-GB" altLang="en-US" sz="2400">
                <a:latin typeface="Arial" charset="0"/>
              </a:rPr>
              <a:t> </a:t>
            </a:r>
          </a:p>
        </p:txBody>
      </p:sp>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FC092D68-C926-3F4B-B53B-BCE17B7D2CF0}" type="slidenum">
              <a:rPr lang="en-GB" altLang="en-US" sz="1400"/>
              <a:pPr/>
              <a:t>4</a:t>
            </a:fld>
            <a:endParaRPr lang="en-GB" altLang="en-US" sz="1400"/>
          </a:p>
        </p:txBody>
      </p:sp>
      <p:pic>
        <p:nvPicPr>
          <p:cNvPr id="5125" name="Picture 4" descr="GoalBasedAg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39937"/>
            <a:ext cx="70104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25076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0AD3F9C-4402-B946-B0BC-8ABAA3397B08}" type="slidenum">
              <a:rPr lang="en-GB" altLang="en-US" sz="1400"/>
              <a:pPr/>
              <a:t>40</a:t>
            </a:fld>
            <a:endParaRPr lang="en-GB" altLang="en-US" sz="1400"/>
          </a:p>
        </p:txBody>
      </p:sp>
      <p:sp>
        <p:nvSpPr>
          <p:cNvPr id="37891" name="Rectangle 2"/>
          <p:cNvSpPr>
            <a:spLocks noGrp="1" noChangeArrowheads="1"/>
          </p:cNvSpPr>
          <p:nvPr>
            <p:ph type="body" idx="1"/>
          </p:nvPr>
        </p:nvSpPr>
        <p:spPr>
          <a:xfrm>
            <a:off x="1143000" y="1676400"/>
            <a:ext cx="10515600" cy="4572000"/>
          </a:xfrm>
        </p:spPr>
        <p:txBody>
          <a:bodyPr/>
          <a:lstStyle/>
          <a:p>
            <a:pPr>
              <a:spcBef>
                <a:spcPts val="600"/>
              </a:spcBef>
              <a:spcAft>
                <a:spcPts val="600"/>
              </a:spcAft>
            </a:pPr>
            <a:r>
              <a:rPr lang="en-GB" altLang="en-US" dirty="0">
                <a:latin typeface="Arial" charset="0"/>
              </a:rPr>
              <a:t>Complete  </a:t>
            </a:r>
          </a:p>
          <a:p>
            <a:pPr lvl="1">
              <a:spcBef>
                <a:spcPts val="600"/>
              </a:spcBef>
              <a:spcAft>
                <a:spcPts val="600"/>
              </a:spcAft>
            </a:pPr>
            <a:r>
              <a:rPr lang="en-GB" altLang="en-US" dirty="0">
                <a:latin typeface="Arial" charset="0"/>
              </a:rPr>
              <a:t>if the branching factor is finite</a:t>
            </a:r>
          </a:p>
          <a:p>
            <a:pPr>
              <a:spcBef>
                <a:spcPts val="600"/>
              </a:spcBef>
              <a:spcAft>
                <a:spcPts val="600"/>
              </a:spcAft>
            </a:pPr>
            <a:r>
              <a:rPr lang="en-GB" altLang="en-US" dirty="0">
                <a:latin typeface="Arial" charset="0"/>
              </a:rPr>
              <a:t>Optimal </a:t>
            </a:r>
          </a:p>
          <a:p>
            <a:pPr lvl="1">
              <a:spcBef>
                <a:spcPts val="600"/>
              </a:spcBef>
              <a:spcAft>
                <a:spcPts val="600"/>
              </a:spcAft>
            </a:pPr>
            <a:r>
              <a:rPr lang="en-GB" altLang="en-US" dirty="0" smtClean="0">
                <a:latin typeface="Arial" charset="0"/>
              </a:rPr>
              <a:t>Yes, if </a:t>
            </a:r>
            <a:r>
              <a:rPr lang="en-GB" altLang="en-US" dirty="0">
                <a:latin typeface="Arial" charset="0"/>
              </a:rPr>
              <a:t>the path cost is a non-decreasing function of depth of the node, </a:t>
            </a:r>
            <a:r>
              <a:rPr lang="en-GB" altLang="en-US" i="1" dirty="0">
                <a:latin typeface="Arial" charset="0"/>
              </a:rPr>
              <a:t>e.g</a:t>
            </a:r>
            <a:r>
              <a:rPr lang="en-GB" altLang="en-US" dirty="0">
                <a:latin typeface="Arial" charset="0"/>
              </a:rPr>
              <a:t>. when all edges have the same cost</a:t>
            </a:r>
          </a:p>
          <a:p>
            <a:pPr lvl="1">
              <a:spcBef>
                <a:spcPts val="600"/>
              </a:spcBef>
              <a:spcAft>
                <a:spcPts val="600"/>
              </a:spcAft>
            </a:pPr>
            <a:r>
              <a:rPr lang="en-GB" altLang="en-US" dirty="0">
                <a:latin typeface="Arial" charset="0"/>
              </a:rPr>
              <a:t>otherwise, </a:t>
            </a:r>
            <a:r>
              <a:rPr lang="en-GB" altLang="en-US" b="1" dirty="0">
                <a:latin typeface="Arial" charset="0"/>
              </a:rPr>
              <a:t>not optimal </a:t>
            </a:r>
            <a:r>
              <a:rPr lang="en-GB" altLang="en-US" dirty="0">
                <a:latin typeface="Arial" charset="0"/>
              </a:rPr>
              <a:t>but does guarantee finding solution of </a:t>
            </a:r>
            <a:r>
              <a:rPr lang="en-GB" altLang="en-US" u="sng" dirty="0">
                <a:latin typeface="Arial" charset="0"/>
              </a:rPr>
              <a:t>shortest length</a:t>
            </a:r>
            <a:r>
              <a:rPr lang="en-GB" altLang="en-US" dirty="0">
                <a:latin typeface="Arial" charset="0"/>
              </a:rPr>
              <a:t> (i.e. </a:t>
            </a:r>
            <a:r>
              <a:rPr lang="en-GB" altLang="en-US" b="1" dirty="0">
                <a:latin typeface="Arial" charset="0"/>
              </a:rPr>
              <a:t>fewest edges</a:t>
            </a:r>
            <a:r>
              <a:rPr lang="en-GB" altLang="en-US" dirty="0">
                <a:latin typeface="Arial" charset="0"/>
              </a:rPr>
              <a:t>)</a:t>
            </a:r>
          </a:p>
          <a:p>
            <a:pPr>
              <a:spcBef>
                <a:spcPts val="600"/>
              </a:spcBef>
              <a:spcAft>
                <a:spcPts val="600"/>
              </a:spcAft>
            </a:pPr>
            <a:r>
              <a:rPr lang="en-GB" altLang="en-US" dirty="0">
                <a:latin typeface="Arial" charset="0"/>
              </a:rPr>
              <a:t>Time and space complexity? Linear?</a:t>
            </a:r>
          </a:p>
        </p:txBody>
      </p:sp>
      <p:sp>
        <p:nvSpPr>
          <p:cNvPr id="78851"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sz="3200" dirty="0">
                <a:latin typeface="Arial" charset="0"/>
              </a:rPr>
              <a:t>BFS Properties</a:t>
            </a:r>
          </a:p>
        </p:txBody>
      </p:sp>
    </p:spTree>
    <p:extLst>
      <p:ext uri="{BB962C8B-B14F-4D97-AF65-F5344CB8AC3E}">
        <p14:creationId xmlns:p14="http://schemas.microsoft.com/office/powerpoint/2010/main" val="17115434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0151993-4A66-E642-8AFD-E1E1C9088A0D}" type="slidenum">
              <a:rPr lang="en-GB" altLang="en-US" sz="1400"/>
              <a:pPr/>
              <a:t>41</a:t>
            </a:fld>
            <a:endParaRPr lang="en-GB" altLang="en-US" sz="1400"/>
          </a:p>
        </p:txBody>
      </p:sp>
      <p:sp>
        <p:nvSpPr>
          <p:cNvPr id="38915" name="Rectangle 2"/>
          <p:cNvSpPr>
            <a:spLocks noGrp="1" noChangeArrowheads="1"/>
          </p:cNvSpPr>
          <p:nvPr>
            <p:ph type="body" idx="1"/>
          </p:nvPr>
        </p:nvSpPr>
        <p:spPr>
          <a:xfrm>
            <a:off x="2133600" y="1676400"/>
            <a:ext cx="7924800" cy="4572000"/>
          </a:xfrm>
        </p:spPr>
        <p:txBody>
          <a:bodyPr/>
          <a:lstStyle/>
          <a:p>
            <a:r>
              <a:rPr lang="en-GB" altLang="en-US" dirty="0">
                <a:latin typeface="Arial" charset="0"/>
              </a:rPr>
              <a:t>Time and space complexity: </a:t>
            </a:r>
          </a:p>
          <a:p>
            <a:pPr>
              <a:buFontTx/>
              <a:buNone/>
            </a:pPr>
            <a:r>
              <a:rPr lang="en-GB" altLang="en-US" dirty="0">
                <a:latin typeface="Arial" charset="0"/>
              </a:rPr>
              <a:t>	O( |</a:t>
            </a:r>
            <a:r>
              <a:rPr lang="en-GB" altLang="en-US" i="1" dirty="0">
                <a:latin typeface="Arial" charset="0"/>
              </a:rPr>
              <a:t>V</a:t>
            </a:r>
            <a:r>
              <a:rPr lang="en-GB" altLang="en-US" dirty="0">
                <a:latin typeface="Arial" charset="0"/>
              </a:rPr>
              <a:t>||</a:t>
            </a:r>
            <a:r>
              <a:rPr lang="en-GB" altLang="en-US" i="1" dirty="0">
                <a:latin typeface="Arial" charset="0"/>
              </a:rPr>
              <a:t>E</a:t>
            </a:r>
            <a:r>
              <a:rPr lang="en-GB" altLang="en-US" dirty="0">
                <a:latin typeface="Arial" charset="0"/>
              </a:rPr>
              <a:t>| ) = O( </a:t>
            </a:r>
            <a:r>
              <a:rPr lang="en-GB" altLang="en-US" i="1" dirty="0">
                <a:latin typeface="Arial" charset="0"/>
              </a:rPr>
              <a:t>b</a:t>
            </a:r>
            <a:r>
              <a:rPr lang="en-GB" altLang="en-US" i="1" baseline="30000" dirty="0">
                <a:latin typeface="Arial" charset="0"/>
              </a:rPr>
              <a:t>d+1</a:t>
            </a:r>
            <a:r>
              <a:rPr lang="en-GB" altLang="en-US" dirty="0">
                <a:latin typeface="Arial" charset="0"/>
              </a:rPr>
              <a:t> ) </a:t>
            </a:r>
            <a:r>
              <a:rPr lang="en-GB" altLang="en-US" dirty="0">
                <a:latin typeface="Arial" charset="0"/>
                <a:sym typeface="Symbol" charset="2"/>
              </a:rPr>
              <a:t></a:t>
            </a:r>
            <a:r>
              <a:rPr lang="en-GB" altLang="en-US" dirty="0">
                <a:latin typeface="Arial" charset="0"/>
              </a:rPr>
              <a:t> exponential</a:t>
            </a:r>
          </a:p>
          <a:p>
            <a:pPr lvl="1"/>
            <a:r>
              <a:rPr lang="en-GB" altLang="en-US" i="1" dirty="0">
                <a:latin typeface="Arial" charset="0"/>
              </a:rPr>
              <a:t>d</a:t>
            </a:r>
            <a:r>
              <a:rPr lang="en-GB" altLang="en-US" dirty="0">
                <a:latin typeface="Arial" charset="0"/>
              </a:rPr>
              <a:t> is the depth of the solution</a:t>
            </a:r>
          </a:p>
          <a:p>
            <a:pPr lvl="1"/>
            <a:r>
              <a:rPr lang="en-GB" altLang="en-US" i="1" dirty="0">
                <a:latin typeface="Arial" charset="0"/>
              </a:rPr>
              <a:t>b</a:t>
            </a:r>
            <a:r>
              <a:rPr lang="en-GB" altLang="en-US" dirty="0">
                <a:latin typeface="Arial" charset="0"/>
              </a:rPr>
              <a:t> is the branching factor at each non-leaf node</a:t>
            </a:r>
          </a:p>
          <a:p>
            <a:pPr lvl="1">
              <a:buFontTx/>
              <a:buNone/>
            </a:pPr>
            <a:endParaRPr lang="en-GB" altLang="en-US" dirty="0">
              <a:latin typeface="Arial" charset="0"/>
            </a:endParaRPr>
          </a:p>
          <a:p>
            <a:r>
              <a:rPr lang="en-GB" altLang="en-US" dirty="0">
                <a:latin typeface="Arial" charset="0"/>
              </a:rPr>
              <a:t>Will take a long time and need a huge memory to find solutions with a large number of steps </a:t>
            </a:r>
          </a:p>
          <a:p>
            <a:pPr lvl="1"/>
            <a:r>
              <a:rPr lang="en-GB" altLang="en-US" dirty="0">
                <a:latin typeface="Arial" charset="0"/>
              </a:rPr>
              <a:t>because must look at all </a:t>
            </a:r>
            <a:r>
              <a:rPr lang="en-GB" altLang="en-US" u="sng" dirty="0">
                <a:latin typeface="Arial" charset="0"/>
              </a:rPr>
              <a:t>shorter length possibilities first</a:t>
            </a:r>
            <a:r>
              <a:rPr lang="en-GB" altLang="en-US" dirty="0">
                <a:latin typeface="Arial" charset="0"/>
              </a:rPr>
              <a:t>.</a:t>
            </a:r>
          </a:p>
        </p:txBody>
      </p:sp>
      <p:sp>
        <p:nvSpPr>
          <p:cNvPr id="79875"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BFS Properties (2)</a:t>
            </a:r>
          </a:p>
        </p:txBody>
      </p:sp>
    </p:spTree>
    <p:extLst>
      <p:ext uri="{BB962C8B-B14F-4D97-AF65-F5344CB8AC3E}">
        <p14:creationId xmlns:p14="http://schemas.microsoft.com/office/powerpoint/2010/main" val="3667747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828155AC-4439-0649-AD72-C2E4BD26BA0F}" type="slidenum">
              <a:rPr lang="en-GB" altLang="en-US" sz="1400" smtClean="0"/>
              <a:pPr/>
              <a:t>42</a:t>
            </a:fld>
            <a:endParaRPr lang="en-GB" altLang="en-US" sz="1400"/>
          </a:p>
        </p:txBody>
      </p:sp>
      <p:sp>
        <p:nvSpPr>
          <p:cNvPr id="39939" name="Rectangle 2"/>
          <p:cNvSpPr>
            <a:spLocks noGrp="1" noChangeArrowheads="1"/>
          </p:cNvSpPr>
          <p:nvPr>
            <p:ph type="body" idx="1"/>
          </p:nvPr>
        </p:nvSpPr>
        <p:spPr>
          <a:xfrm>
            <a:off x="632011" y="1524000"/>
            <a:ext cx="10502153" cy="4724400"/>
          </a:xfrm>
        </p:spPr>
        <p:txBody>
          <a:bodyPr>
            <a:normAutofit/>
          </a:bodyPr>
          <a:lstStyle/>
          <a:p>
            <a:pPr>
              <a:lnSpc>
                <a:spcPct val="80000"/>
              </a:lnSpc>
            </a:pPr>
            <a:r>
              <a:rPr lang="en-GB" altLang="en-US" dirty="0" smtClean="0">
                <a:latin typeface="Arial" charset="0"/>
              </a:rPr>
              <a:t>In the worst case, the total number of nodes in the search tree is:</a:t>
            </a:r>
          </a:p>
          <a:p>
            <a:pPr marL="747713" indent="-227013">
              <a:lnSpc>
                <a:spcPct val="80000"/>
              </a:lnSpc>
              <a:buFontTx/>
              <a:buNone/>
            </a:pPr>
            <a:r>
              <a:rPr lang="en-GB" altLang="en-US" sz="2400" i="1" dirty="0">
                <a:latin typeface="Arial" charset="0"/>
              </a:rPr>
              <a:t>b</a:t>
            </a:r>
            <a:r>
              <a:rPr lang="en-GB" altLang="en-US" sz="2400" dirty="0">
                <a:latin typeface="Arial" charset="0"/>
              </a:rPr>
              <a:t> + </a:t>
            </a:r>
            <a:r>
              <a:rPr lang="en-GB" altLang="en-US" sz="2400" i="1" dirty="0">
                <a:latin typeface="Arial" charset="0"/>
              </a:rPr>
              <a:t>b</a:t>
            </a:r>
            <a:r>
              <a:rPr lang="en-GB" altLang="en-US" sz="2400" baseline="30000" dirty="0">
                <a:latin typeface="Arial" charset="0"/>
              </a:rPr>
              <a:t>2</a:t>
            </a:r>
            <a:r>
              <a:rPr lang="en-GB" altLang="en-US" sz="2400" dirty="0">
                <a:latin typeface="Arial" charset="0"/>
              </a:rPr>
              <a:t> + ... + </a:t>
            </a:r>
            <a:r>
              <a:rPr lang="en-GB" altLang="en-US" sz="2400" i="1" dirty="0" err="1">
                <a:latin typeface="Arial" charset="0"/>
              </a:rPr>
              <a:t>b</a:t>
            </a:r>
            <a:r>
              <a:rPr lang="en-GB" altLang="en-US" sz="2400" i="1" baseline="30000" dirty="0" err="1">
                <a:latin typeface="Arial" charset="0"/>
              </a:rPr>
              <a:t>d</a:t>
            </a:r>
            <a:r>
              <a:rPr lang="en-GB" altLang="en-US" sz="2400" dirty="0">
                <a:latin typeface="Arial" charset="0"/>
              </a:rPr>
              <a:t> + (</a:t>
            </a:r>
            <a:r>
              <a:rPr lang="en-GB" altLang="en-US" sz="2400" i="1" dirty="0">
                <a:latin typeface="Arial" charset="0"/>
              </a:rPr>
              <a:t>b</a:t>
            </a:r>
            <a:r>
              <a:rPr lang="en-GB" altLang="en-US" sz="2400" baseline="30000" dirty="0">
                <a:latin typeface="Arial" charset="0"/>
              </a:rPr>
              <a:t>(</a:t>
            </a:r>
            <a:r>
              <a:rPr lang="en-GB" altLang="en-US" sz="2400" i="1" baseline="30000" dirty="0">
                <a:latin typeface="Arial" charset="0"/>
              </a:rPr>
              <a:t>d</a:t>
            </a:r>
            <a:r>
              <a:rPr lang="en-GB" altLang="en-US" sz="2400" baseline="30000" dirty="0">
                <a:latin typeface="Arial" charset="0"/>
              </a:rPr>
              <a:t>+1)</a:t>
            </a:r>
            <a:r>
              <a:rPr lang="en-GB" altLang="en-US" sz="2400" dirty="0">
                <a:latin typeface="Arial" charset="0"/>
              </a:rPr>
              <a:t> - </a:t>
            </a:r>
            <a:r>
              <a:rPr lang="en-GB" altLang="en-US" sz="2400" i="1" dirty="0">
                <a:latin typeface="Arial" charset="0"/>
              </a:rPr>
              <a:t>b</a:t>
            </a:r>
            <a:r>
              <a:rPr lang="en-GB" altLang="en-US" sz="2400" dirty="0">
                <a:latin typeface="Arial" charset="0"/>
              </a:rPr>
              <a:t>) = O(</a:t>
            </a:r>
            <a:r>
              <a:rPr lang="en-GB" altLang="en-US" sz="2400" i="1" dirty="0">
                <a:latin typeface="Arial" charset="0"/>
              </a:rPr>
              <a:t>b</a:t>
            </a:r>
            <a:r>
              <a:rPr lang="en-GB" altLang="en-US" sz="2400" i="1" baseline="30000" dirty="0">
                <a:latin typeface="Arial" charset="0"/>
              </a:rPr>
              <a:t>d+</a:t>
            </a:r>
            <a:r>
              <a:rPr lang="en-GB" altLang="en-US" sz="2400" baseline="30000" dirty="0">
                <a:latin typeface="Arial" charset="0"/>
              </a:rPr>
              <a:t>1</a:t>
            </a:r>
            <a:r>
              <a:rPr lang="en-GB" altLang="en-US" sz="2400" dirty="0">
                <a:latin typeface="Arial" charset="0"/>
              </a:rPr>
              <a:t>)</a:t>
            </a:r>
          </a:p>
          <a:p>
            <a:pPr lvl="1">
              <a:lnSpc>
                <a:spcPct val="80000"/>
              </a:lnSpc>
            </a:pPr>
            <a:r>
              <a:rPr lang="en-GB" altLang="en-US" i="1" dirty="0" smtClean="0">
                <a:latin typeface="Arial" charset="0"/>
              </a:rPr>
              <a:t>d</a:t>
            </a:r>
            <a:r>
              <a:rPr lang="en-GB" altLang="en-US" dirty="0" smtClean="0">
                <a:latin typeface="Arial" charset="0"/>
              </a:rPr>
              <a:t> : the solution tree's depth</a:t>
            </a:r>
          </a:p>
          <a:p>
            <a:pPr lvl="1">
              <a:lnSpc>
                <a:spcPct val="80000"/>
              </a:lnSpc>
            </a:pPr>
            <a:r>
              <a:rPr lang="en-GB" altLang="en-US" i="1" dirty="0" smtClean="0">
                <a:latin typeface="Arial" charset="0"/>
              </a:rPr>
              <a:t>b</a:t>
            </a:r>
            <a:r>
              <a:rPr lang="en-GB" altLang="en-US" dirty="0" smtClean="0">
                <a:latin typeface="Arial" charset="0"/>
              </a:rPr>
              <a:t> : the branching factor at each non-leaf node</a:t>
            </a:r>
          </a:p>
          <a:p>
            <a:pPr lvl="1">
              <a:lnSpc>
                <a:spcPct val="80000"/>
              </a:lnSpc>
            </a:pPr>
            <a:endParaRPr lang="en-GB" dirty="0" smtClean="0"/>
          </a:p>
          <a:p>
            <a:pPr lvl="1">
              <a:lnSpc>
                <a:spcPct val="80000"/>
              </a:lnSpc>
            </a:pPr>
            <a:endParaRPr lang="en-GB" dirty="0" smtClean="0"/>
          </a:p>
          <a:p>
            <a:pPr lvl="4">
              <a:lnSpc>
                <a:spcPct val="80000"/>
              </a:lnSpc>
            </a:pPr>
            <a:endParaRPr lang="en-GB" altLang="en-US" dirty="0">
              <a:latin typeface="Arial" charset="0"/>
            </a:endParaRPr>
          </a:p>
        </p:txBody>
      </p:sp>
      <p:sp>
        <p:nvSpPr>
          <p:cNvPr id="80899"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dirty="0">
                <a:latin typeface="Arial" charset="0"/>
              </a:rPr>
              <a:t>BFS Properties (3)</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767" y="3886200"/>
            <a:ext cx="7585039" cy="2920104"/>
          </a:xfrm>
          <a:prstGeom prst="rect">
            <a:avLst/>
          </a:prstGeom>
        </p:spPr>
      </p:pic>
      <p:sp>
        <p:nvSpPr>
          <p:cNvPr id="3" name="Rectangle 2"/>
          <p:cNvSpPr/>
          <p:nvPr/>
        </p:nvSpPr>
        <p:spPr>
          <a:xfrm>
            <a:off x="0" y="3886200"/>
            <a:ext cx="3832412" cy="1643527"/>
          </a:xfrm>
          <a:prstGeom prst="rect">
            <a:avLst/>
          </a:prstGeom>
        </p:spPr>
        <p:txBody>
          <a:bodyPr wrap="square">
            <a:spAutoFit/>
          </a:bodyPr>
          <a:lstStyle/>
          <a:p>
            <a:pPr lvl="1">
              <a:lnSpc>
                <a:spcPct val="80000"/>
              </a:lnSpc>
            </a:pPr>
            <a:r>
              <a:rPr lang="en-GB" dirty="0"/>
              <a:t>In the worst case, the Goal will be at the far, right corner leaf of the search tree, so the algorithm will have to search all the nodes in the tree, plus one extra level of b nodes to account for our stopping condition i.e., </a:t>
            </a:r>
            <a:r>
              <a:rPr lang="en-GB" dirty="0" err="1"/>
              <a:t>b</a:t>
            </a:r>
            <a:r>
              <a:rPr lang="en-GB" baseline="30000" dirty="0" err="1"/>
              <a:t>d</a:t>
            </a:r>
            <a:r>
              <a:rPr lang="en-GB" dirty="0"/>
              <a:t> x b</a:t>
            </a:r>
            <a:r>
              <a:rPr lang="en-GB" baseline="30000" dirty="0"/>
              <a:t>1</a:t>
            </a:r>
            <a:r>
              <a:rPr lang="en-GB" dirty="0"/>
              <a:t>= O(b</a:t>
            </a:r>
            <a:r>
              <a:rPr lang="en-GB" baseline="30000" dirty="0"/>
              <a:t>d+1</a:t>
            </a:r>
            <a:r>
              <a:rPr lang="en-GB" dirty="0"/>
              <a:t>).</a:t>
            </a:r>
            <a:endParaRPr lang="en-GB" altLang="en-US" dirty="0">
              <a:latin typeface="Arial" charset="0"/>
            </a:endParaRPr>
          </a:p>
        </p:txBody>
      </p:sp>
    </p:spTree>
    <p:extLst>
      <p:ext uri="{BB962C8B-B14F-4D97-AF65-F5344CB8AC3E}">
        <p14:creationId xmlns:p14="http://schemas.microsoft.com/office/powerpoint/2010/main" val="11053412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80000"/>
              </a:lnSpc>
            </a:pPr>
            <a:r>
              <a:rPr lang="en-GB" altLang="en-US" dirty="0">
                <a:latin typeface="Arial" charset="0"/>
              </a:rPr>
              <a:t>For example: </a:t>
            </a:r>
            <a:r>
              <a:rPr lang="en-GB" altLang="en-US" i="1" dirty="0">
                <a:latin typeface="Arial" charset="0"/>
              </a:rPr>
              <a:t>d</a:t>
            </a:r>
            <a:r>
              <a:rPr lang="en-GB" altLang="en-US" dirty="0">
                <a:latin typeface="Arial" charset="0"/>
              </a:rPr>
              <a:t> = 12 , </a:t>
            </a:r>
            <a:r>
              <a:rPr lang="en-GB" altLang="en-US" i="1" dirty="0">
                <a:latin typeface="Arial" charset="0"/>
              </a:rPr>
              <a:t>b</a:t>
            </a:r>
            <a:r>
              <a:rPr lang="en-GB" altLang="en-US" dirty="0">
                <a:latin typeface="Arial" charset="0"/>
              </a:rPr>
              <a:t> = 10</a:t>
            </a:r>
          </a:p>
          <a:p>
            <a:pPr>
              <a:lnSpc>
                <a:spcPct val="80000"/>
              </a:lnSpc>
              <a:buFontTx/>
              <a:buNone/>
            </a:pPr>
            <a:r>
              <a:rPr lang="en-GB" altLang="en-US" dirty="0">
                <a:latin typeface="Arial" charset="0"/>
              </a:rPr>
              <a:t>    </a:t>
            </a:r>
            <a:r>
              <a:rPr lang="en-GB" altLang="en-US" sz="2400" dirty="0">
                <a:latin typeface="Arial" charset="0"/>
              </a:rPr>
              <a:t>10 + 100 + ... + 10</a:t>
            </a:r>
            <a:r>
              <a:rPr lang="en-GB" altLang="en-US" sz="2400" baseline="30000" dirty="0">
                <a:latin typeface="Arial" charset="0"/>
              </a:rPr>
              <a:t>12</a:t>
            </a:r>
            <a:r>
              <a:rPr lang="en-GB" altLang="en-US" sz="2400" dirty="0">
                <a:latin typeface="Arial" charset="0"/>
              </a:rPr>
              <a:t> + (10</a:t>
            </a:r>
            <a:r>
              <a:rPr lang="en-GB" altLang="en-US" sz="2400" baseline="30000" dirty="0">
                <a:latin typeface="Arial" charset="0"/>
              </a:rPr>
              <a:t>13</a:t>
            </a:r>
            <a:r>
              <a:rPr lang="en-GB" altLang="en-US" sz="2400" dirty="0">
                <a:latin typeface="Arial" charset="0"/>
              </a:rPr>
              <a:t> - 10) = O(10</a:t>
            </a:r>
            <a:r>
              <a:rPr lang="en-GB" altLang="en-US" sz="2400" baseline="30000" dirty="0">
                <a:latin typeface="Arial" charset="0"/>
              </a:rPr>
              <a:t>13</a:t>
            </a:r>
            <a:r>
              <a:rPr lang="en-GB" altLang="en-US" sz="2400" dirty="0">
                <a:latin typeface="Arial" charset="0"/>
              </a:rPr>
              <a:t> )</a:t>
            </a:r>
            <a:endParaRPr lang="en-GB" altLang="en-US" dirty="0">
              <a:latin typeface="Arial" charset="0"/>
            </a:endParaRPr>
          </a:p>
          <a:p>
            <a:pPr lvl="1">
              <a:lnSpc>
                <a:spcPct val="80000"/>
              </a:lnSpc>
            </a:pPr>
            <a:r>
              <a:rPr lang="en-GB" altLang="en-US" dirty="0">
                <a:latin typeface="Arial" charset="0"/>
              </a:rPr>
              <a:t>If BFS expands 10000 nodes/sec and each node uses 1000 bytes of storage, then BFS will take </a:t>
            </a:r>
            <a:r>
              <a:rPr lang="en-GB" altLang="en-US" b="1" dirty="0">
                <a:latin typeface="Arial" charset="0"/>
              </a:rPr>
              <a:t>35 years </a:t>
            </a:r>
            <a:r>
              <a:rPr lang="en-GB" altLang="en-US" dirty="0">
                <a:latin typeface="Arial" charset="0"/>
              </a:rPr>
              <a:t>to run, and it will use 10 petabytes of memory!</a:t>
            </a:r>
          </a:p>
          <a:p>
            <a:endParaRPr lang="en-US" dirty="0"/>
          </a:p>
        </p:txBody>
      </p:sp>
      <p:sp>
        <p:nvSpPr>
          <p:cNvPr id="4"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dirty="0">
                <a:latin typeface="Arial" charset="0"/>
              </a:rPr>
              <a:t>BFS Properties (4)</a:t>
            </a:r>
          </a:p>
        </p:txBody>
      </p:sp>
    </p:spTree>
    <p:extLst>
      <p:ext uri="{BB962C8B-B14F-4D97-AF65-F5344CB8AC3E}">
        <p14:creationId xmlns:p14="http://schemas.microsoft.com/office/powerpoint/2010/main" val="9398964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05095567-5B8A-AE47-B4F5-9AF5070CE4E4}" type="slidenum">
              <a:rPr lang="en-GB" altLang="en-US" sz="1400"/>
              <a:pPr/>
              <a:t>44</a:t>
            </a:fld>
            <a:endParaRPr lang="en-GB" altLang="en-US" sz="1400"/>
          </a:p>
        </p:txBody>
      </p:sp>
      <p:sp>
        <p:nvSpPr>
          <p:cNvPr id="40963" name="Rectangle 2"/>
          <p:cNvSpPr>
            <a:spLocks noGrp="1" noChangeArrowheads="1"/>
          </p:cNvSpPr>
          <p:nvPr>
            <p:ph type="body" idx="1"/>
          </p:nvPr>
        </p:nvSpPr>
        <p:spPr>
          <a:xfrm>
            <a:off x="2133600" y="1600200"/>
            <a:ext cx="3962400" cy="914400"/>
          </a:xfrm>
        </p:spPr>
        <p:txBody>
          <a:bodyPr/>
          <a:lstStyle/>
          <a:p>
            <a:pPr>
              <a:buFontTx/>
              <a:buNone/>
            </a:pPr>
            <a:r>
              <a:rPr lang="en-GB" altLang="en-US" sz="2000">
                <a:solidFill>
                  <a:schemeClr val="accent2"/>
                </a:solidFill>
                <a:latin typeface="Arial" charset="0"/>
              </a:rPr>
              <a:t>generalSearch</a:t>
            </a:r>
            <a:r>
              <a:rPr lang="en-GB" altLang="en-US" sz="2000">
                <a:latin typeface="Arial" charset="0"/>
              </a:rPr>
              <a:t>( problem, stack )</a:t>
            </a:r>
          </a:p>
          <a:p>
            <a:pPr>
              <a:buFontTx/>
              <a:buNone/>
            </a:pPr>
            <a:r>
              <a:rPr lang="en-GB" altLang="en-US" sz="2000">
                <a:latin typeface="Arial" charset="0"/>
              </a:rPr>
              <a:t># of nodes tested: 0, expanded: 0</a:t>
            </a:r>
          </a:p>
          <a:p>
            <a:pPr>
              <a:buFontTx/>
              <a:buNone/>
            </a:pPr>
            <a:endParaRPr lang="en-GB" altLang="en-US">
              <a:latin typeface="Arial" charset="0"/>
            </a:endParaRPr>
          </a:p>
        </p:txBody>
      </p:sp>
      <p:sp>
        <p:nvSpPr>
          <p:cNvPr id="81923"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Depth-First Search Example</a:t>
            </a:r>
          </a:p>
        </p:txBody>
      </p:sp>
      <p:sp>
        <p:nvSpPr>
          <p:cNvPr id="40965"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6"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40967"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40968"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9"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0" name="Text Box 9"/>
          <p:cNvSpPr txBox="1">
            <a:spLocks noChangeArrowheads="1"/>
          </p:cNvSpPr>
          <p:nvPr/>
        </p:nvSpPr>
        <p:spPr bwMode="auto">
          <a:xfrm>
            <a:off x="44196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40971" name="Line 10"/>
          <p:cNvSpPr>
            <a:spLocks noChangeShapeType="1"/>
          </p:cNvSpPr>
          <p:nvPr/>
        </p:nvSpPr>
        <p:spPr bwMode="auto">
          <a:xfrm>
            <a:off x="3886200" y="25908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2" name="Oval 12"/>
          <p:cNvSpPr>
            <a:spLocks noChangeArrowheads="1"/>
          </p:cNvSpPr>
          <p:nvPr/>
        </p:nvSpPr>
        <p:spPr bwMode="auto">
          <a:xfrm>
            <a:off x="83058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40973" name="Oval 13"/>
          <p:cNvSpPr>
            <a:spLocks noChangeArrowheads="1"/>
          </p:cNvSpPr>
          <p:nvPr/>
        </p:nvSpPr>
        <p:spPr bwMode="auto">
          <a:xfrm>
            <a:off x="9296400" y="3048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40974" name="Oval 14"/>
          <p:cNvSpPr>
            <a:spLocks noChangeArrowheads="1"/>
          </p:cNvSpPr>
          <p:nvPr/>
        </p:nvSpPr>
        <p:spPr bwMode="auto">
          <a:xfrm>
            <a:off x="92964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40975" name="Oval 15"/>
          <p:cNvSpPr>
            <a:spLocks noChangeArrowheads="1"/>
          </p:cNvSpPr>
          <p:nvPr/>
        </p:nvSpPr>
        <p:spPr bwMode="auto">
          <a:xfrm>
            <a:off x="8305800" y="3048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40976" name="Oval 16"/>
          <p:cNvSpPr>
            <a:spLocks noChangeArrowheads="1"/>
          </p:cNvSpPr>
          <p:nvPr/>
        </p:nvSpPr>
        <p:spPr bwMode="auto">
          <a:xfrm>
            <a:off x="8305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40977" name="Oval 17"/>
          <p:cNvSpPr>
            <a:spLocks noChangeArrowheads="1"/>
          </p:cNvSpPr>
          <p:nvPr/>
        </p:nvSpPr>
        <p:spPr bwMode="auto">
          <a:xfrm>
            <a:off x="7315200" y="3048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40978" name="Oval 18"/>
          <p:cNvSpPr>
            <a:spLocks noChangeArrowheads="1"/>
          </p:cNvSpPr>
          <p:nvPr/>
        </p:nvSpPr>
        <p:spPr bwMode="auto">
          <a:xfrm>
            <a:off x="73152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40979" name="Oval 19"/>
          <p:cNvSpPr>
            <a:spLocks noChangeArrowheads="1"/>
          </p:cNvSpPr>
          <p:nvPr/>
        </p:nvSpPr>
        <p:spPr bwMode="auto">
          <a:xfrm>
            <a:off x="6248400" y="5334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40980" name="Oval 20"/>
          <p:cNvSpPr>
            <a:spLocks noChangeArrowheads="1"/>
          </p:cNvSpPr>
          <p:nvPr/>
        </p:nvSpPr>
        <p:spPr bwMode="auto">
          <a:xfrm>
            <a:off x="62484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40981" name="Line 21"/>
          <p:cNvSpPr>
            <a:spLocks noChangeShapeType="1"/>
          </p:cNvSpPr>
          <p:nvPr/>
        </p:nvSpPr>
        <p:spPr bwMode="auto">
          <a:xfrm>
            <a:off x="86106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2" name="Line 22"/>
          <p:cNvSpPr>
            <a:spLocks noChangeShapeType="1"/>
          </p:cNvSpPr>
          <p:nvPr/>
        </p:nvSpPr>
        <p:spPr bwMode="auto">
          <a:xfrm>
            <a:off x="8610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3" name="Line 23"/>
          <p:cNvSpPr>
            <a:spLocks noChangeShapeType="1"/>
          </p:cNvSpPr>
          <p:nvPr/>
        </p:nvSpPr>
        <p:spPr bwMode="auto">
          <a:xfrm flipH="1">
            <a:off x="7848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4" name="Line 24"/>
          <p:cNvSpPr>
            <a:spLocks noChangeShapeType="1"/>
          </p:cNvSpPr>
          <p:nvPr/>
        </p:nvSpPr>
        <p:spPr bwMode="auto">
          <a:xfrm>
            <a:off x="88392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5" name="Line 25"/>
          <p:cNvSpPr>
            <a:spLocks noChangeShapeType="1"/>
          </p:cNvSpPr>
          <p:nvPr/>
        </p:nvSpPr>
        <p:spPr bwMode="auto">
          <a:xfrm>
            <a:off x="7620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6" name="Line 26"/>
          <p:cNvSpPr>
            <a:spLocks noChangeShapeType="1"/>
          </p:cNvSpPr>
          <p:nvPr/>
        </p:nvSpPr>
        <p:spPr bwMode="auto">
          <a:xfrm>
            <a:off x="96012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7" name="Line 27"/>
          <p:cNvSpPr>
            <a:spLocks noChangeShapeType="1"/>
          </p:cNvSpPr>
          <p:nvPr/>
        </p:nvSpPr>
        <p:spPr bwMode="auto">
          <a:xfrm flipH="1">
            <a:off x="67818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8" name="Line 28"/>
          <p:cNvSpPr>
            <a:spLocks noChangeShapeType="1"/>
          </p:cNvSpPr>
          <p:nvPr/>
        </p:nvSpPr>
        <p:spPr bwMode="auto">
          <a:xfrm>
            <a:off x="65532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9" name="Line 29"/>
          <p:cNvSpPr>
            <a:spLocks noChangeShapeType="1"/>
          </p:cNvSpPr>
          <p:nvPr/>
        </p:nvSpPr>
        <p:spPr bwMode="auto">
          <a:xfrm>
            <a:off x="7924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90" name="Line 30"/>
          <p:cNvSpPr>
            <a:spLocks noChangeShapeType="1"/>
          </p:cNvSpPr>
          <p:nvPr/>
        </p:nvSpPr>
        <p:spPr bwMode="auto">
          <a:xfrm flipH="1">
            <a:off x="89154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91" name="Text Box 31"/>
          <p:cNvSpPr txBox="1">
            <a:spLocks noChangeArrowheads="1"/>
          </p:cNvSpPr>
          <p:nvPr/>
        </p:nvSpPr>
        <p:spPr bwMode="auto">
          <a:xfrm>
            <a:off x="7772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40992" name="Text Box 32"/>
          <p:cNvSpPr txBox="1">
            <a:spLocks noChangeArrowheads="1"/>
          </p:cNvSpPr>
          <p:nvPr/>
        </p:nvSpPr>
        <p:spPr bwMode="auto">
          <a:xfrm>
            <a:off x="83058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40993" name="Text Box 33"/>
          <p:cNvSpPr txBox="1">
            <a:spLocks noChangeArrowheads="1"/>
          </p:cNvSpPr>
          <p:nvPr/>
        </p:nvSpPr>
        <p:spPr bwMode="auto">
          <a:xfrm>
            <a:off x="91440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40994" name="Text Box 34"/>
          <p:cNvSpPr txBox="1">
            <a:spLocks noChangeArrowheads="1"/>
          </p:cNvSpPr>
          <p:nvPr/>
        </p:nvSpPr>
        <p:spPr bwMode="auto">
          <a:xfrm>
            <a:off x="67500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40995" name="Text Box 35"/>
          <p:cNvSpPr txBox="1">
            <a:spLocks noChangeArrowheads="1"/>
          </p:cNvSpPr>
          <p:nvPr/>
        </p:nvSpPr>
        <p:spPr bwMode="auto">
          <a:xfrm>
            <a:off x="7315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40996" name="Text Box 36"/>
          <p:cNvSpPr txBox="1">
            <a:spLocks noChangeArrowheads="1"/>
          </p:cNvSpPr>
          <p:nvPr/>
        </p:nvSpPr>
        <p:spPr bwMode="auto">
          <a:xfrm>
            <a:off x="8305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40997" name="Text Box 37"/>
          <p:cNvSpPr txBox="1">
            <a:spLocks noChangeArrowheads="1"/>
          </p:cNvSpPr>
          <p:nvPr/>
        </p:nvSpPr>
        <p:spPr bwMode="auto">
          <a:xfrm>
            <a:off x="92964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40998" name="Text Box 38"/>
          <p:cNvSpPr txBox="1">
            <a:spLocks noChangeArrowheads="1"/>
          </p:cNvSpPr>
          <p:nvPr/>
        </p:nvSpPr>
        <p:spPr bwMode="auto">
          <a:xfrm>
            <a:off x="62484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40999" name="Text Box 39"/>
          <p:cNvSpPr txBox="1">
            <a:spLocks noChangeArrowheads="1"/>
          </p:cNvSpPr>
          <p:nvPr/>
        </p:nvSpPr>
        <p:spPr bwMode="auto">
          <a:xfrm>
            <a:off x="79692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41000" name="Text Box 40"/>
          <p:cNvSpPr txBox="1">
            <a:spLocks noChangeArrowheads="1"/>
          </p:cNvSpPr>
          <p:nvPr/>
        </p:nvSpPr>
        <p:spPr bwMode="auto">
          <a:xfrm>
            <a:off x="90360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Tree>
    <p:extLst>
      <p:ext uri="{BB962C8B-B14F-4D97-AF65-F5344CB8AC3E}">
        <p14:creationId xmlns:p14="http://schemas.microsoft.com/office/powerpoint/2010/main" val="17366237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73B07707-7B18-E342-8674-DEC73E0CEC41}" type="slidenum">
              <a:rPr lang="en-GB" altLang="en-US" sz="1400"/>
              <a:pPr/>
              <a:t>45</a:t>
            </a:fld>
            <a:endParaRPr lang="en-GB" altLang="en-US" sz="1400"/>
          </a:p>
        </p:txBody>
      </p:sp>
      <p:sp>
        <p:nvSpPr>
          <p:cNvPr id="41987" name="Rectangle 2"/>
          <p:cNvSpPr>
            <a:spLocks noGrp="1" noChangeArrowheads="1"/>
          </p:cNvSpPr>
          <p:nvPr>
            <p:ph type="body" idx="1"/>
          </p:nvPr>
        </p:nvSpPr>
        <p:spPr>
          <a:xfrm>
            <a:off x="2133600" y="1600200"/>
            <a:ext cx="3962400" cy="914400"/>
          </a:xfrm>
        </p:spPr>
        <p:txBody>
          <a:bodyPr/>
          <a:lstStyle/>
          <a:p>
            <a:pPr>
              <a:buFontTx/>
              <a:buNone/>
            </a:pPr>
            <a:r>
              <a:rPr lang="en-GB" altLang="en-US" sz="2000">
                <a:solidFill>
                  <a:schemeClr val="accent2"/>
                </a:solidFill>
                <a:latin typeface="Arial" charset="0"/>
              </a:rPr>
              <a:t>generalSearch</a:t>
            </a:r>
            <a:r>
              <a:rPr lang="en-GB" altLang="en-US" sz="2000">
                <a:latin typeface="Arial" charset="0"/>
              </a:rPr>
              <a:t>( problem, stack)</a:t>
            </a:r>
          </a:p>
          <a:p>
            <a:pPr>
              <a:buFontTx/>
              <a:buNone/>
            </a:pPr>
            <a:r>
              <a:rPr lang="en-GB" altLang="en-US" sz="2000">
                <a:latin typeface="Arial" charset="0"/>
              </a:rPr>
              <a:t># of nodes tested: 1, expanded: 1</a:t>
            </a:r>
          </a:p>
          <a:p>
            <a:pPr>
              <a:buFontTx/>
              <a:buNone/>
            </a:pPr>
            <a:endParaRPr lang="en-GB" altLang="en-US">
              <a:latin typeface="Arial" charset="0"/>
            </a:endParaRPr>
          </a:p>
        </p:txBody>
      </p:sp>
      <p:sp>
        <p:nvSpPr>
          <p:cNvPr id="82947"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DFS Example (2)</a:t>
            </a:r>
          </a:p>
        </p:txBody>
      </p:sp>
      <p:sp>
        <p:nvSpPr>
          <p:cNvPr id="41989"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0"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41991"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a:p>
        </p:txBody>
      </p:sp>
      <p:sp>
        <p:nvSpPr>
          <p:cNvPr id="41992"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3"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4" name="Text Box 9"/>
          <p:cNvSpPr txBox="1">
            <a:spLocks noChangeArrowheads="1"/>
          </p:cNvSpPr>
          <p:nvPr/>
        </p:nvSpPr>
        <p:spPr bwMode="auto">
          <a:xfrm>
            <a:off x="44196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41995" name="Line 10"/>
          <p:cNvSpPr>
            <a:spLocks noChangeShapeType="1"/>
          </p:cNvSpPr>
          <p:nvPr/>
        </p:nvSpPr>
        <p:spPr bwMode="auto">
          <a:xfrm>
            <a:off x="3886200" y="25908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6" name="Oval 12"/>
          <p:cNvSpPr>
            <a:spLocks noChangeArrowheads="1"/>
          </p:cNvSpPr>
          <p:nvPr/>
        </p:nvSpPr>
        <p:spPr bwMode="auto">
          <a:xfrm>
            <a:off x="83058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41997" name="Oval 13"/>
          <p:cNvSpPr>
            <a:spLocks noChangeArrowheads="1"/>
          </p:cNvSpPr>
          <p:nvPr/>
        </p:nvSpPr>
        <p:spPr bwMode="auto">
          <a:xfrm>
            <a:off x="92964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41998" name="Oval 14"/>
          <p:cNvSpPr>
            <a:spLocks noChangeArrowheads="1"/>
          </p:cNvSpPr>
          <p:nvPr/>
        </p:nvSpPr>
        <p:spPr bwMode="auto">
          <a:xfrm>
            <a:off x="92964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41999" name="Oval 15"/>
          <p:cNvSpPr>
            <a:spLocks noChangeArrowheads="1"/>
          </p:cNvSpPr>
          <p:nvPr/>
        </p:nvSpPr>
        <p:spPr bwMode="auto">
          <a:xfrm>
            <a:off x="83058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42000" name="Oval 16"/>
          <p:cNvSpPr>
            <a:spLocks noChangeArrowheads="1"/>
          </p:cNvSpPr>
          <p:nvPr/>
        </p:nvSpPr>
        <p:spPr bwMode="auto">
          <a:xfrm>
            <a:off x="8305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42001" name="Oval 17"/>
          <p:cNvSpPr>
            <a:spLocks noChangeArrowheads="1"/>
          </p:cNvSpPr>
          <p:nvPr/>
        </p:nvSpPr>
        <p:spPr bwMode="auto">
          <a:xfrm>
            <a:off x="73152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42002" name="Oval 18"/>
          <p:cNvSpPr>
            <a:spLocks noChangeArrowheads="1"/>
          </p:cNvSpPr>
          <p:nvPr/>
        </p:nvSpPr>
        <p:spPr bwMode="auto">
          <a:xfrm>
            <a:off x="73152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42003" name="Oval 19"/>
          <p:cNvSpPr>
            <a:spLocks noChangeArrowheads="1"/>
          </p:cNvSpPr>
          <p:nvPr/>
        </p:nvSpPr>
        <p:spPr bwMode="auto">
          <a:xfrm>
            <a:off x="6248400" y="5334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42004" name="Oval 20"/>
          <p:cNvSpPr>
            <a:spLocks noChangeArrowheads="1"/>
          </p:cNvSpPr>
          <p:nvPr/>
        </p:nvSpPr>
        <p:spPr bwMode="auto">
          <a:xfrm>
            <a:off x="62484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42005" name="Line 21"/>
          <p:cNvSpPr>
            <a:spLocks noChangeShapeType="1"/>
          </p:cNvSpPr>
          <p:nvPr/>
        </p:nvSpPr>
        <p:spPr bwMode="auto">
          <a:xfrm>
            <a:off x="86106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6" name="Line 22"/>
          <p:cNvSpPr>
            <a:spLocks noChangeShapeType="1"/>
          </p:cNvSpPr>
          <p:nvPr/>
        </p:nvSpPr>
        <p:spPr bwMode="auto">
          <a:xfrm>
            <a:off x="8610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7" name="Line 23"/>
          <p:cNvSpPr>
            <a:spLocks noChangeShapeType="1"/>
          </p:cNvSpPr>
          <p:nvPr/>
        </p:nvSpPr>
        <p:spPr bwMode="auto">
          <a:xfrm flipH="1">
            <a:off x="7848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8" name="Line 24"/>
          <p:cNvSpPr>
            <a:spLocks noChangeShapeType="1"/>
          </p:cNvSpPr>
          <p:nvPr/>
        </p:nvSpPr>
        <p:spPr bwMode="auto">
          <a:xfrm>
            <a:off x="88392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9" name="Line 25"/>
          <p:cNvSpPr>
            <a:spLocks noChangeShapeType="1"/>
          </p:cNvSpPr>
          <p:nvPr/>
        </p:nvSpPr>
        <p:spPr bwMode="auto">
          <a:xfrm>
            <a:off x="7620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0" name="Line 26"/>
          <p:cNvSpPr>
            <a:spLocks noChangeShapeType="1"/>
          </p:cNvSpPr>
          <p:nvPr/>
        </p:nvSpPr>
        <p:spPr bwMode="auto">
          <a:xfrm>
            <a:off x="96012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1" name="Line 27"/>
          <p:cNvSpPr>
            <a:spLocks noChangeShapeType="1"/>
          </p:cNvSpPr>
          <p:nvPr/>
        </p:nvSpPr>
        <p:spPr bwMode="auto">
          <a:xfrm flipH="1">
            <a:off x="67818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2" name="Line 28"/>
          <p:cNvSpPr>
            <a:spLocks noChangeShapeType="1"/>
          </p:cNvSpPr>
          <p:nvPr/>
        </p:nvSpPr>
        <p:spPr bwMode="auto">
          <a:xfrm>
            <a:off x="65532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3" name="Line 29"/>
          <p:cNvSpPr>
            <a:spLocks noChangeShapeType="1"/>
          </p:cNvSpPr>
          <p:nvPr/>
        </p:nvSpPr>
        <p:spPr bwMode="auto">
          <a:xfrm>
            <a:off x="7924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4" name="Line 30"/>
          <p:cNvSpPr>
            <a:spLocks noChangeShapeType="1"/>
          </p:cNvSpPr>
          <p:nvPr/>
        </p:nvSpPr>
        <p:spPr bwMode="auto">
          <a:xfrm flipH="1">
            <a:off x="89154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5" name="Text Box 31"/>
          <p:cNvSpPr txBox="1">
            <a:spLocks noChangeArrowheads="1"/>
          </p:cNvSpPr>
          <p:nvPr/>
        </p:nvSpPr>
        <p:spPr bwMode="auto">
          <a:xfrm>
            <a:off x="7772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42016" name="Text Box 32"/>
          <p:cNvSpPr txBox="1">
            <a:spLocks noChangeArrowheads="1"/>
          </p:cNvSpPr>
          <p:nvPr/>
        </p:nvSpPr>
        <p:spPr bwMode="auto">
          <a:xfrm>
            <a:off x="83058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42017" name="Text Box 33"/>
          <p:cNvSpPr txBox="1">
            <a:spLocks noChangeArrowheads="1"/>
          </p:cNvSpPr>
          <p:nvPr/>
        </p:nvSpPr>
        <p:spPr bwMode="auto">
          <a:xfrm>
            <a:off x="91440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42018" name="Text Box 34"/>
          <p:cNvSpPr txBox="1">
            <a:spLocks noChangeArrowheads="1"/>
          </p:cNvSpPr>
          <p:nvPr/>
        </p:nvSpPr>
        <p:spPr bwMode="auto">
          <a:xfrm>
            <a:off x="67500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42019" name="Text Box 35"/>
          <p:cNvSpPr txBox="1">
            <a:spLocks noChangeArrowheads="1"/>
          </p:cNvSpPr>
          <p:nvPr/>
        </p:nvSpPr>
        <p:spPr bwMode="auto">
          <a:xfrm>
            <a:off x="7315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42020" name="Text Box 36"/>
          <p:cNvSpPr txBox="1">
            <a:spLocks noChangeArrowheads="1"/>
          </p:cNvSpPr>
          <p:nvPr/>
        </p:nvSpPr>
        <p:spPr bwMode="auto">
          <a:xfrm>
            <a:off x="8305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42021" name="Text Box 37"/>
          <p:cNvSpPr txBox="1">
            <a:spLocks noChangeArrowheads="1"/>
          </p:cNvSpPr>
          <p:nvPr/>
        </p:nvSpPr>
        <p:spPr bwMode="auto">
          <a:xfrm>
            <a:off x="92964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42022" name="Text Box 38"/>
          <p:cNvSpPr txBox="1">
            <a:spLocks noChangeArrowheads="1"/>
          </p:cNvSpPr>
          <p:nvPr/>
        </p:nvSpPr>
        <p:spPr bwMode="auto">
          <a:xfrm>
            <a:off x="62484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42023" name="Text Box 39"/>
          <p:cNvSpPr txBox="1">
            <a:spLocks noChangeArrowheads="1"/>
          </p:cNvSpPr>
          <p:nvPr/>
        </p:nvSpPr>
        <p:spPr bwMode="auto">
          <a:xfrm>
            <a:off x="79692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42024" name="Text Box 40"/>
          <p:cNvSpPr txBox="1">
            <a:spLocks noChangeArrowheads="1"/>
          </p:cNvSpPr>
          <p:nvPr/>
        </p:nvSpPr>
        <p:spPr bwMode="auto">
          <a:xfrm>
            <a:off x="90360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42025" name="Line 41"/>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26" name="Text Box 42"/>
          <p:cNvSpPr txBox="1">
            <a:spLocks noChangeArrowheads="1"/>
          </p:cNvSpPr>
          <p:nvPr/>
        </p:nvSpPr>
        <p:spPr bwMode="auto">
          <a:xfrm>
            <a:off x="41910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{A,B,C}</a:t>
            </a:r>
            <a:endParaRPr lang="en-GB" altLang="en-US"/>
          </a:p>
        </p:txBody>
      </p:sp>
      <p:sp>
        <p:nvSpPr>
          <p:cNvPr id="42027" name="Text Box 43"/>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Tree>
    <p:extLst>
      <p:ext uri="{BB962C8B-B14F-4D97-AF65-F5344CB8AC3E}">
        <p14:creationId xmlns:p14="http://schemas.microsoft.com/office/powerpoint/2010/main" val="9844307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2BECBE94-064C-3444-A877-30EB91CDAF83}" type="slidenum">
              <a:rPr lang="en-GB" altLang="en-US" sz="1400"/>
              <a:pPr/>
              <a:t>46</a:t>
            </a:fld>
            <a:endParaRPr lang="en-GB" altLang="en-US" sz="1400"/>
          </a:p>
        </p:txBody>
      </p:sp>
      <p:sp>
        <p:nvSpPr>
          <p:cNvPr id="43011" name="Rectangle 2"/>
          <p:cNvSpPr>
            <a:spLocks noGrp="1" noChangeArrowheads="1"/>
          </p:cNvSpPr>
          <p:nvPr>
            <p:ph type="body" idx="1"/>
          </p:nvPr>
        </p:nvSpPr>
        <p:spPr>
          <a:xfrm>
            <a:off x="2133600" y="1600200"/>
            <a:ext cx="3962400" cy="914400"/>
          </a:xfrm>
        </p:spPr>
        <p:txBody>
          <a:bodyPr/>
          <a:lstStyle/>
          <a:p>
            <a:pPr>
              <a:buFontTx/>
              <a:buNone/>
            </a:pPr>
            <a:r>
              <a:rPr lang="en-GB" altLang="en-US" sz="2000">
                <a:solidFill>
                  <a:schemeClr val="accent2"/>
                </a:solidFill>
                <a:latin typeface="Arial" charset="0"/>
              </a:rPr>
              <a:t>generalSearch</a:t>
            </a:r>
            <a:r>
              <a:rPr lang="en-GB" altLang="en-US" sz="2000">
                <a:latin typeface="Arial" charset="0"/>
              </a:rPr>
              <a:t>( problem, stack)</a:t>
            </a:r>
          </a:p>
          <a:p>
            <a:pPr>
              <a:buFontTx/>
              <a:buNone/>
            </a:pPr>
            <a:r>
              <a:rPr lang="en-GB" altLang="en-US" sz="2000">
                <a:latin typeface="Arial" charset="0"/>
              </a:rPr>
              <a:t># of nodes tested: 2, expanded: 2</a:t>
            </a:r>
          </a:p>
          <a:p>
            <a:pPr>
              <a:buFontTx/>
              <a:buNone/>
            </a:pPr>
            <a:endParaRPr lang="en-GB" altLang="en-US">
              <a:latin typeface="Arial" charset="0"/>
            </a:endParaRPr>
          </a:p>
        </p:txBody>
      </p:sp>
      <p:sp>
        <p:nvSpPr>
          <p:cNvPr id="83971"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DFS Example (3)</a:t>
            </a:r>
          </a:p>
        </p:txBody>
      </p:sp>
      <p:sp>
        <p:nvSpPr>
          <p:cNvPr id="43013"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4"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43015"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a:p>
        </p:txBody>
      </p:sp>
      <p:sp>
        <p:nvSpPr>
          <p:cNvPr id="43016"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7" name="Text Box 8"/>
          <p:cNvSpPr txBox="1">
            <a:spLocks noChangeArrowheads="1"/>
          </p:cNvSpPr>
          <p:nvPr/>
        </p:nvSpPr>
        <p:spPr bwMode="auto">
          <a:xfrm>
            <a:off x="44196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43018" name="Line 9"/>
          <p:cNvSpPr>
            <a:spLocks noChangeShapeType="1"/>
          </p:cNvSpPr>
          <p:nvPr/>
        </p:nvSpPr>
        <p:spPr bwMode="auto">
          <a:xfrm>
            <a:off x="3886200" y="25908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9" name="Oval 11"/>
          <p:cNvSpPr>
            <a:spLocks noChangeArrowheads="1"/>
          </p:cNvSpPr>
          <p:nvPr/>
        </p:nvSpPr>
        <p:spPr bwMode="auto">
          <a:xfrm>
            <a:off x="83058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43020" name="Oval 12"/>
          <p:cNvSpPr>
            <a:spLocks noChangeArrowheads="1"/>
          </p:cNvSpPr>
          <p:nvPr/>
        </p:nvSpPr>
        <p:spPr bwMode="auto">
          <a:xfrm>
            <a:off x="92964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43021" name="Oval 13"/>
          <p:cNvSpPr>
            <a:spLocks noChangeArrowheads="1"/>
          </p:cNvSpPr>
          <p:nvPr/>
        </p:nvSpPr>
        <p:spPr bwMode="auto">
          <a:xfrm>
            <a:off x="92964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43022" name="Oval 14"/>
          <p:cNvSpPr>
            <a:spLocks noChangeArrowheads="1"/>
          </p:cNvSpPr>
          <p:nvPr/>
        </p:nvSpPr>
        <p:spPr bwMode="auto">
          <a:xfrm>
            <a:off x="83058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43023" name="Oval 15"/>
          <p:cNvSpPr>
            <a:spLocks noChangeArrowheads="1"/>
          </p:cNvSpPr>
          <p:nvPr/>
        </p:nvSpPr>
        <p:spPr bwMode="auto">
          <a:xfrm>
            <a:off x="8305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43024" name="Oval 16"/>
          <p:cNvSpPr>
            <a:spLocks noChangeArrowheads="1"/>
          </p:cNvSpPr>
          <p:nvPr/>
        </p:nvSpPr>
        <p:spPr bwMode="auto">
          <a:xfrm>
            <a:off x="73152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43025" name="Oval 17"/>
          <p:cNvSpPr>
            <a:spLocks noChangeArrowheads="1"/>
          </p:cNvSpPr>
          <p:nvPr/>
        </p:nvSpPr>
        <p:spPr bwMode="auto">
          <a:xfrm>
            <a:off x="73152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43026" name="Oval 18"/>
          <p:cNvSpPr>
            <a:spLocks noChangeArrowheads="1"/>
          </p:cNvSpPr>
          <p:nvPr/>
        </p:nvSpPr>
        <p:spPr bwMode="auto">
          <a:xfrm>
            <a:off x="6248400" y="5334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43027" name="Oval 19"/>
          <p:cNvSpPr>
            <a:spLocks noChangeArrowheads="1"/>
          </p:cNvSpPr>
          <p:nvPr/>
        </p:nvSpPr>
        <p:spPr bwMode="auto">
          <a:xfrm>
            <a:off x="62484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43028" name="Line 20"/>
          <p:cNvSpPr>
            <a:spLocks noChangeShapeType="1"/>
          </p:cNvSpPr>
          <p:nvPr/>
        </p:nvSpPr>
        <p:spPr bwMode="auto">
          <a:xfrm>
            <a:off x="86106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9" name="Line 21"/>
          <p:cNvSpPr>
            <a:spLocks noChangeShapeType="1"/>
          </p:cNvSpPr>
          <p:nvPr/>
        </p:nvSpPr>
        <p:spPr bwMode="auto">
          <a:xfrm>
            <a:off x="8610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0" name="Line 22"/>
          <p:cNvSpPr>
            <a:spLocks noChangeShapeType="1"/>
          </p:cNvSpPr>
          <p:nvPr/>
        </p:nvSpPr>
        <p:spPr bwMode="auto">
          <a:xfrm flipH="1">
            <a:off x="7848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1" name="Line 23"/>
          <p:cNvSpPr>
            <a:spLocks noChangeShapeType="1"/>
          </p:cNvSpPr>
          <p:nvPr/>
        </p:nvSpPr>
        <p:spPr bwMode="auto">
          <a:xfrm>
            <a:off x="88392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2" name="Line 24"/>
          <p:cNvSpPr>
            <a:spLocks noChangeShapeType="1"/>
          </p:cNvSpPr>
          <p:nvPr/>
        </p:nvSpPr>
        <p:spPr bwMode="auto">
          <a:xfrm>
            <a:off x="7620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3" name="Line 25"/>
          <p:cNvSpPr>
            <a:spLocks noChangeShapeType="1"/>
          </p:cNvSpPr>
          <p:nvPr/>
        </p:nvSpPr>
        <p:spPr bwMode="auto">
          <a:xfrm>
            <a:off x="96012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4" name="Line 26"/>
          <p:cNvSpPr>
            <a:spLocks noChangeShapeType="1"/>
          </p:cNvSpPr>
          <p:nvPr/>
        </p:nvSpPr>
        <p:spPr bwMode="auto">
          <a:xfrm flipH="1">
            <a:off x="67818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5" name="Line 27"/>
          <p:cNvSpPr>
            <a:spLocks noChangeShapeType="1"/>
          </p:cNvSpPr>
          <p:nvPr/>
        </p:nvSpPr>
        <p:spPr bwMode="auto">
          <a:xfrm>
            <a:off x="65532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6" name="Line 28"/>
          <p:cNvSpPr>
            <a:spLocks noChangeShapeType="1"/>
          </p:cNvSpPr>
          <p:nvPr/>
        </p:nvSpPr>
        <p:spPr bwMode="auto">
          <a:xfrm>
            <a:off x="7924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7" name="Line 29"/>
          <p:cNvSpPr>
            <a:spLocks noChangeShapeType="1"/>
          </p:cNvSpPr>
          <p:nvPr/>
        </p:nvSpPr>
        <p:spPr bwMode="auto">
          <a:xfrm flipH="1">
            <a:off x="89154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8" name="Text Box 30"/>
          <p:cNvSpPr txBox="1">
            <a:spLocks noChangeArrowheads="1"/>
          </p:cNvSpPr>
          <p:nvPr/>
        </p:nvSpPr>
        <p:spPr bwMode="auto">
          <a:xfrm>
            <a:off x="7772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43039" name="Text Box 31"/>
          <p:cNvSpPr txBox="1">
            <a:spLocks noChangeArrowheads="1"/>
          </p:cNvSpPr>
          <p:nvPr/>
        </p:nvSpPr>
        <p:spPr bwMode="auto">
          <a:xfrm>
            <a:off x="83058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43040" name="Text Box 32"/>
          <p:cNvSpPr txBox="1">
            <a:spLocks noChangeArrowheads="1"/>
          </p:cNvSpPr>
          <p:nvPr/>
        </p:nvSpPr>
        <p:spPr bwMode="auto">
          <a:xfrm>
            <a:off x="91440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43041" name="Text Box 33"/>
          <p:cNvSpPr txBox="1">
            <a:spLocks noChangeArrowheads="1"/>
          </p:cNvSpPr>
          <p:nvPr/>
        </p:nvSpPr>
        <p:spPr bwMode="auto">
          <a:xfrm>
            <a:off x="67500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43042" name="Text Box 34"/>
          <p:cNvSpPr txBox="1">
            <a:spLocks noChangeArrowheads="1"/>
          </p:cNvSpPr>
          <p:nvPr/>
        </p:nvSpPr>
        <p:spPr bwMode="auto">
          <a:xfrm>
            <a:off x="7315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43043" name="Text Box 35"/>
          <p:cNvSpPr txBox="1">
            <a:spLocks noChangeArrowheads="1"/>
          </p:cNvSpPr>
          <p:nvPr/>
        </p:nvSpPr>
        <p:spPr bwMode="auto">
          <a:xfrm>
            <a:off x="8305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43044" name="Text Box 36"/>
          <p:cNvSpPr txBox="1">
            <a:spLocks noChangeArrowheads="1"/>
          </p:cNvSpPr>
          <p:nvPr/>
        </p:nvSpPr>
        <p:spPr bwMode="auto">
          <a:xfrm>
            <a:off x="92964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43045" name="Text Box 37"/>
          <p:cNvSpPr txBox="1">
            <a:spLocks noChangeArrowheads="1"/>
          </p:cNvSpPr>
          <p:nvPr/>
        </p:nvSpPr>
        <p:spPr bwMode="auto">
          <a:xfrm>
            <a:off x="62484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43046" name="Text Box 38"/>
          <p:cNvSpPr txBox="1">
            <a:spLocks noChangeArrowheads="1"/>
          </p:cNvSpPr>
          <p:nvPr/>
        </p:nvSpPr>
        <p:spPr bwMode="auto">
          <a:xfrm>
            <a:off x="79692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43047" name="Text Box 39"/>
          <p:cNvSpPr txBox="1">
            <a:spLocks noChangeArrowheads="1"/>
          </p:cNvSpPr>
          <p:nvPr/>
        </p:nvSpPr>
        <p:spPr bwMode="auto">
          <a:xfrm>
            <a:off x="90360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43048" name="Line 40"/>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49" name="Line 41"/>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0" name="Text Box 42"/>
          <p:cNvSpPr txBox="1">
            <a:spLocks noChangeArrowheads="1"/>
          </p:cNvSpPr>
          <p:nvPr/>
        </p:nvSpPr>
        <p:spPr bwMode="auto">
          <a:xfrm>
            <a:off x="4114800" y="3733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{D,E,B,C}</a:t>
            </a:r>
            <a:endParaRPr lang="en-GB" altLang="en-US"/>
          </a:p>
        </p:txBody>
      </p:sp>
      <p:sp>
        <p:nvSpPr>
          <p:cNvPr id="43051" name="Text Box 43"/>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
        <p:nvSpPr>
          <p:cNvPr id="43052" name="Line 44"/>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3" name="Text Box 45"/>
          <p:cNvSpPr txBox="1">
            <a:spLocks noChangeArrowheads="1"/>
          </p:cNvSpPr>
          <p:nvPr/>
        </p:nvSpPr>
        <p:spPr bwMode="auto">
          <a:xfrm>
            <a:off x="41910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{A,B,C}</a:t>
            </a:r>
            <a:endParaRPr lang="en-GB" altLang="en-US"/>
          </a:p>
        </p:txBody>
      </p:sp>
      <p:sp>
        <p:nvSpPr>
          <p:cNvPr id="43054" name="Text Box 46"/>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Tree>
    <p:extLst>
      <p:ext uri="{BB962C8B-B14F-4D97-AF65-F5344CB8AC3E}">
        <p14:creationId xmlns:p14="http://schemas.microsoft.com/office/powerpoint/2010/main" val="11142038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8DBDD7EE-44A8-E84D-9BCA-E2F0D11422E7}" type="slidenum">
              <a:rPr lang="en-GB" altLang="en-US" sz="1400"/>
              <a:pPr/>
              <a:t>47</a:t>
            </a:fld>
            <a:endParaRPr lang="en-GB" altLang="en-US" sz="1400"/>
          </a:p>
        </p:txBody>
      </p:sp>
      <p:sp>
        <p:nvSpPr>
          <p:cNvPr id="44035" name="Rectangle 2"/>
          <p:cNvSpPr>
            <a:spLocks noGrp="1" noChangeArrowheads="1"/>
          </p:cNvSpPr>
          <p:nvPr>
            <p:ph type="body" idx="1"/>
          </p:nvPr>
        </p:nvSpPr>
        <p:spPr>
          <a:xfrm>
            <a:off x="2133600" y="1600200"/>
            <a:ext cx="3962400" cy="914400"/>
          </a:xfrm>
        </p:spPr>
        <p:txBody>
          <a:bodyPr/>
          <a:lstStyle/>
          <a:p>
            <a:pPr>
              <a:buFontTx/>
              <a:buNone/>
            </a:pPr>
            <a:r>
              <a:rPr lang="en-GB" altLang="en-US" sz="2000">
                <a:solidFill>
                  <a:schemeClr val="accent2"/>
                </a:solidFill>
                <a:latin typeface="Arial" charset="0"/>
              </a:rPr>
              <a:t>generalSearch</a:t>
            </a:r>
            <a:r>
              <a:rPr lang="en-GB" altLang="en-US" sz="2000">
                <a:latin typeface="Arial" charset="0"/>
              </a:rPr>
              <a:t>( problem, stack)</a:t>
            </a:r>
          </a:p>
          <a:p>
            <a:pPr>
              <a:buFontTx/>
              <a:buNone/>
            </a:pPr>
            <a:r>
              <a:rPr lang="en-GB" altLang="en-US" sz="2000">
                <a:latin typeface="Arial" charset="0"/>
              </a:rPr>
              <a:t># of nodes tested: 3, expanded: 3</a:t>
            </a:r>
          </a:p>
          <a:p>
            <a:pPr>
              <a:buFontTx/>
              <a:buNone/>
            </a:pPr>
            <a:endParaRPr lang="en-GB" altLang="en-US">
              <a:latin typeface="Arial" charset="0"/>
            </a:endParaRPr>
          </a:p>
        </p:txBody>
      </p:sp>
      <p:sp>
        <p:nvSpPr>
          <p:cNvPr id="84995"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DFS Example (4)</a:t>
            </a:r>
          </a:p>
        </p:txBody>
      </p:sp>
      <p:sp>
        <p:nvSpPr>
          <p:cNvPr id="44037"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8"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44039"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a:p>
        </p:txBody>
      </p:sp>
      <p:sp>
        <p:nvSpPr>
          <p:cNvPr id="44040"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1" name="Text Box 8"/>
          <p:cNvSpPr txBox="1">
            <a:spLocks noChangeArrowheads="1"/>
          </p:cNvSpPr>
          <p:nvPr/>
        </p:nvSpPr>
        <p:spPr bwMode="auto">
          <a:xfrm>
            <a:off x="44196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44042" name="Line 9"/>
          <p:cNvSpPr>
            <a:spLocks noChangeShapeType="1"/>
          </p:cNvSpPr>
          <p:nvPr/>
        </p:nvSpPr>
        <p:spPr bwMode="auto">
          <a:xfrm flipH="1">
            <a:off x="3886200" y="2590800"/>
            <a:ext cx="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3" name="Oval 11"/>
          <p:cNvSpPr>
            <a:spLocks noChangeArrowheads="1"/>
          </p:cNvSpPr>
          <p:nvPr/>
        </p:nvSpPr>
        <p:spPr bwMode="auto">
          <a:xfrm>
            <a:off x="83058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44044" name="Oval 12"/>
          <p:cNvSpPr>
            <a:spLocks noChangeArrowheads="1"/>
          </p:cNvSpPr>
          <p:nvPr/>
        </p:nvSpPr>
        <p:spPr bwMode="auto">
          <a:xfrm>
            <a:off x="92964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44045" name="Oval 13"/>
          <p:cNvSpPr>
            <a:spLocks noChangeArrowheads="1"/>
          </p:cNvSpPr>
          <p:nvPr/>
        </p:nvSpPr>
        <p:spPr bwMode="auto">
          <a:xfrm>
            <a:off x="92964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44046" name="Oval 14"/>
          <p:cNvSpPr>
            <a:spLocks noChangeArrowheads="1"/>
          </p:cNvSpPr>
          <p:nvPr/>
        </p:nvSpPr>
        <p:spPr bwMode="auto">
          <a:xfrm>
            <a:off x="83058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44047" name="Oval 15"/>
          <p:cNvSpPr>
            <a:spLocks noChangeArrowheads="1"/>
          </p:cNvSpPr>
          <p:nvPr/>
        </p:nvSpPr>
        <p:spPr bwMode="auto">
          <a:xfrm>
            <a:off x="8305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44048" name="Oval 16"/>
          <p:cNvSpPr>
            <a:spLocks noChangeArrowheads="1"/>
          </p:cNvSpPr>
          <p:nvPr/>
        </p:nvSpPr>
        <p:spPr bwMode="auto">
          <a:xfrm>
            <a:off x="73152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44049" name="Oval 17"/>
          <p:cNvSpPr>
            <a:spLocks noChangeArrowheads="1"/>
          </p:cNvSpPr>
          <p:nvPr/>
        </p:nvSpPr>
        <p:spPr bwMode="auto">
          <a:xfrm>
            <a:off x="73152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44050" name="Oval 18"/>
          <p:cNvSpPr>
            <a:spLocks noChangeArrowheads="1"/>
          </p:cNvSpPr>
          <p:nvPr/>
        </p:nvSpPr>
        <p:spPr bwMode="auto">
          <a:xfrm>
            <a:off x="6248400" y="5334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44051" name="Oval 19"/>
          <p:cNvSpPr>
            <a:spLocks noChangeArrowheads="1"/>
          </p:cNvSpPr>
          <p:nvPr/>
        </p:nvSpPr>
        <p:spPr bwMode="auto">
          <a:xfrm>
            <a:off x="6248400" y="4191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44052" name="Line 20"/>
          <p:cNvSpPr>
            <a:spLocks noChangeShapeType="1"/>
          </p:cNvSpPr>
          <p:nvPr/>
        </p:nvSpPr>
        <p:spPr bwMode="auto">
          <a:xfrm>
            <a:off x="86106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3" name="Line 21"/>
          <p:cNvSpPr>
            <a:spLocks noChangeShapeType="1"/>
          </p:cNvSpPr>
          <p:nvPr/>
        </p:nvSpPr>
        <p:spPr bwMode="auto">
          <a:xfrm>
            <a:off x="8610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4" name="Line 22"/>
          <p:cNvSpPr>
            <a:spLocks noChangeShapeType="1"/>
          </p:cNvSpPr>
          <p:nvPr/>
        </p:nvSpPr>
        <p:spPr bwMode="auto">
          <a:xfrm flipH="1">
            <a:off x="7848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5" name="Line 23"/>
          <p:cNvSpPr>
            <a:spLocks noChangeShapeType="1"/>
          </p:cNvSpPr>
          <p:nvPr/>
        </p:nvSpPr>
        <p:spPr bwMode="auto">
          <a:xfrm>
            <a:off x="88392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6" name="Line 24"/>
          <p:cNvSpPr>
            <a:spLocks noChangeShapeType="1"/>
          </p:cNvSpPr>
          <p:nvPr/>
        </p:nvSpPr>
        <p:spPr bwMode="auto">
          <a:xfrm>
            <a:off x="7620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7" name="Line 25"/>
          <p:cNvSpPr>
            <a:spLocks noChangeShapeType="1"/>
          </p:cNvSpPr>
          <p:nvPr/>
        </p:nvSpPr>
        <p:spPr bwMode="auto">
          <a:xfrm>
            <a:off x="96012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8" name="Line 26"/>
          <p:cNvSpPr>
            <a:spLocks noChangeShapeType="1"/>
          </p:cNvSpPr>
          <p:nvPr/>
        </p:nvSpPr>
        <p:spPr bwMode="auto">
          <a:xfrm flipH="1">
            <a:off x="67818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9" name="Line 27"/>
          <p:cNvSpPr>
            <a:spLocks noChangeShapeType="1"/>
          </p:cNvSpPr>
          <p:nvPr/>
        </p:nvSpPr>
        <p:spPr bwMode="auto">
          <a:xfrm>
            <a:off x="65532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60" name="Line 28"/>
          <p:cNvSpPr>
            <a:spLocks noChangeShapeType="1"/>
          </p:cNvSpPr>
          <p:nvPr/>
        </p:nvSpPr>
        <p:spPr bwMode="auto">
          <a:xfrm>
            <a:off x="7924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61" name="Line 29"/>
          <p:cNvSpPr>
            <a:spLocks noChangeShapeType="1"/>
          </p:cNvSpPr>
          <p:nvPr/>
        </p:nvSpPr>
        <p:spPr bwMode="auto">
          <a:xfrm flipH="1">
            <a:off x="89154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62" name="Text Box 30"/>
          <p:cNvSpPr txBox="1">
            <a:spLocks noChangeArrowheads="1"/>
          </p:cNvSpPr>
          <p:nvPr/>
        </p:nvSpPr>
        <p:spPr bwMode="auto">
          <a:xfrm>
            <a:off x="7772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44063" name="Text Box 31"/>
          <p:cNvSpPr txBox="1">
            <a:spLocks noChangeArrowheads="1"/>
          </p:cNvSpPr>
          <p:nvPr/>
        </p:nvSpPr>
        <p:spPr bwMode="auto">
          <a:xfrm>
            <a:off x="83058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44064" name="Text Box 32"/>
          <p:cNvSpPr txBox="1">
            <a:spLocks noChangeArrowheads="1"/>
          </p:cNvSpPr>
          <p:nvPr/>
        </p:nvSpPr>
        <p:spPr bwMode="auto">
          <a:xfrm>
            <a:off x="91440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44065" name="Text Box 33"/>
          <p:cNvSpPr txBox="1">
            <a:spLocks noChangeArrowheads="1"/>
          </p:cNvSpPr>
          <p:nvPr/>
        </p:nvSpPr>
        <p:spPr bwMode="auto">
          <a:xfrm>
            <a:off x="67500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44066" name="Text Box 34"/>
          <p:cNvSpPr txBox="1">
            <a:spLocks noChangeArrowheads="1"/>
          </p:cNvSpPr>
          <p:nvPr/>
        </p:nvSpPr>
        <p:spPr bwMode="auto">
          <a:xfrm>
            <a:off x="7315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44067" name="Text Box 35"/>
          <p:cNvSpPr txBox="1">
            <a:spLocks noChangeArrowheads="1"/>
          </p:cNvSpPr>
          <p:nvPr/>
        </p:nvSpPr>
        <p:spPr bwMode="auto">
          <a:xfrm>
            <a:off x="8305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44068" name="Text Box 36"/>
          <p:cNvSpPr txBox="1">
            <a:spLocks noChangeArrowheads="1"/>
          </p:cNvSpPr>
          <p:nvPr/>
        </p:nvSpPr>
        <p:spPr bwMode="auto">
          <a:xfrm>
            <a:off x="92964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44069" name="Text Box 37"/>
          <p:cNvSpPr txBox="1">
            <a:spLocks noChangeArrowheads="1"/>
          </p:cNvSpPr>
          <p:nvPr/>
        </p:nvSpPr>
        <p:spPr bwMode="auto">
          <a:xfrm>
            <a:off x="62484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44070" name="Text Box 38"/>
          <p:cNvSpPr txBox="1">
            <a:spLocks noChangeArrowheads="1"/>
          </p:cNvSpPr>
          <p:nvPr/>
        </p:nvSpPr>
        <p:spPr bwMode="auto">
          <a:xfrm>
            <a:off x="79692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44071" name="Text Box 39"/>
          <p:cNvSpPr txBox="1">
            <a:spLocks noChangeArrowheads="1"/>
          </p:cNvSpPr>
          <p:nvPr/>
        </p:nvSpPr>
        <p:spPr bwMode="auto">
          <a:xfrm>
            <a:off x="90360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44072" name="Line 40"/>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73" name="Line 41"/>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74" name="Text Box 42"/>
          <p:cNvSpPr txBox="1">
            <a:spLocks noChangeArrowheads="1"/>
          </p:cNvSpPr>
          <p:nvPr/>
        </p:nvSpPr>
        <p:spPr bwMode="auto">
          <a:xfrm>
            <a:off x="4114800" y="3733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{D,E,B,C}</a:t>
            </a:r>
            <a:endParaRPr lang="en-GB" altLang="en-US"/>
          </a:p>
        </p:txBody>
      </p:sp>
      <p:sp>
        <p:nvSpPr>
          <p:cNvPr id="44075" name="Text Box 43"/>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
        <p:nvSpPr>
          <p:cNvPr id="44076" name="Line 44"/>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77" name="Text Box 45"/>
          <p:cNvSpPr txBox="1">
            <a:spLocks noChangeArrowheads="1"/>
          </p:cNvSpPr>
          <p:nvPr/>
        </p:nvSpPr>
        <p:spPr bwMode="auto">
          <a:xfrm>
            <a:off x="41910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{A,B,C}</a:t>
            </a:r>
            <a:endParaRPr lang="en-GB" altLang="en-US"/>
          </a:p>
        </p:txBody>
      </p:sp>
      <p:sp>
        <p:nvSpPr>
          <p:cNvPr id="44078" name="Text Box 46"/>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44079" name="Line 47"/>
          <p:cNvSpPr>
            <a:spLocks noChangeShapeType="1"/>
          </p:cNvSpPr>
          <p:nvPr/>
        </p:nvSpPr>
        <p:spPr bwMode="auto">
          <a:xfrm>
            <a:off x="2286000" y="4495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80" name="Text Box 48"/>
          <p:cNvSpPr txBox="1">
            <a:spLocks noChangeArrowheads="1"/>
          </p:cNvSpPr>
          <p:nvPr/>
        </p:nvSpPr>
        <p:spPr bwMode="auto">
          <a:xfrm>
            <a:off x="2438400" y="4114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D not goal</a:t>
            </a:r>
            <a:endParaRPr lang="en-GB" altLang="en-US"/>
          </a:p>
        </p:txBody>
      </p:sp>
      <p:sp>
        <p:nvSpPr>
          <p:cNvPr id="44081" name="Text Box 49"/>
          <p:cNvSpPr txBox="1">
            <a:spLocks noChangeArrowheads="1"/>
          </p:cNvSpPr>
          <p:nvPr/>
        </p:nvSpPr>
        <p:spPr bwMode="auto">
          <a:xfrm>
            <a:off x="4114800" y="4114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{H,E,B,C}</a:t>
            </a:r>
            <a:endParaRPr lang="en-GB" altLang="en-US"/>
          </a:p>
        </p:txBody>
      </p:sp>
    </p:spTree>
    <p:extLst>
      <p:ext uri="{BB962C8B-B14F-4D97-AF65-F5344CB8AC3E}">
        <p14:creationId xmlns:p14="http://schemas.microsoft.com/office/powerpoint/2010/main" val="3661000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F3EE56CF-0E6F-5A44-9925-E0ADAC43D178}" type="slidenum">
              <a:rPr lang="en-GB" altLang="en-US" sz="1400"/>
              <a:pPr/>
              <a:t>48</a:t>
            </a:fld>
            <a:endParaRPr lang="en-GB" altLang="en-US" sz="1400"/>
          </a:p>
        </p:txBody>
      </p:sp>
      <p:sp>
        <p:nvSpPr>
          <p:cNvPr id="45059" name="Rectangle 2"/>
          <p:cNvSpPr>
            <a:spLocks noGrp="1" noChangeArrowheads="1"/>
          </p:cNvSpPr>
          <p:nvPr>
            <p:ph type="body" idx="1"/>
          </p:nvPr>
        </p:nvSpPr>
        <p:spPr>
          <a:xfrm>
            <a:off x="2133600" y="1600200"/>
            <a:ext cx="3962400" cy="914400"/>
          </a:xfrm>
        </p:spPr>
        <p:txBody>
          <a:bodyPr/>
          <a:lstStyle/>
          <a:p>
            <a:pPr>
              <a:buFontTx/>
              <a:buNone/>
            </a:pPr>
            <a:r>
              <a:rPr lang="en-GB" altLang="en-US" sz="2000">
                <a:solidFill>
                  <a:schemeClr val="accent2"/>
                </a:solidFill>
                <a:latin typeface="Arial" charset="0"/>
              </a:rPr>
              <a:t>generalSearch</a:t>
            </a:r>
            <a:r>
              <a:rPr lang="en-GB" altLang="en-US" sz="2000">
                <a:latin typeface="Arial" charset="0"/>
              </a:rPr>
              <a:t>( problem, stack)</a:t>
            </a:r>
          </a:p>
          <a:p>
            <a:pPr>
              <a:buFontTx/>
              <a:buNone/>
            </a:pPr>
            <a:r>
              <a:rPr lang="en-GB" altLang="en-US" sz="2000">
                <a:latin typeface="Arial" charset="0"/>
              </a:rPr>
              <a:t># of nodes tested: 4, expanded: 3</a:t>
            </a:r>
          </a:p>
          <a:p>
            <a:pPr>
              <a:buFontTx/>
              <a:buNone/>
            </a:pPr>
            <a:endParaRPr lang="en-GB" altLang="en-US">
              <a:latin typeface="Arial" charset="0"/>
            </a:endParaRPr>
          </a:p>
        </p:txBody>
      </p:sp>
      <p:sp>
        <p:nvSpPr>
          <p:cNvPr id="86019"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DFS Example (5)</a:t>
            </a:r>
          </a:p>
        </p:txBody>
      </p:sp>
      <p:sp>
        <p:nvSpPr>
          <p:cNvPr id="45061"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2"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45063"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a:p>
        </p:txBody>
      </p:sp>
      <p:sp>
        <p:nvSpPr>
          <p:cNvPr id="45064"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5" name="Text Box 8"/>
          <p:cNvSpPr txBox="1">
            <a:spLocks noChangeArrowheads="1"/>
          </p:cNvSpPr>
          <p:nvPr/>
        </p:nvSpPr>
        <p:spPr bwMode="auto">
          <a:xfrm>
            <a:off x="44196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45066" name="Line 9"/>
          <p:cNvSpPr>
            <a:spLocks noChangeShapeType="1"/>
          </p:cNvSpPr>
          <p:nvPr/>
        </p:nvSpPr>
        <p:spPr bwMode="auto">
          <a:xfrm flipH="1">
            <a:off x="3886200" y="25908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7" name="Oval 11"/>
          <p:cNvSpPr>
            <a:spLocks noChangeArrowheads="1"/>
          </p:cNvSpPr>
          <p:nvPr/>
        </p:nvSpPr>
        <p:spPr bwMode="auto">
          <a:xfrm>
            <a:off x="83058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45068" name="Oval 12"/>
          <p:cNvSpPr>
            <a:spLocks noChangeArrowheads="1"/>
          </p:cNvSpPr>
          <p:nvPr/>
        </p:nvSpPr>
        <p:spPr bwMode="auto">
          <a:xfrm>
            <a:off x="92964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45069" name="Oval 13"/>
          <p:cNvSpPr>
            <a:spLocks noChangeArrowheads="1"/>
          </p:cNvSpPr>
          <p:nvPr/>
        </p:nvSpPr>
        <p:spPr bwMode="auto">
          <a:xfrm>
            <a:off x="92964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45070" name="Oval 14"/>
          <p:cNvSpPr>
            <a:spLocks noChangeArrowheads="1"/>
          </p:cNvSpPr>
          <p:nvPr/>
        </p:nvSpPr>
        <p:spPr bwMode="auto">
          <a:xfrm>
            <a:off x="83058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45071" name="Oval 15"/>
          <p:cNvSpPr>
            <a:spLocks noChangeArrowheads="1"/>
          </p:cNvSpPr>
          <p:nvPr/>
        </p:nvSpPr>
        <p:spPr bwMode="auto">
          <a:xfrm>
            <a:off x="8305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45072" name="Oval 16"/>
          <p:cNvSpPr>
            <a:spLocks noChangeArrowheads="1"/>
          </p:cNvSpPr>
          <p:nvPr/>
        </p:nvSpPr>
        <p:spPr bwMode="auto">
          <a:xfrm>
            <a:off x="73152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45073" name="Oval 17"/>
          <p:cNvSpPr>
            <a:spLocks noChangeArrowheads="1"/>
          </p:cNvSpPr>
          <p:nvPr/>
        </p:nvSpPr>
        <p:spPr bwMode="auto">
          <a:xfrm>
            <a:off x="73152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45074" name="Oval 18"/>
          <p:cNvSpPr>
            <a:spLocks noChangeArrowheads="1"/>
          </p:cNvSpPr>
          <p:nvPr/>
        </p:nvSpPr>
        <p:spPr bwMode="auto">
          <a:xfrm>
            <a:off x="6248400" y="5334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45075" name="Oval 19"/>
          <p:cNvSpPr>
            <a:spLocks noChangeArrowheads="1"/>
          </p:cNvSpPr>
          <p:nvPr/>
        </p:nvSpPr>
        <p:spPr bwMode="auto">
          <a:xfrm>
            <a:off x="6248400" y="4191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45076" name="Line 20"/>
          <p:cNvSpPr>
            <a:spLocks noChangeShapeType="1"/>
          </p:cNvSpPr>
          <p:nvPr/>
        </p:nvSpPr>
        <p:spPr bwMode="auto">
          <a:xfrm>
            <a:off x="86106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7" name="Line 21"/>
          <p:cNvSpPr>
            <a:spLocks noChangeShapeType="1"/>
          </p:cNvSpPr>
          <p:nvPr/>
        </p:nvSpPr>
        <p:spPr bwMode="auto">
          <a:xfrm>
            <a:off x="8610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8" name="Line 22"/>
          <p:cNvSpPr>
            <a:spLocks noChangeShapeType="1"/>
          </p:cNvSpPr>
          <p:nvPr/>
        </p:nvSpPr>
        <p:spPr bwMode="auto">
          <a:xfrm flipH="1">
            <a:off x="7848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9" name="Line 23"/>
          <p:cNvSpPr>
            <a:spLocks noChangeShapeType="1"/>
          </p:cNvSpPr>
          <p:nvPr/>
        </p:nvSpPr>
        <p:spPr bwMode="auto">
          <a:xfrm>
            <a:off x="88392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80" name="Line 24"/>
          <p:cNvSpPr>
            <a:spLocks noChangeShapeType="1"/>
          </p:cNvSpPr>
          <p:nvPr/>
        </p:nvSpPr>
        <p:spPr bwMode="auto">
          <a:xfrm>
            <a:off x="7620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81" name="Line 25"/>
          <p:cNvSpPr>
            <a:spLocks noChangeShapeType="1"/>
          </p:cNvSpPr>
          <p:nvPr/>
        </p:nvSpPr>
        <p:spPr bwMode="auto">
          <a:xfrm>
            <a:off x="96012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82" name="Line 26"/>
          <p:cNvSpPr>
            <a:spLocks noChangeShapeType="1"/>
          </p:cNvSpPr>
          <p:nvPr/>
        </p:nvSpPr>
        <p:spPr bwMode="auto">
          <a:xfrm flipH="1">
            <a:off x="67818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83" name="Line 27"/>
          <p:cNvSpPr>
            <a:spLocks noChangeShapeType="1"/>
          </p:cNvSpPr>
          <p:nvPr/>
        </p:nvSpPr>
        <p:spPr bwMode="auto">
          <a:xfrm>
            <a:off x="65532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84" name="Line 28"/>
          <p:cNvSpPr>
            <a:spLocks noChangeShapeType="1"/>
          </p:cNvSpPr>
          <p:nvPr/>
        </p:nvSpPr>
        <p:spPr bwMode="auto">
          <a:xfrm>
            <a:off x="7924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85" name="Line 29"/>
          <p:cNvSpPr>
            <a:spLocks noChangeShapeType="1"/>
          </p:cNvSpPr>
          <p:nvPr/>
        </p:nvSpPr>
        <p:spPr bwMode="auto">
          <a:xfrm flipH="1">
            <a:off x="89154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86" name="Text Box 30"/>
          <p:cNvSpPr txBox="1">
            <a:spLocks noChangeArrowheads="1"/>
          </p:cNvSpPr>
          <p:nvPr/>
        </p:nvSpPr>
        <p:spPr bwMode="auto">
          <a:xfrm>
            <a:off x="7772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45087" name="Text Box 31"/>
          <p:cNvSpPr txBox="1">
            <a:spLocks noChangeArrowheads="1"/>
          </p:cNvSpPr>
          <p:nvPr/>
        </p:nvSpPr>
        <p:spPr bwMode="auto">
          <a:xfrm>
            <a:off x="83058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45088" name="Text Box 32"/>
          <p:cNvSpPr txBox="1">
            <a:spLocks noChangeArrowheads="1"/>
          </p:cNvSpPr>
          <p:nvPr/>
        </p:nvSpPr>
        <p:spPr bwMode="auto">
          <a:xfrm>
            <a:off x="91440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45089" name="Text Box 33"/>
          <p:cNvSpPr txBox="1">
            <a:spLocks noChangeArrowheads="1"/>
          </p:cNvSpPr>
          <p:nvPr/>
        </p:nvSpPr>
        <p:spPr bwMode="auto">
          <a:xfrm>
            <a:off x="67500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45090" name="Text Box 34"/>
          <p:cNvSpPr txBox="1">
            <a:spLocks noChangeArrowheads="1"/>
          </p:cNvSpPr>
          <p:nvPr/>
        </p:nvSpPr>
        <p:spPr bwMode="auto">
          <a:xfrm>
            <a:off x="7315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45091" name="Text Box 35"/>
          <p:cNvSpPr txBox="1">
            <a:spLocks noChangeArrowheads="1"/>
          </p:cNvSpPr>
          <p:nvPr/>
        </p:nvSpPr>
        <p:spPr bwMode="auto">
          <a:xfrm>
            <a:off x="8305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45092" name="Text Box 36"/>
          <p:cNvSpPr txBox="1">
            <a:spLocks noChangeArrowheads="1"/>
          </p:cNvSpPr>
          <p:nvPr/>
        </p:nvSpPr>
        <p:spPr bwMode="auto">
          <a:xfrm>
            <a:off x="92964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45093" name="Text Box 37"/>
          <p:cNvSpPr txBox="1">
            <a:spLocks noChangeArrowheads="1"/>
          </p:cNvSpPr>
          <p:nvPr/>
        </p:nvSpPr>
        <p:spPr bwMode="auto">
          <a:xfrm>
            <a:off x="62484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45094" name="Text Box 38"/>
          <p:cNvSpPr txBox="1">
            <a:spLocks noChangeArrowheads="1"/>
          </p:cNvSpPr>
          <p:nvPr/>
        </p:nvSpPr>
        <p:spPr bwMode="auto">
          <a:xfrm>
            <a:off x="79692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45095" name="Text Box 39"/>
          <p:cNvSpPr txBox="1">
            <a:spLocks noChangeArrowheads="1"/>
          </p:cNvSpPr>
          <p:nvPr/>
        </p:nvSpPr>
        <p:spPr bwMode="auto">
          <a:xfrm>
            <a:off x="90360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45096" name="Line 40"/>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7" name="Line 41"/>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8" name="Text Box 42"/>
          <p:cNvSpPr txBox="1">
            <a:spLocks noChangeArrowheads="1"/>
          </p:cNvSpPr>
          <p:nvPr/>
        </p:nvSpPr>
        <p:spPr bwMode="auto">
          <a:xfrm>
            <a:off x="4114800" y="3733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{D,E,B,C}</a:t>
            </a:r>
            <a:endParaRPr lang="en-GB" altLang="en-US"/>
          </a:p>
        </p:txBody>
      </p:sp>
      <p:sp>
        <p:nvSpPr>
          <p:cNvPr id="45099" name="Text Box 43"/>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
        <p:nvSpPr>
          <p:cNvPr id="45100" name="Line 44"/>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1" name="Text Box 45"/>
          <p:cNvSpPr txBox="1">
            <a:spLocks noChangeArrowheads="1"/>
          </p:cNvSpPr>
          <p:nvPr/>
        </p:nvSpPr>
        <p:spPr bwMode="auto">
          <a:xfrm>
            <a:off x="41910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{A,B,C}</a:t>
            </a:r>
            <a:endParaRPr lang="en-GB" altLang="en-US"/>
          </a:p>
        </p:txBody>
      </p:sp>
      <p:sp>
        <p:nvSpPr>
          <p:cNvPr id="45102" name="Text Box 46"/>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45103" name="Line 47"/>
          <p:cNvSpPr>
            <a:spLocks noChangeShapeType="1"/>
          </p:cNvSpPr>
          <p:nvPr/>
        </p:nvSpPr>
        <p:spPr bwMode="auto">
          <a:xfrm>
            <a:off x="2286000" y="4495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4" name="Text Box 48"/>
          <p:cNvSpPr txBox="1">
            <a:spLocks noChangeArrowheads="1"/>
          </p:cNvSpPr>
          <p:nvPr/>
        </p:nvSpPr>
        <p:spPr bwMode="auto">
          <a:xfrm>
            <a:off x="2438400" y="4114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D not goal</a:t>
            </a:r>
            <a:endParaRPr lang="en-GB" altLang="en-US"/>
          </a:p>
        </p:txBody>
      </p:sp>
      <p:sp>
        <p:nvSpPr>
          <p:cNvPr id="45105" name="Text Box 49"/>
          <p:cNvSpPr txBox="1">
            <a:spLocks noChangeArrowheads="1"/>
          </p:cNvSpPr>
          <p:nvPr/>
        </p:nvSpPr>
        <p:spPr bwMode="auto">
          <a:xfrm>
            <a:off x="4114800" y="4114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{H,E,B,C}</a:t>
            </a:r>
            <a:endParaRPr lang="en-GB" altLang="en-US"/>
          </a:p>
        </p:txBody>
      </p:sp>
      <p:sp>
        <p:nvSpPr>
          <p:cNvPr id="45106" name="Line 50"/>
          <p:cNvSpPr>
            <a:spLocks noChangeShapeType="1"/>
          </p:cNvSpPr>
          <p:nvPr/>
        </p:nvSpPr>
        <p:spPr bwMode="auto">
          <a:xfrm>
            <a:off x="2286000" y="4876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7" name="Text Box 51"/>
          <p:cNvSpPr txBox="1">
            <a:spLocks noChangeArrowheads="1"/>
          </p:cNvSpPr>
          <p:nvPr/>
        </p:nvSpPr>
        <p:spPr bwMode="auto">
          <a:xfrm>
            <a:off x="2438400" y="4495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H not goal</a:t>
            </a:r>
            <a:endParaRPr lang="en-GB" altLang="en-US"/>
          </a:p>
        </p:txBody>
      </p:sp>
      <p:sp>
        <p:nvSpPr>
          <p:cNvPr id="45108" name="Text Box 52"/>
          <p:cNvSpPr txBox="1">
            <a:spLocks noChangeArrowheads="1"/>
          </p:cNvSpPr>
          <p:nvPr/>
        </p:nvSpPr>
        <p:spPr bwMode="auto">
          <a:xfrm>
            <a:off x="4191000" y="4495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{E,B,C}</a:t>
            </a:r>
            <a:endParaRPr lang="en-GB" altLang="en-US"/>
          </a:p>
        </p:txBody>
      </p:sp>
    </p:spTree>
    <p:extLst>
      <p:ext uri="{BB962C8B-B14F-4D97-AF65-F5344CB8AC3E}">
        <p14:creationId xmlns:p14="http://schemas.microsoft.com/office/powerpoint/2010/main" val="5030261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66A472B0-18D5-0C42-A299-56F51A0C36B0}" type="slidenum">
              <a:rPr lang="en-GB" altLang="en-US" sz="1400"/>
              <a:pPr/>
              <a:t>49</a:t>
            </a:fld>
            <a:endParaRPr lang="en-GB" altLang="en-US" sz="1400"/>
          </a:p>
        </p:txBody>
      </p:sp>
      <p:sp>
        <p:nvSpPr>
          <p:cNvPr id="46083" name="Rectangle 2"/>
          <p:cNvSpPr>
            <a:spLocks noGrp="1" noChangeArrowheads="1"/>
          </p:cNvSpPr>
          <p:nvPr>
            <p:ph type="body" idx="1"/>
          </p:nvPr>
        </p:nvSpPr>
        <p:spPr>
          <a:xfrm>
            <a:off x="2133600" y="1600200"/>
            <a:ext cx="3962400" cy="914400"/>
          </a:xfrm>
        </p:spPr>
        <p:txBody>
          <a:bodyPr/>
          <a:lstStyle/>
          <a:p>
            <a:pPr>
              <a:buFontTx/>
              <a:buNone/>
            </a:pPr>
            <a:r>
              <a:rPr lang="en-GB" altLang="en-US" sz="2000">
                <a:solidFill>
                  <a:schemeClr val="accent2"/>
                </a:solidFill>
                <a:latin typeface="Arial" charset="0"/>
              </a:rPr>
              <a:t>generalSearch</a:t>
            </a:r>
            <a:r>
              <a:rPr lang="en-GB" altLang="en-US" sz="2000">
                <a:latin typeface="Arial" charset="0"/>
              </a:rPr>
              <a:t>( problem, stack)</a:t>
            </a:r>
          </a:p>
          <a:p>
            <a:pPr>
              <a:buFontTx/>
              <a:buNone/>
            </a:pPr>
            <a:r>
              <a:rPr lang="en-GB" altLang="en-US" sz="2000">
                <a:latin typeface="Arial" charset="0"/>
              </a:rPr>
              <a:t># of nodes tested: 5, expanded: 4</a:t>
            </a:r>
          </a:p>
          <a:p>
            <a:pPr>
              <a:buFontTx/>
              <a:buNone/>
            </a:pPr>
            <a:endParaRPr lang="en-GB" altLang="en-US">
              <a:latin typeface="Arial" charset="0"/>
            </a:endParaRPr>
          </a:p>
        </p:txBody>
      </p:sp>
      <p:sp>
        <p:nvSpPr>
          <p:cNvPr id="89091"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DFS Example (6)</a:t>
            </a:r>
          </a:p>
        </p:txBody>
      </p:sp>
      <p:sp>
        <p:nvSpPr>
          <p:cNvPr id="46085"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6"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46087"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a:p>
        </p:txBody>
      </p:sp>
      <p:sp>
        <p:nvSpPr>
          <p:cNvPr id="46088"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9" name="Text Box 8"/>
          <p:cNvSpPr txBox="1">
            <a:spLocks noChangeArrowheads="1"/>
          </p:cNvSpPr>
          <p:nvPr/>
        </p:nvSpPr>
        <p:spPr bwMode="auto">
          <a:xfrm>
            <a:off x="44196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46090" name="Line 9"/>
          <p:cNvSpPr>
            <a:spLocks noChangeShapeType="1"/>
          </p:cNvSpPr>
          <p:nvPr/>
        </p:nvSpPr>
        <p:spPr bwMode="auto">
          <a:xfrm flipH="1">
            <a:off x="3886200" y="2590800"/>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1" name="Oval 11"/>
          <p:cNvSpPr>
            <a:spLocks noChangeArrowheads="1"/>
          </p:cNvSpPr>
          <p:nvPr/>
        </p:nvSpPr>
        <p:spPr bwMode="auto">
          <a:xfrm>
            <a:off x="83058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46092" name="Oval 12"/>
          <p:cNvSpPr>
            <a:spLocks noChangeArrowheads="1"/>
          </p:cNvSpPr>
          <p:nvPr/>
        </p:nvSpPr>
        <p:spPr bwMode="auto">
          <a:xfrm>
            <a:off x="92964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46093" name="Oval 13"/>
          <p:cNvSpPr>
            <a:spLocks noChangeArrowheads="1"/>
          </p:cNvSpPr>
          <p:nvPr/>
        </p:nvSpPr>
        <p:spPr bwMode="auto">
          <a:xfrm>
            <a:off x="92964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46094" name="Oval 14"/>
          <p:cNvSpPr>
            <a:spLocks noChangeArrowheads="1"/>
          </p:cNvSpPr>
          <p:nvPr/>
        </p:nvSpPr>
        <p:spPr bwMode="auto">
          <a:xfrm>
            <a:off x="83058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46095" name="Oval 15"/>
          <p:cNvSpPr>
            <a:spLocks noChangeArrowheads="1"/>
          </p:cNvSpPr>
          <p:nvPr/>
        </p:nvSpPr>
        <p:spPr bwMode="auto">
          <a:xfrm>
            <a:off x="83058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46096" name="Oval 16"/>
          <p:cNvSpPr>
            <a:spLocks noChangeArrowheads="1"/>
          </p:cNvSpPr>
          <p:nvPr/>
        </p:nvSpPr>
        <p:spPr bwMode="auto">
          <a:xfrm>
            <a:off x="73152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46097" name="Oval 17"/>
          <p:cNvSpPr>
            <a:spLocks noChangeArrowheads="1"/>
          </p:cNvSpPr>
          <p:nvPr/>
        </p:nvSpPr>
        <p:spPr bwMode="auto">
          <a:xfrm>
            <a:off x="7315200" y="4191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46098" name="Oval 18"/>
          <p:cNvSpPr>
            <a:spLocks noChangeArrowheads="1"/>
          </p:cNvSpPr>
          <p:nvPr/>
        </p:nvSpPr>
        <p:spPr bwMode="auto">
          <a:xfrm>
            <a:off x="6248400" y="5334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46099" name="Oval 19"/>
          <p:cNvSpPr>
            <a:spLocks noChangeArrowheads="1"/>
          </p:cNvSpPr>
          <p:nvPr/>
        </p:nvSpPr>
        <p:spPr bwMode="auto">
          <a:xfrm>
            <a:off x="6248400" y="4191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46100" name="Line 20"/>
          <p:cNvSpPr>
            <a:spLocks noChangeShapeType="1"/>
          </p:cNvSpPr>
          <p:nvPr/>
        </p:nvSpPr>
        <p:spPr bwMode="auto">
          <a:xfrm>
            <a:off x="86106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1" name="Line 21"/>
          <p:cNvSpPr>
            <a:spLocks noChangeShapeType="1"/>
          </p:cNvSpPr>
          <p:nvPr/>
        </p:nvSpPr>
        <p:spPr bwMode="auto">
          <a:xfrm>
            <a:off x="8610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2" name="Line 22"/>
          <p:cNvSpPr>
            <a:spLocks noChangeShapeType="1"/>
          </p:cNvSpPr>
          <p:nvPr/>
        </p:nvSpPr>
        <p:spPr bwMode="auto">
          <a:xfrm flipH="1">
            <a:off x="7848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3" name="Line 23"/>
          <p:cNvSpPr>
            <a:spLocks noChangeShapeType="1"/>
          </p:cNvSpPr>
          <p:nvPr/>
        </p:nvSpPr>
        <p:spPr bwMode="auto">
          <a:xfrm>
            <a:off x="88392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4" name="Line 24"/>
          <p:cNvSpPr>
            <a:spLocks noChangeShapeType="1"/>
          </p:cNvSpPr>
          <p:nvPr/>
        </p:nvSpPr>
        <p:spPr bwMode="auto">
          <a:xfrm>
            <a:off x="7620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5" name="Line 25"/>
          <p:cNvSpPr>
            <a:spLocks noChangeShapeType="1"/>
          </p:cNvSpPr>
          <p:nvPr/>
        </p:nvSpPr>
        <p:spPr bwMode="auto">
          <a:xfrm>
            <a:off x="96012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6" name="Line 26"/>
          <p:cNvSpPr>
            <a:spLocks noChangeShapeType="1"/>
          </p:cNvSpPr>
          <p:nvPr/>
        </p:nvSpPr>
        <p:spPr bwMode="auto">
          <a:xfrm flipH="1">
            <a:off x="67818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7" name="Line 27"/>
          <p:cNvSpPr>
            <a:spLocks noChangeShapeType="1"/>
          </p:cNvSpPr>
          <p:nvPr/>
        </p:nvSpPr>
        <p:spPr bwMode="auto">
          <a:xfrm>
            <a:off x="65532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8" name="Line 28"/>
          <p:cNvSpPr>
            <a:spLocks noChangeShapeType="1"/>
          </p:cNvSpPr>
          <p:nvPr/>
        </p:nvSpPr>
        <p:spPr bwMode="auto">
          <a:xfrm>
            <a:off x="7924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9" name="Line 29"/>
          <p:cNvSpPr>
            <a:spLocks noChangeShapeType="1"/>
          </p:cNvSpPr>
          <p:nvPr/>
        </p:nvSpPr>
        <p:spPr bwMode="auto">
          <a:xfrm flipH="1">
            <a:off x="89154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0" name="Text Box 30"/>
          <p:cNvSpPr txBox="1">
            <a:spLocks noChangeArrowheads="1"/>
          </p:cNvSpPr>
          <p:nvPr/>
        </p:nvSpPr>
        <p:spPr bwMode="auto">
          <a:xfrm>
            <a:off x="7772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46111" name="Text Box 31"/>
          <p:cNvSpPr txBox="1">
            <a:spLocks noChangeArrowheads="1"/>
          </p:cNvSpPr>
          <p:nvPr/>
        </p:nvSpPr>
        <p:spPr bwMode="auto">
          <a:xfrm>
            <a:off x="83058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46112" name="Text Box 32"/>
          <p:cNvSpPr txBox="1">
            <a:spLocks noChangeArrowheads="1"/>
          </p:cNvSpPr>
          <p:nvPr/>
        </p:nvSpPr>
        <p:spPr bwMode="auto">
          <a:xfrm>
            <a:off x="91440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46113" name="Text Box 33"/>
          <p:cNvSpPr txBox="1">
            <a:spLocks noChangeArrowheads="1"/>
          </p:cNvSpPr>
          <p:nvPr/>
        </p:nvSpPr>
        <p:spPr bwMode="auto">
          <a:xfrm>
            <a:off x="67500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46114" name="Text Box 34"/>
          <p:cNvSpPr txBox="1">
            <a:spLocks noChangeArrowheads="1"/>
          </p:cNvSpPr>
          <p:nvPr/>
        </p:nvSpPr>
        <p:spPr bwMode="auto">
          <a:xfrm>
            <a:off x="7315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46115" name="Text Box 35"/>
          <p:cNvSpPr txBox="1">
            <a:spLocks noChangeArrowheads="1"/>
          </p:cNvSpPr>
          <p:nvPr/>
        </p:nvSpPr>
        <p:spPr bwMode="auto">
          <a:xfrm>
            <a:off x="8305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46116" name="Text Box 36"/>
          <p:cNvSpPr txBox="1">
            <a:spLocks noChangeArrowheads="1"/>
          </p:cNvSpPr>
          <p:nvPr/>
        </p:nvSpPr>
        <p:spPr bwMode="auto">
          <a:xfrm>
            <a:off x="92964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46117" name="Text Box 37"/>
          <p:cNvSpPr txBox="1">
            <a:spLocks noChangeArrowheads="1"/>
          </p:cNvSpPr>
          <p:nvPr/>
        </p:nvSpPr>
        <p:spPr bwMode="auto">
          <a:xfrm>
            <a:off x="62484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46118" name="Text Box 38"/>
          <p:cNvSpPr txBox="1">
            <a:spLocks noChangeArrowheads="1"/>
          </p:cNvSpPr>
          <p:nvPr/>
        </p:nvSpPr>
        <p:spPr bwMode="auto">
          <a:xfrm>
            <a:off x="79692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46119" name="Text Box 39"/>
          <p:cNvSpPr txBox="1">
            <a:spLocks noChangeArrowheads="1"/>
          </p:cNvSpPr>
          <p:nvPr/>
        </p:nvSpPr>
        <p:spPr bwMode="auto">
          <a:xfrm>
            <a:off x="90360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46120" name="Line 40"/>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21" name="Line 41"/>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22" name="Text Box 42"/>
          <p:cNvSpPr txBox="1">
            <a:spLocks noChangeArrowheads="1"/>
          </p:cNvSpPr>
          <p:nvPr/>
        </p:nvSpPr>
        <p:spPr bwMode="auto">
          <a:xfrm>
            <a:off x="4114800" y="3733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{D,E,B,C}</a:t>
            </a:r>
            <a:endParaRPr lang="en-GB" altLang="en-US"/>
          </a:p>
        </p:txBody>
      </p:sp>
      <p:sp>
        <p:nvSpPr>
          <p:cNvPr id="46123" name="Text Box 43"/>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
        <p:nvSpPr>
          <p:cNvPr id="46124" name="Line 44"/>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25" name="Text Box 45"/>
          <p:cNvSpPr txBox="1">
            <a:spLocks noChangeArrowheads="1"/>
          </p:cNvSpPr>
          <p:nvPr/>
        </p:nvSpPr>
        <p:spPr bwMode="auto">
          <a:xfrm>
            <a:off x="41910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{A,B,C}</a:t>
            </a:r>
            <a:endParaRPr lang="en-GB" altLang="en-US"/>
          </a:p>
        </p:txBody>
      </p:sp>
      <p:sp>
        <p:nvSpPr>
          <p:cNvPr id="46126" name="Text Box 46"/>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46127" name="Line 47"/>
          <p:cNvSpPr>
            <a:spLocks noChangeShapeType="1"/>
          </p:cNvSpPr>
          <p:nvPr/>
        </p:nvSpPr>
        <p:spPr bwMode="auto">
          <a:xfrm>
            <a:off x="2286000" y="4495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28" name="Text Box 48"/>
          <p:cNvSpPr txBox="1">
            <a:spLocks noChangeArrowheads="1"/>
          </p:cNvSpPr>
          <p:nvPr/>
        </p:nvSpPr>
        <p:spPr bwMode="auto">
          <a:xfrm>
            <a:off x="2438400" y="4114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D not goal</a:t>
            </a:r>
            <a:endParaRPr lang="en-GB" altLang="en-US"/>
          </a:p>
        </p:txBody>
      </p:sp>
      <p:sp>
        <p:nvSpPr>
          <p:cNvPr id="46129" name="Text Box 49"/>
          <p:cNvSpPr txBox="1">
            <a:spLocks noChangeArrowheads="1"/>
          </p:cNvSpPr>
          <p:nvPr/>
        </p:nvSpPr>
        <p:spPr bwMode="auto">
          <a:xfrm>
            <a:off x="4114800" y="4114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{H,E,B,C}</a:t>
            </a:r>
            <a:endParaRPr lang="en-GB" altLang="en-US"/>
          </a:p>
        </p:txBody>
      </p:sp>
      <p:sp>
        <p:nvSpPr>
          <p:cNvPr id="46130" name="Line 50"/>
          <p:cNvSpPr>
            <a:spLocks noChangeShapeType="1"/>
          </p:cNvSpPr>
          <p:nvPr/>
        </p:nvSpPr>
        <p:spPr bwMode="auto">
          <a:xfrm>
            <a:off x="2286000" y="4876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31" name="Text Box 51"/>
          <p:cNvSpPr txBox="1">
            <a:spLocks noChangeArrowheads="1"/>
          </p:cNvSpPr>
          <p:nvPr/>
        </p:nvSpPr>
        <p:spPr bwMode="auto">
          <a:xfrm>
            <a:off x="2438400" y="4495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H not goal</a:t>
            </a:r>
            <a:endParaRPr lang="en-GB" altLang="en-US"/>
          </a:p>
        </p:txBody>
      </p:sp>
      <p:sp>
        <p:nvSpPr>
          <p:cNvPr id="46132" name="Text Box 52"/>
          <p:cNvSpPr txBox="1">
            <a:spLocks noChangeArrowheads="1"/>
          </p:cNvSpPr>
          <p:nvPr/>
        </p:nvSpPr>
        <p:spPr bwMode="auto">
          <a:xfrm>
            <a:off x="4191000" y="4495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{E,B,C}</a:t>
            </a:r>
            <a:endParaRPr lang="en-GB" altLang="en-US"/>
          </a:p>
        </p:txBody>
      </p:sp>
      <p:sp>
        <p:nvSpPr>
          <p:cNvPr id="46133" name="Line 53"/>
          <p:cNvSpPr>
            <a:spLocks noChangeShapeType="1"/>
          </p:cNvSpPr>
          <p:nvPr/>
        </p:nvSpPr>
        <p:spPr bwMode="auto">
          <a:xfrm>
            <a:off x="2286000" y="5257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34" name="Text Box 54"/>
          <p:cNvSpPr txBox="1">
            <a:spLocks noChangeArrowheads="1"/>
          </p:cNvSpPr>
          <p:nvPr/>
        </p:nvSpPr>
        <p:spPr bwMode="auto">
          <a:xfrm>
            <a:off x="2438400" y="4876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E not goal</a:t>
            </a:r>
            <a:endParaRPr lang="en-GB" altLang="en-US"/>
          </a:p>
        </p:txBody>
      </p:sp>
      <p:sp>
        <p:nvSpPr>
          <p:cNvPr id="46135" name="Text Box 55"/>
          <p:cNvSpPr txBox="1">
            <a:spLocks noChangeArrowheads="1"/>
          </p:cNvSpPr>
          <p:nvPr/>
        </p:nvSpPr>
        <p:spPr bwMode="auto">
          <a:xfrm>
            <a:off x="4191000" y="4876801"/>
            <a:ext cx="95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{G,B,C}</a:t>
            </a:r>
            <a:endParaRPr lang="en-GB" altLang="en-US"/>
          </a:p>
        </p:txBody>
      </p:sp>
    </p:spTree>
    <p:extLst>
      <p:ext uri="{BB962C8B-B14F-4D97-AF65-F5344CB8AC3E}">
        <p14:creationId xmlns:p14="http://schemas.microsoft.com/office/powerpoint/2010/main" val="1864885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Arial" charset="0"/>
              </a:rPr>
              <a:t>Building a Problem-Solving Agent </a:t>
            </a:r>
          </a:p>
        </p:txBody>
      </p:sp>
      <p:sp>
        <p:nvSpPr>
          <p:cNvPr id="6147" name="Rectangle 3"/>
          <p:cNvSpPr>
            <a:spLocks noGrp="1" noChangeArrowheads="1"/>
          </p:cNvSpPr>
          <p:nvPr>
            <p:ph idx="1"/>
          </p:nvPr>
        </p:nvSpPr>
        <p:spPr>
          <a:xfrm>
            <a:off x="838200" y="2071539"/>
            <a:ext cx="10515600" cy="4351338"/>
          </a:xfrm>
        </p:spPr>
        <p:txBody>
          <a:bodyPr/>
          <a:lstStyle/>
          <a:p>
            <a:r>
              <a:rPr lang="en-GB" altLang="en-US" dirty="0" smtClean="0">
                <a:latin typeface="Arial" charset="0"/>
              </a:rPr>
              <a:t>What </a:t>
            </a:r>
            <a:r>
              <a:rPr lang="en-GB" altLang="en-US" b="1" u="sng" dirty="0">
                <a:latin typeface="Arial" charset="0"/>
              </a:rPr>
              <a:t>goal</a:t>
            </a:r>
            <a:r>
              <a:rPr lang="en-GB" altLang="en-US" dirty="0">
                <a:latin typeface="Arial" charset="0"/>
              </a:rPr>
              <a:t> / </a:t>
            </a:r>
            <a:r>
              <a:rPr lang="en-GB" altLang="en-US" u="sng" dirty="0">
                <a:latin typeface="Arial" charset="0"/>
              </a:rPr>
              <a:t>problem</a:t>
            </a:r>
            <a:r>
              <a:rPr lang="en-GB" altLang="en-US" dirty="0">
                <a:latin typeface="Arial" charset="0"/>
              </a:rPr>
              <a:t> does the agent try to achieve / solve</a:t>
            </a:r>
            <a:r>
              <a:rPr lang="en-GB" altLang="en-US" dirty="0" smtClean="0">
                <a:latin typeface="Arial" charset="0"/>
              </a:rPr>
              <a:t>?</a:t>
            </a:r>
            <a:endParaRPr lang="en-GB" altLang="en-US" dirty="0">
              <a:latin typeface="Arial" charset="0"/>
            </a:endParaRPr>
          </a:p>
          <a:p>
            <a:r>
              <a:rPr lang="en-GB" altLang="en-US" dirty="0" smtClean="0">
                <a:latin typeface="Arial" charset="0"/>
              </a:rPr>
              <a:t>What </a:t>
            </a:r>
            <a:r>
              <a:rPr lang="en-GB" altLang="en-US" b="1" u="sng" dirty="0">
                <a:latin typeface="Arial" charset="0"/>
              </a:rPr>
              <a:t>knowledge</a:t>
            </a:r>
            <a:r>
              <a:rPr lang="en-GB" altLang="en-US" dirty="0">
                <a:latin typeface="Arial" charset="0"/>
              </a:rPr>
              <a:t> does the agent need</a:t>
            </a:r>
            <a:r>
              <a:rPr lang="en-GB" altLang="en-US" dirty="0" smtClean="0">
                <a:latin typeface="Arial" charset="0"/>
              </a:rPr>
              <a:t>?</a:t>
            </a:r>
          </a:p>
          <a:p>
            <a:r>
              <a:rPr lang="en-GB" altLang="en-US" dirty="0">
                <a:latin typeface="Arial" charset="0"/>
              </a:rPr>
              <a:t>What </a:t>
            </a:r>
            <a:r>
              <a:rPr lang="en-GB" altLang="en-US" b="1" u="sng" dirty="0">
                <a:latin typeface="Arial" charset="0"/>
              </a:rPr>
              <a:t>actions</a:t>
            </a:r>
            <a:r>
              <a:rPr lang="en-GB" altLang="en-US" dirty="0">
                <a:latin typeface="Arial" charset="0"/>
              </a:rPr>
              <a:t> does the agent need to do?</a:t>
            </a:r>
          </a:p>
          <a:p>
            <a:endParaRPr lang="en-GB" altLang="en-US" dirty="0">
              <a:latin typeface="Arial" charset="0"/>
            </a:endParaRPr>
          </a:p>
          <a:p>
            <a:pPr lvl="4"/>
            <a:endParaRPr lang="en-GB" altLang="en-US" dirty="0">
              <a:latin typeface="Arial" charset="0"/>
            </a:endParaRPr>
          </a:p>
        </p:txBody>
      </p:sp>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71354652-6814-6D44-9FFA-8E1BF50938EC}" type="slidenum">
              <a:rPr lang="en-GB" altLang="en-US" sz="1400"/>
              <a:pPr/>
              <a:t>5</a:t>
            </a:fld>
            <a:endParaRPr lang="en-GB" altLang="en-US" sz="1400"/>
          </a:p>
        </p:txBody>
      </p:sp>
    </p:spTree>
    <p:extLst>
      <p:ext uri="{BB962C8B-B14F-4D97-AF65-F5344CB8AC3E}">
        <p14:creationId xmlns:p14="http://schemas.microsoft.com/office/powerpoint/2010/main" val="15178144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F456D9DF-CCC1-F741-8074-1542BBCA562C}" type="slidenum">
              <a:rPr lang="en-GB" altLang="en-US" sz="1400"/>
              <a:pPr/>
              <a:t>50</a:t>
            </a:fld>
            <a:endParaRPr lang="en-GB" altLang="en-US" sz="1400"/>
          </a:p>
        </p:txBody>
      </p:sp>
      <p:sp>
        <p:nvSpPr>
          <p:cNvPr id="47107" name="Line 24"/>
          <p:cNvSpPr>
            <a:spLocks noChangeShapeType="1"/>
          </p:cNvSpPr>
          <p:nvPr/>
        </p:nvSpPr>
        <p:spPr bwMode="auto">
          <a:xfrm>
            <a:off x="7620000" y="3657600"/>
            <a:ext cx="0" cy="533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08" name="Text Box 34"/>
          <p:cNvSpPr txBox="1">
            <a:spLocks noChangeArrowheads="1"/>
          </p:cNvSpPr>
          <p:nvPr/>
        </p:nvSpPr>
        <p:spPr bwMode="auto">
          <a:xfrm>
            <a:off x="7315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47109" name="Rectangle 2"/>
          <p:cNvSpPr>
            <a:spLocks noGrp="1" noChangeArrowheads="1"/>
          </p:cNvSpPr>
          <p:nvPr>
            <p:ph type="body" idx="1"/>
          </p:nvPr>
        </p:nvSpPr>
        <p:spPr>
          <a:xfrm>
            <a:off x="2133600" y="1600200"/>
            <a:ext cx="3962400" cy="914400"/>
          </a:xfrm>
        </p:spPr>
        <p:txBody>
          <a:bodyPr/>
          <a:lstStyle/>
          <a:p>
            <a:pPr>
              <a:buFontTx/>
              <a:buNone/>
            </a:pPr>
            <a:r>
              <a:rPr lang="en-GB" altLang="en-US" sz="2000">
                <a:solidFill>
                  <a:schemeClr val="accent2"/>
                </a:solidFill>
                <a:latin typeface="Arial" charset="0"/>
              </a:rPr>
              <a:t>generalSearch</a:t>
            </a:r>
            <a:r>
              <a:rPr lang="en-GB" altLang="en-US" sz="2000">
                <a:latin typeface="Arial" charset="0"/>
              </a:rPr>
              <a:t>( problem, stack)</a:t>
            </a:r>
          </a:p>
          <a:p>
            <a:pPr>
              <a:buFontTx/>
              <a:buNone/>
            </a:pPr>
            <a:r>
              <a:rPr lang="en-GB" altLang="en-US" sz="2000">
                <a:latin typeface="Arial" charset="0"/>
              </a:rPr>
              <a:t># of nodes tested: 6, expanded: 4</a:t>
            </a:r>
          </a:p>
          <a:p>
            <a:pPr>
              <a:buFontTx/>
              <a:buNone/>
            </a:pPr>
            <a:endParaRPr lang="en-GB" altLang="en-US">
              <a:latin typeface="Arial" charset="0"/>
            </a:endParaRPr>
          </a:p>
        </p:txBody>
      </p:sp>
      <p:sp>
        <p:nvSpPr>
          <p:cNvPr id="90115"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DFS Example (7)</a:t>
            </a:r>
          </a:p>
        </p:txBody>
      </p:sp>
      <p:sp>
        <p:nvSpPr>
          <p:cNvPr id="47111"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2"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47113"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a:p>
        </p:txBody>
      </p:sp>
      <p:sp>
        <p:nvSpPr>
          <p:cNvPr id="47114"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5" name="Text Box 8"/>
          <p:cNvSpPr txBox="1">
            <a:spLocks noChangeArrowheads="1"/>
          </p:cNvSpPr>
          <p:nvPr/>
        </p:nvSpPr>
        <p:spPr bwMode="auto">
          <a:xfrm>
            <a:off x="44196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47116" name="Line 9"/>
          <p:cNvSpPr>
            <a:spLocks noChangeShapeType="1"/>
          </p:cNvSpPr>
          <p:nvPr/>
        </p:nvSpPr>
        <p:spPr bwMode="auto">
          <a:xfrm flipH="1">
            <a:off x="3886200" y="2590800"/>
            <a:ext cx="0" cy="3048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7" name="Oval 11"/>
          <p:cNvSpPr>
            <a:spLocks noChangeArrowheads="1"/>
          </p:cNvSpPr>
          <p:nvPr/>
        </p:nvSpPr>
        <p:spPr bwMode="auto">
          <a:xfrm>
            <a:off x="83058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47118" name="Oval 12"/>
          <p:cNvSpPr>
            <a:spLocks noChangeArrowheads="1"/>
          </p:cNvSpPr>
          <p:nvPr/>
        </p:nvSpPr>
        <p:spPr bwMode="auto">
          <a:xfrm>
            <a:off x="92964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47119" name="Oval 13"/>
          <p:cNvSpPr>
            <a:spLocks noChangeArrowheads="1"/>
          </p:cNvSpPr>
          <p:nvPr/>
        </p:nvSpPr>
        <p:spPr bwMode="auto">
          <a:xfrm>
            <a:off x="92964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47120" name="Oval 14"/>
          <p:cNvSpPr>
            <a:spLocks noChangeArrowheads="1"/>
          </p:cNvSpPr>
          <p:nvPr/>
        </p:nvSpPr>
        <p:spPr bwMode="auto">
          <a:xfrm>
            <a:off x="83058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47121" name="Oval 15"/>
          <p:cNvSpPr>
            <a:spLocks noChangeArrowheads="1"/>
          </p:cNvSpPr>
          <p:nvPr/>
        </p:nvSpPr>
        <p:spPr bwMode="auto">
          <a:xfrm>
            <a:off x="8305800" y="4191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47122" name="Oval 16"/>
          <p:cNvSpPr>
            <a:spLocks noChangeArrowheads="1"/>
          </p:cNvSpPr>
          <p:nvPr/>
        </p:nvSpPr>
        <p:spPr bwMode="auto">
          <a:xfrm>
            <a:off x="73152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47123" name="Oval 17"/>
          <p:cNvSpPr>
            <a:spLocks noChangeArrowheads="1"/>
          </p:cNvSpPr>
          <p:nvPr/>
        </p:nvSpPr>
        <p:spPr bwMode="auto">
          <a:xfrm>
            <a:off x="7315200" y="4191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47124" name="Oval 18"/>
          <p:cNvSpPr>
            <a:spLocks noChangeArrowheads="1"/>
          </p:cNvSpPr>
          <p:nvPr/>
        </p:nvSpPr>
        <p:spPr bwMode="auto">
          <a:xfrm>
            <a:off x="6248400" y="5334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47125" name="Oval 19"/>
          <p:cNvSpPr>
            <a:spLocks noChangeArrowheads="1"/>
          </p:cNvSpPr>
          <p:nvPr/>
        </p:nvSpPr>
        <p:spPr bwMode="auto">
          <a:xfrm>
            <a:off x="6248400" y="4191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47126" name="Line 20"/>
          <p:cNvSpPr>
            <a:spLocks noChangeShapeType="1"/>
          </p:cNvSpPr>
          <p:nvPr/>
        </p:nvSpPr>
        <p:spPr bwMode="auto">
          <a:xfrm>
            <a:off x="86106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7" name="Line 21"/>
          <p:cNvSpPr>
            <a:spLocks noChangeShapeType="1"/>
          </p:cNvSpPr>
          <p:nvPr/>
        </p:nvSpPr>
        <p:spPr bwMode="auto">
          <a:xfrm>
            <a:off x="8610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8" name="Line 22"/>
          <p:cNvSpPr>
            <a:spLocks noChangeShapeType="1"/>
          </p:cNvSpPr>
          <p:nvPr/>
        </p:nvSpPr>
        <p:spPr bwMode="auto">
          <a:xfrm flipH="1">
            <a:off x="7848600" y="2438400"/>
            <a:ext cx="533400" cy="685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9" name="Line 23"/>
          <p:cNvSpPr>
            <a:spLocks noChangeShapeType="1"/>
          </p:cNvSpPr>
          <p:nvPr/>
        </p:nvSpPr>
        <p:spPr bwMode="auto">
          <a:xfrm>
            <a:off x="88392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30" name="Line 25"/>
          <p:cNvSpPr>
            <a:spLocks noChangeShapeType="1"/>
          </p:cNvSpPr>
          <p:nvPr/>
        </p:nvSpPr>
        <p:spPr bwMode="auto">
          <a:xfrm>
            <a:off x="96012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31" name="Line 26"/>
          <p:cNvSpPr>
            <a:spLocks noChangeShapeType="1"/>
          </p:cNvSpPr>
          <p:nvPr/>
        </p:nvSpPr>
        <p:spPr bwMode="auto">
          <a:xfrm flipH="1">
            <a:off x="67818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32" name="Line 27"/>
          <p:cNvSpPr>
            <a:spLocks noChangeShapeType="1"/>
          </p:cNvSpPr>
          <p:nvPr/>
        </p:nvSpPr>
        <p:spPr bwMode="auto">
          <a:xfrm>
            <a:off x="65532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33" name="Line 28"/>
          <p:cNvSpPr>
            <a:spLocks noChangeShapeType="1"/>
          </p:cNvSpPr>
          <p:nvPr/>
        </p:nvSpPr>
        <p:spPr bwMode="auto">
          <a:xfrm>
            <a:off x="7924800" y="4495800"/>
            <a:ext cx="381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34" name="Line 29"/>
          <p:cNvSpPr>
            <a:spLocks noChangeShapeType="1"/>
          </p:cNvSpPr>
          <p:nvPr/>
        </p:nvSpPr>
        <p:spPr bwMode="auto">
          <a:xfrm flipH="1">
            <a:off x="89154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35" name="Text Box 30"/>
          <p:cNvSpPr txBox="1">
            <a:spLocks noChangeArrowheads="1"/>
          </p:cNvSpPr>
          <p:nvPr/>
        </p:nvSpPr>
        <p:spPr bwMode="auto">
          <a:xfrm>
            <a:off x="7772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47136" name="Text Box 31"/>
          <p:cNvSpPr txBox="1">
            <a:spLocks noChangeArrowheads="1"/>
          </p:cNvSpPr>
          <p:nvPr/>
        </p:nvSpPr>
        <p:spPr bwMode="auto">
          <a:xfrm>
            <a:off x="83058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47137" name="Text Box 32"/>
          <p:cNvSpPr txBox="1">
            <a:spLocks noChangeArrowheads="1"/>
          </p:cNvSpPr>
          <p:nvPr/>
        </p:nvSpPr>
        <p:spPr bwMode="auto">
          <a:xfrm>
            <a:off x="91440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47138" name="Text Box 33"/>
          <p:cNvSpPr txBox="1">
            <a:spLocks noChangeArrowheads="1"/>
          </p:cNvSpPr>
          <p:nvPr/>
        </p:nvSpPr>
        <p:spPr bwMode="auto">
          <a:xfrm>
            <a:off x="67500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47139" name="Text Box 35"/>
          <p:cNvSpPr txBox="1">
            <a:spLocks noChangeArrowheads="1"/>
          </p:cNvSpPr>
          <p:nvPr/>
        </p:nvSpPr>
        <p:spPr bwMode="auto">
          <a:xfrm>
            <a:off x="8305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47140" name="Text Box 36"/>
          <p:cNvSpPr txBox="1">
            <a:spLocks noChangeArrowheads="1"/>
          </p:cNvSpPr>
          <p:nvPr/>
        </p:nvSpPr>
        <p:spPr bwMode="auto">
          <a:xfrm>
            <a:off x="92964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47141" name="Text Box 37"/>
          <p:cNvSpPr txBox="1">
            <a:spLocks noChangeArrowheads="1"/>
          </p:cNvSpPr>
          <p:nvPr/>
        </p:nvSpPr>
        <p:spPr bwMode="auto">
          <a:xfrm>
            <a:off x="62484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47142" name="Text Box 38"/>
          <p:cNvSpPr txBox="1">
            <a:spLocks noChangeArrowheads="1"/>
          </p:cNvSpPr>
          <p:nvPr/>
        </p:nvSpPr>
        <p:spPr bwMode="auto">
          <a:xfrm>
            <a:off x="79692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47143" name="Text Box 39"/>
          <p:cNvSpPr txBox="1">
            <a:spLocks noChangeArrowheads="1"/>
          </p:cNvSpPr>
          <p:nvPr/>
        </p:nvSpPr>
        <p:spPr bwMode="auto">
          <a:xfrm>
            <a:off x="90360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47144" name="Line 40"/>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5" name="Line 41"/>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6" name="Text Box 42"/>
          <p:cNvSpPr txBox="1">
            <a:spLocks noChangeArrowheads="1"/>
          </p:cNvSpPr>
          <p:nvPr/>
        </p:nvSpPr>
        <p:spPr bwMode="auto">
          <a:xfrm>
            <a:off x="4114800" y="3733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{D,E,B,C}</a:t>
            </a:r>
            <a:endParaRPr lang="en-GB" altLang="en-US"/>
          </a:p>
        </p:txBody>
      </p:sp>
      <p:sp>
        <p:nvSpPr>
          <p:cNvPr id="47147" name="Text Box 43"/>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
        <p:nvSpPr>
          <p:cNvPr id="47148" name="Line 44"/>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9" name="Text Box 45"/>
          <p:cNvSpPr txBox="1">
            <a:spLocks noChangeArrowheads="1"/>
          </p:cNvSpPr>
          <p:nvPr/>
        </p:nvSpPr>
        <p:spPr bwMode="auto">
          <a:xfrm>
            <a:off x="41910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{A,B,C}</a:t>
            </a:r>
            <a:endParaRPr lang="en-GB" altLang="en-US"/>
          </a:p>
        </p:txBody>
      </p:sp>
      <p:sp>
        <p:nvSpPr>
          <p:cNvPr id="47150" name="Text Box 46"/>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47151" name="Line 47"/>
          <p:cNvSpPr>
            <a:spLocks noChangeShapeType="1"/>
          </p:cNvSpPr>
          <p:nvPr/>
        </p:nvSpPr>
        <p:spPr bwMode="auto">
          <a:xfrm>
            <a:off x="2286000" y="4495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52" name="Text Box 48"/>
          <p:cNvSpPr txBox="1">
            <a:spLocks noChangeArrowheads="1"/>
          </p:cNvSpPr>
          <p:nvPr/>
        </p:nvSpPr>
        <p:spPr bwMode="auto">
          <a:xfrm>
            <a:off x="2438400" y="4114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D not goal</a:t>
            </a:r>
            <a:endParaRPr lang="en-GB" altLang="en-US"/>
          </a:p>
        </p:txBody>
      </p:sp>
      <p:sp>
        <p:nvSpPr>
          <p:cNvPr id="47153" name="Text Box 49"/>
          <p:cNvSpPr txBox="1">
            <a:spLocks noChangeArrowheads="1"/>
          </p:cNvSpPr>
          <p:nvPr/>
        </p:nvSpPr>
        <p:spPr bwMode="auto">
          <a:xfrm>
            <a:off x="4114800" y="4114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{H,E,B,C}</a:t>
            </a:r>
            <a:endParaRPr lang="en-GB" altLang="en-US"/>
          </a:p>
        </p:txBody>
      </p:sp>
      <p:sp>
        <p:nvSpPr>
          <p:cNvPr id="47154" name="Line 50"/>
          <p:cNvSpPr>
            <a:spLocks noChangeShapeType="1"/>
          </p:cNvSpPr>
          <p:nvPr/>
        </p:nvSpPr>
        <p:spPr bwMode="auto">
          <a:xfrm>
            <a:off x="2286000" y="4876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55" name="Text Box 51"/>
          <p:cNvSpPr txBox="1">
            <a:spLocks noChangeArrowheads="1"/>
          </p:cNvSpPr>
          <p:nvPr/>
        </p:nvSpPr>
        <p:spPr bwMode="auto">
          <a:xfrm>
            <a:off x="2438400" y="4495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H not goal</a:t>
            </a:r>
            <a:endParaRPr lang="en-GB" altLang="en-US"/>
          </a:p>
        </p:txBody>
      </p:sp>
      <p:sp>
        <p:nvSpPr>
          <p:cNvPr id="47156" name="Text Box 52"/>
          <p:cNvSpPr txBox="1">
            <a:spLocks noChangeArrowheads="1"/>
          </p:cNvSpPr>
          <p:nvPr/>
        </p:nvSpPr>
        <p:spPr bwMode="auto">
          <a:xfrm>
            <a:off x="4191000" y="4495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{E,B,C}</a:t>
            </a:r>
            <a:endParaRPr lang="en-GB" altLang="en-US"/>
          </a:p>
        </p:txBody>
      </p:sp>
      <p:sp>
        <p:nvSpPr>
          <p:cNvPr id="47157" name="Line 53"/>
          <p:cNvSpPr>
            <a:spLocks noChangeShapeType="1"/>
          </p:cNvSpPr>
          <p:nvPr/>
        </p:nvSpPr>
        <p:spPr bwMode="auto">
          <a:xfrm>
            <a:off x="2286000" y="5257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58" name="Text Box 54"/>
          <p:cNvSpPr txBox="1">
            <a:spLocks noChangeArrowheads="1"/>
          </p:cNvSpPr>
          <p:nvPr/>
        </p:nvSpPr>
        <p:spPr bwMode="auto">
          <a:xfrm>
            <a:off x="2438400" y="4876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E not goal</a:t>
            </a:r>
            <a:endParaRPr lang="en-GB" altLang="en-US"/>
          </a:p>
        </p:txBody>
      </p:sp>
      <p:sp>
        <p:nvSpPr>
          <p:cNvPr id="47159" name="Text Box 55"/>
          <p:cNvSpPr txBox="1">
            <a:spLocks noChangeArrowheads="1"/>
          </p:cNvSpPr>
          <p:nvPr/>
        </p:nvSpPr>
        <p:spPr bwMode="auto">
          <a:xfrm>
            <a:off x="4191000" y="4876801"/>
            <a:ext cx="95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{G,B,C}</a:t>
            </a:r>
            <a:endParaRPr lang="en-GB" altLang="en-US"/>
          </a:p>
        </p:txBody>
      </p:sp>
      <p:sp>
        <p:nvSpPr>
          <p:cNvPr id="47160" name="Line 56"/>
          <p:cNvSpPr>
            <a:spLocks noChangeShapeType="1"/>
          </p:cNvSpPr>
          <p:nvPr/>
        </p:nvSpPr>
        <p:spPr bwMode="auto">
          <a:xfrm>
            <a:off x="2286000" y="5638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61" name="Text Box 57"/>
          <p:cNvSpPr txBox="1">
            <a:spLocks noChangeArrowheads="1"/>
          </p:cNvSpPr>
          <p:nvPr/>
        </p:nvSpPr>
        <p:spPr bwMode="auto">
          <a:xfrm>
            <a:off x="2514600" y="5257801"/>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G is goal</a:t>
            </a:r>
            <a:endParaRPr lang="en-GB" altLang="en-US"/>
          </a:p>
        </p:txBody>
      </p:sp>
      <p:sp>
        <p:nvSpPr>
          <p:cNvPr id="47162" name="Text Box 58"/>
          <p:cNvSpPr txBox="1">
            <a:spLocks noChangeArrowheads="1"/>
          </p:cNvSpPr>
          <p:nvPr/>
        </p:nvSpPr>
        <p:spPr bwMode="auto">
          <a:xfrm>
            <a:off x="4267200" y="5257801"/>
            <a:ext cx="71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{B,C}</a:t>
            </a:r>
            <a:endParaRPr lang="en-GB" altLang="en-US"/>
          </a:p>
        </p:txBody>
      </p:sp>
      <p:sp>
        <p:nvSpPr>
          <p:cNvPr id="47163" name="Text Box 59"/>
          <p:cNvSpPr txBox="1">
            <a:spLocks noChangeArrowheads="1"/>
          </p:cNvSpPr>
          <p:nvPr/>
        </p:nvSpPr>
        <p:spPr bwMode="auto">
          <a:xfrm>
            <a:off x="7451726" y="5268914"/>
            <a:ext cx="1971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2000">
                <a:latin typeface="Arial" charset="0"/>
              </a:rPr>
              <a:t>Path: S, A, E, G</a:t>
            </a:r>
          </a:p>
          <a:p>
            <a:r>
              <a:rPr lang="en-GB" altLang="en-US" sz="2000">
                <a:latin typeface="Arial" charset="0"/>
              </a:rPr>
              <a:t>Cost: 15</a:t>
            </a:r>
            <a:endParaRPr lang="en-GB" altLang="en-US"/>
          </a:p>
        </p:txBody>
      </p:sp>
    </p:spTree>
    <p:extLst>
      <p:ext uri="{BB962C8B-B14F-4D97-AF65-F5344CB8AC3E}">
        <p14:creationId xmlns:p14="http://schemas.microsoft.com/office/powerpoint/2010/main" val="6028208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410A3E29-6D69-E14C-AE4A-AF88E7C6EE97}" type="slidenum">
              <a:rPr lang="en-GB" altLang="en-US" sz="1400"/>
              <a:pPr/>
              <a:t>51</a:t>
            </a:fld>
            <a:endParaRPr lang="en-GB" altLang="en-US" sz="1400"/>
          </a:p>
        </p:txBody>
      </p:sp>
      <p:sp>
        <p:nvSpPr>
          <p:cNvPr id="48131" name="Rectangle 3"/>
          <p:cNvSpPr>
            <a:spLocks noGrp="1" noChangeArrowheads="1"/>
          </p:cNvSpPr>
          <p:nvPr>
            <p:ph type="body" idx="1"/>
          </p:nvPr>
        </p:nvSpPr>
        <p:spPr>
          <a:xfrm>
            <a:off x="2133600" y="1676400"/>
            <a:ext cx="7924800" cy="4572000"/>
          </a:xfrm>
        </p:spPr>
        <p:txBody>
          <a:bodyPr/>
          <a:lstStyle/>
          <a:p>
            <a:r>
              <a:rPr lang="en-GB" altLang="en-US" dirty="0">
                <a:latin typeface="Arial" charset="0"/>
              </a:rPr>
              <a:t>May not terminate without a loop detection or depth bound (that </a:t>
            </a:r>
            <a:r>
              <a:rPr lang="en-GB" altLang="en-US" b="1" dirty="0">
                <a:latin typeface="Arial" charset="0"/>
              </a:rPr>
              <a:t>cuts off </a:t>
            </a:r>
            <a:r>
              <a:rPr lang="en-GB" altLang="en-US" dirty="0">
                <a:latin typeface="Arial" charset="0"/>
              </a:rPr>
              <a:t>search below a fixed depth)</a:t>
            </a:r>
            <a:endParaRPr lang="en-GB" altLang="en-US" sz="1800" dirty="0">
              <a:latin typeface="Arial" charset="0"/>
            </a:endParaRPr>
          </a:p>
          <a:p>
            <a:r>
              <a:rPr lang="en-GB" altLang="en-US" dirty="0">
                <a:latin typeface="Arial" charset="0"/>
              </a:rPr>
              <a:t>Not complete</a:t>
            </a:r>
          </a:p>
          <a:p>
            <a:pPr lvl="1"/>
            <a:r>
              <a:rPr lang="en-GB" altLang="en-US" dirty="0">
                <a:latin typeface="Arial" charset="0"/>
              </a:rPr>
              <a:t>without cycle detection</a:t>
            </a:r>
          </a:p>
          <a:p>
            <a:r>
              <a:rPr lang="en-GB" altLang="en-US" dirty="0">
                <a:latin typeface="Arial" charset="0"/>
              </a:rPr>
              <a:t>Not optimal</a:t>
            </a:r>
          </a:p>
          <a:p>
            <a:r>
              <a:rPr lang="en-GB" altLang="en-US" i="1" dirty="0">
                <a:latin typeface="Arial" charset="0"/>
              </a:rPr>
              <a:t>Can find long solutions quickly if lucky.</a:t>
            </a:r>
            <a:endParaRPr lang="en-GB" altLang="en-US" dirty="0">
              <a:latin typeface="Arial" charset="0"/>
            </a:endParaRPr>
          </a:p>
        </p:txBody>
      </p:sp>
      <p:sp>
        <p:nvSpPr>
          <p:cNvPr id="91140" name="Rectangle 4"/>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sz="3200" dirty="0">
                <a:latin typeface="Arial" charset="0"/>
              </a:rPr>
              <a:t>DFS Properties</a:t>
            </a:r>
          </a:p>
        </p:txBody>
      </p:sp>
    </p:spTree>
    <p:extLst>
      <p:ext uri="{BB962C8B-B14F-4D97-AF65-F5344CB8AC3E}">
        <p14:creationId xmlns:p14="http://schemas.microsoft.com/office/powerpoint/2010/main" val="19303353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AD77C2F7-05EF-4749-A53E-F0953F2B18D9}" type="slidenum">
              <a:rPr lang="en-GB" altLang="en-US" sz="1400"/>
              <a:pPr/>
              <a:t>52</a:t>
            </a:fld>
            <a:endParaRPr lang="en-GB" altLang="en-US" sz="1400"/>
          </a:p>
        </p:txBody>
      </p:sp>
      <p:sp>
        <p:nvSpPr>
          <p:cNvPr id="49155" name="Rectangle 3"/>
          <p:cNvSpPr>
            <a:spLocks noGrp="1" noChangeArrowheads="1"/>
          </p:cNvSpPr>
          <p:nvPr>
            <p:ph type="body" idx="1"/>
          </p:nvPr>
        </p:nvSpPr>
        <p:spPr>
          <a:xfrm>
            <a:off x="358589" y="1966912"/>
            <a:ext cx="7924800" cy="1825159"/>
          </a:xfrm>
        </p:spPr>
        <p:txBody>
          <a:bodyPr>
            <a:normAutofit fontScale="85000" lnSpcReduction="20000"/>
          </a:bodyPr>
          <a:lstStyle/>
          <a:p>
            <a:r>
              <a:rPr lang="en-GB" altLang="en-US" dirty="0">
                <a:latin typeface="Arial" charset="0"/>
              </a:rPr>
              <a:t>Time complexity: O( </a:t>
            </a:r>
            <a:r>
              <a:rPr lang="en-GB" altLang="en-US" i="1" dirty="0" err="1">
                <a:latin typeface="Arial" charset="0"/>
              </a:rPr>
              <a:t>b</a:t>
            </a:r>
            <a:r>
              <a:rPr lang="en-GB" altLang="en-US" i="1" baseline="30000" dirty="0" err="1">
                <a:latin typeface="Arial" charset="0"/>
              </a:rPr>
              <a:t>m</a:t>
            </a:r>
            <a:r>
              <a:rPr lang="en-GB" altLang="en-US" dirty="0">
                <a:latin typeface="Arial" charset="0"/>
              </a:rPr>
              <a:t> ) </a:t>
            </a:r>
            <a:r>
              <a:rPr lang="en-GB" altLang="en-US" dirty="0">
                <a:latin typeface="Arial" charset="0"/>
                <a:sym typeface="Symbol" charset="2"/>
              </a:rPr>
              <a:t> </a:t>
            </a:r>
            <a:r>
              <a:rPr lang="en-GB" altLang="en-US" dirty="0">
                <a:latin typeface="Arial" charset="0"/>
              </a:rPr>
              <a:t>exponential</a:t>
            </a:r>
          </a:p>
          <a:p>
            <a:pPr lvl="4"/>
            <a:endParaRPr lang="en-GB" altLang="en-US" dirty="0">
              <a:latin typeface="Arial" charset="0"/>
            </a:endParaRPr>
          </a:p>
          <a:p>
            <a:r>
              <a:rPr lang="en-GB" altLang="en-US" dirty="0">
                <a:latin typeface="Arial" charset="0"/>
              </a:rPr>
              <a:t>Space complexity: O( </a:t>
            </a:r>
            <a:r>
              <a:rPr lang="en-GB" altLang="en-US" i="1" dirty="0" err="1">
                <a:latin typeface="Arial" charset="0"/>
              </a:rPr>
              <a:t>bm</a:t>
            </a:r>
            <a:r>
              <a:rPr lang="en-GB" altLang="en-US" i="1" dirty="0">
                <a:latin typeface="Arial" charset="0"/>
              </a:rPr>
              <a:t> </a:t>
            </a:r>
            <a:r>
              <a:rPr lang="en-GB" altLang="en-US" dirty="0">
                <a:latin typeface="Arial" charset="0"/>
              </a:rPr>
              <a:t>) </a:t>
            </a:r>
            <a:r>
              <a:rPr lang="en-GB" altLang="en-US" dirty="0">
                <a:latin typeface="Arial" charset="0"/>
                <a:sym typeface="Symbol" charset="2"/>
              </a:rPr>
              <a:t></a:t>
            </a:r>
            <a:r>
              <a:rPr lang="en-GB" altLang="en-US" dirty="0">
                <a:latin typeface="Arial" charset="0"/>
              </a:rPr>
              <a:t> linear </a:t>
            </a:r>
            <a:r>
              <a:rPr lang="en-GB" altLang="en-US" sz="2000" dirty="0">
                <a:latin typeface="Arial" charset="0"/>
              </a:rPr>
              <a:t>(less than BFS)</a:t>
            </a:r>
            <a:endParaRPr lang="en-GB" altLang="en-US" dirty="0">
              <a:latin typeface="Arial" charset="0"/>
            </a:endParaRPr>
          </a:p>
          <a:p>
            <a:pPr lvl="1"/>
            <a:r>
              <a:rPr lang="en-GB" altLang="en-US" i="1" dirty="0">
                <a:latin typeface="Arial" charset="0"/>
              </a:rPr>
              <a:t>m</a:t>
            </a:r>
            <a:r>
              <a:rPr lang="en-GB" altLang="en-US" dirty="0">
                <a:latin typeface="Arial" charset="0"/>
              </a:rPr>
              <a:t> : the maximum depth of the </a:t>
            </a:r>
            <a:r>
              <a:rPr lang="en-GB" altLang="en-US" dirty="0" smtClean="0">
                <a:latin typeface="Arial" charset="0"/>
              </a:rPr>
              <a:t>search tree</a:t>
            </a:r>
            <a:endParaRPr lang="en-GB" altLang="en-US" dirty="0">
              <a:latin typeface="Arial" charset="0"/>
            </a:endParaRPr>
          </a:p>
          <a:p>
            <a:pPr lvl="1"/>
            <a:r>
              <a:rPr lang="en-GB" altLang="en-US" i="1" dirty="0">
                <a:latin typeface="Arial" charset="0"/>
              </a:rPr>
              <a:t>b</a:t>
            </a:r>
            <a:r>
              <a:rPr lang="en-GB" altLang="en-US" dirty="0">
                <a:latin typeface="Arial" charset="0"/>
              </a:rPr>
              <a:t> : the branching factor at each non-leaf </a:t>
            </a:r>
            <a:r>
              <a:rPr lang="en-GB" altLang="en-US" dirty="0" smtClean="0">
                <a:latin typeface="Arial" charset="0"/>
              </a:rPr>
              <a:t>node</a:t>
            </a:r>
          </a:p>
          <a:p>
            <a:pPr lvl="1"/>
            <a:r>
              <a:rPr lang="en-US" dirty="0"/>
              <a:t>Only store the nodes </a:t>
            </a:r>
            <a:r>
              <a:rPr lang="en-US" dirty="0" smtClean="0"/>
              <a:t>at the last subtree</a:t>
            </a:r>
            <a:endParaRPr lang="en-GB" altLang="en-US" dirty="0">
              <a:latin typeface="Arial" charset="0"/>
            </a:endParaRPr>
          </a:p>
          <a:p>
            <a:pPr lvl="4"/>
            <a:endParaRPr lang="en-GB" altLang="en-US" dirty="0">
              <a:latin typeface="Arial" charset="0"/>
            </a:endParaRPr>
          </a:p>
        </p:txBody>
      </p:sp>
      <p:sp>
        <p:nvSpPr>
          <p:cNvPr id="92164" name="Rectangle 4"/>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DFS Properties (2)</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3" y="3836372"/>
            <a:ext cx="8910918" cy="3021628"/>
          </a:xfrm>
          <a:prstGeom prst="rect">
            <a:avLst/>
          </a:prstGeom>
        </p:spPr>
      </p:pic>
      <p:sp>
        <p:nvSpPr>
          <p:cNvPr id="5" name="Rectangle 4"/>
          <p:cNvSpPr/>
          <p:nvPr/>
        </p:nvSpPr>
        <p:spPr>
          <a:xfrm>
            <a:off x="8079441" y="2505875"/>
            <a:ext cx="3805518" cy="923330"/>
          </a:xfrm>
          <a:prstGeom prst="rect">
            <a:avLst/>
          </a:prstGeom>
        </p:spPr>
        <p:txBody>
          <a:bodyPr wrap="square">
            <a:spAutoFit/>
          </a:bodyPr>
          <a:lstStyle/>
          <a:p>
            <a:r>
              <a:rPr lang="en-GB" altLang="en-US" b="1" dirty="0" smtClean="0">
                <a:latin typeface="Arial" charset="0"/>
              </a:rPr>
              <a:t>chronological </a:t>
            </a:r>
            <a:r>
              <a:rPr lang="en-GB" altLang="en-US" b="1" dirty="0">
                <a:latin typeface="Arial" charset="0"/>
              </a:rPr>
              <a:t>backtracking</a:t>
            </a:r>
          </a:p>
          <a:p>
            <a:pPr lvl="1"/>
            <a:r>
              <a:rPr lang="en-GB" altLang="en-US" dirty="0">
                <a:latin typeface="Arial" charset="0"/>
              </a:rPr>
              <a:t>when search hits a dead end, backs up one level at a time</a:t>
            </a:r>
          </a:p>
        </p:txBody>
      </p:sp>
    </p:spTree>
    <p:extLst>
      <p:ext uri="{BB962C8B-B14F-4D97-AF65-F5344CB8AC3E}">
        <p14:creationId xmlns:p14="http://schemas.microsoft.com/office/powerpoint/2010/main" val="11104528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F7417FB6-8A59-DA4B-937F-8C69D3066318}" type="slidenum">
              <a:rPr lang="en-GB" altLang="en-US" sz="1400"/>
              <a:pPr/>
              <a:t>53</a:t>
            </a:fld>
            <a:endParaRPr lang="en-GB" altLang="en-US" sz="1400"/>
          </a:p>
        </p:txBody>
      </p:sp>
      <p:sp>
        <p:nvSpPr>
          <p:cNvPr id="50179" name="Rectangle 2"/>
          <p:cNvSpPr>
            <a:spLocks noGrp="1" noChangeArrowheads="1"/>
          </p:cNvSpPr>
          <p:nvPr>
            <p:ph type="body" idx="1"/>
          </p:nvPr>
        </p:nvSpPr>
        <p:spPr>
          <a:xfrm>
            <a:off x="2133600" y="1600200"/>
            <a:ext cx="4876800" cy="914400"/>
          </a:xfrm>
        </p:spPr>
        <p:txBody>
          <a:bodyPr/>
          <a:lstStyle/>
          <a:p>
            <a:pPr>
              <a:buFontTx/>
              <a:buNone/>
            </a:pPr>
            <a:r>
              <a:rPr lang="en-GB" altLang="en-US" sz="2000">
                <a:solidFill>
                  <a:schemeClr val="accent2"/>
                </a:solidFill>
                <a:latin typeface="Arial" charset="0"/>
              </a:rPr>
              <a:t>generalSearch</a:t>
            </a:r>
            <a:r>
              <a:rPr lang="en-GB" altLang="en-US" sz="2000">
                <a:latin typeface="Arial" charset="0"/>
              </a:rPr>
              <a:t>( problem, priorityQueue )</a:t>
            </a:r>
          </a:p>
          <a:p>
            <a:pPr>
              <a:buFontTx/>
              <a:buNone/>
            </a:pPr>
            <a:r>
              <a:rPr lang="en-GB" altLang="en-US" sz="2000">
                <a:latin typeface="Arial" charset="0"/>
              </a:rPr>
              <a:t># of nodes tested: 0, expanded: 0</a:t>
            </a:r>
          </a:p>
          <a:p>
            <a:pPr>
              <a:buFontTx/>
              <a:buNone/>
            </a:pPr>
            <a:endParaRPr lang="en-GB" altLang="en-US">
              <a:latin typeface="Arial" charset="0"/>
            </a:endParaRPr>
          </a:p>
        </p:txBody>
      </p:sp>
      <p:sp>
        <p:nvSpPr>
          <p:cNvPr id="93187"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Uniform-Cost Search Example</a:t>
            </a:r>
          </a:p>
        </p:txBody>
      </p:sp>
      <p:sp>
        <p:nvSpPr>
          <p:cNvPr id="50181"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2"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50183"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50184"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5"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6" name="Text Box 9"/>
          <p:cNvSpPr txBox="1">
            <a:spLocks noChangeArrowheads="1"/>
          </p:cNvSpPr>
          <p:nvPr/>
        </p:nvSpPr>
        <p:spPr bwMode="auto">
          <a:xfrm>
            <a:off x="44196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50187" name="Line 10"/>
          <p:cNvSpPr>
            <a:spLocks noChangeShapeType="1"/>
          </p:cNvSpPr>
          <p:nvPr/>
        </p:nvSpPr>
        <p:spPr bwMode="auto">
          <a:xfrm>
            <a:off x="3886200" y="25908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8" name="Oval 12"/>
          <p:cNvSpPr>
            <a:spLocks noChangeArrowheads="1"/>
          </p:cNvSpPr>
          <p:nvPr/>
        </p:nvSpPr>
        <p:spPr bwMode="auto">
          <a:xfrm>
            <a:off x="80772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50189" name="Oval 13"/>
          <p:cNvSpPr>
            <a:spLocks noChangeArrowheads="1"/>
          </p:cNvSpPr>
          <p:nvPr/>
        </p:nvSpPr>
        <p:spPr bwMode="auto">
          <a:xfrm>
            <a:off x="9067800" y="3048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50190" name="Oval 14"/>
          <p:cNvSpPr>
            <a:spLocks noChangeArrowheads="1"/>
          </p:cNvSpPr>
          <p:nvPr/>
        </p:nvSpPr>
        <p:spPr bwMode="auto">
          <a:xfrm>
            <a:off x="9067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50191" name="Oval 15"/>
          <p:cNvSpPr>
            <a:spLocks noChangeArrowheads="1"/>
          </p:cNvSpPr>
          <p:nvPr/>
        </p:nvSpPr>
        <p:spPr bwMode="auto">
          <a:xfrm>
            <a:off x="8077200" y="3048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50192" name="Oval 16"/>
          <p:cNvSpPr>
            <a:spLocks noChangeArrowheads="1"/>
          </p:cNvSpPr>
          <p:nvPr/>
        </p:nvSpPr>
        <p:spPr bwMode="auto">
          <a:xfrm>
            <a:off x="80772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50193" name="Oval 17"/>
          <p:cNvSpPr>
            <a:spLocks noChangeArrowheads="1"/>
          </p:cNvSpPr>
          <p:nvPr/>
        </p:nvSpPr>
        <p:spPr bwMode="auto">
          <a:xfrm>
            <a:off x="7086600" y="3048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50194" name="Oval 18"/>
          <p:cNvSpPr>
            <a:spLocks noChangeArrowheads="1"/>
          </p:cNvSpPr>
          <p:nvPr/>
        </p:nvSpPr>
        <p:spPr bwMode="auto">
          <a:xfrm>
            <a:off x="70866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50195" name="Oval 19"/>
          <p:cNvSpPr>
            <a:spLocks noChangeArrowheads="1"/>
          </p:cNvSpPr>
          <p:nvPr/>
        </p:nvSpPr>
        <p:spPr bwMode="auto">
          <a:xfrm>
            <a:off x="6019800" y="5334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50196" name="Oval 20"/>
          <p:cNvSpPr>
            <a:spLocks noChangeArrowheads="1"/>
          </p:cNvSpPr>
          <p:nvPr/>
        </p:nvSpPr>
        <p:spPr bwMode="auto">
          <a:xfrm>
            <a:off x="6019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50197" name="Line 21"/>
          <p:cNvSpPr>
            <a:spLocks noChangeShapeType="1"/>
          </p:cNvSpPr>
          <p:nvPr/>
        </p:nvSpPr>
        <p:spPr bwMode="auto">
          <a:xfrm>
            <a:off x="83820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98" name="Line 22"/>
          <p:cNvSpPr>
            <a:spLocks noChangeShapeType="1"/>
          </p:cNvSpPr>
          <p:nvPr/>
        </p:nvSpPr>
        <p:spPr bwMode="auto">
          <a:xfrm>
            <a:off x="8382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99" name="Line 23"/>
          <p:cNvSpPr>
            <a:spLocks noChangeShapeType="1"/>
          </p:cNvSpPr>
          <p:nvPr/>
        </p:nvSpPr>
        <p:spPr bwMode="auto">
          <a:xfrm flipH="1">
            <a:off x="76200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200" name="Line 24"/>
          <p:cNvSpPr>
            <a:spLocks noChangeShapeType="1"/>
          </p:cNvSpPr>
          <p:nvPr/>
        </p:nvSpPr>
        <p:spPr bwMode="auto">
          <a:xfrm>
            <a:off x="8610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201" name="Line 25"/>
          <p:cNvSpPr>
            <a:spLocks noChangeShapeType="1"/>
          </p:cNvSpPr>
          <p:nvPr/>
        </p:nvSpPr>
        <p:spPr bwMode="auto">
          <a:xfrm>
            <a:off x="73914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202" name="Line 26"/>
          <p:cNvSpPr>
            <a:spLocks noChangeShapeType="1"/>
          </p:cNvSpPr>
          <p:nvPr/>
        </p:nvSpPr>
        <p:spPr bwMode="auto">
          <a:xfrm>
            <a:off x="9372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203" name="Line 27"/>
          <p:cNvSpPr>
            <a:spLocks noChangeShapeType="1"/>
          </p:cNvSpPr>
          <p:nvPr/>
        </p:nvSpPr>
        <p:spPr bwMode="auto">
          <a:xfrm flipH="1">
            <a:off x="65532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204" name="Line 28"/>
          <p:cNvSpPr>
            <a:spLocks noChangeShapeType="1"/>
          </p:cNvSpPr>
          <p:nvPr/>
        </p:nvSpPr>
        <p:spPr bwMode="auto">
          <a:xfrm>
            <a:off x="63246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205" name="Line 29"/>
          <p:cNvSpPr>
            <a:spLocks noChangeShapeType="1"/>
          </p:cNvSpPr>
          <p:nvPr/>
        </p:nvSpPr>
        <p:spPr bwMode="auto">
          <a:xfrm>
            <a:off x="76962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206" name="Line 30"/>
          <p:cNvSpPr>
            <a:spLocks noChangeShapeType="1"/>
          </p:cNvSpPr>
          <p:nvPr/>
        </p:nvSpPr>
        <p:spPr bwMode="auto">
          <a:xfrm flipH="1">
            <a:off x="8686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207" name="Text Box 31"/>
          <p:cNvSpPr txBox="1">
            <a:spLocks noChangeArrowheads="1"/>
          </p:cNvSpPr>
          <p:nvPr/>
        </p:nvSpPr>
        <p:spPr bwMode="auto">
          <a:xfrm>
            <a:off x="75438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50208" name="Text Box 32"/>
          <p:cNvSpPr txBox="1">
            <a:spLocks noChangeArrowheads="1"/>
          </p:cNvSpPr>
          <p:nvPr/>
        </p:nvSpPr>
        <p:spPr bwMode="auto">
          <a:xfrm>
            <a:off x="80772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50209" name="Text Box 33"/>
          <p:cNvSpPr txBox="1">
            <a:spLocks noChangeArrowheads="1"/>
          </p:cNvSpPr>
          <p:nvPr/>
        </p:nvSpPr>
        <p:spPr bwMode="auto">
          <a:xfrm>
            <a:off x="8915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50210" name="Text Box 34"/>
          <p:cNvSpPr txBox="1">
            <a:spLocks noChangeArrowheads="1"/>
          </p:cNvSpPr>
          <p:nvPr/>
        </p:nvSpPr>
        <p:spPr bwMode="auto">
          <a:xfrm>
            <a:off x="65214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50211" name="Text Box 35"/>
          <p:cNvSpPr txBox="1">
            <a:spLocks noChangeArrowheads="1"/>
          </p:cNvSpPr>
          <p:nvPr/>
        </p:nvSpPr>
        <p:spPr bwMode="auto">
          <a:xfrm>
            <a:off x="70866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50212" name="Text Box 36"/>
          <p:cNvSpPr txBox="1">
            <a:spLocks noChangeArrowheads="1"/>
          </p:cNvSpPr>
          <p:nvPr/>
        </p:nvSpPr>
        <p:spPr bwMode="auto">
          <a:xfrm>
            <a:off x="8077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50213" name="Text Box 37"/>
          <p:cNvSpPr txBox="1">
            <a:spLocks noChangeArrowheads="1"/>
          </p:cNvSpPr>
          <p:nvPr/>
        </p:nvSpPr>
        <p:spPr bwMode="auto">
          <a:xfrm>
            <a:off x="9067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50214" name="Text Box 38"/>
          <p:cNvSpPr txBox="1">
            <a:spLocks noChangeArrowheads="1"/>
          </p:cNvSpPr>
          <p:nvPr/>
        </p:nvSpPr>
        <p:spPr bwMode="auto">
          <a:xfrm>
            <a:off x="60198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50215" name="Text Box 39"/>
          <p:cNvSpPr txBox="1">
            <a:spLocks noChangeArrowheads="1"/>
          </p:cNvSpPr>
          <p:nvPr/>
        </p:nvSpPr>
        <p:spPr bwMode="auto">
          <a:xfrm>
            <a:off x="77406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50216" name="Text Box 40"/>
          <p:cNvSpPr txBox="1">
            <a:spLocks noChangeArrowheads="1"/>
          </p:cNvSpPr>
          <p:nvPr/>
        </p:nvSpPr>
        <p:spPr bwMode="auto">
          <a:xfrm>
            <a:off x="88074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Tree>
    <p:extLst>
      <p:ext uri="{BB962C8B-B14F-4D97-AF65-F5344CB8AC3E}">
        <p14:creationId xmlns:p14="http://schemas.microsoft.com/office/powerpoint/2010/main" val="17487961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F8C8D61D-06DF-5346-A9FC-31B73F0B745A}" type="slidenum">
              <a:rPr lang="en-GB" altLang="en-US" sz="1400"/>
              <a:pPr/>
              <a:t>54</a:t>
            </a:fld>
            <a:endParaRPr lang="en-GB" altLang="en-US" sz="1400"/>
          </a:p>
        </p:txBody>
      </p:sp>
      <p:sp>
        <p:nvSpPr>
          <p:cNvPr id="51203" name="Rectangle 2"/>
          <p:cNvSpPr>
            <a:spLocks noGrp="1" noChangeArrowheads="1"/>
          </p:cNvSpPr>
          <p:nvPr>
            <p:ph type="body" idx="1"/>
          </p:nvPr>
        </p:nvSpPr>
        <p:spPr>
          <a:xfrm>
            <a:off x="2133600" y="1600200"/>
            <a:ext cx="4876800" cy="914400"/>
          </a:xfrm>
        </p:spPr>
        <p:txBody>
          <a:bodyPr/>
          <a:lstStyle/>
          <a:p>
            <a:pPr>
              <a:buFontTx/>
              <a:buNone/>
            </a:pPr>
            <a:r>
              <a:rPr lang="en-GB" altLang="en-US" sz="2000">
                <a:solidFill>
                  <a:schemeClr val="accent2"/>
                </a:solidFill>
                <a:latin typeface="Arial" charset="0"/>
              </a:rPr>
              <a:t>generalSearch</a:t>
            </a:r>
            <a:r>
              <a:rPr lang="en-GB" altLang="en-US" sz="2000">
                <a:latin typeface="Arial" charset="0"/>
              </a:rPr>
              <a:t>( problem, priorityQueue )</a:t>
            </a:r>
          </a:p>
          <a:p>
            <a:pPr>
              <a:buFontTx/>
              <a:buNone/>
            </a:pPr>
            <a:r>
              <a:rPr lang="en-GB" altLang="en-US" sz="2000">
                <a:latin typeface="Arial" charset="0"/>
              </a:rPr>
              <a:t># of nodes tested: 1, expanded: 1</a:t>
            </a:r>
          </a:p>
          <a:p>
            <a:pPr>
              <a:buFontTx/>
              <a:buNone/>
            </a:pPr>
            <a:endParaRPr lang="en-GB" altLang="en-US">
              <a:latin typeface="Arial" charset="0"/>
            </a:endParaRPr>
          </a:p>
        </p:txBody>
      </p:sp>
      <p:sp>
        <p:nvSpPr>
          <p:cNvPr id="94211"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UCS Example (2)</a:t>
            </a:r>
          </a:p>
        </p:txBody>
      </p:sp>
      <p:sp>
        <p:nvSpPr>
          <p:cNvPr id="51205"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6"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51207"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51208"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9"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0" name="Text Box 9"/>
          <p:cNvSpPr txBox="1">
            <a:spLocks noChangeArrowheads="1"/>
          </p:cNvSpPr>
          <p:nvPr/>
        </p:nvSpPr>
        <p:spPr bwMode="auto">
          <a:xfrm>
            <a:off x="4419600" y="2971801"/>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{S:0}</a:t>
            </a:r>
            <a:endParaRPr lang="en-GB" altLang="en-US"/>
          </a:p>
        </p:txBody>
      </p:sp>
      <p:sp>
        <p:nvSpPr>
          <p:cNvPr id="51211" name="Line 10"/>
          <p:cNvSpPr>
            <a:spLocks noChangeShapeType="1"/>
          </p:cNvSpPr>
          <p:nvPr/>
        </p:nvSpPr>
        <p:spPr bwMode="auto">
          <a:xfrm>
            <a:off x="3886200" y="25908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2" name="Oval 12"/>
          <p:cNvSpPr>
            <a:spLocks noChangeArrowheads="1"/>
          </p:cNvSpPr>
          <p:nvPr/>
        </p:nvSpPr>
        <p:spPr bwMode="auto">
          <a:xfrm>
            <a:off x="80772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51213" name="Oval 13"/>
          <p:cNvSpPr>
            <a:spLocks noChangeArrowheads="1"/>
          </p:cNvSpPr>
          <p:nvPr/>
        </p:nvSpPr>
        <p:spPr bwMode="auto">
          <a:xfrm>
            <a:off x="90678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51214" name="Oval 14"/>
          <p:cNvSpPr>
            <a:spLocks noChangeArrowheads="1"/>
          </p:cNvSpPr>
          <p:nvPr/>
        </p:nvSpPr>
        <p:spPr bwMode="auto">
          <a:xfrm>
            <a:off x="9067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51215" name="Oval 15"/>
          <p:cNvSpPr>
            <a:spLocks noChangeArrowheads="1"/>
          </p:cNvSpPr>
          <p:nvPr/>
        </p:nvSpPr>
        <p:spPr bwMode="auto">
          <a:xfrm>
            <a:off x="80772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51216" name="Oval 16"/>
          <p:cNvSpPr>
            <a:spLocks noChangeArrowheads="1"/>
          </p:cNvSpPr>
          <p:nvPr/>
        </p:nvSpPr>
        <p:spPr bwMode="auto">
          <a:xfrm>
            <a:off x="80772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51217" name="Oval 17"/>
          <p:cNvSpPr>
            <a:spLocks noChangeArrowheads="1"/>
          </p:cNvSpPr>
          <p:nvPr/>
        </p:nvSpPr>
        <p:spPr bwMode="auto">
          <a:xfrm>
            <a:off x="70866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51218" name="Oval 18"/>
          <p:cNvSpPr>
            <a:spLocks noChangeArrowheads="1"/>
          </p:cNvSpPr>
          <p:nvPr/>
        </p:nvSpPr>
        <p:spPr bwMode="auto">
          <a:xfrm>
            <a:off x="70866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51219" name="Oval 19"/>
          <p:cNvSpPr>
            <a:spLocks noChangeArrowheads="1"/>
          </p:cNvSpPr>
          <p:nvPr/>
        </p:nvSpPr>
        <p:spPr bwMode="auto">
          <a:xfrm>
            <a:off x="6019800" y="5334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51220" name="Oval 20"/>
          <p:cNvSpPr>
            <a:spLocks noChangeArrowheads="1"/>
          </p:cNvSpPr>
          <p:nvPr/>
        </p:nvSpPr>
        <p:spPr bwMode="auto">
          <a:xfrm>
            <a:off x="6019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51221" name="Line 21"/>
          <p:cNvSpPr>
            <a:spLocks noChangeShapeType="1"/>
          </p:cNvSpPr>
          <p:nvPr/>
        </p:nvSpPr>
        <p:spPr bwMode="auto">
          <a:xfrm>
            <a:off x="83820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22" name="Line 22"/>
          <p:cNvSpPr>
            <a:spLocks noChangeShapeType="1"/>
          </p:cNvSpPr>
          <p:nvPr/>
        </p:nvSpPr>
        <p:spPr bwMode="auto">
          <a:xfrm>
            <a:off x="8382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23" name="Line 23"/>
          <p:cNvSpPr>
            <a:spLocks noChangeShapeType="1"/>
          </p:cNvSpPr>
          <p:nvPr/>
        </p:nvSpPr>
        <p:spPr bwMode="auto">
          <a:xfrm flipH="1">
            <a:off x="76200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24" name="Line 24"/>
          <p:cNvSpPr>
            <a:spLocks noChangeShapeType="1"/>
          </p:cNvSpPr>
          <p:nvPr/>
        </p:nvSpPr>
        <p:spPr bwMode="auto">
          <a:xfrm>
            <a:off x="8610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25" name="Line 25"/>
          <p:cNvSpPr>
            <a:spLocks noChangeShapeType="1"/>
          </p:cNvSpPr>
          <p:nvPr/>
        </p:nvSpPr>
        <p:spPr bwMode="auto">
          <a:xfrm>
            <a:off x="73914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26" name="Line 26"/>
          <p:cNvSpPr>
            <a:spLocks noChangeShapeType="1"/>
          </p:cNvSpPr>
          <p:nvPr/>
        </p:nvSpPr>
        <p:spPr bwMode="auto">
          <a:xfrm>
            <a:off x="9372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27" name="Line 27"/>
          <p:cNvSpPr>
            <a:spLocks noChangeShapeType="1"/>
          </p:cNvSpPr>
          <p:nvPr/>
        </p:nvSpPr>
        <p:spPr bwMode="auto">
          <a:xfrm flipH="1">
            <a:off x="65532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28" name="Line 28"/>
          <p:cNvSpPr>
            <a:spLocks noChangeShapeType="1"/>
          </p:cNvSpPr>
          <p:nvPr/>
        </p:nvSpPr>
        <p:spPr bwMode="auto">
          <a:xfrm>
            <a:off x="63246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29" name="Line 29"/>
          <p:cNvSpPr>
            <a:spLocks noChangeShapeType="1"/>
          </p:cNvSpPr>
          <p:nvPr/>
        </p:nvSpPr>
        <p:spPr bwMode="auto">
          <a:xfrm>
            <a:off x="76962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30" name="Line 30"/>
          <p:cNvSpPr>
            <a:spLocks noChangeShapeType="1"/>
          </p:cNvSpPr>
          <p:nvPr/>
        </p:nvSpPr>
        <p:spPr bwMode="auto">
          <a:xfrm flipH="1">
            <a:off x="8686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31" name="Text Box 31"/>
          <p:cNvSpPr txBox="1">
            <a:spLocks noChangeArrowheads="1"/>
          </p:cNvSpPr>
          <p:nvPr/>
        </p:nvSpPr>
        <p:spPr bwMode="auto">
          <a:xfrm>
            <a:off x="75438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51232" name="Text Box 32"/>
          <p:cNvSpPr txBox="1">
            <a:spLocks noChangeArrowheads="1"/>
          </p:cNvSpPr>
          <p:nvPr/>
        </p:nvSpPr>
        <p:spPr bwMode="auto">
          <a:xfrm>
            <a:off x="80772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51233" name="Text Box 33"/>
          <p:cNvSpPr txBox="1">
            <a:spLocks noChangeArrowheads="1"/>
          </p:cNvSpPr>
          <p:nvPr/>
        </p:nvSpPr>
        <p:spPr bwMode="auto">
          <a:xfrm>
            <a:off x="8915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51234" name="Text Box 34"/>
          <p:cNvSpPr txBox="1">
            <a:spLocks noChangeArrowheads="1"/>
          </p:cNvSpPr>
          <p:nvPr/>
        </p:nvSpPr>
        <p:spPr bwMode="auto">
          <a:xfrm>
            <a:off x="65214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51235" name="Text Box 35"/>
          <p:cNvSpPr txBox="1">
            <a:spLocks noChangeArrowheads="1"/>
          </p:cNvSpPr>
          <p:nvPr/>
        </p:nvSpPr>
        <p:spPr bwMode="auto">
          <a:xfrm>
            <a:off x="70866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51236" name="Text Box 36"/>
          <p:cNvSpPr txBox="1">
            <a:spLocks noChangeArrowheads="1"/>
          </p:cNvSpPr>
          <p:nvPr/>
        </p:nvSpPr>
        <p:spPr bwMode="auto">
          <a:xfrm>
            <a:off x="8077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51237" name="Text Box 37"/>
          <p:cNvSpPr txBox="1">
            <a:spLocks noChangeArrowheads="1"/>
          </p:cNvSpPr>
          <p:nvPr/>
        </p:nvSpPr>
        <p:spPr bwMode="auto">
          <a:xfrm>
            <a:off x="9067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51238" name="Text Box 38"/>
          <p:cNvSpPr txBox="1">
            <a:spLocks noChangeArrowheads="1"/>
          </p:cNvSpPr>
          <p:nvPr/>
        </p:nvSpPr>
        <p:spPr bwMode="auto">
          <a:xfrm>
            <a:off x="60198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51239" name="Text Box 39"/>
          <p:cNvSpPr txBox="1">
            <a:spLocks noChangeArrowheads="1"/>
          </p:cNvSpPr>
          <p:nvPr/>
        </p:nvSpPr>
        <p:spPr bwMode="auto">
          <a:xfrm>
            <a:off x="77406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51240" name="Text Box 40"/>
          <p:cNvSpPr txBox="1">
            <a:spLocks noChangeArrowheads="1"/>
          </p:cNvSpPr>
          <p:nvPr/>
        </p:nvSpPr>
        <p:spPr bwMode="auto">
          <a:xfrm>
            <a:off x="88074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51241" name="Text Box 41"/>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51242" name="Line 42"/>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43" name="Text Box 43"/>
          <p:cNvSpPr txBox="1">
            <a:spLocks noChangeArrowheads="1"/>
          </p:cNvSpPr>
          <p:nvPr/>
        </p:nvSpPr>
        <p:spPr bwMode="auto">
          <a:xfrm>
            <a:off x="4038600" y="3352801"/>
            <a:ext cx="1504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{B:2,C:4,A:5}</a:t>
            </a:r>
            <a:endParaRPr lang="en-GB" altLang="en-US"/>
          </a:p>
        </p:txBody>
      </p:sp>
    </p:spTree>
    <p:extLst>
      <p:ext uri="{BB962C8B-B14F-4D97-AF65-F5344CB8AC3E}">
        <p14:creationId xmlns:p14="http://schemas.microsoft.com/office/powerpoint/2010/main" val="15563052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FE2C55A6-FEE7-C244-8277-6DE16B8CD4C0}" type="slidenum">
              <a:rPr lang="en-GB" altLang="en-US" sz="1400"/>
              <a:pPr/>
              <a:t>55</a:t>
            </a:fld>
            <a:endParaRPr lang="en-GB" altLang="en-US" sz="1400"/>
          </a:p>
        </p:txBody>
      </p:sp>
      <p:sp>
        <p:nvSpPr>
          <p:cNvPr id="52227" name="Rectangle 2"/>
          <p:cNvSpPr>
            <a:spLocks noGrp="1" noChangeArrowheads="1"/>
          </p:cNvSpPr>
          <p:nvPr>
            <p:ph type="body" idx="1"/>
          </p:nvPr>
        </p:nvSpPr>
        <p:spPr>
          <a:xfrm>
            <a:off x="2133600" y="1600200"/>
            <a:ext cx="4876800" cy="914400"/>
          </a:xfrm>
        </p:spPr>
        <p:txBody>
          <a:bodyPr/>
          <a:lstStyle/>
          <a:p>
            <a:pPr>
              <a:buFontTx/>
              <a:buNone/>
            </a:pPr>
            <a:r>
              <a:rPr lang="en-GB" altLang="en-US" sz="2000">
                <a:solidFill>
                  <a:schemeClr val="accent2"/>
                </a:solidFill>
                <a:latin typeface="Arial" charset="0"/>
              </a:rPr>
              <a:t>generalSearch</a:t>
            </a:r>
            <a:r>
              <a:rPr lang="en-GB" altLang="en-US" sz="2000">
                <a:latin typeface="Arial" charset="0"/>
              </a:rPr>
              <a:t>( problem, priorityQueue )</a:t>
            </a:r>
          </a:p>
          <a:p>
            <a:pPr>
              <a:buFontTx/>
              <a:buNone/>
            </a:pPr>
            <a:r>
              <a:rPr lang="en-GB" altLang="en-US" sz="2000">
                <a:latin typeface="Arial" charset="0"/>
              </a:rPr>
              <a:t># of nodes tested: 2, expanded: 2</a:t>
            </a:r>
          </a:p>
          <a:p>
            <a:pPr>
              <a:buFontTx/>
              <a:buNone/>
            </a:pPr>
            <a:endParaRPr lang="en-GB" altLang="en-US">
              <a:latin typeface="Arial" charset="0"/>
            </a:endParaRPr>
          </a:p>
        </p:txBody>
      </p:sp>
      <p:sp>
        <p:nvSpPr>
          <p:cNvPr id="95235"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UCS Example (3)</a:t>
            </a:r>
          </a:p>
        </p:txBody>
      </p:sp>
      <p:sp>
        <p:nvSpPr>
          <p:cNvPr id="52229"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0"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52231"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52232"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3"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4" name="Text Box 9"/>
          <p:cNvSpPr txBox="1">
            <a:spLocks noChangeArrowheads="1"/>
          </p:cNvSpPr>
          <p:nvPr/>
        </p:nvSpPr>
        <p:spPr bwMode="auto">
          <a:xfrm>
            <a:off x="4419600" y="2971801"/>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{S:0}</a:t>
            </a:r>
            <a:endParaRPr lang="en-GB" altLang="en-US"/>
          </a:p>
        </p:txBody>
      </p:sp>
      <p:sp>
        <p:nvSpPr>
          <p:cNvPr id="52235" name="Line 10"/>
          <p:cNvSpPr>
            <a:spLocks noChangeShapeType="1"/>
          </p:cNvSpPr>
          <p:nvPr/>
        </p:nvSpPr>
        <p:spPr bwMode="auto">
          <a:xfrm>
            <a:off x="3886200" y="25908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6" name="Oval 12"/>
          <p:cNvSpPr>
            <a:spLocks noChangeArrowheads="1"/>
          </p:cNvSpPr>
          <p:nvPr/>
        </p:nvSpPr>
        <p:spPr bwMode="auto">
          <a:xfrm>
            <a:off x="80772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52237" name="Oval 13"/>
          <p:cNvSpPr>
            <a:spLocks noChangeArrowheads="1"/>
          </p:cNvSpPr>
          <p:nvPr/>
        </p:nvSpPr>
        <p:spPr bwMode="auto">
          <a:xfrm>
            <a:off x="90678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52238" name="Oval 14"/>
          <p:cNvSpPr>
            <a:spLocks noChangeArrowheads="1"/>
          </p:cNvSpPr>
          <p:nvPr/>
        </p:nvSpPr>
        <p:spPr bwMode="auto">
          <a:xfrm>
            <a:off x="9067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52239" name="Oval 15"/>
          <p:cNvSpPr>
            <a:spLocks noChangeArrowheads="1"/>
          </p:cNvSpPr>
          <p:nvPr/>
        </p:nvSpPr>
        <p:spPr bwMode="auto">
          <a:xfrm>
            <a:off x="80772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52240" name="Oval 16"/>
          <p:cNvSpPr>
            <a:spLocks noChangeArrowheads="1"/>
          </p:cNvSpPr>
          <p:nvPr/>
        </p:nvSpPr>
        <p:spPr bwMode="auto">
          <a:xfrm>
            <a:off x="80772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52241" name="Oval 17"/>
          <p:cNvSpPr>
            <a:spLocks noChangeArrowheads="1"/>
          </p:cNvSpPr>
          <p:nvPr/>
        </p:nvSpPr>
        <p:spPr bwMode="auto">
          <a:xfrm>
            <a:off x="70866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52242" name="Oval 18"/>
          <p:cNvSpPr>
            <a:spLocks noChangeArrowheads="1"/>
          </p:cNvSpPr>
          <p:nvPr/>
        </p:nvSpPr>
        <p:spPr bwMode="auto">
          <a:xfrm>
            <a:off x="70866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52243" name="Oval 19"/>
          <p:cNvSpPr>
            <a:spLocks noChangeArrowheads="1"/>
          </p:cNvSpPr>
          <p:nvPr/>
        </p:nvSpPr>
        <p:spPr bwMode="auto">
          <a:xfrm>
            <a:off x="6019800" y="5334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52244" name="Oval 20"/>
          <p:cNvSpPr>
            <a:spLocks noChangeArrowheads="1"/>
          </p:cNvSpPr>
          <p:nvPr/>
        </p:nvSpPr>
        <p:spPr bwMode="auto">
          <a:xfrm>
            <a:off x="6019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52245" name="Line 21"/>
          <p:cNvSpPr>
            <a:spLocks noChangeShapeType="1"/>
          </p:cNvSpPr>
          <p:nvPr/>
        </p:nvSpPr>
        <p:spPr bwMode="auto">
          <a:xfrm>
            <a:off x="83820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46" name="Line 22"/>
          <p:cNvSpPr>
            <a:spLocks noChangeShapeType="1"/>
          </p:cNvSpPr>
          <p:nvPr/>
        </p:nvSpPr>
        <p:spPr bwMode="auto">
          <a:xfrm>
            <a:off x="8382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47" name="Line 23"/>
          <p:cNvSpPr>
            <a:spLocks noChangeShapeType="1"/>
          </p:cNvSpPr>
          <p:nvPr/>
        </p:nvSpPr>
        <p:spPr bwMode="auto">
          <a:xfrm flipH="1">
            <a:off x="76200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48" name="Line 24"/>
          <p:cNvSpPr>
            <a:spLocks noChangeShapeType="1"/>
          </p:cNvSpPr>
          <p:nvPr/>
        </p:nvSpPr>
        <p:spPr bwMode="auto">
          <a:xfrm>
            <a:off x="8610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49" name="Line 25"/>
          <p:cNvSpPr>
            <a:spLocks noChangeShapeType="1"/>
          </p:cNvSpPr>
          <p:nvPr/>
        </p:nvSpPr>
        <p:spPr bwMode="auto">
          <a:xfrm>
            <a:off x="73914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50" name="Line 26"/>
          <p:cNvSpPr>
            <a:spLocks noChangeShapeType="1"/>
          </p:cNvSpPr>
          <p:nvPr/>
        </p:nvSpPr>
        <p:spPr bwMode="auto">
          <a:xfrm>
            <a:off x="9372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51" name="Line 27"/>
          <p:cNvSpPr>
            <a:spLocks noChangeShapeType="1"/>
          </p:cNvSpPr>
          <p:nvPr/>
        </p:nvSpPr>
        <p:spPr bwMode="auto">
          <a:xfrm flipH="1">
            <a:off x="65532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52" name="Line 28"/>
          <p:cNvSpPr>
            <a:spLocks noChangeShapeType="1"/>
          </p:cNvSpPr>
          <p:nvPr/>
        </p:nvSpPr>
        <p:spPr bwMode="auto">
          <a:xfrm>
            <a:off x="63246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53" name="Line 29"/>
          <p:cNvSpPr>
            <a:spLocks noChangeShapeType="1"/>
          </p:cNvSpPr>
          <p:nvPr/>
        </p:nvSpPr>
        <p:spPr bwMode="auto">
          <a:xfrm>
            <a:off x="76962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54" name="Line 30"/>
          <p:cNvSpPr>
            <a:spLocks noChangeShapeType="1"/>
          </p:cNvSpPr>
          <p:nvPr/>
        </p:nvSpPr>
        <p:spPr bwMode="auto">
          <a:xfrm flipH="1">
            <a:off x="8686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55" name="Text Box 31"/>
          <p:cNvSpPr txBox="1">
            <a:spLocks noChangeArrowheads="1"/>
          </p:cNvSpPr>
          <p:nvPr/>
        </p:nvSpPr>
        <p:spPr bwMode="auto">
          <a:xfrm>
            <a:off x="75438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52256" name="Text Box 32"/>
          <p:cNvSpPr txBox="1">
            <a:spLocks noChangeArrowheads="1"/>
          </p:cNvSpPr>
          <p:nvPr/>
        </p:nvSpPr>
        <p:spPr bwMode="auto">
          <a:xfrm>
            <a:off x="80772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52257" name="Text Box 33"/>
          <p:cNvSpPr txBox="1">
            <a:spLocks noChangeArrowheads="1"/>
          </p:cNvSpPr>
          <p:nvPr/>
        </p:nvSpPr>
        <p:spPr bwMode="auto">
          <a:xfrm>
            <a:off x="8915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52258" name="Text Box 34"/>
          <p:cNvSpPr txBox="1">
            <a:spLocks noChangeArrowheads="1"/>
          </p:cNvSpPr>
          <p:nvPr/>
        </p:nvSpPr>
        <p:spPr bwMode="auto">
          <a:xfrm>
            <a:off x="65214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52259" name="Text Box 35"/>
          <p:cNvSpPr txBox="1">
            <a:spLocks noChangeArrowheads="1"/>
          </p:cNvSpPr>
          <p:nvPr/>
        </p:nvSpPr>
        <p:spPr bwMode="auto">
          <a:xfrm>
            <a:off x="70866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52260" name="Text Box 36"/>
          <p:cNvSpPr txBox="1">
            <a:spLocks noChangeArrowheads="1"/>
          </p:cNvSpPr>
          <p:nvPr/>
        </p:nvSpPr>
        <p:spPr bwMode="auto">
          <a:xfrm>
            <a:off x="8077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52261" name="Text Box 37"/>
          <p:cNvSpPr txBox="1">
            <a:spLocks noChangeArrowheads="1"/>
          </p:cNvSpPr>
          <p:nvPr/>
        </p:nvSpPr>
        <p:spPr bwMode="auto">
          <a:xfrm>
            <a:off x="9067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52262" name="Text Box 38"/>
          <p:cNvSpPr txBox="1">
            <a:spLocks noChangeArrowheads="1"/>
          </p:cNvSpPr>
          <p:nvPr/>
        </p:nvSpPr>
        <p:spPr bwMode="auto">
          <a:xfrm>
            <a:off x="60198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52263" name="Text Box 39"/>
          <p:cNvSpPr txBox="1">
            <a:spLocks noChangeArrowheads="1"/>
          </p:cNvSpPr>
          <p:nvPr/>
        </p:nvSpPr>
        <p:spPr bwMode="auto">
          <a:xfrm>
            <a:off x="77406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52264" name="Text Box 40"/>
          <p:cNvSpPr txBox="1">
            <a:spLocks noChangeArrowheads="1"/>
          </p:cNvSpPr>
          <p:nvPr/>
        </p:nvSpPr>
        <p:spPr bwMode="auto">
          <a:xfrm>
            <a:off x="88074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52265" name="Text Box 41"/>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52266" name="Line 42"/>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67" name="Text Box 43"/>
          <p:cNvSpPr txBox="1">
            <a:spLocks noChangeArrowheads="1"/>
          </p:cNvSpPr>
          <p:nvPr/>
        </p:nvSpPr>
        <p:spPr bwMode="auto">
          <a:xfrm>
            <a:off x="4038600" y="3352801"/>
            <a:ext cx="1504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{B:2,C:4,A:5}</a:t>
            </a:r>
            <a:endParaRPr lang="en-GB" altLang="en-US"/>
          </a:p>
        </p:txBody>
      </p:sp>
      <p:sp>
        <p:nvSpPr>
          <p:cNvPr id="52268" name="Line 44"/>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69" name="Text Box 45"/>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 not goal</a:t>
            </a:r>
            <a:endParaRPr lang="en-GB" altLang="en-US"/>
          </a:p>
        </p:txBody>
      </p:sp>
      <p:sp>
        <p:nvSpPr>
          <p:cNvPr id="52270" name="Text Box 46"/>
          <p:cNvSpPr txBox="1">
            <a:spLocks noChangeArrowheads="1"/>
          </p:cNvSpPr>
          <p:nvPr/>
        </p:nvSpPr>
        <p:spPr bwMode="auto">
          <a:xfrm>
            <a:off x="3895725" y="3733801"/>
            <a:ext cx="1790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{C:4,A:5,G:2+6}</a:t>
            </a:r>
            <a:endParaRPr lang="en-GB" altLang="en-US"/>
          </a:p>
        </p:txBody>
      </p:sp>
    </p:spTree>
    <p:extLst>
      <p:ext uri="{BB962C8B-B14F-4D97-AF65-F5344CB8AC3E}">
        <p14:creationId xmlns:p14="http://schemas.microsoft.com/office/powerpoint/2010/main" val="4716843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028F4747-95D5-F649-8A24-7845B6DCD36D}" type="slidenum">
              <a:rPr lang="en-GB" altLang="en-US" sz="1400"/>
              <a:pPr/>
              <a:t>56</a:t>
            </a:fld>
            <a:endParaRPr lang="en-GB" altLang="en-US" sz="1400"/>
          </a:p>
        </p:txBody>
      </p:sp>
      <p:sp>
        <p:nvSpPr>
          <p:cNvPr id="53251" name="Rectangle 2"/>
          <p:cNvSpPr>
            <a:spLocks noGrp="1" noChangeArrowheads="1"/>
          </p:cNvSpPr>
          <p:nvPr>
            <p:ph type="body" idx="1"/>
          </p:nvPr>
        </p:nvSpPr>
        <p:spPr>
          <a:xfrm>
            <a:off x="2133600" y="1600200"/>
            <a:ext cx="4876800" cy="914400"/>
          </a:xfrm>
        </p:spPr>
        <p:txBody>
          <a:bodyPr/>
          <a:lstStyle/>
          <a:p>
            <a:pPr>
              <a:buFontTx/>
              <a:buNone/>
            </a:pPr>
            <a:r>
              <a:rPr lang="en-GB" altLang="en-US" sz="2000">
                <a:solidFill>
                  <a:schemeClr val="accent2"/>
                </a:solidFill>
                <a:latin typeface="Arial" charset="0"/>
              </a:rPr>
              <a:t>generalSearch</a:t>
            </a:r>
            <a:r>
              <a:rPr lang="en-GB" altLang="en-US" sz="2000">
                <a:latin typeface="Arial" charset="0"/>
              </a:rPr>
              <a:t>( problem, priorityQueue )</a:t>
            </a:r>
          </a:p>
          <a:p>
            <a:pPr>
              <a:buFontTx/>
              <a:buNone/>
            </a:pPr>
            <a:r>
              <a:rPr lang="en-GB" altLang="en-US" sz="2000">
                <a:latin typeface="Arial" charset="0"/>
              </a:rPr>
              <a:t># of nodes tested: 3, expanded: 3</a:t>
            </a:r>
          </a:p>
          <a:p>
            <a:pPr>
              <a:buFontTx/>
              <a:buNone/>
            </a:pPr>
            <a:endParaRPr lang="en-GB" altLang="en-US">
              <a:latin typeface="Arial" charset="0"/>
            </a:endParaRPr>
          </a:p>
        </p:txBody>
      </p:sp>
      <p:sp>
        <p:nvSpPr>
          <p:cNvPr id="96259"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UCS Example (4)</a:t>
            </a:r>
          </a:p>
        </p:txBody>
      </p:sp>
      <p:sp>
        <p:nvSpPr>
          <p:cNvPr id="53253"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4"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53255"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53256"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7"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8" name="Text Box 9"/>
          <p:cNvSpPr txBox="1">
            <a:spLocks noChangeArrowheads="1"/>
          </p:cNvSpPr>
          <p:nvPr/>
        </p:nvSpPr>
        <p:spPr bwMode="auto">
          <a:xfrm>
            <a:off x="4419600" y="2971801"/>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{S:0}</a:t>
            </a:r>
            <a:endParaRPr lang="en-GB" altLang="en-US"/>
          </a:p>
        </p:txBody>
      </p:sp>
      <p:sp>
        <p:nvSpPr>
          <p:cNvPr id="53259" name="Line 10"/>
          <p:cNvSpPr>
            <a:spLocks noChangeShapeType="1"/>
          </p:cNvSpPr>
          <p:nvPr/>
        </p:nvSpPr>
        <p:spPr bwMode="auto">
          <a:xfrm>
            <a:off x="3886200" y="2590800"/>
            <a:ext cx="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0" name="Oval 12"/>
          <p:cNvSpPr>
            <a:spLocks noChangeArrowheads="1"/>
          </p:cNvSpPr>
          <p:nvPr/>
        </p:nvSpPr>
        <p:spPr bwMode="auto">
          <a:xfrm>
            <a:off x="80772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53261" name="Oval 13"/>
          <p:cNvSpPr>
            <a:spLocks noChangeArrowheads="1"/>
          </p:cNvSpPr>
          <p:nvPr/>
        </p:nvSpPr>
        <p:spPr bwMode="auto">
          <a:xfrm>
            <a:off x="90678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53262" name="Oval 14"/>
          <p:cNvSpPr>
            <a:spLocks noChangeArrowheads="1"/>
          </p:cNvSpPr>
          <p:nvPr/>
        </p:nvSpPr>
        <p:spPr bwMode="auto">
          <a:xfrm>
            <a:off x="90678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53263" name="Oval 15"/>
          <p:cNvSpPr>
            <a:spLocks noChangeArrowheads="1"/>
          </p:cNvSpPr>
          <p:nvPr/>
        </p:nvSpPr>
        <p:spPr bwMode="auto">
          <a:xfrm>
            <a:off x="80772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53264" name="Oval 16"/>
          <p:cNvSpPr>
            <a:spLocks noChangeArrowheads="1"/>
          </p:cNvSpPr>
          <p:nvPr/>
        </p:nvSpPr>
        <p:spPr bwMode="auto">
          <a:xfrm>
            <a:off x="80772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53265" name="Oval 17"/>
          <p:cNvSpPr>
            <a:spLocks noChangeArrowheads="1"/>
          </p:cNvSpPr>
          <p:nvPr/>
        </p:nvSpPr>
        <p:spPr bwMode="auto">
          <a:xfrm>
            <a:off x="70866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53266" name="Oval 18"/>
          <p:cNvSpPr>
            <a:spLocks noChangeArrowheads="1"/>
          </p:cNvSpPr>
          <p:nvPr/>
        </p:nvSpPr>
        <p:spPr bwMode="auto">
          <a:xfrm>
            <a:off x="70866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53267" name="Oval 19"/>
          <p:cNvSpPr>
            <a:spLocks noChangeArrowheads="1"/>
          </p:cNvSpPr>
          <p:nvPr/>
        </p:nvSpPr>
        <p:spPr bwMode="auto">
          <a:xfrm>
            <a:off x="6019800" y="5334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53268" name="Oval 20"/>
          <p:cNvSpPr>
            <a:spLocks noChangeArrowheads="1"/>
          </p:cNvSpPr>
          <p:nvPr/>
        </p:nvSpPr>
        <p:spPr bwMode="auto">
          <a:xfrm>
            <a:off x="6019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53269" name="Line 21"/>
          <p:cNvSpPr>
            <a:spLocks noChangeShapeType="1"/>
          </p:cNvSpPr>
          <p:nvPr/>
        </p:nvSpPr>
        <p:spPr bwMode="auto">
          <a:xfrm>
            <a:off x="83820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70" name="Line 22"/>
          <p:cNvSpPr>
            <a:spLocks noChangeShapeType="1"/>
          </p:cNvSpPr>
          <p:nvPr/>
        </p:nvSpPr>
        <p:spPr bwMode="auto">
          <a:xfrm>
            <a:off x="8382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71" name="Line 23"/>
          <p:cNvSpPr>
            <a:spLocks noChangeShapeType="1"/>
          </p:cNvSpPr>
          <p:nvPr/>
        </p:nvSpPr>
        <p:spPr bwMode="auto">
          <a:xfrm flipH="1">
            <a:off x="76200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72" name="Line 24"/>
          <p:cNvSpPr>
            <a:spLocks noChangeShapeType="1"/>
          </p:cNvSpPr>
          <p:nvPr/>
        </p:nvSpPr>
        <p:spPr bwMode="auto">
          <a:xfrm>
            <a:off x="8610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73" name="Line 25"/>
          <p:cNvSpPr>
            <a:spLocks noChangeShapeType="1"/>
          </p:cNvSpPr>
          <p:nvPr/>
        </p:nvSpPr>
        <p:spPr bwMode="auto">
          <a:xfrm>
            <a:off x="73914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74" name="Line 26"/>
          <p:cNvSpPr>
            <a:spLocks noChangeShapeType="1"/>
          </p:cNvSpPr>
          <p:nvPr/>
        </p:nvSpPr>
        <p:spPr bwMode="auto">
          <a:xfrm>
            <a:off x="9372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75" name="Line 27"/>
          <p:cNvSpPr>
            <a:spLocks noChangeShapeType="1"/>
          </p:cNvSpPr>
          <p:nvPr/>
        </p:nvSpPr>
        <p:spPr bwMode="auto">
          <a:xfrm flipH="1">
            <a:off x="65532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76" name="Line 28"/>
          <p:cNvSpPr>
            <a:spLocks noChangeShapeType="1"/>
          </p:cNvSpPr>
          <p:nvPr/>
        </p:nvSpPr>
        <p:spPr bwMode="auto">
          <a:xfrm>
            <a:off x="63246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77" name="Line 29"/>
          <p:cNvSpPr>
            <a:spLocks noChangeShapeType="1"/>
          </p:cNvSpPr>
          <p:nvPr/>
        </p:nvSpPr>
        <p:spPr bwMode="auto">
          <a:xfrm>
            <a:off x="76962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78" name="Line 30"/>
          <p:cNvSpPr>
            <a:spLocks noChangeShapeType="1"/>
          </p:cNvSpPr>
          <p:nvPr/>
        </p:nvSpPr>
        <p:spPr bwMode="auto">
          <a:xfrm flipH="1">
            <a:off x="8686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79" name="Text Box 31"/>
          <p:cNvSpPr txBox="1">
            <a:spLocks noChangeArrowheads="1"/>
          </p:cNvSpPr>
          <p:nvPr/>
        </p:nvSpPr>
        <p:spPr bwMode="auto">
          <a:xfrm>
            <a:off x="75438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53280" name="Text Box 32"/>
          <p:cNvSpPr txBox="1">
            <a:spLocks noChangeArrowheads="1"/>
          </p:cNvSpPr>
          <p:nvPr/>
        </p:nvSpPr>
        <p:spPr bwMode="auto">
          <a:xfrm>
            <a:off x="80772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53281" name="Text Box 33"/>
          <p:cNvSpPr txBox="1">
            <a:spLocks noChangeArrowheads="1"/>
          </p:cNvSpPr>
          <p:nvPr/>
        </p:nvSpPr>
        <p:spPr bwMode="auto">
          <a:xfrm>
            <a:off x="8915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53282" name="Text Box 34"/>
          <p:cNvSpPr txBox="1">
            <a:spLocks noChangeArrowheads="1"/>
          </p:cNvSpPr>
          <p:nvPr/>
        </p:nvSpPr>
        <p:spPr bwMode="auto">
          <a:xfrm>
            <a:off x="65214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53283" name="Text Box 35"/>
          <p:cNvSpPr txBox="1">
            <a:spLocks noChangeArrowheads="1"/>
          </p:cNvSpPr>
          <p:nvPr/>
        </p:nvSpPr>
        <p:spPr bwMode="auto">
          <a:xfrm>
            <a:off x="70866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53284" name="Text Box 36"/>
          <p:cNvSpPr txBox="1">
            <a:spLocks noChangeArrowheads="1"/>
          </p:cNvSpPr>
          <p:nvPr/>
        </p:nvSpPr>
        <p:spPr bwMode="auto">
          <a:xfrm>
            <a:off x="8077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53285" name="Text Box 37"/>
          <p:cNvSpPr txBox="1">
            <a:spLocks noChangeArrowheads="1"/>
          </p:cNvSpPr>
          <p:nvPr/>
        </p:nvSpPr>
        <p:spPr bwMode="auto">
          <a:xfrm>
            <a:off x="9067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53286" name="Text Box 38"/>
          <p:cNvSpPr txBox="1">
            <a:spLocks noChangeArrowheads="1"/>
          </p:cNvSpPr>
          <p:nvPr/>
        </p:nvSpPr>
        <p:spPr bwMode="auto">
          <a:xfrm>
            <a:off x="60198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53287" name="Text Box 39"/>
          <p:cNvSpPr txBox="1">
            <a:spLocks noChangeArrowheads="1"/>
          </p:cNvSpPr>
          <p:nvPr/>
        </p:nvSpPr>
        <p:spPr bwMode="auto">
          <a:xfrm>
            <a:off x="77406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53288" name="Text Box 40"/>
          <p:cNvSpPr txBox="1">
            <a:spLocks noChangeArrowheads="1"/>
          </p:cNvSpPr>
          <p:nvPr/>
        </p:nvSpPr>
        <p:spPr bwMode="auto">
          <a:xfrm>
            <a:off x="88074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53289" name="Text Box 41"/>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53290" name="Line 42"/>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91" name="Text Box 43"/>
          <p:cNvSpPr txBox="1">
            <a:spLocks noChangeArrowheads="1"/>
          </p:cNvSpPr>
          <p:nvPr/>
        </p:nvSpPr>
        <p:spPr bwMode="auto">
          <a:xfrm>
            <a:off x="4038600" y="3352801"/>
            <a:ext cx="1504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{B:2,C:4,A:5}</a:t>
            </a:r>
            <a:endParaRPr lang="en-GB" altLang="en-US"/>
          </a:p>
        </p:txBody>
      </p:sp>
      <p:sp>
        <p:nvSpPr>
          <p:cNvPr id="53292" name="Line 44"/>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93" name="Text Box 45"/>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 not goal</a:t>
            </a:r>
            <a:endParaRPr lang="en-GB" altLang="en-US"/>
          </a:p>
        </p:txBody>
      </p:sp>
      <p:sp>
        <p:nvSpPr>
          <p:cNvPr id="53294" name="Text Box 46"/>
          <p:cNvSpPr txBox="1">
            <a:spLocks noChangeArrowheads="1"/>
          </p:cNvSpPr>
          <p:nvPr/>
        </p:nvSpPr>
        <p:spPr bwMode="auto">
          <a:xfrm>
            <a:off x="4025900" y="3733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{C:4,A:5,G:8}</a:t>
            </a:r>
            <a:endParaRPr lang="en-GB" altLang="en-US"/>
          </a:p>
        </p:txBody>
      </p:sp>
      <p:sp>
        <p:nvSpPr>
          <p:cNvPr id="53295" name="Line 47"/>
          <p:cNvSpPr>
            <a:spLocks noChangeShapeType="1"/>
          </p:cNvSpPr>
          <p:nvPr/>
        </p:nvSpPr>
        <p:spPr bwMode="auto">
          <a:xfrm>
            <a:off x="2286000" y="4495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96" name="Text Box 48"/>
          <p:cNvSpPr txBox="1">
            <a:spLocks noChangeArrowheads="1"/>
          </p:cNvSpPr>
          <p:nvPr/>
        </p:nvSpPr>
        <p:spPr bwMode="auto">
          <a:xfrm>
            <a:off x="2438400" y="4114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C not goal</a:t>
            </a:r>
            <a:endParaRPr lang="en-GB" altLang="en-US"/>
          </a:p>
        </p:txBody>
      </p:sp>
      <p:sp>
        <p:nvSpPr>
          <p:cNvPr id="53297" name="Text Box 49"/>
          <p:cNvSpPr txBox="1">
            <a:spLocks noChangeArrowheads="1"/>
          </p:cNvSpPr>
          <p:nvPr/>
        </p:nvSpPr>
        <p:spPr bwMode="auto">
          <a:xfrm>
            <a:off x="3898900" y="4114801"/>
            <a:ext cx="1765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{A:5,F:4+2,G:8}</a:t>
            </a:r>
            <a:endParaRPr lang="en-GB" altLang="en-US"/>
          </a:p>
        </p:txBody>
      </p:sp>
    </p:spTree>
    <p:extLst>
      <p:ext uri="{BB962C8B-B14F-4D97-AF65-F5344CB8AC3E}">
        <p14:creationId xmlns:p14="http://schemas.microsoft.com/office/powerpoint/2010/main" val="12368974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4609B98-EC7D-404E-8E58-EF0FC225B6D6}" type="slidenum">
              <a:rPr lang="en-GB" altLang="en-US" sz="1400"/>
              <a:pPr/>
              <a:t>57</a:t>
            </a:fld>
            <a:endParaRPr lang="en-GB" altLang="en-US" sz="1400"/>
          </a:p>
        </p:txBody>
      </p:sp>
      <p:sp>
        <p:nvSpPr>
          <p:cNvPr id="54275" name="Rectangle 2"/>
          <p:cNvSpPr>
            <a:spLocks noGrp="1" noChangeArrowheads="1"/>
          </p:cNvSpPr>
          <p:nvPr>
            <p:ph type="body" idx="1"/>
          </p:nvPr>
        </p:nvSpPr>
        <p:spPr>
          <a:xfrm>
            <a:off x="2133600" y="1600200"/>
            <a:ext cx="4876800" cy="914400"/>
          </a:xfrm>
        </p:spPr>
        <p:txBody>
          <a:bodyPr/>
          <a:lstStyle/>
          <a:p>
            <a:pPr>
              <a:buFontTx/>
              <a:buNone/>
            </a:pPr>
            <a:r>
              <a:rPr lang="en-GB" altLang="en-US" sz="2000">
                <a:solidFill>
                  <a:schemeClr val="accent2"/>
                </a:solidFill>
                <a:latin typeface="Arial" charset="0"/>
              </a:rPr>
              <a:t>generalSearch</a:t>
            </a:r>
            <a:r>
              <a:rPr lang="en-GB" altLang="en-US" sz="2000">
                <a:latin typeface="Arial" charset="0"/>
              </a:rPr>
              <a:t>( problem, priorityQueue )</a:t>
            </a:r>
          </a:p>
          <a:p>
            <a:pPr>
              <a:buFontTx/>
              <a:buNone/>
            </a:pPr>
            <a:r>
              <a:rPr lang="en-GB" altLang="en-US" sz="2000">
                <a:latin typeface="Arial" charset="0"/>
              </a:rPr>
              <a:t># of nodes tested: 4, expanded: 4</a:t>
            </a:r>
          </a:p>
          <a:p>
            <a:pPr>
              <a:buFontTx/>
              <a:buNone/>
            </a:pPr>
            <a:endParaRPr lang="en-GB" altLang="en-US">
              <a:latin typeface="Arial" charset="0"/>
            </a:endParaRPr>
          </a:p>
        </p:txBody>
      </p:sp>
      <p:sp>
        <p:nvSpPr>
          <p:cNvPr id="97283"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UCS Example (5)</a:t>
            </a:r>
          </a:p>
        </p:txBody>
      </p:sp>
      <p:sp>
        <p:nvSpPr>
          <p:cNvPr id="54277"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78"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54279"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54280"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1"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2" name="Text Box 9"/>
          <p:cNvSpPr txBox="1">
            <a:spLocks noChangeArrowheads="1"/>
          </p:cNvSpPr>
          <p:nvPr/>
        </p:nvSpPr>
        <p:spPr bwMode="auto">
          <a:xfrm>
            <a:off x="4419600" y="2971801"/>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{S:0}</a:t>
            </a:r>
            <a:endParaRPr lang="en-GB" altLang="en-US"/>
          </a:p>
        </p:txBody>
      </p:sp>
      <p:sp>
        <p:nvSpPr>
          <p:cNvPr id="54283" name="Line 10"/>
          <p:cNvSpPr>
            <a:spLocks noChangeShapeType="1"/>
          </p:cNvSpPr>
          <p:nvPr/>
        </p:nvSpPr>
        <p:spPr bwMode="auto">
          <a:xfrm>
            <a:off x="3886200" y="25908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4" name="Oval 12"/>
          <p:cNvSpPr>
            <a:spLocks noChangeArrowheads="1"/>
          </p:cNvSpPr>
          <p:nvPr/>
        </p:nvSpPr>
        <p:spPr bwMode="auto">
          <a:xfrm>
            <a:off x="8458200" y="18288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54285" name="Oval 13"/>
          <p:cNvSpPr>
            <a:spLocks noChangeArrowheads="1"/>
          </p:cNvSpPr>
          <p:nvPr/>
        </p:nvSpPr>
        <p:spPr bwMode="auto">
          <a:xfrm>
            <a:off x="9448800" y="29718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54286" name="Oval 14"/>
          <p:cNvSpPr>
            <a:spLocks noChangeArrowheads="1"/>
          </p:cNvSpPr>
          <p:nvPr/>
        </p:nvSpPr>
        <p:spPr bwMode="auto">
          <a:xfrm>
            <a:off x="9448800" y="41148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54287" name="Oval 15"/>
          <p:cNvSpPr>
            <a:spLocks noChangeArrowheads="1"/>
          </p:cNvSpPr>
          <p:nvPr/>
        </p:nvSpPr>
        <p:spPr bwMode="auto">
          <a:xfrm>
            <a:off x="8458200" y="29718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54288" name="Oval 16"/>
          <p:cNvSpPr>
            <a:spLocks noChangeArrowheads="1"/>
          </p:cNvSpPr>
          <p:nvPr/>
        </p:nvSpPr>
        <p:spPr bwMode="auto">
          <a:xfrm>
            <a:off x="8458200" y="41148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54289" name="Oval 17"/>
          <p:cNvSpPr>
            <a:spLocks noChangeArrowheads="1"/>
          </p:cNvSpPr>
          <p:nvPr/>
        </p:nvSpPr>
        <p:spPr bwMode="auto">
          <a:xfrm>
            <a:off x="7467600" y="29718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54290" name="Oval 18"/>
          <p:cNvSpPr>
            <a:spLocks noChangeArrowheads="1"/>
          </p:cNvSpPr>
          <p:nvPr/>
        </p:nvSpPr>
        <p:spPr bwMode="auto">
          <a:xfrm>
            <a:off x="7467600" y="41148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54291" name="Oval 19"/>
          <p:cNvSpPr>
            <a:spLocks noChangeArrowheads="1"/>
          </p:cNvSpPr>
          <p:nvPr/>
        </p:nvSpPr>
        <p:spPr bwMode="auto">
          <a:xfrm>
            <a:off x="6400800" y="52578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54292" name="Oval 20"/>
          <p:cNvSpPr>
            <a:spLocks noChangeArrowheads="1"/>
          </p:cNvSpPr>
          <p:nvPr/>
        </p:nvSpPr>
        <p:spPr bwMode="auto">
          <a:xfrm>
            <a:off x="6400800" y="41148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54293" name="Line 21"/>
          <p:cNvSpPr>
            <a:spLocks noChangeShapeType="1"/>
          </p:cNvSpPr>
          <p:nvPr/>
        </p:nvSpPr>
        <p:spPr bwMode="auto">
          <a:xfrm>
            <a:off x="8763000" y="2438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94" name="Line 22"/>
          <p:cNvSpPr>
            <a:spLocks noChangeShapeType="1"/>
          </p:cNvSpPr>
          <p:nvPr/>
        </p:nvSpPr>
        <p:spPr bwMode="auto">
          <a:xfrm>
            <a:off x="8763000" y="3581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95" name="Line 23"/>
          <p:cNvSpPr>
            <a:spLocks noChangeShapeType="1"/>
          </p:cNvSpPr>
          <p:nvPr/>
        </p:nvSpPr>
        <p:spPr bwMode="auto">
          <a:xfrm flipH="1">
            <a:off x="8001000" y="23622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96" name="Line 24"/>
          <p:cNvSpPr>
            <a:spLocks noChangeShapeType="1"/>
          </p:cNvSpPr>
          <p:nvPr/>
        </p:nvSpPr>
        <p:spPr bwMode="auto">
          <a:xfrm>
            <a:off x="8991600" y="23622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97" name="Line 25"/>
          <p:cNvSpPr>
            <a:spLocks noChangeShapeType="1"/>
          </p:cNvSpPr>
          <p:nvPr/>
        </p:nvSpPr>
        <p:spPr bwMode="auto">
          <a:xfrm>
            <a:off x="7772400" y="3581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98" name="Line 26"/>
          <p:cNvSpPr>
            <a:spLocks noChangeShapeType="1"/>
          </p:cNvSpPr>
          <p:nvPr/>
        </p:nvSpPr>
        <p:spPr bwMode="auto">
          <a:xfrm>
            <a:off x="9753600" y="3581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99" name="Line 27"/>
          <p:cNvSpPr>
            <a:spLocks noChangeShapeType="1"/>
          </p:cNvSpPr>
          <p:nvPr/>
        </p:nvSpPr>
        <p:spPr bwMode="auto">
          <a:xfrm flipH="1">
            <a:off x="6934200" y="35052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300" name="Line 28"/>
          <p:cNvSpPr>
            <a:spLocks noChangeShapeType="1"/>
          </p:cNvSpPr>
          <p:nvPr/>
        </p:nvSpPr>
        <p:spPr bwMode="auto">
          <a:xfrm>
            <a:off x="6705600" y="4724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301" name="Line 29"/>
          <p:cNvSpPr>
            <a:spLocks noChangeShapeType="1"/>
          </p:cNvSpPr>
          <p:nvPr/>
        </p:nvSpPr>
        <p:spPr bwMode="auto">
          <a:xfrm>
            <a:off x="8077200" y="44196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302" name="Line 30"/>
          <p:cNvSpPr>
            <a:spLocks noChangeShapeType="1"/>
          </p:cNvSpPr>
          <p:nvPr/>
        </p:nvSpPr>
        <p:spPr bwMode="auto">
          <a:xfrm flipH="1">
            <a:off x="9067800" y="44196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303" name="Text Box 31"/>
          <p:cNvSpPr txBox="1">
            <a:spLocks noChangeArrowheads="1"/>
          </p:cNvSpPr>
          <p:nvPr/>
        </p:nvSpPr>
        <p:spPr bwMode="auto">
          <a:xfrm>
            <a:off x="7924800" y="2438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54304" name="Text Box 32"/>
          <p:cNvSpPr txBox="1">
            <a:spLocks noChangeArrowheads="1"/>
          </p:cNvSpPr>
          <p:nvPr/>
        </p:nvSpPr>
        <p:spPr bwMode="auto">
          <a:xfrm>
            <a:off x="8458200" y="2438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54305" name="Text Box 33"/>
          <p:cNvSpPr txBox="1">
            <a:spLocks noChangeArrowheads="1"/>
          </p:cNvSpPr>
          <p:nvPr/>
        </p:nvSpPr>
        <p:spPr bwMode="auto">
          <a:xfrm>
            <a:off x="9296400" y="2438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54306" name="Text Box 34"/>
          <p:cNvSpPr txBox="1">
            <a:spLocks noChangeArrowheads="1"/>
          </p:cNvSpPr>
          <p:nvPr/>
        </p:nvSpPr>
        <p:spPr bwMode="auto">
          <a:xfrm>
            <a:off x="690245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54307" name="Text Box 35"/>
          <p:cNvSpPr txBox="1">
            <a:spLocks noChangeArrowheads="1"/>
          </p:cNvSpPr>
          <p:nvPr/>
        </p:nvSpPr>
        <p:spPr bwMode="auto">
          <a:xfrm>
            <a:off x="74676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54308" name="Text Box 36"/>
          <p:cNvSpPr txBox="1">
            <a:spLocks noChangeArrowheads="1"/>
          </p:cNvSpPr>
          <p:nvPr/>
        </p:nvSpPr>
        <p:spPr bwMode="auto">
          <a:xfrm>
            <a:off x="84582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54309" name="Text Box 37"/>
          <p:cNvSpPr txBox="1">
            <a:spLocks noChangeArrowheads="1"/>
          </p:cNvSpPr>
          <p:nvPr/>
        </p:nvSpPr>
        <p:spPr bwMode="auto">
          <a:xfrm>
            <a:off x="94488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54310" name="Text Box 38"/>
          <p:cNvSpPr txBox="1">
            <a:spLocks noChangeArrowheads="1"/>
          </p:cNvSpPr>
          <p:nvPr/>
        </p:nvSpPr>
        <p:spPr bwMode="auto">
          <a:xfrm>
            <a:off x="6400800" y="472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54311" name="Text Box 39"/>
          <p:cNvSpPr txBox="1">
            <a:spLocks noChangeArrowheads="1"/>
          </p:cNvSpPr>
          <p:nvPr/>
        </p:nvSpPr>
        <p:spPr bwMode="auto">
          <a:xfrm>
            <a:off x="8121650" y="3962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54312" name="Text Box 40"/>
          <p:cNvSpPr txBox="1">
            <a:spLocks noChangeArrowheads="1"/>
          </p:cNvSpPr>
          <p:nvPr/>
        </p:nvSpPr>
        <p:spPr bwMode="auto">
          <a:xfrm>
            <a:off x="9188450" y="3962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54313" name="Text Box 41"/>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54314" name="Line 42"/>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15" name="Text Box 43"/>
          <p:cNvSpPr txBox="1">
            <a:spLocks noChangeArrowheads="1"/>
          </p:cNvSpPr>
          <p:nvPr/>
        </p:nvSpPr>
        <p:spPr bwMode="auto">
          <a:xfrm>
            <a:off x="4038600" y="3352801"/>
            <a:ext cx="1504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{B:2,C:4,A:5}</a:t>
            </a:r>
            <a:endParaRPr lang="en-GB" altLang="en-US"/>
          </a:p>
        </p:txBody>
      </p:sp>
      <p:sp>
        <p:nvSpPr>
          <p:cNvPr id="54316" name="Line 44"/>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17" name="Text Box 45"/>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 not goal</a:t>
            </a:r>
            <a:endParaRPr lang="en-GB" altLang="en-US"/>
          </a:p>
        </p:txBody>
      </p:sp>
      <p:sp>
        <p:nvSpPr>
          <p:cNvPr id="54318" name="Text Box 46"/>
          <p:cNvSpPr txBox="1">
            <a:spLocks noChangeArrowheads="1"/>
          </p:cNvSpPr>
          <p:nvPr/>
        </p:nvSpPr>
        <p:spPr bwMode="auto">
          <a:xfrm>
            <a:off x="4025900" y="3733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{C:4,A:5,G:8}</a:t>
            </a:r>
            <a:endParaRPr lang="en-GB" altLang="en-US"/>
          </a:p>
        </p:txBody>
      </p:sp>
      <p:sp>
        <p:nvSpPr>
          <p:cNvPr id="54319" name="Line 47"/>
          <p:cNvSpPr>
            <a:spLocks noChangeShapeType="1"/>
          </p:cNvSpPr>
          <p:nvPr/>
        </p:nvSpPr>
        <p:spPr bwMode="auto">
          <a:xfrm>
            <a:off x="2286000" y="4495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20" name="Text Box 48"/>
          <p:cNvSpPr txBox="1">
            <a:spLocks noChangeArrowheads="1"/>
          </p:cNvSpPr>
          <p:nvPr/>
        </p:nvSpPr>
        <p:spPr bwMode="auto">
          <a:xfrm>
            <a:off x="2438400" y="4114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C not goal</a:t>
            </a:r>
            <a:endParaRPr lang="en-GB" altLang="en-US"/>
          </a:p>
        </p:txBody>
      </p:sp>
      <p:sp>
        <p:nvSpPr>
          <p:cNvPr id="54321" name="Text Box 49"/>
          <p:cNvSpPr txBox="1">
            <a:spLocks noChangeArrowheads="1"/>
          </p:cNvSpPr>
          <p:nvPr/>
        </p:nvSpPr>
        <p:spPr bwMode="auto">
          <a:xfrm>
            <a:off x="4029075" y="4114801"/>
            <a:ext cx="1504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{A:5,F:6,G:8}</a:t>
            </a:r>
            <a:endParaRPr lang="en-GB" altLang="en-US"/>
          </a:p>
        </p:txBody>
      </p:sp>
      <p:sp>
        <p:nvSpPr>
          <p:cNvPr id="54322" name="Line 50"/>
          <p:cNvSpPr>
            <a:spLocks noChangeShapeType="1"/>
          </p:cNvSpPr>
          <p:nvPr/>
        </p:nvSpPr>
        <p:spPr bwMode="auto">
          <a:xfrm>
            <a:off x="2286000" y="4876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23" name="Text Box 51"/>
          <p:cNvSpPr txBox="1">
            <a:spLocks noChangeArrowheads="1"/>
          </p:cNvSpPr>
          <p:nvPr/>
        </p:nvSpPr>
        <p:spPr bwMode="auto">
          <a:xfrm>
            <a:off x="2438400" y="4495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
        <p:nvSpPr>
          <p:cNvPr id="54324" name="Text Box 52"/>
          <p:cNvSpPr txBox="1">
            <a:spLocks noChangeArrowheads="1"/>
          </p:cNvSpPr>
          <p:nvPr/>
        </p:nvSpPr>
        <p:spPr bwMode="auto">
          <a:xfrm>
            <a:off x="3810000" y="4495801"/>
            <a:ext cx="2444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{F:6,G:8,E:5+4,D:5+9}</a:t>
            </a:r>
            <a:endParaRPr lang="en-GB" altLang="en-US"/>
          </a:p>
        </p:txBody>
      </p:sp>
    </p:spTree>
    <p:extLst>
      <p:ext uri="{BB962C8B-B14F-4D97-AF65-F5344CB8AC3E}">
        <p14:creationId xmlns:p14="http://schemas.microsoft.com/office/powerpoint/2010/main" val="8936215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AF3AEFE9-8C6E-5E49-BCD4-3235B160DDB2}" type="slidenum">
              <a:rPr lang="en-GB" altLang="en-US" sz="1400"/>
              <a:pPr/>
              <a:t>58</a:t>
            </a:fld>
            <a:endParaRPr lang="en-GB" altLang="en-US" sz="1400"/>
          </a:p>
        </p:txBody>
      </p:sp>
      <p:sp>
        <p:nvSpPr>
          <p:cNvPr id="55299" name="Rectangle 2"/>
          <p:cNvSpPr>
            <a:spLocks noGrp="1" noChangeArrowheads="1"/>
          </p:cNvSpPr>
          <p:nvPr>
            <p:ph type="body" idx="1"/>
          </p:nvPr>
        </p:nvSpPr>
        <p:spPr>
          <a:xfrm>
            <a:off x="2133600" y="1600200"/>
            <a:ext cx="4876800" cy="914400"/>
          </a:xfrm>
        </p:spPr>
        <p:txBody>
          <a:bodyPr/>
          <a:lstStyle/>
          <a:p>
            <a:pPr>
              <a:buFontTx/>
              <a:buNone/>
            </a:pPr>
            <a:r>
              <a:rPr lang="en-GB" altLang="en-US" sz="2000">
                <a:solidFill>
                  <a:schemeClr val="accent2"/>
                </a:solidFill>
                <a:latin typeface="Arial" charset="0"/>
              </a:rPr>
              <a:t>generalSearch</a:t>
            </a:r>
            <a:r>
              <a:rPr lang="en-GB" altLang="en-US" sz="2000">
                <a:latin typeface="Arial" charset="0"/>
              </a:rPr>
              <a:t>( problem, priorityQueue )</a:t>
            </a:r>
          </a:p>
          <a:p>
            <a:pPr>
              <a:buFontTx/>
              <a:buNone/>
            </a:pPr>
            <a:r>
              <a:rPr lang="en-GB" altLang="en-US" sz="2000">
                <a:latin typeface="Arial" charset="0"/>
              </a:rPr>
              <a:t># of nodes tested: 5, expanded: 5</a:t>
            </a:r>
          </a:p>
          <a:p>
            <a:pPr>
              <a:buFontTx/>
              <a:buNone/>
            </a:pPr>
            <a:endParaRPr lang="en-GB" altLang="en-US">
              <a:latin typeface="Arial" charset="0"/>
            </a:endParaRPr>
          </a:p>
        </p:txBody>
      </p:sp>
      <p:sp>
        <p:nvSpPr>
          <p:cNvPr id="98307"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UCS Example (6)</a:t>
            </a:r>
          </a:p>
        </p:txBody>
      </p:sp>
      <p:sp>
        <p:nvSpPr>
          <p:cNvPr id="55301"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2"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55303"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55304"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5"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6" name="Text Box 9"/>
          <p:cNvSpPr txBox="1">
            <a:spLocks noChangeArrowheads="1"/>
          </p:cNvSpPr>
          <p:nvPr/>
        </p:nvSpPr>
        <p:spPr bwMode="auto">
          <a:xfrm>
            <a:off x="4419600" y="2971801"/>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{S:0}</a:t>
            </a:r>
            <a:endParaRPr lang="en-GB" altLang="en-US"/>
          </a:p>
        </p:txBody>
      </p:sp>
      <p:sp>
        <p:nvSpPr>
          <p:cNvPr id="55307" name="Line 10"/>
          <p:cNvSpPr>
            <a:spLocks noChangeShapeType="1"/>
          </p:cNvSpPr>
          <p:nvPr/>
        </p:nvSpPr>
        <p:spPr bwMode="auto">
          <a:xfrm>
            <a:off x="3886200" y="2590800"/>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8" name="Oval 12"/>
          <p:cNvSpPr>
            <a:spLocks noChangeArrowheads="1"/>
          </p:cNvSpPr>
          <p:nvPr/>
        </p:nvSpPr>
        <p:spPr bwMode="auto">
          <a:xfrm>
            <a:off x="8458200" y="19812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55309" name="Oval 13"/>
          <p:cNvSpPr>
            <a:spLocks noChangeArrowheads="1"/>
          </p:cNvSpPr>
          <p:nvPr/>
        </p:nvSpPr>
        <p:spPr bwMode="auto">
          <a:xfrm>
            <a:off x="9448800" y="31242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55310" name="Oval 14"/>
          <p:cNvSpPr>
            <a:spLocks noChangeArrowheads="1"/>
          </p:cNvSpPr>
          <p:nvPr/>
        </p:nvSpPr>
        <p:spPr bwMode="auto">
          <a:xfrm>
            <a:off x="9448800" y="42672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55311" name="Oval 15"/>
          <p:cNvSpPr>
            <a:spLocks noChangeArrowheads="1"/>
          </p:cNvSpPr>
          <p:nvPr/>
        </p:nvSpPr>
        <p:spPr bwMode="auto">
          <a:xfrm>
            <a:off x="8458200" y="31242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55312" name="Oval 16"/>
          <p:cNvSpPr>
            <a:spLocks noChangeArrowheads="1"/>
          </p:cNvSpPr>
          <p:nvPr/>
        </p:nvSpPr>
        <p:spPr bwMode="auto">
          <a:xfrm>
            <a:off x="8458200" y="42672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55313" name="Oval 17"/>
          <p:cNvSpPr>
            <a:spLocks noChangeArrowheads="1"/>
          </p:cNvSpPr>
          <p:nvPr/>
        </p:nvSpPr>
        <p:spPr bwMode="auto">
          <a:xfrm>
            <a:off x="7467600" y="31242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55314" name="Oval 18"/>
          <p:cNvSpPr>
            <a:spLocks noChangeArrowheads="1"/>
          </p:cNvSpPr>
          <p:nvPr/>
        </p:nvSpPr>
        <p:spPr bwMode="auto">
          <a:xfrm>
            <a:off x="7467600" y="42672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55315" name="Oval 19"/>
          <p:cNvSpPr>
            <a:spLocks noChangeArrowheads="1"/>
          </p:cNvSpPr>
          <p:nvPr/>
        </p:nvSpPr>
        <p:spPr bwMode="auto">
          <a:xfrm>
            <a:off x="6400800" y="54102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55316" name="Oval 20"/>
          <p:cNvSpPr>
            <a:spLocks noChangeArrowheads="1"/>
          </p:cNvSpPr>
          <p:nvPr/>
        </p:nvSpPr>
        <p:spPr bwMode="auto">
          <a:xfrm>
            <a:off x="6400800" y="42672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55317" name="Line 21"/>
          <p:cNvSpPr>
            <a:spLocks noChangeShapeType="1"/>
          </p:cNvSpPr>
          <p:nvPr/>
        </p:nvSpPr>
        <p:spPr bwMode="auto">
          <a:xfrm>
            <a:off x="8763000" y="2590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18" name="Line 22"/>
          <p:cNvSpPr>
            <a:spLocks noChangeShapeType="1"/>
          </p:cNvSpPr>
          <p:nvPr/>
        </p:nvSpPr>
        <p:spPr bwMode="auto">
          <a:xfrm>
            <a:off x="8763000" y="3733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19" name="Line 23"/>
          <p:cNvSpPr>
            <a:spLocks noChangeShapeType="1"/>
          </p:cNvSpPr>
          <p:nvPr/>
        </p:nvSpPr>
        <p:spPr bwMode="auto">
          <a:xfrm flipH="1">
            <a:off x="8001000" y="25146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20" name="Line 24"/>
          <p:cNvSpPr>
            <a:spLocks noChangeShapeType="1"/>
          </p:cNvSpPr>
          <p:nvPr/>
        </p:nvSpPr>
        <p:spPr bwMode="auto">
          <a:xfrm>
            <a:off x="8991600" y="25146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21" name="Line 25"/>
          <p:cNvSpPr>
            <a:spLocks noChangeShapeType="1"/>
          </p:cNvSpPr>
          <p:nvPr/>
        </p:nvSpPr>
        <p:spPr bwMode="auto">
          <a:xfrm>
            <a:off x="7772400" y="3733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22" name="Line 26"/>
          <p:cNvSpPr>
            <a:spLocks noChangeShapeType="1"/>
          </p:cNvSpPr>
          <p:nvPr/>
        </p:nvSpPr>
        <p:spPr bwMode="auto">
          <a:xfrm>
            <a:off x="9753600" y="3733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23" name="Line 27"/>
          <p:cNvSpPr>
            <a:spLocks noChangeShapeType="1"/>
          </p:cNvSpPr>
          <p:nvPr/>
        </p:nvSpPr>
        <p:spPr bwMode="auto">
          <a:xfrm flipH="1">
            <a:off x="6934200" y="36576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24" name="Line 28"/>
          <p:cNvSpPr>
            <a:spLocks noChangeShapeType="1"/>
          </p:cNvSpPr>
          <p:nvPr/>
        </p:nvSpPr>
        <p:spPr bwMode="auto">
          <a:xfrm>
            <a:off x="6705600" y="4876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25" name="Line 29"/>
          <p:cNvSpPr>
            <a:spLocks noChangeShapeType="1"/>
          </p:cNvSpPr>
          <p:nvPr/>
        </p:nvSpPr>
        <p:spPr bwMode="auto">
          <a:xfrm>
            <a:off x="8077200" y="45720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26" name="Line 30"/>
          <p:cNvSpPr>
            <a:spLocks noChangeShapeType="1"/>
          </p:cNvSpPr>
          <p:nvPr/>
        </p:nvSpPr>
        <p:spPr bwMode="auto">
          <a:xfrm flipH="1">
            <a:off x="9067800" y="45720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27" name="Text Box 31"/>
          <p:cNvSpPr txBox="1">
            <a:spLocks noChangeArrowheads="1"/>
          </p:cNvSpPr>
          <p:nvPr/>
        </p:nvSpPr>
        <p:spPr bwMode="auto">
          <a:xfrm>
            <a:off x="7924800" y="2590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55328" name="Text Box 32"/>
          <p:cNvSpPr txBox="1">
            <a:spLocks noChangeArrowheads="1"/>
          </p:cNvSpPr>
          <p:nvPr/>
        </p:nvSpPr>
        <p:spPr bwMode="auto">
          <a:xfrm>
            <a:off x="8458200" y="2590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55329" name="Text Box 33"/>
          <p:cNvSpPr txBox="1">
            <a:spLocks noChangeArrowheads="1"/>
          </p:cNvSpPr>
          <p:nvPr/>
        </p:nvSpPr>
        <p:spPr bwMode="auto">
          <a:xfrm>
            <a:off x="9296400" y="2590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55330" name="Text Box 34"/>
          <p:cNvSpPr txBox="1">
            <a:spLocks noChangeArrowheads="1"/>
          </p:cNvSpPr>
          <p:nvPr/>
        </p:nvSpPr>
        <p:spPr bwMode="auto">
          <a:xfrm>
            <a:off x="6902450" y="3733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55331" name="Text Box 35"/>
          <p:cNvSpPr txBox="1">
            <a:spLocks noChangeArrowheads="1"/>
          </p:cNvSpPr>
          <p:nvPr/>
        </p:nvSpPr>
        <p:spPr bwMode="auto">
          <a:xfrm>
            <a:off x="7467600" y="3733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55332" name="Text Box 36"/>
          <p:cNvSpPr txBox="1">
            <a:spLocks noChangeArrowheads="1"/>
          </p:cNvSpPr>
          <p:nvPr/>
        </p:nvSpPr>
        <p:spPr bwMode="auto">
          <a:xfrm>
            <a:off x="8458200" y="3733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55333" name="Text Box 37"/>
          <p:cNvSpPr txBox="1">
            <a:spLocks noChangeArrowheads="1"/>
          </p:cNvSpPr>
          <p:nvPr/>
        </p:nvSpPr>
        <p:spPr bwMode="auto">
          <a:xfrm>
            <a:off x="9448800" y="3733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55334" name="Text Box 38"/>
          <p:cNvSpPr txBox="1">
            <a:spLocks noChangeArrowheads="1"/>
          </p:cNvSpPr>
          <p:nvPr/>
        </p:nvSpPr>
        <p:spPr bwMode="auto">
          <a:xfrm>
            <a:off x="6400800" y="4876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55335" name="Text Box 39"/>
          <p:cNvSpPr txBox="1">
            <a:spLocks noChangeArrowheads="1"/>
          </p:cNvSpPr>
          <p:nvPr/>
        </p:nvSpPr>
        <p:spPr bwMode="auto">
          <a:xfrm>
            <a:off x="8121650" y="4114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55336" name="Text Box 40"/>
          <p:cNvSpPr txBox="1">
            <a:spLocks noChangeArrowheads="1"/>
          </p:cNvSpPr>
          <p:nvPr/>
        </p:nvSpPr>
        <p:spPr bwMode="auto">
          <a:xfrm>
            <a:off x="9188450" y="4114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55337" name="Text Box 41"/>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55338" name="Line 42"/>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39" name="Text Box 43"/>
          <p:cNvSpPr txBox="1">
            <a:spLocks noChangeArrowheads="1"/>
          </p:cNvSpPr>
          <p:nvPr/>
        </p:nvSpPr>
        <p:spPr bwMode="auto">
          <a:xfrm>
            <a:off x="4038600" y="3352801"/>
            <a:ext cx="1504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{B:2,C:4,A:5}</a:t>
            </a:r>
            <a:endParaRPr lang="en-GB" altLang="en-US"/>
          </a:p>
        </p:txBody>
      </p:sp>
      <p:sp>
        <p:nvSpPr>
          <p:cNvPr id="55340" name="Line 44"/>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41" name="Text Box 45"/>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 not goal</a:t>
            </a:r>
            <a:endParaRPr lang="en-GB" altLang="en-US"/>
          </a:p>
        </p:txBody>
      </p:sp>
      <p:sp>
        <p:nvSpPr>
          <p:cNvPr id="55342" name="Text Box 46"/>
          <p:cNvSpPr txBox="1">
            <a:spLocks noChangeArrowheads="1"/>
          </p:cNvSpPr>
          <p:nvPr/>
        </p:nvSpPr>
        <p:spPr bwMode="auto">
          <a:xfrm>
            <a:off x="4025900" y="3733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{C:4,A:5,G:8}</a:t>
            </a:r>
            <a:endParaRPr lang="en-GB" altLang="en-US"/>
          </a:p>
        </p:txBody>
      </p:sp>
      <p:sp>
        <p:nvSpPr>
          <p:cNvPr id="55343" name="Line 47"/>
          <p:cNvSpPr>
            <a:spLocks noChangeShapeType="1"/>
          </p:cNvSpPr>
          <p:nvPr/>
        </p:nvSpPr>
        <p:spPr bwMode="auto">
          <a:xfrm>
            <a:off x="2286000" y="4495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44" name="Text Box 48"/>
          <p:cNvSpPr txBox="1">
            <a:spLocks noChangeArrowheads="1"/>
          </p:cNvSpPr>
          <p:nvPr/>
        </p:nvSpPr>
        <p:spPr bwMode="auto">
          <a:xfrm>
            <a:off x="2438400" y="4114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C not goal</a:t>
            </a:r>
            <a:endParaRPr lang="en-GB" altLang="en-US"/>
          </a:p>
        </p:txBody>
      </p:sp>
      <p:sp>
        <p:nvSpPr>
          <p:cNvPr id="55345" name="Text Box 49"/>
          <p:cNvSpPr txBox="1">
            <a:spLocks noChangeArrowheads="1"/>
          </p:cNvSpPr>
          <p:nvPr/>
        </p:nvSpPr>
        <p:spPr bwMode="auto">
          <a:xfrm>
            <a:off x="4029075" y="4114801"/>
            <a:ext cx="1504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{A:5,F:6,G:8}</a:t>
            </a:r>
            <a:endParaRPr lang="en-GB" altLang="en-US"/>
          </a:p>
        </p:txBody>
      </p:sp>
      <p:sp>
        <p:nvSpPr>
          <p:cNvPr id="55346" name="Line 50"/>
          <p:cNvSpPr>
            <a:spLocks noChangeShapeType="1"/>
          </p:cNvSpPr>
          <p:nvPr/>
        </p:nvSpPr>
        <p:spPr bwMode="auto">
          <a:xfrm>
            <a:off x="2286000" y="4876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47" name="Text Box 51"/>
          <p:cNvSpPr txBox="1">
            <a:spLocks noChangeArrowheads="1"/>
          </p:cNvSpPr>
          <p:nvPr/>
        </p:nvSpPr>
        <p:spPr bwMode="auto">
          <a:xfrm>
            <a:off x="2438400" y="4495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
        <p:nvSpPr>
          <p:cNvPr id="55348" name="Text Box 52"/>
          <p:cNvSpPr txBox="1">
            <a:spLocks noChangeArrowheads="1"/>
          </p:cNvSpPr>
          <p:nvPr/>
        </p:nvSpPr>
        <p:spPr bwMode="auto">
          <a:xfrm>
            <a:off x="3810000" y="4495801"/>
            <a:ext cx="2051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{F:6,G:8,E:9,D:14}</a:t>
            </a:r>
            <a:endParaRPr lang="en-GB" altLang="en-US"/>
          </a:p>
        </p:txBody>
      </p:sp>
      <p:sp>
        <p:nvSpPr>
          <p:cNvPr id="55349" name="Line 53"/>
          <p:cNvSpPr>
            <a:spLocks noChangeShapeType="1"/>
          </p:cNvSpPr>
          <p:nvPr/>
        </p:nvSpPr>
        <p:spPr bwMode="auto">
          <a:xfrm>
            <a:off x="2286000" y="5257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50" name="Text Box 54"/>
          <p:cNvSpPr txBox="1">
            <a:spLocks noChangeArrowheads="1"/>
          </p:cNvSpPr>
          <p:nvPr/>
        </p:nvSpPr>
        <p:spPr bwMode="auto">
          <a:xfrm>
            <a:off x="2438400" y="4876801"/>
            <a:ext cx="120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F not goal</a:t>
            </a:r>
            <a:endParaRPr lang="en-GB" altLang="en-US"/>
          </a:p>
        </p:txBody>
      </p:sp>
      <p:sp>
        <p:nvSpPr>
          <p:cNvPr id="55351" name="Text Box 55"/>
          <p:cNvSpPr txBox="1">
            <a:spLocks noChangeArrowheads="1"/>
          </p:cNvSpPr>
          <p:nvPr/>
        </p:nvSpPr>
        <p:spPr bwMode="auto">
          <a:xfrm>
            <a:off x="3810000" y="4876801"/>
            <a:ext cx="2349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{G:6+1,G:8,E:9,D:14}</a:t>
            </a:r>
            <a:endParaRPr lang="en-GB" altLang="en-US"/>
          </a:p>
        </p:txBody>
      </p:sp>
    </p:spTree>
    <p:extLst>
      <p:ext uri="{BB962C8B-B14F-4D97-AF65-F5344CB8AC3E}">
        <p14:creationId xmlns:p14="http://schemas.microsoft.com/office/powerpoint/2010/main" val="17440961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84213C38-6535-754D-BC59-0B950B29D3A3}" type="slidenum">
              <a:rPr lang="en-GB" altLang="en-US" sz="1400"/>
              <a:pPr/>
              <a:t>59</a:t>
            </a:fld>
            <a:endParaRPr lang="en-GB" altLang="en-US" sz="1400"/>
          </a:p>
        </p:txBody>
      </p:sp>
      <p:sp>
        <p:nvSpPr>
          <p:cNvPr id="56323" name="Rectangle 2"/>
          <p:cNvSpPr>
            <a:spLocks noGrp="1" noChangeArrowheads="1"/>
          </p:cNvSpPr>
          <p:nvPr>
            <p:ph type="body" idx="1"/>
          </p:nvPr>
        </p:nvSpPr>
        <p:spPr>
          <a:xfrm>
            <a:off x="2133600" y="1600200"/>
            <a:ext cx="4876800" cy="914400"/>
          </a:xfrm>
        </p:spPr>
        <p:txBody>
          <a:bodyPr/>
          <a:lstStyle/>
          <a:p>
            <a:pPr>
              <a:buFontTx/>
              <a:buNone/>
            </a:pPr>
            <a:r>
              <a:rPr lang="en-GB" altLang="en-US" sz="2000">
                <a:solidFill>
                  <a:schemeClr val="accent2"/>
                </a:solidFill>
                <a:latin typeface="Arial" charset="0"/>
              </a:rPr>
              <a:t>generalSearch</a:t>
            </a:r>
            <a:r>
              <a:rPr lang="en-GB" altLang="en-US" sz="2000">
                <a:latin typeface="Arial" charset="0"/>
              </a:rPr>
              <a:t>( problem, priorityQueue )</a:t>
            </a:r>
          </a:p>
          <a:p>
            <a:pPr>
              <a:buFontTx/>
              <a:buNone/>
            </a:pPr>
            <a:r>
              <a:rPr lang="en-GB" altLang="en-US" sz="2000">
                <a:latin typeface="Arial" charset="0"/>
              </a:rPr>
              <a:t># of nodes tested: 6, expanded: 5</a:t>
            </a:r>
          </a:p>
          <a:p>
            <a:pPr>
              <a:buFontTx/>
              <a:buNone/>
            </a:pPr>
            <a:endParaRPr lang="en-GB" altLang="en-US">
              <a:latin typeface="Arial" charset="0"/>
            </a:endParaRPr>
          </a:p>
        </p:txBody>
      </p:sp>
      <p:sp>
        <p:nvSpPr>
          <p:cNvPr id="99331"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UCS Example (7)</a:t>
            </a:r>
          </a:p>
        </p:txBody>
      </p:sp>
      <p:sp>
        <p:nvSpPr>
          <p:cNvPr id="56325"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26"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56327"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56328"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29"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0" name="Text Box 9"/>
          <p:cNvSpPr txBox="1">
            <a:spLocks noChangeArrowheads="1"/>
          </p:cNvSpPr>
          <p:nvPr/>
        </p:nvSpPr>
        <p:spPr bwMode="auto">
          <a:xfrm>
            <a:off x="4419600" y="2971801"/>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{S:0}</a:t>
            </a:r>
            <a:endParaRPr lang="en-GB" altLang="en-US"/>
          </a:p>
        </p:txBody>
      </p:sp>
      <p:sp>
        <p:nvSpPr>
          <p:cNvPr id="56331" name="Line 10"/>
          <p:cNvSpPr>
            <a:spLocks noChangeShapeType="1"/>
          </p:cNvSpPr>
          <p:nvPr/>
        </p:nvSpPr>
        <p:spPr bwMode="auto">
          <a:xfrm>
            <a:off x="3886200" y="2590800"/>
            <a:ext cx="0" cy="3048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2" name="Oval 12"/>
          <p:cNvSpPr>
            <a:spLocks noChangeArrowheads="1"/>
          </p:cNvSpPr>
          <p:nvPr/>
        </p:nvSpPr>
        <p:spPr bwMode="auto">
          <a:xfrm>
            <a:off x="84582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56333" name="Oval 13"/>
          <p:cNvSpPr>
            <a:spLocks noChangeArrowheads="1"/>
          </p:cNvSpPr>
          <p:nvPr/>
        </p:nvSpPr>
        <p:spPr bwMode="auto">
          <a:xfrm>
            <a:off x="94488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56334" name="Oval 14"/>
          <p:cNvSpPr>
            <a:spLocks noChangeArrowheads="1"/>
          </p:cNvSpPr>
          <p:nvPr/>
        </p:nvSpPr>
        <p:spPr bwMode="auto">
          <a:xfrm>
            <a:off x="9448800" y="4191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56335" name="Oval 15"/>
          <p:cNvSpPr>
            <a:spLocks noChangeArrowheads="1"/>
          </p:cNvSpPr>
          <p:nvPr/>
        </p:nvSpPr>
        <p:spPr bwMode="auto">
          <a:xfrm>
            <a:off x="84582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56336" name="Oval 16"/>
          <p:cNvSpPr>
            <a:spLocks noChangeArrowheads="1"/>
          </p:cNvSpPr>
          <p:nvPr/>
        </p:nvSpPr>
        <p:spPr bwMode="auto">
          <a:xfrm>
            <a:off x="8458200" y="4191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56337" name="Oval 17"/>
          <p:cNvSpPr>
            <a:spLocks noChangeArrowheads="1"/>
          </p:cNvSpPr>
          <p:nvPr/>
        </p:nvSpPr>
        <p:spPr bwMode="auto">
          <a:xfrm>
            <a:off x="74676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56338" name="Oval 18"/>
          <p:cNvSpPr>
            <a:spLocks noChangeArrowheads="1"/>
          </p:cNvSpPr>
          <p:nvPr/>
        </p:nvSpPr>
        <p:spPr bwMode="auto">
          <a:xfrm>
            <a:off x="74676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56339" name="Oval 19"/>
          <p:cNvSpPr>
            <a:spLocks noChangeArrowheads="1"/>
          </p:cNvSpPr>
          <p:nvPr/>
        </p:nvSpPr>
        <p:spPr bwMode="auto">
          <a:xfrm>
            <a:off x="6400800" y="5334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56340" name="Oval 20"/>
          <p:cNvSpPr>
            <a:spLocks noChangeArrowheads="1"/>
          </p:cNvSpPr>
          <p:nvPr/>
        </p:nvSpPr>
        <p:spPr bwMode="auto">
          <a:xfrm>
            <a:off x="6400800" y="4191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56341" name="Line 21"/>
          <p:cNvSpPr>
            <a:spLocks noChangeShapeType="1"/>
          </p:cNvSpPr>
          <p:nvPr/>
        </p:nvSpPr>
        <p:spPr bwMode="auto">
          <a:xfrm>
            <a:off x="87630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42" name="Line 22"/>
          <p:cNvSpPr>
            <a:spLocks noChangeShapeType="1"/>
          </p:cNvSpPr>
          <p:nvPr/>
        </p:nvSpPr>
        <p:spPr bwMode="auto">
          <a:xfrm>
            <a:off x="8763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43" name="Line 23"/>
          <p:cNvSpPr>
            <a:spLocks noChangeShapeType="1"/>
          </p:cNvSpPr>
          <p:nvPr/>
        </p:nvSpPr>
        <p:spPr bwMode="auto">
          <a:xfrm flipH="1">
            <a:off x="80010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44" name="Line 24"/>
          <p:cNvSpPr>
            <a:spLocks noChangeShapeType="1"/>
          </p:cNvSpPr>
          <p:nvPr/>
        </p:nvSpPr>
        <p:spPr bwMode="auto">
          <a:xfrm>
            <a:off x="8991600" y="2438400"/>
            <a:ext cx="533400" cy="685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45" name="Line 25"/>
          <p:cNvSpPr>
            <a:spLocks noChangeShapeType="1"/>
          </p:cNvSpPr>
          <p:nvPr/>
        </p:nvSpPr>
        <p:spPr bwMode="auto">
          <a:xfrm>
            <a:off x="77724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46" name="Line 26"/>
          <p:cNvSpPr>
            <a:spLocks noChangeShapeType="1"/>
          </p:cNvSpPr>
          <p:nvPr/>
        </p:nvSpPr>
        <p:spPr bwMode="auto">
          <a:xfrm>
            <a:off x="9753600" y="3657600"/>
            <a:ext cx="0" cy="533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47" name="Line 27"/>
          <p:cNvSpPr>
            <a:spLocks noChangeShapeType="1"/>
          </p:cNvSpPr>
          <p:nvPr/>
        </p:nvSpPr>
        <p:spPr bwMode="auto">
          <a:xfrm flipH="1">
            <a:off x="69342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48" name="Line 28"/>
          <p:cNvSpPr>
            <a:spLocks noChangeShapeType="1"/>
          </p:cNvSpPr>
          <p:nvPr/>
        </p:nvSpPr>
        <p:spPr bwMode="auto">
          <a:xfrm>
            <a:off x="67056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49" name="Line 29"/>
          <p:cNvSpPr>
            <a:spLocks noChangeShapeType="1"/>
          </p:cNvSpPr>
          <p:nvPr/>
        </p:nvSpPr>
        <p:spPr bwMode="auto">
          <a:xfrm>
            <a:off x="80772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50" name="Line 30"/>
          <p:cNvSpPr>
            <a:spLocks noChangeShapeType="1"/>
          </p:cNvSpPr>
          <p:nvPr/>
        </p:nvSpPr>
        <p:spPr bwMode="auto">
          <a:xfrm flipH="1">
            <a:off x="9067800" y="4495800"/>
            <a:ext cx="381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51" name="Text Box 31"/>
          <p:cNvSpPr txBox="1">
            <a:spLocks noChangeArrowheads="1"/>
          </p:cNvSpPr>
          <p:nvPr/>
        </p:nvSpPr>
        <p:spPr bwMode="auto">
          <a:xfrm>
            <a:off x="79248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56352" name="Text Box 32"/>
          <p:cNvSpPr txBox="1">
            <a:spLocks noChangeArrowheads="1"/>
          </p:cNvSpPr>
          <p:nvPr/>
        </p:nvSpPr>
        <p:spPr bwMode="auto">
          <a:xfrm>
            <a:off x="84582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56353" name="Text Box 33"/>
          <p:cNvSpPr txBox="1">
            <a:spLocks noChangeArrowheads="1"/>
          </p:cNvSpPr>
          <p:nvPr/>
        </p:nvSpPr>
        <p:spPr bwMode="auto">
          <a:xfrm>
            <a:off x="9296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56354" name="Text Box 34"/>
          <p:cNvSpPr txBox="1">
            <a:spLocks noChangeArrowheads="1"/>
          </p:cNvSpPr>
          <p:nvPr/>
        </p:nvSpPr>
        <p:spPr bwMode="auto">
          <a:xfrm>
            <a:off x="69024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56355" name="Text Box 35"/>
          <p:cNvSpPr txBox="1">
            <a:spLocks noChangeArrowheads="1"/>
          </p:cNvSpPr>
          <p:nvPr/>
        </p:nvSpPr>
        <p:spPr bwMode="auto">
          <a:xfrm>
            <a:off x="74676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56356" name="Text Box 36"/>
          <p:cNvSpPr txBox="1">
            <a:spLocks noChangeArrowheads="1"/>
          </p:cNvSpPr>
          <p:nvPr/>
        </p:nvSpPr>
        <p:spPr bwMode="auto">
          <a:xfrm>
            <a:off x="8458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56357" name="Text Box 37"/>
          <p:cNvSpPr txBox="1">
            <a:spLocks noChangeArrowheads="1"/>
          </p:cNvSpPr>
          <p:nvPr/>
        </p:nvSpPr>
        <p:spPr bwMode="auto">
          <a:xfrm>
            <a:off x="9448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56358" name="Text Box 38"/>
          <p:cNvSpPr txBox="1">
            <a:spLocks noChangeArrowheads="1"/>
          </p:cNvSpPr>
          <p:nvPr/>
        </p:nvSpPr>
        <p:spPr bwMode="auto">
          <a:xfrm>
            <a:off x="64008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56359" name="Text Box 39"/>
          <p:cNvSpPr txBox="1">
            <a:spLocks noChangeArrowheads="1"/>
          </p:cNvSpPr>
          <p:nvPr/>
        </p:nvSpPr>
        <p:spPr bwMode="auto">
          <a:xfrm>
            <a:off x="81216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56360" name="Text Box 40"/>
          <p:cNvSpPr txBox="1">
            <a:spLocks noChangeArrowheads="1"/>
          </p:cNvSpPr>
          <p:nvPr/>
        </p:nvSpPr>
        <p:spPr bwMode="auto">
          <a:xfrm>
            <a:off x="91884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56361" name="Text Box 41"/>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56362" name="Line 42"/>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63" name="Text Box 43"/>
          <p:cNvSpPr txBox="1">
            <a:spLocks noChangeArrowheads="1"/>
          </p:cNvSpPr>
          <p:nvPr/>
        </p:nvSpPr>
        <p:spPr bwMode="auto">
          <a:xfrm>
            <a:off x="4038600" y="3352801"/>
            <a:ext cx="1504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{B:2,C:4,A:5}</a:t>
            </a:r>
            <a:endParaRPr lang="en-GB" altLang="en-US"/>
          </a:p>
        </p:txBody>
      </p:sp>
      <p:sp>
        <p:nvSpPr>
          <p:cNvPr id="56364" name="Line 44"/>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65" name="Text Box 45"/>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 not goal</a:t>
            </a:r>
            <a:endParaRPr lang="en-GB" altLang="en-US"/>
          </a:p>
        </p:txBody>
      </p:sp>
      <p:sp>
        <p:nvSpPr>
          <p:cNvPr id="56366" name="Text Box 46"/>
          <p:cNvSpPr txBox="1">
            <a:spLocks noChangeArrowheads="1"/>
          </p:cNvSpPr>
          <p:nvPr/>
        </p:nvSpPr>
        <p:spPr bwMode="auto">
          <a:xfrm>
            <a:off x="4025900" y="3733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{C:4,A:5,G:8}</a:t>
            </a:r>
            <a:endParaRPr lang="en-GB" altLang="en-US"/>
          </a:p>
        </p:txBody>
      </p:sp>
      <p:sp>
        <p:nvSpPr>
          <p:cNvPr id="56367" name="Line 47"/>
          <p:cNvSpPr>
            <a:spLocks noChangeShapeType="1"/>
          </p:cNvSpPr>
          <p:nvPr/>
        </p:nvSpPr>
        <p:spPr bwMode="auto">
          <a:xfrm>
            <a:off x="2286000" y="4495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68" name="Text Box 48"/>
          <p:cNvSpPr txBox="1">
            <a:spLocks noChangeArrowheads="1"/>
          </p:cNvSpPr>
          <p:nvPr/>
        </p:nvSpPr>
        <p:spPr bwMode="auto">
          <a:xfrm>
            <a:off x="2438400" y="4114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C not goal</a:t>
            </a:r>
            <a:endParaRPr lang="en-GB" altLang="en-US"/>
          </a:p>
        </p:txBody>
      </p:sp>
      <p:sp>
        <p:nvSpPr>
          <p:cNvPr id="56369" name="Text Box 49"/>
          <p:cNvSpPr txBox="1">
            <a:spLocks noChangeArrowheads="1"/>
          </p:cNvSpPr>
          <p:nvPr/>
        </p:nvSpPr>
        <p:spPr bwMode="auto">
          <a:xfrm>
            <a:off x="4029075" y="4114801"/>
            <a:ext cx="1504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{A:5,F:6,G:8}</a:t>
            </a:r>
            <a:endParaRPr lang="en-GB" altLang="en-US"/>
          </a:p>
        </p:txBody>
      </p:sp>
      <p:sp>
        <p:nvSpPr>
          <p:cNvPr id="56370" name="Line 50"/>
          <p:cNvSpPr>
            <a:spLocks noChangeShapeType="1"/>
          </p:cNvSpPr>
          <p:nvPr/>
        </p:nvSpPr>
        <p:spPr bwMode="auto">
          <a:xfrm>
            <a:off x="2286000" y="4876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71" name="Text Box 51"/>
          <p:cNvSpPr txBox="1">
            <a:spLocks noChangeArrowheads="1"/>
          </p:cNvSpPr>
          <p:nvPr/>
        </p:nvSpPr>
        <p:spPr bwMode="auto">
          <a:xfrm>
            <a:off x="2438400" y="4495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
        <p:nvSpPr>
          <p:cNvPr id="56372" name="Text Box 52"/>
          <p:cNvSpPr txBox="1">
            <a:spLocks noChangeArrowheads="1"/>
          </p:cNvSpPr>
          <p:nvPr/>
        </p:nvSpPr>
        <p:spPr bwMode="auto">
          <a:xfrm>
            <a:off x="3810000" y="4495801"/>
            <a:ext cx="2051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{F:6,G:8,E:9,D:14}</a:t>
            </a:r>
            <a:endParaRPr lang="en-GB" altLang="en-US"/>
          </a:p>
        </p:txBody>
      </p:sp>
      <p:sp>
        <p:nvSpPr>
          <p:cNvPr id="56373" name="Line 53"/>
          <p:cNvSpPr>
            <a:spLocks noChangeShapeType="1"/>
          </p:cNvSpPr>
          <p:nvPr/>
        </p:nvSpPr>
        <p:spPr bwMode="auto">
          <a:xfrm>
            <a:off x="2286000" y="5257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74" name="Text Box 54"/>
          <p:cNvSpPr txBox="1">
            <a:spLocks noChangeArrowheads="1"/>
          </p:cNvSpPr>
          <p:nvPr/>
        </p:nvSpPr>
        <p:spPr bwMode="auto">
          <a:xfrm>
            <a:off x="2438400" y="4876801"/>
            <a:ext cx="120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F not goal</a:t>
            </a:r>
            <a:endParaRPr lang="en-GB" altLang="en-US"/>
          </a:p>
        </p:txBody>
      </p:sp>
      <p:sp>
        <p:nvSpPr>
          <p:cNvPr id="56375" name="Text Box 55"/>
          <p:cNvSpPr txBox="1">
            <a:spLocks noChangeArrowheads="1"/>
          </p:cNvSpPr>
          <p:nvPr/>
        </p:nvSpPr>
        <p:spPr bwMode="auto">
          <a:xfrm>
            <a:off x="3810000" y="4876801"/>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{G:7,G:8,E:9,D:14}</a:t>
            </a:r>
            <a:endParaRPr lang="en-GB" altLang="en-US"/>
          </a:p>
        </p:txBody>
      </p:sp>
      <p:sp>
        <p:nvSpPr>
          <p:cNvPr id="56376" name="Line 56"/>
          <p:cNvSpPr>
            <a:spLocks noChangeShapeType="1"/>
          </p:cNvSpPr>
          <p:nvPr/>
        </p:nvSpPr>
        <p:spPr bwMode="auto">
          <a:xfrm>
            <a:off x="2286000" y="5638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77" name="Text Box 57"/>
          <p:cNvSpPr txBox="1">
            <a:spLocks noChangeArrowheads="1"/>
          </p:cNvSpPr>
          <p:nvPr/>
        </p:nvSpPr>
        <p:spPr bwMode="auto">
          <a:xfrm>
            <a:off x="2438400" y="5257801"/>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G is goal</a:t>
            </a:r>
            <a:endParaRPr lang="en-GB" altLang="en-US"/>
          </a:p>
        </p:txBody>
      </p:sp>
      <p:sp>
        <p:nvSpPr>
          <p:cNvPr id="56378" name="Text Box 58"/>
          <p:cNvSpPr txBox="1">
            <a:spLocks noChangeArrowheads="1"/>
          </p:cNvSpPr>
          <p:nvPr/>
        </p:nvSpPr>
        <p:spPr bwMode="auto">
          <a:xfrm>
            <a:off x="4038600" y="5257801"/>
            <a:ext cx="165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{G:8,E:9,D:14}</a:t>
            </a:r>
            <a:endParaRPr lang="en-GB" altLang="en-US"/>
          </a:p>
        </p:txBody>
      </p:sp>
      <p:sp>
        <p:nvSpPr>
          <p:cNvPr id="56379" name="Text Box 59"/>
          <p:cNvSpPr txBox="1">
            <a:spLocks noChangeArrowheads="1"/>
          </p:cNvSpPr>
          <p:nvPr/>
        </p:nvSpPr>
        <p:spPr bwMode="auto">
          <a:xfrm>
            <a:off x="7299326" y="5421314"/>
            <a:ext cx="1971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2000">
                <a:latin typeface="Arial" charset="0"/>
              </a:rPr>
              <a:t>Path: S, C, F, G</a:t>
            </a:r>
          </a:p>
          <a:p>
            <a:r>
              <a:rPr lang="en-GB" altLang="en-US" sz="2000">
                <a:latin typeface="Arial" charset="0"/>
              </a:rPr>
              <a:t>Cost: 7</a:t>
            </a:r>
          </a:p>
        </p:txBody>
      </p:sp>
    </p:spTree>
    <p:extLst>
      <p:ext uri="{BB962C8B-B14F-4D97-AF65-F5344CB8AC3E}">
        <p14:creationId xmlns:p14="http://schemas.microsoft.com/office/powerpoint/2010/main" val="2019123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Arial" charset="0"/>
              </a:rPr>
              <a:t>Goal Formulation</a:t>
            </a:r>
          </a:p>
        </p:txBody>
      </p:sp>
      <p:sp>
        <p:nvSpPr>
          <p:cNvPr id="7171" name="Rectangle 2"/>
          <p:cNvSpPr>
            <a:spLocks noGrp="1" noChangeArrowheads="1"/>
          </p:cNvSpPr>
          <p:nvPr>
            <p:ph idx="1"/>
          </p:nvPr>
        </p:nvSpPr>
        <p:spPr>
          <a:xfrm>
            <a:off x="838200" y="2357438"/>
            <a:ext cx="10515600" cy="4351338"/>
          </a:xfrm>
        </p:spPr>
        <p:txBody>
          <a:bodyPr/>
          <a:lstStyle/>
          <a:p>
            <a:r>
              <a:rPr lang="en-GB" altLang="en-US" sz="2400" dirty="0" smtClean="0">
                <a:latin typeface="Arial" charset="0"/>
              </a:rPr>
              <a:t>How do you describe the goal?</a:t>
            </a:r>
          </a:p>
          <a:p>
            <a:pPr lvl="1"/>
            <a:r>
              <a:rPr lang="en-GB" altLang="en-US" dirty="0" smtClean="0">
                <a:latin typeface="Arial" charset="0"/>
              </a:rPr>
              <a:t>as a problem to be accomplished</a:t>
            </a:r>
          </a:p>
          <a:p>
            <a:pPr lvl="1"/>
            <a:r>
              <a:rPr lang="en-GB" altLang="en-US" dirty="0" smtClean="0">
                <a:latin typeface="Arial" charset="0"/>
              </a:rPr>
              <a:t>as a situation to be reached</a:t>
            </a:r>
          </a:p>
          <a:p>
            <a:pPr lvl="1"/>
            <a:r>
              <a:rPr lang="en-GB" altLang="en-US" dirty="0" smtClean="0">
                <a:latin typeface="Arial" charset="0"/>
              </a:rPr>
              <a:t>as a set of properties to be acquired.</a:t>
            </a:r>
          </a:p>
          <a:p>
            <a:pPr lvl="1"/>
            <a:endParaRPr lang="en-GB" altLang="en-US" dirty="0">
              <a:latin typeface="Arial" charset="0"/>
            </a:endParaRPr>
          </a:p>
          <a:p>
            <a:pPr lvl="4">
              <a:lnSpc>
                <a:spcPct val="40000"/>
              </a:lnSpc>
            </a:pPr>
            <a:endParaRPr lang="en-GB" altLang="en-US" dirty="0">
              <a:latin typeface="Arial" charset="0"/>
            </a:endParaRPr>
          </a:p>
          <a:p>
            <a:r>
              <a:rPr lang="en-GB" altLang="en-US" sz="2400" dirty="0">
                <a:latin typeface="Arial" charset="0"/>
              </a:rPr>
              <a:t>How do you know when the goal is reached?</a:t>
            </a:r>
          </a:p>
          <a:p>
            <a:pPr lvl="1"/>
            <a:r>
              <a:rPr lang="en-GB" altLang="en-US" b="1" u="sng" dirty="0" smtClean="0">
                <a:latin typeface="Arial" charset="0"/>
              </a:rPr>
              <a:t>goal </a:t>
            </a:r>
            <a:r>
              <a:rPr lang="en-GB" altLang="en-US" b="1" u="sng" dirty="0">
                <a:latin typeface="Arial" charset="0"/>
              </a:rPr>
              <a:t>test</a:t>
            </a:r>
            <a:r>
              <a:rPr lang="en-GB" altLang="en-US" u="sng" dirty="0">
                <a:latin typeface="Arial" charset="0"/>
              </a:rPr>
              <a:t> </a:t>
            </a:r>
            <a:endParaRPr lang="en-GB" altLang="en-US" u="sng" dirty="0" smtClean="0">
              <a:latin typeface="Arial" charset="0"/>
            </a:endParaRPr>
          </a:p>
          <a:p>
            <a:pPr marL="914400" lvl="2" indent="0">
              <a:buNone/>
            </a:pPr>
            <a:r>
              <a:rPr lang="en-GB" altLang="en-US" dirty="0" smtClean="0">
                <a:latin typeface="Arial" charset="0"/>
              </a:rPr>
              <a:t>defines </a:t>
            </a:r>
            <a:r>
              <a:rPr lang="en-GB" altLang="en-US" dirty="0">
                <a:latin typeface="Arial" charset="0"/>
              </a:rPr>
              <a:t>what it means to have achieved/satisfied the goal.</a:t>
            </a:r>
          </a:p>
        </p:txBody>
      </p:sp>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8857929-5412-E145-A50C-A93EC2D23737}" type="slidenum">
              <a:rPr lang="en-GB" altLang="en-US" sz="1400"/>
              <a:pPr/>
              <a:t>6</a:t>
            </a:fld>
            <a:endParaRPr lang="en-GB" altLang="en-US" sz="1400"/>
          </a:p>
        </p:txBody>
      </p:sp>
      <p:sp>
        <p:nvSpPr>
          <p:cNvPr id="7173" name="Text Box 4"/>
          <p:cNvSpPr txBox="1">
            <a:spLocks noChangeArrowheads="1"/>
          </p:cNvSpPr>
          <p:nvPr/>
        </p:nvSpPr>
        <p:spPr bwMode="auto">
          <a:xfrm>
            <a:off x="838200" y="1690688"/>
            <a:ext cx="792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2800">
                <a:latin typeface="Arial" charset="0"/>
              </a:rPr>
              <a:t>What </a:t>
            </a:r>
            <a:r>
              <a:rPr lang="en-GB" altLang="en-US" sz="2800" u="sng">
                <a:latin typeface="Arial" charset="0"/>
              </a:rPr>
              <a:t>goal</a:t>
            </a:r>
            <a:r>
              <a:rPr lang="en-GB" altLang="en-US" sz="2800">
                <a:latin typeface="Arial" charset="0"/>
              </a:rPr>
              <a:t> does the agent need to achieve?</a:t>
            </a:r>
          </a:p>
        </p:txBody>
      </p:sp>
    </p:spTree>
    <p:extLst>
      <p:ext uri="{BB962C8B-B14F-4D97-AF65-F5344CB8AC3E}">
        <p14:creationId xmlns:p14="http://schemas.microsoft.com/office/powerpoint/2010/main" val="20974247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679B9A2C-0875-ED44-9D37-E14C2A8A6C14}" type="slidenum">
              <a:rPr lang="en-GB" altLang="en-US" sz="1400"/>
              <a:pPr/>
              <a:t>60</a:t>
            </a:fld>
            <a:endParaRPr lang="en-GB" altLang="en-US" sz="1400"/>
          </a:p>
        </p:txBody>
      </p:sp>
      <p:sp>
        <p:nvSpPr>
          <p:cNvPr id="57347" name="Rectangle 3"/>
          <p:cNvSpPr>
            <a:spLocks noGrp="1" noChangeArrowheads="1"/>
          </p:cNvSpPr>
          <p:nvPr>
            <p:ph type="body" idx="1"/>
          </p:nvPr>
        </p:nvSpPr>
        <p:spPr>
          <a:xfrm>
            <a:off x="2133600" y="1600200"/>
            <a:ext cx="7924800" cy="4648200"/>
          </a:xfrm>
        </p:spPr>
        <p:txBody>
          <a:bodyPr/>
          <a:lstStyle/>
          <a:p>
            <a:r>
              <a:rPr lang="en-GB" altLang="en-US" dirty="0">
                <a:latin typeface="Arial" charset="0"/>
              </a:rPr>
              <a:t>One well known variant is called </a:t>
            </a:r>
            <a:r>
              <a:rPr lang="en-GB" altLang="en-US" b="1" i="1" dirty="0">
                <a:latin typeface="Arial" charset="0"/>
              </a:rPr>
              <a:t>Dijkstra's Algorithm</a:t>
            </a:r>
            <a:r>
              <a:rPr lang="en-GB" altLang="en-US" dirty="0">
                <a:latin typeface="Arial" charset="0"/>
              </a:rPr>
              <a:t> in the literature.</a:t>
            </a:r>
          </a:p>
          <a:p>
            <a:pPr lvl="1"/>
            <a:r>
              <a:rPr lang="en-GB" altLang="en-US" dirty="0">
                <a:latin typeface="Arial" charset="0"/>
              </a:rPr>
              <a:t>which is a UCS without a goal state, to find the shortest paths to all nodes</a:t>
            </a:r>
          </a:p>
          <a:p>
            <a:endParaRPr lang="en-GB" altLang="en-US" dirty="0">
              <a:latin typeface="Arial" charset="0"/>
            </a:endParaRPr>
          </a:p>
          <a:p>
            <a:r>
              <a:rPr lang="en-GB" altLang="en-US" dirty="0">
                <a:latin typeface="Arial" charset="0"/>
              </a:rPr>
              <a:t>Complete and </a:t>
            </a:r>
            <a:r>
              <a:rPr lang="en-GB" altLang="en-US" dirty="0" smtClean="0">
                <a:latin typeface="Arial" charset="0"/>
              </a:rPr>
              <a:t>Optimal</a:t>
            </a:r>
          </a:p>
          <a:p>
            <a:pPr lvl="1"/>
            <a:r>
              <a:rPr lang="en-GB" altLang="en-US" dirty="0" smtClean="0">
                <a:latin typeface="Arial" charset="0"/>
              </a:rPr>
              <a:t>If </a:t>
            </a:r>
            <a:r>
              <a:rPr lang="en-GB" altLang="en-US" dirty="0" err="1" smtClean="0">
                <a:latin typeface="Arial" charset="0"/>
              </a:rPr>
              <a:t>brancing</a:t>
            </a:r>
            <a:r>
              <a:rPr lang="en-GB" altLang="en-US" dirty="0" smtClean="0">
                <a:latin typeface="Arial" charset="0"/>
              </a:rPr>
              <a:t> factor is finite</a:t>
            </a:r>
            <a:endParaRPr lang="en-GB" altLang="en-US" dirty="0">
              <a:latin typeface="Arial" charset="0"/>
            </a:endParaRPr>
          </a:p>
          <a:p>
            <a:pPr lvl="1"/>
            <a:r>
              <a:rPr lang="en-GB" altLang="en-US" dirty="0">
                <a:latin typeface="Arial" charset="0"/>
              </a:rPr>
              <a:t>If step costs </a:t>
            </a:r>
            <a:r>
              <a:rPr lang="en-GB" altLang="en-US" dirty="0" smtClean="0">
                <a:latin typeface="Arial" charset="0"/>
              </a:rPr>
              <a:t>&gt;= </a:t>
            </a:r>
            <a:r>
              <a:rPr lang="en-GB" altLang="en-US" i="1" dirty="0">
                <a:latin typeface="Arial" charset="0"/>
              </a:rPr>
              <a:t>e</a:t>
            </a:r>
            <a:r>
              <a:rPr lang="en-GB" altLang="en-US" dirty="0">
                <a:latin typeface="Arial" charset="0"/>
              </a:rPr>
              <a:t> </a:t>
            </a:r>
            <a:r>
              <a:rPr lang="en-GB" altLang="en-US" dirty="0" smtClean="0">
                <a:latin typeface="Arial" charset="0"/>
              </a:rPr>
              <a:t>(for </a:t>
            </a:r>
            <a:r>
              <a:rPr lang="en-GB" altLang="en-US" dirty="0">
                <a:latin typeface="Arial" charset="0"/>
              </a:rPr>
              <a:t>positive </a:t>
            </a:r>
            <a:r>
              <a:rPr lang="en-GB" altLang="en-US" i="1" dirty="0" smtClean="0">
                <a:latin typeface="Arial" charset="0"/>
              </a:rPr>
              <a:t>e)</a:t>
            </a:r>
            <a:endParaRPr lang="en-GB" altLang="en-US" i="1" dirty="0">
              <a:latin typeface="Arial" charset="0"/>
            </a:endParaRPr>
          </a:p>
          <a:p>
            <a:pPr lvl="2"/>
            <a:r>
              <a:rPr lang="en-GB" altLang="en-US" i="1" dirty="0">
                <a:latin typeface="Arial" charset="0"/>
              </a:rPr>
              <a:t>e</a:t>
            </a:r>
            <a:r>
              <a:rPr lang="en-GB" altLang="en-US" dirty="0">
                <a:latin typeface="Arial" charset="0"/>
              </a:rPr>
              <a:t> is the minimum edge cost</a:t>
            </a:r>
          </a:p>
        </p:txBody>
      </p:sp>
      <p:sp>
        <p:nvSpPr>
          <p:cNvPr id="100356" name="Rectangle 4"/>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UCS Properties</a:t>
            </a:r>
          </a:p>
        </p:txBody>
      </p:sp>
    </p:spTree>
    <p:extLst>
      <p:ext uri="{BB962C8B-B14F-4D97-AF65-F5344CB8AC3E}">
        <p14:creationId xmlns:p14="http://schemas.microsoft.com/office/powerpoint/2010/main" val="8755872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B43ABB92-EC2A-4C47-A8A3-B3B23275B6AE}" type="slidenum">
              <a:rPr lang="en-GB" altLang="en-US" sz="1400"/>
              <a:pPr/>
              <a:t>61</a:t>
            </a:fld>
            <a:endParaRPr lang="en-GB" altLang="en-US" sz="1400"/>
          </a:p>
        </p:txBody>
      </p:sp>
      <p:sp>
        <p:nvSpPr>
          <p:cNvPr id="58371" name="Rectangle 2"/>
          <p:cNvSpPr>
            <a:spLocks noGrp="1" noChangeArrowheads="1"/>
          </p:cNvSpPr>
          <p:nvPr>
            <p:ph type="body" idx="1"/>
          </p:nvPr>
        </p:nvSpPr>
        <p:spPr>
          <a:xfrm>
            <a:off x="1575547" y="1631950"/>
            <a:ext cx="9303124" cy="4724400"/>
          </a:xfrm>
        </p:spPr>
        <p:txBody>
          <a:bodyPr/>
          <a:lstStyle/>
          <a:p>
            <a:r>
              <a:rPr lang="en-GB" altLang="en-US" dirty="0">
                <a:latin typeface="Arial" charset="0"/>
              </a:rPr>
              <a:t>The </a:t>
            </a:r>
            <a:r>
              <a:rPr lang="en-GB" altLang="en-US" dirty="0" smtClean="0">
                <a:latin typeface="Arial" charset="0"/>
              </a:rPr>
              <a:t>complexity:</a:t>
            </a:r>
          </a:p>
          <a:p>
            <a:pPr lvl="1"/>
            <a:r>
              <a:rPr lang="en-GB" altLang="en-US" dirty="0" smtClean="0">
                <a:latin typeface="Arial" charset="0"/>
              </a:rPr>
              <a:t>is </a:t>
            </a:r>
            <a:r>
              <a:rPr lang="en-GB" altLang="en-US" dirty="0">
                <a:latin typeface="Arial" charset="0"/>
              </a:rPr>
              <a:t>exponential in the optimal solution cost (</a:t>
            </a:r>
            <a:r>
              <a:rPr lang="en-GB" altLang="en-US" i="1" dirty="0">
                <a:latin typeface="Arial" charset="0"/>
              </a:rPr>
              <a:t>C*</a:t>
            </a:r>
            <a:r>
              <a:rPr lang="en-GB" altLang="en-US" dirty="0">
                <a:latin typeface="Arial" charset="0"/>
              </a:rPr>
              <a:t>) divided by the minimum cost of an action (edge): O( </a:t>
            </a:r>
            <a:r>
              <a:rPr lang="en-GB" altLang="en-US" i="1" dirty="0">
                <a:latin typeface="Arial" charset="0"/>
              </a:rPr>
              <a:t>b</a:t>
            </a:r>
            <a:r>
              <a:rPr lang="id-ID" altLang="en-US" baseline="30000" dirty="0">
                <a:latin typeface="Arial" charset="0"/>
                <a:sym typeface="Symbol" charset="2"/>
              </a:rPr>
              <a:t>1+ </a:t>
            </a:r>
            <a:r>
              <a:rPr lang="en-GB" altLang="en-US" baseline="30000" dirty="0">
                <a:latin typeface="Arial" charset="0"/>
                <a:sym typeface="Symbol" charset="2"/>
              </a:rPr>
              <a:t></a:t>
            </a:r>
            <a:r>
              <a:rPr lang="en-GB" altLang="en-US" i="1" baseline="30000" dirty="0">
                <a:latin typeface="Arial" charset="0"/>
              </a:rPr>
              <a:t>C*/e</a:t>
            </a:r>
            <a:r>
              <a:rPr lang="en-GB" altLang="en-US" baseline="30000" dirty="0">
                <a:latin typeface="Arial" charset="0"/>
                <a:sym typeface="Symbol" charset="2"/>
              </a:rPr>
              <a:t></a:t>
            </a:r>
            <a:r>
              <a:rPr lang="en-GB" altLang="en-US" baseline="30000" dirty="0">
                <a:latin typeface="Arial" charset="0"/>
              </a:rPr>
              <a:t> </a:t>
            </a:r>
            <a:r>
              <a:rPr lang="en-GB" altLang="en-US" dirty="0">
                <a:latin typeface="Arial" charset="0"/>
              </a:rPr>
              <a:t>) </a:t>
            </a:r>
          </a:p>
          <a:p>
            <a:pPr lvl="1"/>
            <a:r>
              <a:rPr lang="en-GB" altLang="en-US" dirty="0">
                <a:latin typeface="Arial" charset="0"/>
              </a:rPr>
              <a:t>which is </a:t>
            </a:r>
            <a:r>
              <a:rPr lang="id-ID" altLang="en-US" dirty="0">
                <a:latin typeface="Arial" charset="0"/>
              </a:rPr>
              <a:t>=</a:t>
            </a:r>
            <a:r>
              <a:rPr lang="en-GB" altLang="en-US" dirty="0">
                <a:latin typeface="Arial" charset="0"/>
                <a:sym typeface="Symbol" charset="2"/>
              </a:rPr>
              <a:t> </a:t>
            </a:r>
            <a:r>
              <a:rPr lang="en-GB" altLang="en-US" dirty="0">
                <a:latin typeface="Arial" charset="0"/>
              </a:rPr>
              <a:t>O( </a:t>
            </a:r>
            <a:r>
              <a:rPr lang="en-GB" altLang="en-US" i="1" dirty="0" err="1">
                <a:latin typeface="Arial" charset="0"/>
              </a:rPr>
              <a:t>b</a:t>
            </a:r>
            <a:r>
              <a:rPr lang="en-GB" altLang="en-US" i="1" baseline="30000" dirty="0" err="1">
                <a:latin typeface="Arial" charset="0"/>
              </a:rPr>
              <a:t>d</a:t>
            </a:r>
            <a:r>
              <a:rPr lang="id-ID" altLang="en-US" i="1" baseline="30000" dirty="0">
                <a:latin typeface="Arial" charset="0"/>
              </a:rPr>
              <a:t>+1</a:t>
            </a:r>
            <a:r>
              <a:rPr lang="en-GB" altLang="en-US" dirty="0">
                <a:latin typeface="Arial" charset="0"/>
              </a:rPr>
              <a:t> ) </a:t>
            </a:r>
            <a:r>
              <a:rPr lang="en-GB" altLang="en-US" dirty="0">
                <a:latin typeface="Arial" charset="0"/>
                <a:sym typeface="Symbol" charset="2"/>
              </a:rPr>
              <a:t>when all edge costs are equal.</a:t>
            </a:r>
            <a:endParaRPr lang="en-GB" altLang="en-US" dirty="0">
              <a:latin typeface="Arial" charset="0"/>
            </a:endParaRPr>
          </a:p>
          <a:p>
            <a:pPr lvl="4"/>
            <a:endParaRPr lang="en-GB" altLang="en-US" dirty="0">
              <a:latin typeface="Arial" charset="0"/>
            </a:endParaRPr>
          </a:p>
          <a:p>
            <a:r>
              <a:rPr lang="en-GB" altLang="en-US" dirty="0">
                <a:latin typeface="Arial" charset="0"/>
              </a:rPr>
              <a:t>Time and space complexity: O( </a:t>
            </a:r>
            <a:r>
              <a:rPr lang="en-GB" altLang="en-US" i="1" dirty="0" err="1">
                <a:latin typeface="Arial" charset="0"/>
              </a:rPr>
              <a:t>b</a:t>
            </a:r>
            <a:r>
              <a:rPr lang="en-GB" altLang="en-US" i="1" baseline="30000" dirty="0" err="1">
                <a:latin typeface="Arial" charset="0"/>
              </a:rPr>
              <a:t>d</a:t>
            </a:r>
            <a:r>
              <a:rPr lang="en-GB" altLang="en-US" dirty="0">
                <a:latin typeface="Arial" charset="0"/>
              </a:rPr>
              <a:t> </a:t>
            </a:r>
            <a:r>
              <a:rPr lang="en-GB" altLang="en-US" dirty="0" smtClean="0">
                <a:latin typeface="Arial" charset="0"/>
              </a:rPr>
              <a:t>) </a:t>
            </a:r>
            <a:r>
              <a:rPr lang="en-GB" altLang="en-US" dirty="0" smtClean="0">
                <a:latin typeface="Arial" charset="0"/>
                <a:sym typeface="Symbol" charset="2"/>
              </a:rPr>
              <a:t></a:t>
            </a:r>
            <a:r>
              <a:rPr lang="en-GB" altLang="en-US" dirty="0" smtClean="0">
                <a:latin typeface="Arial" charset="0"/>
              </a:rPr>
              <a:t> </a:t>
            </a:r>
            <a:r>
              <a:rPr lang="en-GB" altLang="en-US" dirty="0">
                <a:latin typeface="Arial" charset="0"/>
              </a:rPr>
              <a:t>exponential</a:t>
            </a:r>
          </a:p>
          <a:p>
            <a:pPr lvl="4"/>
            <a:endParaRPr lang="en-GB" altLang="en-US" i="1" dirty="0">
              <a:latin typeface="Arial" charset="0"/>
            </a:endParaRPr>
          </a:p>
          <a:p>
            <a:pPr lvl="1"/>
            <a:r>
              <a:rPr lang="en-GB" altLang="en-US" i="1" dirty="0">
                <a:latin typeface="Arial" charset="0"/>
              </a:rPr>
              <a:t>d</a:t>
            </a:r>
            <a:r>
              <a:rPr lang="en-GB" altLang="en-US" dirty="0">
                <a:latin typeface="Arial" charset="0"/>
              </a:rPr>
              <a:t> : the depth of the </a:t>
            </a:r>
            <a:r>
              <a:rPr lang="en-GB" altLang="en-US" dirty="0" smtClean="0">
                <a:latin typeface="Arial" charset="0"/>
              </a:rPr>
              <a:t>shallowest solution</a:t>
            </a:r>
            <a:endParaRPr lang="en-GB" altLang="en-US" dirty="0">
              <a:latin typeface="Arial" charset="0"/>
            </a:endParaRPr>
          </a:p>
          <a:p>
            <a:pPr lvl="1"/>
            <a:r>
              <a:rPr lang="en-GB" altLang="en-US" i="1" dirty="0">
                <a:latin typeface="Arial" charset="0"/>
              </a:rPr>
              <a:t>b</a:t>
            </a:r>
            <a:r>
              <a:rPr lang="en-GB" altLang="en-US" dirty="0">
                <a:latin typeface="Arial" charset="0"/>
              </a:rPr>
              <a:t> : the branching factor at each non-leaf node</a:t>
            </a:r>
          </a:p>
          <a:p>
            <a:pPr lvl="1"/>
            <a:endParaRPr lang="en-GB" altLang="en-US" dirty="0">
              <a:latin typeface="Arial" charset="0"/>
            </a:endParaRPr>
          </a:p>
        </p:txBody>
      </p:sp>
      <p:sp>
        <p:nvSpPr>
          <p:cNvPr id="101379"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UCS Properties (2)</a:t>
            </a:r>
          </a:p>
        </p:txBody>
      </p:sp>
    </p:spTree>
    <p:extLst>
      <p:ext uri="{BB962C8B-B14F-4D97-AF65-F5344CB8AC3E}">
        <p14:creationId xmlns:p14="http://schemas.microsoft.com/office/powerpoint/2010/main" val="14372808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A1679F99-9749-6F44-B25B-0B083FE8D84B}" type="slidenum">
              <a:rPr lang="en-GB" altLang="en-US" sz="1400"/>
              <a:pPr/>
              <a:t>62</a:t>
            </a:fld>
            <a:endParaRPr lang="en-GB" altLang="en-US" sz="1400"/>
          </a:p>
        </p:txBody>
      </p:sp>
      <p:sp>
        <p:nvSpPr>
          <p:cNvPr id="59395" name="Rectangle 2"/>
          <p:cNvSpPr>
            <a:spLocks noGrp="1" noChangeArrowheads="1"/>
          </p:cNvSpPr>
          <p:nvPr>
            <p:ph type="body" idx="1"/>
          </p:nvPr>
        </p:nvSpPr>
        <p:spPr>
          <a:xfrm>
            <a:off x="995082" y="1600200"/>
            <a:ext cx="10542494" cy="4724400"/>
          </a:xfrm>
        </p:spPr>
        <p:txBody>
          <a:bodyPr/>
          <a:lstStyle/>
          <a:p>
            <a:pPr>
              <a:lnSpc>
                <a:spcPct val="80000"/>
              </a:lnSpc>
              <a:spcBef>
                <a:spcPct val="0"/>
              </a:spcBef>
              <a:buFontTx/>
              <a:buNone/>
            </a:pPr>
            <a:r>
              <a:rPr lang="en-GB" altLang="en-US" dirty="0">
                <a:solidFill>
                  <a:srgbClr val="A50021"/>
                </a:solidFill>
                <a:latin typeface="Arial" charset="0"/>
              </a:rPr>
              <a:t> </a:t>
            </a:r>
            <a:r>
              <a:rPr lang="en-GB" altLang="en-US" dirty="0">
                <a:latin typeface="Arial" charset="0"/>
              </a:rPr>
              <a:t>General Principle:</a:t>
            </a:r>
          </a:p>
          <a:p>
            <a:pPr lvl="1">
              <a:lnSpc>
                <a:spcPct val="130000"/>
              </a:lnSpc>
              <a:spcBef>
                <a:spcPct val="0"/>
              </a:spcBef>
              <a:buFontTx/>
              <a:buChar char="•"/>
            </a:pPr>
            <a:r>
              <a:rPr lang="en-GB" altLang="en-US" dirty="0">
                <a:latin typeface="Arial" charset="0"/>
              </a:rPr>
              <a:t>The nodes expansion is limited to a predetermined depth limit (</a:t>
            </a:r>
            <a:r>
              <a:rPr lang="en-GB" altLang="en-US" i="1" dirty="0">
                <a:latin typeface="Arial" charset="0"/>
              </a:rPr>
              <a:t>l</a:t>
            </a:r>
            <a:r>
              <a:rPr lang="en-GB" altLang="en-US" dirty="0">
                <a:latin typeface="Arial" charset="0"/>
              </a:rPr>
              <a:t>).</a:t>
            </a:r>
          </a:p>
          <a:p>
            <a:pPr lvl="1">
              <a:lnSpc>
                <a:spcPct val="130000"/>
              </a:lnSpc>
              <a:spcBef>
                <a:spcPct val="0"/>
              </a:spcBef>
              <a:buFontTx/>
              <a:buChar char="•"/>
            </a:pPr>
            <a:r>
              <a:rPr lang="en-GB" altLang="en-US" dirty="0" smtClean="0">
                <a:latin typeface="Arial" charset="0"/>
              </a:rPr>
              <a:t>Depth-first </a:t>
            </a:r>
            <a:r>
              <a:rPr lang="en-GB" altLang="en-US" dirty="0">
                <a:latin typeface="Arial" charset="0"/>
              </a:rPr>
              <a:t>Search can be viewed as a special case of DLS, when </a:t>
            </a:r>
            <a:r>
              <a:rPr lang="en-GB" altLang="en-US" i="1" dirty="0">
                <a:latin typeface="Arial" charset="0"/>
              </a:rPr>
              <a:t>l</a:t>
            </a:r>
            <a:r>
              <a:rPr lang="en-GB" altLang="en-US" dirty="0">
                <a:latin typeface="Arial" charset="0"/>
              </a:rPr>
              <a:t> = </a:t>
            </a:r>
            <a:r>
              <a:rPr lang="en-GB" altLang="en-US" dirty="0">
                <a:latin typeface="Arial" charset="0"/>
                <a:ea typeface="Arial" charset="0"/>
                <a:cs typeface="Arial" charset="0"/>
              </a:rPr>
              <a:t>∞.</a:t>
            </a:r>
          </a:p>
          <a:p>
            <a:pPr lvl="1">
              <a:lnSpc>
                <a:spcPct val="130000"/>
              </a:lnSpc>
              <a:spcBef>
                <a:spcPct val="0"/>
              </a:spcBef>
              <a:buFontTx/>
              <a:buChar char="•"/>
            </a:pPr>
            <a:r>
              <a:rPr lang="en-GB" altLang="en-US" dirty="0">
                <a:latin typeface="Arial" charset="0"/>
                <a:ea typeface="Arial" charset="0"/>
                <a:cs typeface="Arial" charset="0"/>
              </a:rPr>
              <a:t>Termination with failure:</a:t>
            </a:r>
          </a:p>
          <a:p>
            <a:pPr lvl="2">
              <a:lnSpc>
                <a:spcPct val="130000"/>
              </a:lnSpc>
              <a:spcBef>
                <a:spcPct val="0"/>
              </a:spcBef>
            </a:pPr>
            <a:r>
              <a:rPr lang="en-GB" altLang="en-US" dirty="0">
                <a:latin typeface="Arial" charset="0"/>
                <a:ea typeface="Arial" charset="0"/>
                <a:cs typeface="Arial" charset="0"/>
              </a:rPr>
              <a:t>No solution at all.</a:t>
            </a:r>
          </a:p>
          <a:p>
            <a:pPr lvl="2">
              <a:lnSpc>
                <a:spcPct val="130000"/>
              </a:lnSpc>
              <a:spcBef>
                <a:spcPct val="0"/>
              </a:spcBef>
            </a:pPr>
            <a:r>
              <a:rPr lang="en-GB" altLang="en-US" dirty="0">
                <a:latin typeface="Arial" charset="0"/>
                <a:ea typeface="Arial" charset="0"/>
                <a:cs typeface="Arial" charset="0"/>
              </a:rPr>
              <a:t>No solution within the depth limit.</a:t>
            </a:r>
          </a:p>
        </p:txBody>
      </p:sp>
      <p:sp>
        <p:nvSpPr>
          <p:cNvPr id="126979" name="Rectangle 3"/>
          <p:cNvSpPr>
            <a:spLocks noChangeArrowheads="1"/>
          </p:cNvSpPr>
          <p:nvPr/>
        </p:nvSpPr>
        <p:spPr bwMode="auto">
          <a:xfrm>
            <a:off x="2057400" y="381000"/>
            <a:ext cx="81534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sz="3200">
                <a:latin typeface="Arial" charset="0"/>
              </a:rPr>
              <a:t>Depth Limited Search</a:t>
            </a:r>
          </a:p>
        </p:txBody>
      </p:sp>
    </p:spTree>
    <p:extLst>
      <p:ext uri="{BB962C8B-B14F-4D97-AF65-F5344CB8AC3E}">
        <p14:creationId xmlns:p14="http://schemas.microsoft.com/office/powerpoint/2010/main" val="14829996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5C48B059-484E-634E-8E72-F60849B08235}" type="slidenum">
              <a:rPr lang="en-GB" altLang="en-US" sz="1400"/>
              <a:pPr/>
              <a:t>63</a:t>
            </a:fld>
            <a:endParaRPr lang="en-GB" altLang="en-US" sz="1400"/>
          </a:p>
        </p:txBody>
      </p:sp>
      <p:sp>
        <p:nvSpPr>
          <p:cNvPr id="61443" name="Rectangle 2"/>
          <p:cNvSpPr>
            <a:spLocks noGrp="1" noChangeArrowheads="1"/>
          </p:cNvSpPr>
          <p:nvPr>
            <p:ph type="body" idx="1"/>
          </p:nvPr>
        </p:nvSpPr>
        <p:spPr>
          <a:xfrm>
            <a:off x="887506" y="1524000"/>
            <a:ext cx="6808694" cy="914400"/>
          </a:xfrm>
        </p:spPr>
        <p:txBody>
          <a:bodyPr>
            <a:normAutofit/>
          </a:bodyPr>
          <a:lstStyle/>
          <a:p>
            <a:pPr>
              <a:lnSpc>
                <a:spcPct val="80000"/>
              </a:lnSpc>
              <a:buFontTx/>
              <a:buNone/>
            </a:pPr>
            <a:r>
              <a:rPr lang="en-GB" altLang="en-US" sz="2000">
                <a:solidFill>
                  <a:schemeClr val="accent2"/>
                </a:solidFill>
                <a:latin typeface="Arial" charset="0"/>
              </a:rPr>
              <a:t>depthLimitedSearch</a:t>
            </a:r>
            <a:r>
              <a:rPr lang="en-GB" altLang="en-US" sz="2000" dirty="0">
                <a:latin typeface="Arial" charset="0"/>
              </a:rPr>
              <a:t>( problem, stack, limit )</a:t>
            </a:r>
          </a:p>
          <a:p>
            <a:pPr>
              <a:lnSpc>
                <a:spcPct val="80000"/>
              </a:lnSpc>
              <a:buFontTx/>
              <a:buNone/>
            </a:pPr>
            <a:r>
              <a:rPr lang="en-GB" altLang="en-US" sz="2000" dirty="0">
                <a:latin typeface="Arial" charset="0"/>
              </a:rPr>
              <a:t>depth: 0, limit: 1, # of nodes tested: 0, expanded: 0</a:t>
            </a:r>
          </a:p>
          <a:p>
            <a:pPr>
              <a:lnSpc>
                <a:spcPct val="80000"/>
              </a:lnSpc>
              <a:buFontTx/>
              <a:buNone/>
            </a:pPr>
            <a:endParaRPr lang="en-GB" altLang="en-US" dirty="0">
              <a:latin typeface="Arial" charset="0"/>
            </a:endParaRPr>
          </a:p>
        </p:txBody>
      </p:sp>
      <p:sp>
        <p:nvSpPr>
          <p:cNvPr id="129027"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DLS Example</a:t>
            </a:r>
          </a:p>
        </p:txBody>
      </p:sp>
      <p:sp>
        <p:nvSpPr>
          <p:cNvPr id="61445"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6"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61447"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61448"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9"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0" name="Text Box 9"/>
          <p:cNvSpPr txBox="1">
            <a:spLocks noChangeArrowheads="1"/>
          </p:cNvSpPr>
          <p:nvPr/>
        </p:nvSpPr>
        <p:spPr bwMode="auto">
          <a:xfrm>
            <a:off x="44196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61451" name="Line 10"/>
          <p:cNvSpPr>
            <a:spLocks noChangeShapeType="1"/>
          </p:cNvSpPr>
          <p:nvPr/>
        </p:nvSpPr>
        <p:spPr bwMode="auto">
          <a:xfrm>
            <a:off x="3886200" y="25908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2" name="Oval 11"/>
          <p:cNvSpPr>
            <a:spLocks noChangeArrowheads="1"/>
          </p:cNvSpPr>
          <p:nvPr/>
        </p:nvSpPr>
        <p:spPr bwMode="auto">
          <a:xfrm>
            <a:off x="80772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61453" name="Oval 12"/>
          <p:cNvSpPr>
            <a:spLocks noChangeArrowheads="1"/>
          </p:cNvSpPr>
          <p:nvPr/>
        </p:nvSpPr>
        <p:spPr bwMode="auto">
          <a:xfrm>
            <a:off x="9067800" y="3048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61454" name="Oval 13"/>
          <p:cNvSpPr>
            <a:spLocks noChangeArrowheads="1"/>
          </p:cNvSpPr>
          <p:nvPr/>
        </p:nvSpPr>
        <p:spPr bwMode="auto">
          <a:xfrm>
            <a:off x="9067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61455" name="Oval 14"/>
          <p:cNvSpPr>
            <a:spLocks noChangeArrowheads="1"/>
          </p:cNvSpPr>
          <p:nvPr/>
        </p:nvSpPr>
        <p:spPr bwMode="auto">
          <a:xfrm>
            <a:off x="8077200" y="3048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61456" name="Oval 15"/>
          <p:cNvSpPr>
            <a:spLocks noChangeArrowheads="1"/>
          </p:cNvSpPr>
          <p:nvPr/>
        </p:nvSpPr>
        <p:spPr bwMode="auto">
          <a:xfrm>
            <a:off x="80772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61457" name="Oval 16"/>
          <p:cNvSpPr>
            <a:spLocks noChangeArrowheads="1"/>
          </p:cNvSpPr>
          <p:nvPr/>
        </p:nvSpPr>
        <p:spPr bwMode="auto">
          <a:xfrm>
            <a:off x="7086600" y="3048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61458" name="Oval 17"/>
          <p:cNvSpPr>
            <a:spLocks noChangeArrowheads="1"/>
          </p:cNvSpPr>
          <p:nvPr/>
        </p:nvSpPr>
        <p:spPr bwMode="auto">
          <a:xfrm>
            <a:off x="70866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61459" name="Oval 18"/>
          <p:cNvSpPr>
            <a:spLocks noChangeArrowheads="1"/>
          </p:cNvSpPr>
          <p:nvPr/>
        </p:nvSpPr>
        <p:spPr bwMode="auto">
          <a:xfrm>
            <a:off x="6019800" y="5334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61460" name="Oval 19"/>
          <p:cNvSpPr>
            <a:spLocks noChangeArrowheads="1"/>
          </p:cNvSpPr>
          <p:nvPr/>
        </p:nvSpPr>
        <p:spPr bwMode="auto">
          <a:xfrm>
            <a:off x="6019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61461" name="Line 20"/>
          <p:cNvSpPr>
            <a:spLocks noChangeShapeType="1"/>
          </p:cNvSpPr>
          <p:nvPr/>
        </p:nvSpPr>
        <p:spPr bwMode="auto">
          <a:xfrm>
            <a:off x="83820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62" name="Line 21"/>
          <p:cNvSpPr>
            <a:spLocks noChangeShapeType="1"/>
          </p:cNvSpPr>
          <p:nvPr/>
        </p:nvSpPr>
        <p:spPr bwMode="auto">
          <a:xfrm>
            <a:off x="8382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63" name="Line 22"/>
          <p:cNvSpPr>
            <a:spLocks noChangeShapeType="1"/>
          </p:cNvSpPr>
          <p:nvPr/>
        </p:nvSpPr>
        <p:spPr bwMode="auto">
          <a:xfrm flipH="1">
            <a:off x="76200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64" name="Line 23"/>
          <p:cNvSpPr>
            <a:spLocks noChangeShapeType="1"/>
          </p:cNvSpPr>
          <p:nvPr/>
        </p:nvSpPr>
        <p:spPr bwMode="auto">
          <a:xfrm>
            <a:off x="8610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65" name="Line 24"/>
          <p:cNvSpPr>
            <a:spLocks noChangeShapeType="1"/>
          </p:cNvSpPr>
          <p:nvPr/>
        </p:nvSpPr>
        <p:spPr bwMode="auto">
          <a:xfrm>
            <a:off x="73914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66" name="Line 25"/>
          <p:cNvSpPr>
            <a:spLocks noChangeShapeType="1"/>
          </p:cNvSpPr>
          <p:nvPr/>
        </p:nvSpPr>
        <p:spPr bwMode="auto">
          <a:xfrm>
            <a:off x="9372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67" name="Line 26"/>
          <p:cNvSpPr>
            <a:spLocks noChangeShapeType="1"/>
          </p:cNvSpPr>
          <p:nvPr/>
        </p:nvSpPr>
        <p:spPr bwMode="auto">
          <a:xfrm flipH="1">
            <a:off x="65532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68" name="Line 27"/>
          <p:cNvSpPr>
            <a:spLocks noChangeShapeType="1"/>
          </p:cNvSpPr>
          <p:nvPr/>
        </p:nvSpPr>
        <p:spPr bwMode="auto">
          <a:xfrm>
            <a:off x="63246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69" name="Line 28"/>
          <p:cNvSpPr>
            <a:spLocks noChangeShapeType="1"/>
          </p:cNvSpPr>
          <p:nvPr/>
        </p:nvSpPr>
        <p:spPr bwMode="auto">
          <a:xfrm>
            <a:off x="76962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70" name="Line 29"/>
          <p:cNvSpPr>
            <a:spLocks noChangeShapeType="1"/>
          </p:cNvSpPr>
          <p:nvPr/>
        </p:nvSpPr>
        <p:spPr bwMode="auto">
          <a:xfrm flipH="1">
            <a:off x="8686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71" name="Text Box 30"/>
          <p:cNvSpPr txBox="1">
            <a:spLocks noChangeArrowheads="1"/>
          </p:cNvSpPr>
          <p:nvPr/>
        </p:nvSpPr>
        <p:spPr bwMode="auto">
          <a:xfrm>
            <a:off x="75438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61472" name="Text Box 31"/>
          <p:cNvSpPr txBox="1">
            <a:spLocks noChangeArrowheads="1"/>
          </p:cNvSpPr>
          <p:nvPr/>
        </p:nvSpPr>
        <p:spPr bwMode="auto">
          <a:xfrm>
            <a:off x="80772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61473" name="Text Box 32"/>
          <p:cNvSpPr txBox="1">
            <a:spLocks noChangeArrowheads="1"/>
          </p:cNvSpPr>
          <p:nvPr/>
        </p:nvSpPr>
        <p:spPr bwMode="auto">
          <a:xfrm>
            <a:off x="8915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61474" name="Text Box 33"/>
          <p:cNvSpPr txBox="1">
            <a:spLocks noChangeArrowheads="1"/>
          </p:cNvSpPr>
          <p:nvPr/>
        </p:nvSpPr>
        <p:spPr bwMode="auto">
          <a:xfrm>
            <a:off x="65214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61475" name="Text Box 34"/>
          <p:cNvSpPr txBox="1">
            <a:spLocks noChangeArrowheads="1"/>
          </p:cNvSpPr>
          <p:nvPr/>
        </p:nvSpPr>
        <p:spPr bwMode="auto">
          <a:xfrm>
            <a:off x="70866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61476" name="Text Box 35"/>
          <p:cNvSpPr txBox="1">
            <a:spLocks noChangeArrowheads="1"/>
          </p:cNvSpPr>
          <p:nvPr/>
        </p:nvSpPr>
        <p:spPr bwMode="auto">
          <a:xfrm>
            <a:off x="8077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61477" name="Text Box 36"/>
          <p:cNvSpPr txBox="1">
            <a:spLocks noChangeArrowheads="1"/>
          </p:cNvSpPr>
          <p:nvPr/>
        </p:nvSpPr>
        <p:spPr bwMode="auto">
          <a:xfrm>
            <a:off x="9067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61478" name="Text Box 37"/>
          <p:cNvSpPr txBox="1">
            <a:spLocks noChangeArrowheads="1"/>
          </p:cNvSpPr>
          <p:nvPr/>
        </p:nvSpPr>
        <p:spPr bwMode="auto">
          <a:xfrm>
            <a:off x="60198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61479" name="Text Box 38"/>
          <p:cNvSpPr txBox="1">
            <a:spLocks noChangeArrowheads="1"/>
          </p:cNvSpPr>
          <p:nvPr/>
        </p:nvSpPr>
        <p:spPr bwMode="auto">
          <a:xfrm>
            <a:off x="77406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61480" name="Text Box 39"/>
          <p:cNvSpPr txBox="1">
            <a:spLocks noChangeArrowheads="1"/>
          </p:cNvSpPr>
          <p:nvPr/>
        </p:nvSpPr>
        <p:spPr bwMode="auto">
          <a:xfrm>
            <a:off x="88074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Tree>
    <p:extLst>
      <p:ext uri="{BB962C8B-B14F-4D97-AF65-F5344CB8AC3E}">
        <p14:creationId xmlns:p14="http://schemas.microsoft.com/office/powerpoint/2010/main" val="9391862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8BBF705F-5817-5D44-A1D5-D422DB6387C6}" type="slidenum">
              <a:rPr lang="en-GB" altLang="en-US" sz="1400"/>
              <a:pPr/>
              <a:t>64</a:t>
            </a:fld>
            <a:endParaRPr lang="en-GB" altLang="en-US" sz="1400"/>
          </a:p>
        </p:txBody>
      </p:sp>
      <p:sp>
        <p:nvSpPr>
          <p:cNvPr id="62467" name="Rectangle 2"/>
          <p:cNvSpPr>
            <a:spLocks noGrp="1" noChangeArrowheads="1"/>
          </p:cNvSpPr>
          <p:nvPr>
            <p:ph type="body" idx="1"/>
          </p:nvPr>
        </p:nvSpPr>
        <p:spPr>
          <a:xfrm>
            <a:off x="900953" y="1524000"/>
            <a:ext cx="6795247" cy="914400"/>
          </a:xfrm>
        </p:spPr>
        <p:txBody>
          <a:bodyPr>
            <a:normAutofit/>
          </a:bodyPr>
          <a:lstStyle/>
          <a:p>
            <a:pPr>
              <a:lnSpc>
                <a:spcPct val="80000"/>
              </a:lnSpc>
              <a:buFontTx/>
              <a:buNone/>
            </a:pPr>
            <a:r>
              <a:rPr lang="en-GB" altLang="en-US" sz="2000">
                <a:solidFill>
                  <a:schemeClr val="accent2"/>
                </a:solidFill>
                <a:latin typeface="Arial" charset="0"/>
              </a:rPr>
              <a:t>depthLimitedSearch</a:t>
            </a:r>
            <a:r>
              <a:rPr lang="en-GB" altLang="en-US" sz="2000" dirty="0">
                <a:latin typeface="Arial" charset="0"/>
              </a:rPr>
              <a:t>( problem, stack, limit )</a:t>
            </a:r>
          </a:p>
          <a:p>
            <a:pPr>
              <a:lnSpc>
                <a:spcPct val="80000"/>
              </a:lnSpc>
              <a:buFontTx/>
              <a:buNone/>
            </a:pPr>
            <a:r>
              <a:rPr lang="en-GB" altLang="en-US" sz="2000" dirty="0">
                <a:latin typeface="Arial" charset="0"/>
              </a:rPr>
              <a:t>depth: 1, limit: 1, # of nodes tested: 1, expanded: 1</a:t>
            </a:r>
          </a:p>
          <a:p>
            <a:pPr>
              <a:lnSpc>
                <a:spcPct val="80000"/>
              </a:lnSpc>
              <a:buFontTx/>
              <a:buNone/>
            </a:pPr>
            <a:endParaRPr lang="en-GB" altLang="en-US" dirty="0">
              <a:latin typeface="Arial" charset="0"/>
            </a:endParaRPr>
          </a:p>
        </p:txBody>
      </p:sp>
      <p:sp>
        <p:nvSpPr>
          <p:cNvPr id="130051"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DLS Example (2)</a:t>
            </a:r>
          </a:p>
        </p:txBody>
      </p:sp>
      <p:sp>
        <p:nvSpPr>
          <p:cNvPr id="62469"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0"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62471"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62472"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3"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4" name="Text Box 9"/>
          <p:cNvSpPr txBox="1">
            <a:spLocks noChangeArrowheads="1"/>
          </p:cNvSpPr>
          <p:nvPr/>
        </p:nvSpPr>
        <p:spPr bwMode="auto">
          <a:xfrm>
            <a:off x="44958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62475" name="Line 10"/>
          <p:cNvSpPr>
            <a:spLocks noChangeShapeType="1"/>
          </p:cNvSpPr>
          <p:nvPr/>
        </p:nvSpPr>
        <p:spPr bwMode="auto">
          <a:xfrm>
            <a:off x="3886200" y="25908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6" name="Oval 11"/>
          <p:cNvSpPr>
            <a:spLocks noChangeArrowheads="1"/>
          </p:cNvSpPr>
          <p:nvPr/>
        </p:nvSpPr>
        <p:spPr bwMode="auto">
          <a:xfrm>
            <a:off x="80772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62477" name="Oval 12"/>
          <p:cNvSpPr>
            <a:spLocks noChangeArrowheads="1"/>
          </p:cNvSpPr>
          <p:nvPr/>
        </p:nvSpPr>
        <p:spPr bwMode="auto">
          <a:xfrm>
            <a:off x="90678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62478" name="Oval 13"/>
          <p:cNvSpPr>
            <a:spLocks noChangeArrowheads="1"/>
          </p:cNvSpPr>
          <p:nvPr/>
        </p:nvSpPr>
        <p:spPr bwMode="auto">
          <a:xfrm>
            <a:off x="9067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62479" name="Oval 14"/>
          <p:cNvSpPr>
            <a:spLocks noChangeArrowheads="1"/>
          </p:cNvSpPr>
          <p:nvPr/>
        </p:nvSpPr>
        <p:spPr bwMode="auto">
          <a:xfrm>
            <a:off x="80772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62480" name="Oval 15"/>
          <p:cNvSpPr>
            <a:spLocks noChangeArrowheads="1"/>
          </p:cNvSpPr>
          <p:nvPr/>
        </p:nvSpPr>
        <p:spPr bwMode="auto">
          <a:xfrm>
            <a:off x="80772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62481" name="Oval 16"/>
          <p:cNvSpPr>
            <a:spLocks noChangeArrowheads="1"/>
          </p:cNvSpPr>
          <p:nvPr/>
        </p:nvSpPr>
        <p:spPr bwMode="auto">
          <a:xfrm>
            <a:off x="70866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62482" name="Oval 17"/>
          <p:cNvSpPr>
            <a:spLocks noChangeArrowheads="1"/>
          </p:cNvSpPr>
          <p:nvPr/>
        </p:nvSpPr>
        <p:spPr bwMode="auto">
          <a:xfrm>
            <a:off x="70866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62483" name="Oval 18"/>
          <p:cNvSpPr>
            <a:spLocks noChangeArrowheads="1"/>
          </p:cNvSpPr>
          <p:nvPr/>
        </p:nvSpPr>
        <p:spPr bwMode="auto">
          <a:xfrm>
            <a:off x="6019800" y="5334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62484" name="Oval 19"/>
          <p:cNvSpPr>
            <a:spLocks noChangeArrowheads="1"/>
          </p:cNvSpPr>
          <p:nvPr/>
        </p:nvSpPr>
        <p:spPr bwMode="auto">
          <a:xfrm>
            <a:off x="6019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62485" name="Line 20"/>
          <p:cNvSpPr>
            <a:spLocks noChangeShapeType="1"/>
          </p:cNvSpPr>
          <p:nvPr/>
        </p:nvSpPr>
        <p:spPr bwMode="auto">
          <a:xfrm>
            <a:off x="83820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86" name="Line 21"/>
          <p:cNvSpPr>
            <a:spLocks noChangeShapeType="1"/>
          </p:cNvSpPr>
          <p:nvPr/>
        </p:nvSpPr>
        <p:spPr bwMode="auto">
          <a:xfrm>
            <a:off x="8382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87" name="Line 22"/>
          <p:cNvSpPr>
            <a:spLocks noChangeShapeType="1"/>
          </p:cNvSpPr>
          <p:nvPr/>
        </p:nvSpPr>
        <p:spPr bwMode="auto">
          <a:xfrm flipH="1">
            <a:off x="76200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88" name="Line 23"/>
          <p:cNvSpPr>
            <a:spLocks noChangeShapeType="1"/>
          </p:cNvSpPr>
          <p:nvPr/>
        </p:nvSpPr>
        <p:spPr bwMode="auto">
          <a:xfrm>
            <a:off x="8610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89" name="Line 24"/>
          <p:cNvSpPr>
            <a:spLocks noChangeShapeType="1"/>
          </p:cNvSpPr>
          <p:nvPr/>
        </p:nvSpPr>
        <p:spPr bwMode="auto">
          <a:xfrm>
            <a:off x="73914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90" name="Line 25"/>
          <p:cNvSpPr>
            <a:spLocks noChangeShapeType="1"/>
          </p:cNvSpPr>
          <p:nvPr/>
        </p:nvSpPr>
        <p:spPr bwMode="auto">
          <a:xfrm>
            <a:off x="9372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91" name="Line 26"/>
          <p:cNvSpPr>
            <a:spLocks noChangeShapeType="1"/>
          </p:cNvSpPr>
          <p:nvPr/>
        </p:nvSpPr>
        <p:spPr bwMode="auto">
          <a:xfrm flipH="1">
            <a:off x="65532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92" name="Line 27"/>
          <p:cNvSpPr>
            <a:spLocks noChangeShapeType="1"/>
          </p:cNvSpPr>
          <p:nvPr/>
        </p:nvSpPr>
        <p:spPr bwMode="auto">
          <a:xfrm>
            <a:off x="63246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93" name="Line 28"/>
          <p:cNvSpPr>
            <a:spLocks noChangeShapeType="1"/>
          </p:cNvSpPr>
          <p:nvPr/>
        </p:nvSpPr>
        <p:spPr bwMode="auto">
          <a:xfrm>
            <a:off x="76962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94" name="Line 29"/>
          <p:cNvSpPr>
            <a:spLocks noChangeShapeType="1"/>
          </p:cNvSpPr>
          <p:nvPr/>
        </p:nvSpPr>
        <p:spPr bwMode="auto">
          <a:xfrm flipH="1">
            <a:off x="8686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95" name="Text Box 30"/>
          <p:cNvSpPr txBox="1">
            <a:spLocks noChangeArrowheads="1"/>
          </p:cNvSpPr>
          <p:nvPr/>
        </p:nvSpPr>
        <p:spPr bwMode="auto">
          <a:xfrm>
            <a:off x="75438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62496" name="Text Box 31"/>
          <p:cNvSpPr txBox="1">
            <a:spLocks noChangeArrowheads="1"/>
          </p:cNvSpPr>
          <p:nvPr/>
        </p:nvSpPr>
        <p:spPr bwMode="auto">
          <a:xfrm>
            <a:off x="80772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62497" name="Text Box 32"/>
          <p:cNvSpPr txBox="1">
            <a:spLocks noChangeArrowheads="1"/>
          </p:cNvSpPr>
          <p:nvPr/>
        </p:nvSpPr>
        <p:spPr bwMode="auto">
          <a:xfrm>
            <a:off x="8915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62498" name="Text Box 33"/>
          <p:cNvSpPr txBox="1">
            <a:spLocks noChangeArrowheads="1"/>
          </p:cNvSpPr>
          <p:nvPr/>
        </p:nvSpPr>
        <p:spPr bwMode="auto">
          <a:xfrm>
            <a:off x="65214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62499" name="Text Box 34"/>
          <p:cNvSpPr txBox="1">
            <a:spLocks noChangeArrowheads="1"/>
          </p:cNvSpPr>
          <p:nvPr/>
        </p:nvSpPr>
        <p:spPr bwMode="auto">
          <a:xfrm>
            <a:off x="70866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62500" name="Text Box 35"/>
          <p:cNvSpPr txBox="1">
            <a:spLocks noChangeArrowheads="1"/>
          </p:cNvSpPr>
          <p:nvPr/>
        </p:nvSpPr>
        <p:spPr bwMode="auto">
          <a:xfrm>
            <a:off x="8077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62501" name="Text Box 36"/>
          <p:cNvSpPr txBox="1">
            <a:spLocks noChangeArrowheads="1"/>
          </p:cNvSpPr>
          <p:nvPr/>
        </p:nvSpPr>
        <p:spPr bwMode="auto">
          <a:xfrm>
            <a:off x="9067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62502" name="Text Box 37"/>
          <p:cNvSpPr txBox="1">
            <a:spLocks noChangeArrowheads="1"/>
          </p:cNvSpPr>
          <p:nvPr/>
        </p:nvSpPr>
        <p:spPr bwMode="auto">
          <a:xfrm>
            <a:off x="60198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62503" name="Text Box 38"/>
          <p:cNvSpPr txBox="1">
            <a:spLocks noChangeArrowheads="1"/>
          </p:cNvSpPr>
          <p:nvPr/>
        </p:nvSpPr>
        <p:spPr bwMode="auto">
          <a:xfrm>
            <a:off x="77406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62504" name="Text Box 39"/>
          <p:cNvSpPr txBox="1">
            <a:spLocks noChangeArrowheads="1"/>
          </p:cNvSpPr>
          <p:nvPr/>
        </p:nvSpPr>
        <p:spPr bwMode="auto">
          <a:xfrm>
            <a:off x="88074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62505" name="Line 40"/>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06" name="Text Box 41"/>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62507" name="Text Box 42"/>
          <p:cNvSpPr txBox="1">
            <a:spLocks noChangeArrowheads="1"/>
          </p:cNvSpPr>
          <p:nvPr/>
        </p:nvSpPr>
        <p:spPr bwMode="auto">
          <a:xfrm>
            <a:off x="42672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{A,B,C}</a:t>
            </a:r>
            <a:endParaRPr lang="en-GB" altLang="en-US"/>
          </a:p>
        </p:txBody>
      </p:sp>
    </p:spTree>
    <p:extLst>
      <p:ext uri="{BB962C8B-B14F-4D97-AF65-F5344CB8AC3E}">
        <p14:creationId xmlns:p14="http://schemas.microsoft.com/office/powerpoint/2010/main" val="8984983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934E9E0F-D2C3-3F4D-A57E-368E0C6EFF9F}" type="slidenum">
              <a:rPr lang="en-GB" altLang="en-US" sz="1400"/>
              <a:pPr/>
              <a:t>65</a:t>
            </a:fld>
            <a:endParaRPr lang="en-GB" altLang="en-US" sz="1400"/>
          </a:p>
        </p:txBody>
      </p:sp>
      <p:sp>
        <p:nvSpPr>
          <p:cNvPr id="63491" name="Rectangle 2"/>
          <p:cNvSpPr>
            <a:spLocks noGrp="1" noChangeArrowheads="1"/>
          </p:cNvSpPr>
          <p:nvPr>
            <p:ph type="body" idx="1"/>
          </p:nvPr>
        </p:nvSpPr>
        <p:spPr>
          <a:xfrm>
            <a:off x="847165" y="1524000"/>
            <a:ext cx="6849035" cy="914400"/>
          </a:xfrm>
        </p:spPr>
        <p:txBody>
          <a:bodyPr>
            <a:normAutofit/>
          </a:bodyPr>
          <a:lstStyle/>
          <a:p>
            <a:pPr>
              <a:lnSpc>
                <a:spcPct val="80000"/>
              </a:lnSpc>
              <a:buFontTx/>
              <a:buNone/>
            </a:pPr>
            <a:r>
              <a:rPr lang="en-GB" altLang="en-US" sz="2000">
                <a:solidFill>
                  <a:schemeClr val="accent2"/>
                </a:solidFill>
                <a:latin typeface="Arial" charset="0"/>
              </a:rPr>
              <a:t>depthLimitedSearch</a:t>
            </a:r>
            <a:r>
              <a:rPr lang="en-GB" altLang="en-US" sz="2000" dirty="0">
                <a:latin typeface="Arial" charset="0"/>
              </a:rPr>
              <a:t>( problem, stack, limit )</a:t>
            </a:r>
          </a:p>
          <a:p>
            <a:pPr>
              <a:lnSpc>
                <a:spcPct val="80000"/>
              </a:lnSpc>
              <a:buFontTx/>
              <a:buNone/>
            </a:pPr>
            <a:r>
              <a:rPr lang="en-GB" altLang="en-US" sz="2000" dirty="0">
                <a:latin typeface="Arial" charset="0"/>
              </a:rPr>
              <a:t>depth: 1, limit: 1, # of nodes tested: 2, expanded: 1</a:t>
            </a:r>
          </a:p>
          <a:p>
            <a:pPr>
              <a:lnSpc>
                <a:spcPct val="80000"/>
              </a:lnSpc>
              <a:buFontTx/>
              <a:buNone/>
            </a:pPr>
            <a:endParaRPr lang="en-GB" altLang="en-US" dirty="0">
              <a:latin typeface="Arial" charset="0"/>
            </a:endParaRPr>
          </a:p>
        </p:txBody>
      </p:sp>
      <p:sp>
        <p:nvSpPr>
          <p:cNvPr id="131075"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DLS Example (3)</a:t>
            </a:r>
          </a:p>
        </p:txBody>
      </p:sp>
      <p:sp>
        <p:nvSpPr>
          <p:cNvPr id="63493"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4"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63495"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63496"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7"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8" name="Text Box 9"/>
          <p:cNvSpPr txBox="1">
            <a:spLocks noChangeArrowheads="1"/>
          </p:cNvSpPr>
          <p:nvPr/>
        </p:nvSpPr>
        <p:spPr bwMode="auto">
          <a:xfrm>
            <a:off x="44958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63499" name="Line 10"/>
          <p:cNvSpPr>
            <a:spLocks noChangeShapeType="1"/>
          </p:cNvSpPr>
          <p:nvPr/>
        </p:nvSpPr>
        <p:spPr bwMode="auto">
          <a:xfrm>
            <a:off x="3886200" y="25908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00" name="Oval 11"/>
          <p:cNvSpPr>
            <a:spLocks noChangeArrowheads="1"/>
          </p:cNvSpPr>
          <p:nvPr/>
        </p:nvSpPr>
        <p:spPr bwMode="auto">
          <a:xfrm>
            <a:off x="80772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63501" name="Oval 12"/>
          <p:cNvSpPr>
            <a:spLocks noChangeArrowheads="1"/>
          </p:cNvSpPr>
          <p:nvPr/>
        </p:nvSpPr>
        <p:spPr bwMode="auto">
          <a:xfrm>
            <a:off x="90678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63502" name="Oval 13"/>
          <p:cNvSpPr>
            <a:spLocks noChangeArrowheads="1"/>
          </p:cNvSpPr>
          <p:nvPr/>
        </p:nvSpPr>
        <p:spPr bwMode="auto">
          <a:xfrm>
            <a:off x="9067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63503" name="Oval 14"/>
          <p:cNvSpPr>
            <a:spLocks noChangeArrowheads="1"/>
          </p:cNvSpPr>
          <p:nvPr/>
        </p:nvSpPr>
        <p:spPr bwMode="auto">
          <a:xfrm>
            <a:off x="80772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63504" name="Oval 15"/>
          <p:cNvSpPr>
            <a:spLocks noChangeArrowheads="1"/>
          </p:cNvSpPr>
          <p:nvPr/>
        </p:nvSpPr>
        <p:spPr bwMode="auto">
          <a:xfrm>
            <a:off x="80772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63505" name="Oval 16"/>
          <p:cNvSpPr>
            <a:spLocks noChangeArrowheads="1"/>
          </p:cNvSpPr>
          <p:nvPr/>
        </p:nvSpPr>
        <p:spPr bwMode="auto">
          <a:xfrm>
            <a:off x="70866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63506" name="Oval 17"/>
          <p:cNvSpPr>
            <a:spLocks noChangeArrowheads="1"/>
          </p:cNvSpPr>
          <p:nvPr/>
        </p:nvSpPr>
        <p:spPr bwMode="auto">
          <a:xfrm>
            <a:off x="70866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63507" name="Oval 18"/>
          <p:cNvSpPr>
            <a:spLocks noChangeArrowheads="1"/>
          </p:cNvSpPr>
          <p:nvPr/>
        </p:nvSpPr>
        <p:spPr bwMode="auto">
          <a:xfrm>
            <a:off x="6019800" y="5334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63508" name="Oval 19"/>
          <p:cNvSpPr>
            <a:spLocks noChangeArrowheads="1"/>
          </p:cNvSpPr>
          <p:nvPr/>
        </p:nvSpPr>
        <p:spPr bwMode="auto">
          <a:xfrm>
            <a:off x="6019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63509" name="Line 20"/>
          <p:cNvSpPr>
            <a:spLocks noChangeShapeType="1"/>
          </p:cNvSpPr>
          <p:nvPr/>
        </p:nvSpPr>
        <p:spPr bwMode="auto">
          <a:xfrm>
            <a:off x="83820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10" name="Line 21"/>
          <p:cNvSpPr>
            <a:spLocks noChangeShapeType="1"/>
          </p:cNvSpPr>
          <p:nvPr/>
        </p:nvSpPr>
        <p:spPr bwMode="auto">
          <a:xfrm>
            <a:off x="8382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11" name="Line 22"/>
          <p:cNvSpPr>
            <a:spLocks noChangeShapeType="1"/>
          </p:cNvSpPr>
          <p:nvPr/>
        </p:nvSpPr>
        <p:spPr bwMode="auto">
          <a:xfrm flipH="1">
            <a:off x="76200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12" name="Line 23"/>
          <p:cNvSpPr>
            <a:spLocks noChangeShapeType="1"/>
          </p:cNvSpPr>
          <p:nvPr/>
        </p:nvSpPr>
        <p:spPr bwMode="auto">
          <a:xfrm>
            <a:off x="8610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13" name="Line 24"/>
          <p:cNvSpPr>
            <a:spLocks noChangeShapeType="1"/>
          </p:cNvSpPr>
          <p:nvPr/>
        </p:nvSpPr>
        <p:spPr bwMode="auto">
          <a:xfrm>
            <a:off x="73914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14" name="Line 25"/>
          <p:cNvSpPr>
            <a:spLocks noChangeShapeType="1"/>
          </p:cNvSpPr>
          <p:nvPr/>
        </p:nvSpPr>
        <p:spPr bwMode="auto">
          <a:xfrm>
            <a:off x="9372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15" name="Line 26"/>
          <p:cNvSpPr>
            <a:spLocks noChangeShapeType="1"/>
          </p:cNvSpPr>
          <p:nvPr/>
        </p:nvSpPr>
        <p:spPr bwMode="auto">
          <a:xfrm flipH="1">
            <a:off x="65532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16" name="Line 27"/>
          <p:cNvSpPr>
            <a:spLocks noChangeShapeType="1"/>
          </p:cNvSpPr>
          <p:nvPr/>
        </p:nvSpPr>
        <p:spPr bwMode="auto">
          <a:xfrm>
            <a:off x="63246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17" name="Line 28"/>
          <p:cNvSpPr>
            <a:spLocks noChangeShapeType="1"/>
          </p:cNvSpPr>
          <p:nvPr/>
        </p:nvSpPr>
        <p:spPr bwMode="auto">
          <a:xfrm>
            <a:off x="76962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18" name="Line 29"/>
          <p:cNvSpPr>
            <a:spLocks noChangeShapeType="1"/>
          </p:cNvSpPr>
          <p:nvPr/>
        </p:nvSpPr>
        <p:spPr bwMode="auto">
          <a:xfrm flipH="1">
            <a:off x="8686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19" name="Text Box 30"/>
          <p:cNvSpPr txBox="1">
            <a:spLocks noChangeArrowheads="1"/>
          </p:cNvSpPr>
          <p:nvPr/>
        </p:nvSpPr>
        <p:spPr bwMode="auto">
          <a:xfrm>
            <a:off x="75438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63520" name="Text Box 31"/>
          <p:cNvSpPr txBox="1">
            <a:spLocks noChangeArrowheads="1"/>
          </p:cNvSpPr>
          <p:nvPr/>
        </p:nvSpPr>
        <p:spPr bwMode="auto">
          <a:xfrm>
            <a:off x="80772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63521" name="Text Box 32"/>
          <p:cNvSpPr txBox="1">
            <a:spLocks noChangeArrowheads="1"/>
          </p:cNvSpPr>
          <p:nvPr/>
        </p:nvSpPr>
        <p:spPr bwMode="auto">
          <a:xfrm>
            <a:off x="8915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63522" name="Text Box 33"/>
          <p:cNvSpPr txBox="1">
            <a:spLocks noChangeArrowheads="1"/>
          </p:cNvSpPr>
          <p:nvPr/>
        </p:nvSpPr>
        <p:spPr bwMode="auto">
          <a:xfrm>
            <a:off x="65214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63523" name="Text Box 34"/>
          <p:cNvSpPr txBox="1">
            <a:spLocks noChangeArrowheads="1"/>
          </p:cNvSpPr>
          <p:nvPr/>
        </p:nvSpPr>
        <p:spPr bwMode="auto">
          <a:xfrm>
            <a:off x="70866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63524" name="Text Box 35"/>
          <p:cNvSpPr txBox="1">
            <a:spLocks noChangeArrowheads="1"/>
          </p:cNvSpPr>
          <p:nvPr/>
        </p:nvSpPr>
        <p:spPr bwMode="auto">
          <a:xfrm>
            <a:off x="8077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63525" name="Text Box 36"/>
          <p:cNvSpPr txBox="1">
            <a:spLocks noChangeArrowheads="1"/>
          </p:cNvSpPr>
          <p:nvPr/>
        </p:nvSpPr>
        <p:spPr bwMode="auto">
          <a:xfrm>
            <a:off x="9067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63526" name="Text Box 37"/>
          <p:cNvSpPr txBox="1">
            <a:spLocks noChangeArrowheads="1"/>
          </p:cNvSpPr>
          <p:nvPr/>
        </p:nvSpPr>
        <p:spPr bwMode="auto">
          <a:xfrm>
            <a:off x="60198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63527" name="Text Box 38"/>
          <p:cNvSpPr txBox="1">
            <a:spLocks noChangeArrowheads="1"/>
          </p:cNvSpPr>
          <p:nvPr/>
        </p:nvSpPr>
        <p:spPr bwMode="auto">
          <a:xfrm>
            <a:off x="77406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63528" name="Text Box 39"/>
          <p:cNvSpPr txBox="1">
            <a:spLocks noChangeArrowheads="1"/>
          </p:cNvSpPr>
          <p:nvPr/>
        </p:nvSpPr>
        <p:spPr bwMode="auto">
          <a:xfrm>
            <a:off x="88074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63529" name="Line 40"/>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30" name="Text Box 41"/>
          <p:cNvSpPr txBox="1">
            <a:spLocks noChangeArrowheads="1"/>
          </p:cNvSpPr>
          <p:nvPr/>
        </p:nvSpPr>
        <p:spPr bwMode="auto">
          <a:xfrm>
            <a:off x="42672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{A,B,C}</a:t>
            </a:r>
            <a:endParaRPr lang="en-GB" altLang="en-US"/>
          </a:p>
        </p:txBody>
      </p:sp>
      <p:sp>
        <p:nvSpPr>
          <p:cNvPr id="63531" name="Line 42"/>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32" name="Text Box 43"/>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
        <p:nvSpPr>
          <p:cNvPr id="63533" name="Text Box 44"/>
          <p:cNvSpPr txBox="1">
            <a:spLocks noChangeArrowheads="1"/>
          </p:cNvSpPr>
          <p:nvPr/>
        </p:nvSpPr>
        <p:spPr bwMode="auto">
          <a:xfrm>
            <a:off x="3886200" y="3733801"/>
            <a:ext cx="184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{B,C} no expand</a:t>
            </a:r>
            <a:endParaRPr lang="en-GB" altLang="en-US"/>
          </a:p>
        </p:txBody>
      </p:sp>
      <p:sp>
        <p:nvSpPr>
          <p:cNvPr id="63534" name="Text Box 45"/>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Tree>
    <p:extLst>
      <p:ext uri="{BB962C8B-B14F-4D97-AF65-F5344CB8AC3E}">
        <p14:creationId xmlns:p14="http://schemas.microsoft.com/office/powerpoint/2010/main" val="21034060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AA9FC069-A23F-3744-8E3D-0DBA1CF6B3A8}" type="slidenum">
              <a:rPr lang="en-GB" altLang="en-US" sz="1400"/>
              <a:pPr/>
              <a:t>66</a:t>
            </a:fld>
            <a:endParaRPr lang="en-GB" altLang="en-US" sz="1400"/>
          </a:p>
        </p:txBody>
      </p:sp>
      <p:sp>
        <p:nvSpPr>
          <p:cNvPr id="64515" name="Rectangle 2"/>
          <p:cNvSpPr>
            <a:spLocks noGrp="1" noChangeArrowheads="1"/>
          </p:cNvSpPr>
          <p:nvPr>
            <p:ph type="body" idx="1"/>
          </p:nvPr>
        </p:nvSpPr>
        <p:spPr>
          <a:xfrm>
            <a:off x="927847" y="1524000"/>
            <a:ext cx="6844553" cy="914400"/>
          </a:xfrm>
        </p:spPr>
        <p:txBody>
          <a:bodyPr>
            <a:normAutofit/>
          </a:bodyPr>
          <a:lstStyle/>
          <a:p>
            <a:pPr>
              <a:lnSpc>
                <a:spcPct val="80000"/>
              </a:lnSpc>
              <a:buFontTx/>
              <a:buNone/>
            </a:pPr>
            <a:r>
              <a:rPr lang="en-GB" altLang="en-US" sz="2000">
                <a:solidFill>
                  <a:schemeClr val="accent2"/>
                </a:solidFill>
                <a:latin typeface="Arial" charset="0"/>
              </a:rPr>
              <a:t>depthLimitedSearch</a:t>
            </a:r>
            <a:r>
              <a:rPr lang="en-GB" altLang="en-US" sz="2000" dirty="0">
                <a:latin typeface="Arial" charset="0"/>
              </a:rPr>
              <a:t>( problem, stack, limit )</a:t>
            </a:r>
          </a:p>
          <a:p>
            <a:pPr>
              <a:lnSpc>
                <a:spcPct val="80000"/>
              </a:lnSpc>
              <a:buFontTx/>
              <a:buNone/>
            </a:pPr>
            <a:r>
              <a:rPr lang="en-GB" altLang="en-US" sz="2000" dirty="0">
                <a:latin typeface="Arial" charset="0"/>
              </a:rPr>
              <a:t>depth: 1, limit: 1, # of nodes tested: 3, expanded: 1</a:t>
            </a:r>
          </a:p>
          <a:p>
            <a:pPr>
              <a:lnSpc>
                <a:spcPct val="80000"/>
              </a:lnSpc>
              <a:buFontTx/>
              <a:buNone/>
            </a:pPr>
            <a:endParaRPr lang="en-GB" altLang="en-US" dirty="0">
              <a:latin typeface="Arial" charset="0"/>
            </a:endParaRPr>
          </a:p>
        </p:txBody>
      </p:sp>
      <p:sp>
        <p:nvSpPr>
          <p:cNvPr id="132099"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DLS Example (4)</a:t>
            </a:r>
          </a:p>
        </p:txBody>
      </p:sp>
      <p:sp>
        <p:nvSpPr>
          <p:cNvPr id="64517"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18"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64519"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64520"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1"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2" name="Text Box 9"/>
          <p:cNvSpPr txBox="1">
            <a:spLocks noChangeArrowheads="1"/>
          </p:cNvSpPr>
          <p:nvPr/>
        </p:nvSpPr>
        <p:spPr bwMode="auto">
          <a:xfrm>
            <a:off x="44958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64523" name="Line 10"/>
          <p:cNvSpPr>
            <a:spLocks noChangeShapeType="1"/>
          </p:cNvSpPr>
          <p:nvPr/>
        </p:nvSpPr>
        <p:spPr bwMode="auto">
          <a:xfrm>
            <a:off x="3886200" y="2590800"/>
            <a:ext cx="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4" name="Oval 11"/>
          <p:cNvSpPr>
            <a:spLocks noChangeArrowheads="1"/>
          </p:cNvSpPr>
          <p:nvPr/>
        </p:nvSpPr>
        <p:spPr bwMode="auto">
          <a:xfrm>
            <a:off x="80772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64525" name="Oval 12"/>
          <p:cNvSpPr>
            <a:spLocks noChangeArrowheads="1"/>
          </p:cNvSpPr>
          <p:nvPr/>
        </p:nvSpPr>
        <p:spPr bwMode="auto">
          <a:xfrm>
            <a:off x="90678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64526" name="Oval 13"/>
          <p:cNvSpPr>
            <a:spLocks noChangeArrowheads="1"/>
          </p:cNvSpPr>
          <p:nvPr/>
        </p:nvSpPr>
        <p:spPr bwMode="auto">
          <a:xfrm>
            <a:off x="9067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64527" name="Oval 14"/>
          <p:cNvSpPr>
            <a:spLocks noChangeArrowheads="1"/>
          </p:cNvSpPr>
          <p:nvPr/>
        </p:nvSpPr>
        <p:spPr bwMode="auto">
          <a:xfrm>
            <a:off x="80772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64528" name="Oval 15"/>
          <p:cNvSpPr>
            <a:spLocks noChangeArrowheads="1"/>
          </p:cNvSpPr>
          <p:nvPr/>
        </p:nvSpPr>
        <p:spPr bwMode="auto">
          <a:xfrm>
            <a:off x="80772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64529" name="Oval 16"/>
          <p:cNvSpPr>
            <a:spLocks noChangeArrowheads="1"/>
          </p:cNvSpPr>
          <p:nvPr/>
        </p:nvSpPr>
        <p:spPr bwMode="auto">
          <a:xfrm>
            <a:off x="70866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64530" name="Oval 17"/>
          <p:cNvSpPr>
            <a:spLocks noChangeArrowheads="1"/>
          </p:cNvSpPr>
          <p:nvPr/>
        </p:nvSpPr>
        <p:spPr bwMode="auto">
          <a:xfrm>
            <a:off x="70866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64531" name="Oval 18"/>
          <p:cNvSpPr>
            <a:spLocks noChangeArrowheads="1"/>
          </p:cNvSpPr>
          <p:nvPr/>
        </p:nvSpPr>
        <p:spPr bwMode="auto">
          <a:xfrm>
            <a:off x="6019800" y="5334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64532" name="Oval 19"/>
          <p:cNvSpPr>
            <a:spLocks noChangeArrowheads="1"/>
          </p:cNvSpPr>
          <p:nvPr/>
        </p:nvSpPr>
        <p:spPr bwMode="auto">
          <a:xfrm>
            <a:off x="6019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64533" name="Line 20"/>
          <p:cNvSpPr>
            <a:spLocks noChangeShapeType="1"/>
          </p:cNvSpPr>
          <p:nvPr/>
        </p:nvSpPr>
        <p:spPr bwMode="auto">
          <a:xfrm>
            <a:off x="83820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34" name="Line 21"/>
          <p:cNvSpPr>
            <a:spLocks noChangeShapeType="1"/>
          </p:cNvSpPr>
          <p:nvPr/>
        </p:nvSpPr>
        <p:spPr bwMode="auto">
          <a:xfrm>
            <a:off x="8382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35" name="Line 22"/>
          <p:cNvSpPr>
            <a:spLocks noChangeShapeType="1"/>
          </p:cNvSpPr>
          <p:nvPr/>
        </p:nvSpPr>
        <p:spPr bwMode="auto">
          <a:xfrm flipH="1">
            <a:off x="76200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36" name="Line 23"/>
          <p:cNvSpPr>
            <a:spLocks noChangeShapeType="1"/>
          </p:cNvSpPr>
          <p:nvPr/>
        </p:nvSpPr>
        <p:spPr bwMode="auto">
          <a:xfrm>
            <a:off x="8610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37" name="Line 24"/>
          <p:cNvSpPr>
            <a:spLocks noChangeShapeType="1"/>
          </p:cNvSpPr>
          <p:nvPr/>
        </p:nvSpPr>
        <p:spPr bwMode="auto">
          <a:xfrm>
            <a:off x="73914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38" name="Line 25"/>
          <p:cNvSpPr>
            <a:spLocks noChangeShapeType="1"/>
          </p:cNvSpPr>
          <p:nvPr/>
        </p:nvSpPr>
        <p:spPr bwMode="auto">
          <a:xfrm>
            <a:off x="9372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39" name="Line 26"/>
          <p:cNvSpPr>
            <a:spLocks noChangeShapeType="1"/>
          </p:cNvSpPr>
          <p:nvPr/>
        </p:nvSpPr>
        <p:spPr bwMode="auto">
          <a:xfrm flipH="1">
            <a:off x="65532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40" name="Line 27"/>
          <p:cNvSpPr>
            <a:spLocks noChangeShapeType="1"/>
          </p:cNvSpPr>
          <p:nvPr/>
        </p:nvSpPr>
        <p:spPr bwMode="auto">
          <a:xfrm>
            <a:off x="63246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41" name="Line 28"/>
          <p:cNvSpPr>
            <a:spLocks noChangeShapeType="1"/>
          </p:cNvSpPr>
          <p:nvPr/>
        </p:nvSpPr>
        <p:spPr bwMode="auto">
          <a:xfrm>
            <a:off x="76962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42" name="Line 29"/>
          <p:cNvSpPr>
            <a:spLocks noChangeShapeType="1"/>
          </p:cNvSpPr>
          <p:nvPr/>
        </p:nvSpPr>
        <p:spPr bwMode="auto">
          <a:xfrm flipH="1">
            <a:off x="8686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43" name="Text Box 30"/>
          <p:cNvSpPr txBox="1">
            <a:spLocks noChangeArrowheads="1"/>
          </p:cNvSpPr>
          <p:nvPr/>
        </p:nvSpPr>
        <p:spPr bwMode="auto">
          <a:xfrm>
            <a:off x="75438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64544" name="Text Box 31"/>
          <p:cNvSpPr txBox="1">
            <a:spLocks noChangeArrowheads="1"/>
          </p:cNvSpPr>
          <p:nvPr/>
        </p:nvSpPr>
        <p:spPr bwMode="auto">
          <a:xfrm>
            <a:off x="80772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64545" name="Text Box 32"/>
          <p:cNvSpPr txBox="1">
            <a:spLocks noChangeArrowheads="1"/>
          </p:cNvSpPr>
          <p:nvPr/>
        </p:nvSpPr>
        <p:spPr bwMode="auto">
          <a:xfrm>
            <a:off x="8915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64546" name="Text Box 33"/>
          <p:cNvSpPr txBox="1">
            <a:spLocks noChangeArrowheads="1"/>
          </p:cNvSpPr>
          <p:nvPr/>
        </p:nvSpPr>
        <p:spPr bwMode="auto">
          <a:xfrm>
            <a:off x="65214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64547" name="Text Box 34"/>
          <p:cNvSpPr txBox="1">
            <a:spLocks noChangeArrowheads="1"/>
          </p:cNvSpPr>
          <p:nvPr/>
        </p:nvSpPr>
        <p:spPr bwMode="auto">
          <a:xfrm>
            <a:off x="70866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64548" name="Text Box 35"/>
          <p:cNvSpPr txBox="1">
            <a:spLocks noChangeArrowheads="1"/>
          </p:cNvSpPr>
          <p:nvPr/>
        </p:nvSpPr>
        <p:spPr bwMode="auto">
          <a:xfrm>
            <a:off x="8077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64549" name="Text Box 36"/>
          <p:cNvSpPr txBox="1">
            <a:spLocks noChangeArrowheads="1"/>
          </p:cNvSpPr>
          <p:nvPr/>
        </p:nvSpPr>
        <p:spPr bwMode="auto">
          <a:xfrm>
            <a:off x="9067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64550" name="Text Box 37"/>
          <p:cNvSpPr txBox="1">
            <a:spLocks noChangeArrowheads="1"/>
          </p:cNvSpPr>
          <p:nvPr/>
        </p:nvSpPr>
        <p:spPr bwMode="auto">
          <a:xfrm>
            <a:off x="60198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64551" name="Text Box 38"/>
          <p:cNvSpPr txBox="1">
            <a:spLocks noChangeArrowheads="1"/>
          </p:cNvSpPr>
          <p:nvPr/>
        </p:nvSpPr>
        <p:spPr bwMode="auto">
          <a:xfrm>
            <a:off x="77406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64552" name="Text Box 39"/>
          <p:cNvSpPr txBox="1">
            <a:spLocks noChangeArrowheads="1"/>
          </p:cNvSpPr>
          <p:nvPr/>
        </p:nvSpPr>
        <p:spPr bwMode="auto">
          <a:xfrm>
            <a:off x="88074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64553" name="Line 40"/>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54" name="Text Box 41"/>
          <p:cNvSpPr txBox="1">
            <a:spLocks noChangeArrowheads="1"/>
          </p:cNvSpPr>
          <p:nvPr/>
        </p:nvSpPr>
        <p:spPr bwMode="auto">
          <a:xfrm>
            <a:off x="42672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{A,B,C}</a:t>
            </a:r>
            <a:endParaRPr lang="en-GB" altLang="en-US"/>
          </a:p>
        </p:txBody>
      </p:sp>
      <p:sp>
        <p:nvSpPr>
          <p:cNvPr id="64555" name="Line 42"/>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56" name="Text Box 43"/>
          <p:cNvSpPr txBox="1">
            <a:spLocks noChangeArrowheads="1"/>
          </p:cNvSpPr>
          <p:nvPr/>
        </p:nvSpPr>
        <p:spPr bwMode="auto">
          <a:xfrm>
            <a:off x="3886200" y="3733801"/>
            <a:ext cx="184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{B,C} no expand</a:t>
            </a:r>
            <a:endParaRPr lang="en-GB" altLang="en-US"/>
          </a:p>
        </p:txBody>
      </p:sp>
      <p:sp>
        <p:nvSpPr>
          <p:cNvPr id="64557" name="Line 44"/>
          <p:cNvSpPr>
            <a:spLocks noChangeShapeType="1"/>
          </p:cNvSpPr>
          <p:nvPr/>
        </p:nvSpPr>
        <p:spPr bwMode="auto">
          <a:xfrm>
            <a:off x="2286000" y="4495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58" name="Text Box 45"/>
          <p:cNvSpPr txBox="1">
            <a:spLocks noChangeArrowheads="1"/>
          </p:cNvSpPr>
          <p:nvPr/>
        </p:nvSpPr>
        <p:spPr bwMode="auto">
          <a:xfrm>
            <a:off x="2438400" y="4114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 not goal</a:t>
            </a:r>
            <a:endParaRPr lang="en-GB" altLang="en-US"/>
          </a:p>
        </p:txBody>
      </p:sp>
      <p:sp>
        <p:nvSpPr>
          <p:cNvPr id="64559" name="Text Box 46"/>
          <p:cNvSpPr txBox="1">
            <a:spLocks noChangeArrowheads="1"/>
          </p:cNvSpPr>
          <p:nvPr/>
        </p:nvSpPr>
        <p:spPr bwMode="auto">
          <a:xfrm>
            <a:off x="3962400" y="4114801"/>
            <a:ext cx="163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{C} no expand</a:t>
            </a:r>
            <a:endParaRPr lang="en-GB" altLang="en-US"/>
          </a:p>
        </p:txBody>
      </p:sp>
      <p:sp>
        <p:nvSpPr>
          <p:cNvPr id="64560" name="Text Box 47"/>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64561" name="Text Box 48"/>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Tree>
    <p:extLst>
      <p:ext uri="{BB962C8B-B14F-4D97-AF65-F5344CB8AC3E}">
        <p14:creationId xmlns:p14="http://schemas.microsoft.com/office/powerpoint/2010/main" val="695677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D668A326-4B42-1D49-8339-11F3E3987F82}" type="slidenum">
              <a:rPr lang="en-GB" altLang="en-US" sz="1400"/>
              <a:pPr/>
              <a:t>67</a:t>
            </a:fld>
            <a:endParaRPr lang="en-GB" altLang="en-US" sz="1400"/>
          </a:p>
        </p:txBody>
      </p:sp>
      <p:sp>
        <p:nvSpPr>
          <p:cNvPr id="65539" name="Rectangle 2"/>
          <p:cNvSpPr>
            <a:spLocks noGrp="1" noChangeArrowheads="1"/>
          </p:cNvSpPr>
          <p:nvPr>
            <p:ph type="body" idx="1"/>
          </p:nvPr>
        </p:nvSpPr>
        <p:spPr>
          <a:xfrm>
            <a:off x="2133600" y="1524000"/>
            <a:ext cx="5638800" cy="914400"/>
          </a:xfrm>
        </p:spPr>
        <p:txBody>
          <a:bodyPr>
            <a:normAutofit lnSpcReduction="10000"/>
          </a:bodyPr>
          <a:lstStyle/>
          <a:p>
            <a:pPr>
              <a:lnSpc>
                <a:spcPct val="80000"/>
              </a:lnSpc>
              <a:buFontTx/>
              <a:buNone/>
            </a:pPr>
            <a:r>
              <a:rPr lang="en-GB" altLang="en-US" sz="2000">
                <a:solidFill>
                  <a:schemeClr val="accent2"/>
                </a:solidFill>
                <a:latin typeface="Arial" charset="0"/>
              </a:rPr>
              <a:t>depthLimitedSearch</a:t>
            </a:r>
            <a:r>
              <a:rPr lang="en-GB" altLang="en-US" sz="2000">
                <a:latin typeface="Arial" charset="0"/>
              </a:rPr>
              <a:t>( problem, stack, limit )</a:t>
            </a:r>
          </a:p>
          <a:p>
            <a:pPr>
              <a:lnSpc>
                <a:spcPct val="80000"/>
              </a:lnSpc>
              <a:buFontTx/>
              <a:buNone/>
            </a:pPr>
            <a:r>
              <a:rPr lang="en-GB" altLang="en-US" sz="2000">
                <a:latin typeface="Arial" charset="0"/>
              </a:rPr>
              <a:t>depth: 1, limit: 1, # of nodes tested: 4, expanded: 1</a:t>
            </a:r>
          </a:p>
          <a:p>
            <a:pPr>
              <a:lnSpc>
                <a:spcPct val="80000"/>
              </a:lnSpc>
              <a:buFontTx/>
              <a:buNone/>
            </a:pPr>
            <a:endParaRPr lang="en-GB" altLang="en-US">
              <a:latin typeface="Arial" charset="0"/>
            </a:endParaRPr>
          </a:p>
        </p:txBody>
      </p:sp>
      <p:sp>
        <p:nvSpPr>
          <p:cNvPr id="133123"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DLS Example (5)</a:t>
            </a:r>
          </a:p>
        </p:txBody>
      </p:sp>
      <p:sp>
        <p:nvSpPr>
          <p:cNvPr id="65541"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2"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65543"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65544"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5"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6" name="Text Box 9"/>
          <p:cNvSpPr txBox="1">
            <a:spLocks noChangeArrowheads="1"/>
          </p:cNvSpPr>
          <p:nvPr/>
        </p:nvSpPr>
        <p:spPr bwMode="auto">
          <a:xfrm>
            <a:off x="44958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65547" name="Line 10"/>
          <p:cNvSpPr>
            <a:spLocks noChangeShapeType="1"/>
          </p:cNvSpPr>
          <p:nvPr/>
        </p:nvSpPr>
        <p:spPr bwMode="auto">
          <a:xfrm>
            <a:off x="3886200" y="25908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8" name="Oval 11"/>
          <p:cNvSpPr>
            <a:spLocks noChangeArrowheads="1"/>
          </p:cNvSpPr>
          <p:nvPr/>
        </p:nvSpPr>
        <p:spPr bwMode="auto">
          <a:xfrm>
            <a:off x="80772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65549" name="Oval 12"/>
          <p:cNvSpPr>
            <a:spLocks noChangeArrowheads="1"/>
          </p:cNvSpPr>
          <p:nvPr/>
        </p:nvSpPr>
        <p:spPr bwMode="auto">
          <a:xfrm>
            <a:off x="90678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65550" name="Oval 13"/>
          <p:cNvSpPr>
            <a:spLocks noChangeArrowheads="1"/>
          </p:cNvSpPr>
          <p:nvPr/>
        </p:nvSpPr>
        <p:spPr bwMode="auto">
          <a:xfrm>
            <a:off x="9067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65551" name="Oval 14"/>
          <p:cNvSpPr>
            <a:spLocks noChangeArrowheads="1"/>
          </p:cNvSpPr>
          <p:nvPr/>
        </p:nvSpPr>
        <p:spPr bwMode="auto">
          <a:xfrm>
            <a:off x="80772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65552" name="Oval 15"/>
          <p:cNvSpPr>
            <a:spLocks noChangeArrowheads="1"/>
          </p:cNvSpPr>
          <p:nvPr/>
        </p:nvSpPr>
        <p:spPr bwMode="auto">
          <a:xfrm>
            <a:off x="80772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65553" name="Oval 16"/>
          <p:cNvSpPr>
            <a:spLocks noChangeArrowheads="1"/>
          </p:cNvSpPr>
          <p:nvPr/>
        </p:nvSpPr>
        <p:spPr bwMode="auto">
          <a:xfrm>
            <a:off x="70866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65554" name="Oval 17"/>
          <p:cNvSpPr>
            <a:spLocks noChangeArrowheads="1"/>
          </p:cNvSpPr>
          <p:nvPr/>
        </p:nvSpPr>
        <p:spPr bwMode="auto">
          <a:xfrm>
            <a:off x="70866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65555" name="Oval 18"/>
          <p:cNvSpPr>
            <a:spLocks noChangeArrowheads="1"/>
          </p:cNvSpPr>
          <p:nvPr/>
        </p:nvSpPr>
        <p:spPr bwMode="auto">
          <a:xfrm>
            <a:off x="6019800" y="5334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65556" name="Oval 19"/>
          <p:cNvSpPr>
            <a:spLocks noChangeArrowheads="1"/>
          </p:cNvSpPr>
          <p:nvPr/>
        </p:nvSpPr>
        <p:spPr bwMode="auto">
          <a:xfrm>
            <a:off x="6019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65557" name="Line 20"/>
          <p:cNvSpPr>
            <a:spLocks noChangeShapeType="1"/>
          </p:cNvSpPr>
          <p:nvPr/>
        </p:nvSpPr>
        <p:spPr bwMode="auto">
          <a:xfrm>
            <a:off x="83820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58" name="Line 21"/>
          <p:cNvSpPr>
            <a:spLocks noChangeShapeType="1"/>
          </p:cNvSpPr>
          <p:nvPr/>
        </p:nvSpPr>
        <p:spPr bwMode="auto">
          <a:xfrm>
            <a:off x="8382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59" name="Line 22"/>
          <p:cNvSpPr>
            <a:spLocks noChangeShapeType="1"/>
          </p:cNvSpPr>
          <p:nvPr/>
        </p:nvSpPr>
        <p:spPr bwMode="auto">
          <a:xfrm flipH="1">
            <a:off x="76200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60" name="Line 23"/>
          <p:cNvSpPr>
            <a:spLocks noChangeShapeType="1"/>
          </p:cNvSpPr>
          <p:nvPr/>
        </p:nvSpPr>
        <p:spPr bwMode="auto">
          <a:xfrm>
            <a:off x="8610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61" name="Line 24"/>
          <p:cNvSpPr>
            <a:spLocks noChangeShapeType="1"/>
          </p:cNvSpPr>
          <p:nvPr/>
        </p:nvSpPr>
        <p:spPr bwMode="auto">
          <a:xfrm>
            <a:off x="73914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62" name="Line 25"/>
          <p:cNvSpPr>
            <a:spLocks noChangeShapeType="1"/>
          </p:cNvSpPr>
          <p:nvPr/>
        </p:nvSpPr>
        <p:spPr bwMode="auto">
          <a:xfrm>
            <a:off x="9372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63" name="Line 26"/>
          <p:cNvSpPr>
            <a:spLocks noChangeShapeType="1"/>
          </p:cNvSpPr>
          <p:nvPr/>
        </p:nvSpPr>
        <p:spPr bwMode="auto">
          <a:xfrm flipH="1">
            <a:off x="65532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64" name="Line 27"/>
          <p:cNvSpPr>
            <a:spLocks noChangeShapeType="1"/>
          </p:cNvSpPr>
          <p:nvPr/>
        </p:nvSpPr>
        <p:spPr bwMode="auto">
          <a:xfrm>
            <a:off x="63246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65" name="Line 28"/>
          <p:cNvSpPr>
            <a:spLocks noChangeShapeType="1"/>
          </p:cNvSpPr>
          <p:nvPr/>
        </p:nvSpPr>
        <p:spPr bwMode="auto">
          <a:xfrm>
            <a:off x="76962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66" name="Line 29"/>
          <p:cNvSpPr>
            <a:spLocks noChangeShapeType="1"/>
          </p:cNvSpPr>
          <p:nvPr/>
        </p:nvSpPr>
        <p:spPr bwMode="auto">
          <a:xfrm flipH="1">
            <a:off x="8686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67" name="Text Box 30"/>
          <p:cNvSpPr txBox="1">
            <a:spLocks noChangeArrowheads="1"/>
          </p:cNvSpPr>
          <p:nvPr/>
        </p:nvSpPr>
        <p:spPr bwMode="auto">
          <a:xfrm>
            <a:off x="75438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65568" name="Text Box 31"/>
          <p:cNvSpPr txBox="1">
            <a:spLocks noChangeArrowheads="1"/>
          </p:cNvSpPr>
          <p:nvPr/>
        </p:nvSpPr>
        <p:spPr bwMode="auto">
          <a:xfrm>
            <a:off x="80772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65569" name="Text Box 32"/>
          <p:cNvSpPr txBox="1">
            <a:spLocks noChangeArrowheads="1"/>
          </p:cNvSpPr>
          <p:nvPr/>
        </p:nvSpPr>
        <p:spPr bwMode="auto">
          <a:xfrm>
            <a:off x="8915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65570" name="Text Box 33"/>
          <p:cNvSpPr txBox="1">
            <a:spLocks noChangeArrowheads="1"/>
          </p:cNvSpPr>
          <p:nvPr/>
        </p:nvSpPr>
        <p:spPr bwMode="auto">
          <a:xfrm>
            <a:off x="65214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65571" name="Text Box 34"/>
          <p:cNvSpPr txBox="1">
            <a:spLocks noChangeArrowheads="1"/>
          </p:cNvSpPr>
          <p:nvPr/>
        </p:nvSpPr>
        <p:spPr bwMode="auto">
          <a:xfrm>
            <a:off x="70866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65572" name="Text Box 35"/>
          <p:cNvSpPr txBox="1">
            <a:spLocks noChangeArrowheads="1"/>
          </p:cNvSpPr>
          <p:nvPr/>
        </p:nvSpPr>
        <p:spPr bwMode="auto">
          <a:xfrm>
            <a:off x="8077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65573" name="Text Box 36"/>
          <p:cNvSpPr txBox="1">
            <a:spLocks noChangeArrowheads="1"/>
          </p:cNvSpPr>
          <p:nvPr/>
        </p:nvSpPr>
        <p:spPr bwMode="auto">
          <a:xfrm>
            <a:off x="9067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65574" name="Text Box 37"/>
          <p:cNvSpPr txBox="1">
            <a:spLocks noChangeArrowheads="1"/>
          </p:cNvSpPr>
          <p:nvPr/>
        </p:nvSpPr>
        <p:spPr bwMode="auto">
          <a:xfrm>
            <a:off x="60198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65575" name="Text Box 38"/>
          <p:cNvSpPr txBox="1">
            <a:spLocks noChangeArrowheads="1"/>
          </p:cNvSpPr>
          <p:nvPr/>
        </p:nvSpPr>
        <p:spPr bwMode="auto">
          <a:xfrm>
            <a:off x="77406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65576" name="Text Box 39"/>
          <p:cNvSpPr txBox="1">
            <a:spLocks noChangeArrowheads="1"/>
          </p:cNvSpPr>
          <p:nvPr/>
        </p:nvSpPr>
        <p:spPr bwMode="auto">
          <a:xfrm>
            <a:off x="88074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65577" name="Line 40"/>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78" name="Text Box 41"/>
          <p:cNvSpPr txBox="1">
            <a:spLocks noChangeArrowheads="1"/>
          </p:cNvSpPr>
          <p:nvPr/>
        </p:nvSpPr>
        <p:spPr bwMode="auto">
          <a:xfrm>
            <a:off x="42672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{A,B,C}</a:t>
            </a:r>
            <a:endParaRPr lang="en-GB" altLang="en-US"/>
          </a:p>
        </p:txBody>
      </p:sp>
      <p:sp>
        <p:nvSpPr>
          <p:cNvPr id="65579" name="Line 42"/>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80" name="Text Box 43"/>
          <p:cNvSpPr txBox="1">
            <a:spLocks noChangeArrowheads="1"/>
          </p:cNvSpPr>
          <p:nvPr/>
        </p:nvSpPr>
        <p:spPr bwMode="auto">
          <a:xfrm>
            <a:off x="3886200" y="3733801"/>
            <a:ext cx="184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{B,C} no expand</a:t>
            </a:r>
            <a:endParaRPr lang="en-GB" altLang="en-US"/>
          </a:p>
        </p:txBody>
      </p:sp>
      <p:sp>
        <p:nvSpPr>
          <p:cNvPr id="65581" name="Line 44"/>
          <p:cNvSpPr>
            <a:spLocks noChangeShapeType="1"/>
          </p:cNvSpPr>
          <p:nvPr/>
        </p:nvSpPr>
        <p:spPr bwMode="auto">
          <a:xfrm>
            <a:off x="2286000" y="4495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82" name="Text Box 45"/>
          <p:cNvSpPr txBox="1">
            <a:spLocks noChangeArrowheads="1"/>
          </p:cNvSpPr>
          <p:nvPr/>
        </p:nvSpPr>
        <p:spPr bwMode="auto">
          <a:xfrm>
            <a:off x="3962400" y="4114801"/>
            <a:ext cx="163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{C} no expand</a:t>
            </a:r>
            <a:endParaRPr lang="en-GB" altLang="en-US"/>
          </a:p>
        </p:txBody>
      </p:sp>
      <p:sp>
        <p:nvSpPr>
          <p:cNvPr id="65583" name="Text Box 46"/>
          <p:cNvSpPr txBox="1">
            <a:spLocks noChangeArrowheads="1"/>
          </p:cNvSpPr>
          <p:nvPr/>
        </p:nvSpPr>
        <p:spPr bwMode="auto">
          <a:xfrm>
            <a:off x="2438400" y="4495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C not goal</a:t>
            </a:r>
            <a:endParaRPr lang="en-GB" altLang="en-US"/>
          </a:p>
        </p:txBody>
      </p:sp>
      <p:sp>
        <p:nvSpPr>
          <p:cNvPr id="65584" name="Line 47"/>
          <p:cNvSpPr>
            <a:spLocks noChangeShapeType="1"/>
          </p:cNvSpPr>
          <p:nvPr/>
        </p:nvSpPr>
        <p:spPr bwMode="auto">
          <a:xfrm>
            <a:off x="2286000" y="4876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85" name="Text Box 48"/>
          <p:cNvSpPr txBox="1">
            <a:spLocks noChangeArrowheads="1"/>
          </p:cNvSpPr>
          <p:nvPr/>
        </p:nvSpPr>
        <p:spPr bwMode="auto">
          <a:xfrm>
            <a:off x="4044950" y="4495801"/>
            <a:ext cx="146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 no expand</a:t>
            </a:r>
            <a:endParaRPr lang="en-GB" altLang="en-US"/>
          </a:p>
        </p:txBody>
      </p:sp>
      <p:sp>
        <p:nvSpPr>
          <p:cNvPr id="65586" name="Text Box 49"/>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65587" name="Text Box 50"/>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
        <p:nvSpPr>
          <p:cNvPr id="65588" name="Text Box 51"/>
          <p:cNvSpPr txBox="1">
            <a:spLocks noChangeArrowheads="1"/>
          </p:cNvSpPr>
          <p:nvPr/>
        </p:nvSpPr>
        <p:spPr bwMode="auto">
          <a:xfrm>
            <a:off x="2438400" y="4114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 not goal</a:t>
            </a:r>
            <a:endParaRPr lang="en-GB" altLang="en-US"/>
          </a:p>
        </p:txBody>
      </p:sp>
      <p:sp>
        <p:nvSpPr>
          <p:cNvPr id="65589" name="Text Box 52"/>
          <p:cNvSpPr txBox="1">
            <a:spLocks noChangeArrowheads="1"/>
          </p:cNvSpPr>
          <p:nvPr/>
        </p:nvSpPr>
        <p:spPr bwMode="auto">
          <a:xfrm>
            <a:off x="7467601" y="5410201"/>
            <a:ext cx="962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2000">
                <a:latin typeface="Arial" charset="0"/>
              </a:rPr>
              <a:t>Failure</a:t>
            </a:r>
          </a:p>
        </p:txBody>
      </p:sp>
    </p:spTree>
    <p:extLst>
      <p:ext uri="{BB962C8B-B14F-4D97-AF65-F5344CB8AC3E}">
        <p14:creationId xmlns:p14="http://schemas.microsoft.com/office/powerpoint/2010/main" val="99469214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85306274-B288-1749-8408-971D42342330}" type="slidenum">
              <a:rPr lang="en-GB" altLang="en-US" sz="1400"/>
              <a:pPr/>
              <a:t>68</a:t>
            </a:fld>
            <a:endParaRPr lang="en-GB" altLang="en-US" sz="1400"/>
          </a:p>
        </p:txBody>
      </p:sp>
      <p:sp>
        <p:nvSpPr>
          <p:cNvPr id="66563" name="Rectangle 2"/>
          <p:cNvSpPr>
            <a:spLocks noGrp="1" noChangeArrowheads="1"/>
          </p:cNvSpPr>
          <p:nvPr>
            <p:ph type="body" idx="1"/>
          </p:nvPr>
        </p:nvSpPr>
        <p:spPr>
          <a:xfrm>
            <a:off x="2133600" y="1676400"/>
            <a:ext cx="7924800" cy="4572000"/>
          </a:xfrm>
        </p:spPr>
        <p:txBody>
          <a:bodyPr/>
          <a:lstStyle/>
          <a:p>
            <a:pPr>
              <a:buFontTx/>
              <a:buNone/>
            </a:pPr>
            <a:r>
              <a:rPr lang="en-GB" altLang="en-US">
                <a:latin typeface="Arial" charset="0"/>
              </a:rPr>
              <a:t>Completeness and Optimality:</a:t>
            </a:r>
          </a:p>
          <a:p>
            <a:pPr lvl="1">
              <a:buFontTx/>
              <a:buChar char="•"/>
            </a:pPr>
            <a:r>
              <a:rPr lang="en-GB" altLang="en-US">
                <a:latin typeface="Arial" charset="0"/>
              </a:rPr>
              <a:t>Not complete if </a:t>
            </a:r>
            <a:r>
              <a:rPr lang="en-GB" altLang="en-US" i="1">
                <a:latin typeface="Arial" charset="0"/>
              </a:rPr>
              <a:t>l &lt; d</a:t>
            </a:r>
            <a:r>
              <a:rPr lang="en-GB" altLang="en-US">
                <a:latin typeface="Arial" charset="0"/>
              </a:rPr>
              <a:t>.</a:t>
            </a:r>
          </a:p>
          <a:p>
            <a:pPr lvl="1">
              <a:buFontTx/>
              <a:buChar char="•"/>
            </a:pPr>
            <a:r>
              <a:rPr lang="en-GB" altLang="en-US">
                <a:latin typeface="Arial" charset="0"/>
              </a:rPr>
              <a:t>Not optimal if </a:t>
            </a:r>
            <a:r>
              <a:rPr lang="en-GB" altLang="en-US" i="1">
                <a:latin typeface="Arial" charset="0"/>
              </a:rPr>
              <a:t>l &gt; d</a:t>
            </a:r>
            <a:r>
              <a:rPr lang="en-GB" altLang="en-US">
                <a:latin typeface="Arial" charset="0"/>
              </a:rPr>
              <a:t>.</a:t>
            </a:r>
          </a:p>
          <a:p>
            <a:pPr lvl="1">
              <a:buFontTx/>
              <a:buBlip>
                <a:blip r:embed="rId2"/>
              </a:buBlip>
            </a:pPr>
            <a:endParaRPr lang="en-GB" altLang="en-US">
              <a:latin typeface="Arial" charset="0"/>
            </a:endParaRPr>
          </a:p>
          <a:p>
            <a:pPr>
              <a:buFontTx/>
              <a:buNone/>
            </a:pPr>
            <a:r>
              <a:rPr lang="en-GB" altLang="en-US">
                <a:latin typeface="Arial" charset="0"/>
              </a:rPr>
              <a:t>Time Complexity:</a:t>
            </a:r>
          </a:p>
          <a:p>
            <a:pPr lvl="1">
              <a:buFontTx/>
              <a:buChar char="•"/>
            </a:pPr>
            <a:r>
              <a:rPr lang="en-GB" altLang="en-US">
                <a:latin typeface="Arial" charset="0"/>
              </a:rPr>
              <a:t>O(</a:t>
            </a:r>
            <a:r>
              <a:rPr lang="en-GB" altLang="en-US" i="1">
                <a:latin typeface="Arial" charset="0"/>
              </a:rPr>
              <a:t>b</a:t>
            </a:r>
            <a:r>
              <a:rPr lang="en-GB" altLang="en-US" i="1" baseline="30000">
                <a:latin typeface="Arial" charset="0"/>
              </a:rPr>
              <a:t>l</a:t>
            </a:r>
            <a:r>
              <a:rPr lang="en-GB" altLang="en-US">
                <a:latin typeface="Arial" charset="0"/>
              </a:rPr>
              <a:t>)</a:t>
            </a:r>
          </a:p>
          <a:p>
            <a:pPr lvl="1">
              <a:buFontTx/>
              <a:buNone/>
            </a:pPr>
            <a:endParaRPr lang="en-GB" altLang="en-US">
              <a:latin typeface="Arial" charset="0"/>
            </a:endParaRPr>
          </a:p>
          <a:p>
            <a:pPr>
              <a:buFontTx/>
              <a:buNone/>
            </a:pPr>
            <a:r>
              <a:rPr lang="en-GB" altLang="en-US">
                <a:latin typeface="Arial" charset="0"/>
              </a:rPr>
              <a:t>Space Complexity:</a:t>
            </a:r>
          </a:p>
          <a:p>
            <a:pPr lvl="1">
              <a:buFontTx/>
              <a:buChar char="•"/>
            </a:pPr>
            <a:r>
              <a:rPr lang="en-GB" altLang="en-US">
                <a:latin typeface="Arial" charset="0"/>
              </a:rPr>
              <a:t>O(</a:t>
            </a:r>
            <a:r>
              <a:rPr lang="en-GB" altLang="en-US" i="1">
                <a:latin typeface="Arial" charset="0"/>
              </a:rPr>
              <a:t>bl</a:t>
            </a:r>
            <a:r>
              <a:rPr lang="en-GB" altLang="en-US">
                <a:latin typeface="Arial" charset="0"/>
              </a:rPr>
              <a:t>)</a:t>
            </a:r>
          </a:p>
        </p:txBody>
      </p:sp>
      <p:sp>
        <p:nvSpPr>
          <p:cNvPr id="128003" name="Rectangle 3"/>
          <p:cNvSpPr>
            <a:spLocks noChangeArrowheads="1"/>
          </p:cNvSpPr>
          <p:nvPr/>
        </p:nvSpPr>
        <p:spPr bwMode="auto">
          <a:xfrm>
            <a:off x="2057400" y="381000"/>
            <a:ext cx="81534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sz="3200" dirty="0">
                <a:latin typeface="Arial" charset="0"/>
              </a:rPr>
              <a:t>DLS Evaluation</a:t>
            </a:r>
          </a:p>
        </p:txBody>
      </p:sp>
    </p:spTree>
    <p:extLst>
      <p:ext uri="{BB962C8B-B14F-4D97-AF65-F5344CB8AC3E}">
        <p14:creationId xmlns:p14="http://schemas.microsoft.com/office/powerpoint/2010/main" val="17781055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7DD7DCA7-43D7-C64F-AF10-89C0A0DF252F}" type="slidenum">
              <a:rPr lang="en-GB" altLang="en-US" sz="1400"/>
              <a:pPr/>
              <a:t>69</a:t>
            </a:fld>
            <a:endParaRPr lang="en-GB" altLang="en-US" sz="1400"/>
          </a:p>
        </p:txBody>
      </p:sp>
      <p:sp>
        <p:nvSpPr>
          <p:cNvPr id="68611" name="Rectangle 2"/>
          <p:cNvSpPr>
            <a:spLocks noGrp="1" noChangeArrowheads="1"/>
          </p:cNvSpPr>
          <p:nvPr>
            <p:ph type="body" idx="1"/>
          </p:nvPr>
        </p:nvSpPr>
        <p:spPr>
          <a:xfrm>
            <a:off x="2133600" y="1524000"/>
            <a:ext cx="5029200" cy="914400"/>
          </a:xfrm>
        </p:spPr>
        <p:txBody>
          <a:bodyPr/>
          <a:lstStyle/>
          <a:p>
            <a:pPr>
              <a:buFontTx/>
              <a:buNone/>
            </a:pPr>
            <a:r>
              <a:rPr lang="en-GB" altLang="en-US" sz="2000">
                <a:solidFill>
                  <a:schemeClr val="accent2"/>
                </a:solidFill>
                <a:latin typeface="Arial" charset="0"/>
              </a:rPr>
              <a:t>deepeningSearch</a:t>
            </a:r>
            <a:r>
              <a:rPr lang="en-GB" altLang="en-US" sz="2000">
                <a:latin typeface="Arial" charset="0"/>
              </a:rPr>
              <a:t>( problem, stack )</a:t>
            </a:r>
          </a:p>
          <a:p>
            <a:pPr>
              <a:buFontTx/>
              <a:buNone/>
            </a:pPr>
            <a:r>
              <a:rPr lang="en-GB" altLang="en-US" sz="2000">
                <a:latin typeface="Arial" charset="0"/>
              </a:rPr>
              <a:t>depth: 1, # of nodes tested: 0, expanded: 0</a:t>
            </a:r>
          </a:p>
          <a:p>
            <a:pPr>
              <a:buFontTx/>
              <a:buNone/>
            </a:pPr>
            <a:endParaRPr lang="en-GB" altLang="en-US">
              <a:latin typeface="Arial" charset="0"/>
            </a:endParaRPr>
          </a:p>
        </p:txBody>
      </p:sp>
      <p:sp>
        <p:nvSpPr>
          <p:cNvPr id="103427"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IDS Example</a:t>
            </a:r>
          </a:p>
        </p:txBody>
      </p:sp>
      <p:sp>
        <p:nvSpPr>
          <p:cNvPr id="68613"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14"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68615"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68616"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17"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18" name="Text Box 9"/>
          <p:cNvSpPr txBox="1">
            <a:spLocks noChangeArrowheads="1"/>
          </p:cNvSpPr>
          <p:nvPr/>
        </p:nvSpPr>
        <p:spPr bwMode="auto">
          <a:xfrm>
            <a:off x="44196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68619" name="Line 10"/>
          <p:cNvSpPr>
            <a:spLocks noChangeShapeType="1"/>
          </p:cNvSpPr>
          <p:nvPr/>
        </p:nvSpPr>
        <p:spPr bwMode="auto">
          <a:xfrm>
            <a:off x="3886200" y="25908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20" name="Oval 12"/>
          <p:cNvSpPr>
            <a:spLocks noChangeArrowheads="1"/>
          </p:cNvSpPr>
          <p:nvPr/>
        </p:nvSpPr>
        <p:spPr bwMode="auto">
          <a:xfrm>
            <a:off x="80772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68621" name="Oval 13"/>
          <p:cNvSpPr>
            <a:spLocks noChangeArrowheads="1"/>
          </p:cNvSpPr>
          <p:nvPr/>
        </p:nvSpPr>
        <p:spPr bwMode="auto">
          <a:xfrm>
            <a:off x="9067800" y="3048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68622" name="Oval 14"/>
          <p:cNvSpPr>
            <a:spLocks noChangeArrowheads="1"/>
          </p:cNvSpPr>
          <p:nvPr/>
        </p:nvSpPr>
        <p:spPr bwMode="auto">
          <a:xfrm>
            <a:off x="9067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68623" name="Oval 15"/>
          <p:cNvSpPr>
            <a:spLocks noChangeArrowheads="1"/>
          </p:cNvSpPr>
          <p:nvPr/>
        </p:nvSpPr>
        <p:spPr bwMode="auto">
          <a:xfrm>
            <a:off x="8077200" y="3048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68624" name="Oval 16"/>
          <p:cNvSpPr>
            <a:spLocks noChangeArrowheads="1"/>
          </p:cNvSpPr>
          <p:nvPr/>
        </p:nvSpPr>
        <p:spPr bwMode="auto">
          <a:xfrm>
            <a:off x="80772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68625" name="Oval 17"/>
          <p:cNvSpPr>
            <a:spLocks noChangeArrowheads="1"/>
          </p:cNvSpPr>
          <p:nvPr/>
        </p:nvSpPr>
        <p:spPr bwMode="auto">
          <a:xfrm>
            <a:off x="7086600" y="3048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68626" name="Oval 18"/>
          <p:cNvSpPr>
            <a:spLocks noChangeArrowheads="1"/>
          </p:cNvSpPr>
          <p:nvPr/>
        </p:nvSpPr>
        <p:spPr bwMode="auto">
          <a:xfrm>
            <a:off x="70866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68627" name="Oval 19"/>
          <p:cNvSpPr>
            <a:spLocks noChangeArrowheads="1"/>
          </p:cNvSpPr>
          <p:nvPr/>
        </p:nvSpPr>
        <p:spPr bwMode="auto">
          <a:xfrm>
            <a:off x="6019800" y="5334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68628" name="Oval 20"/>
          <p:cNvSpPr>
            <a:spLocks noChangeArrowheads="1"/>
          </p:cNvSpPr>
          <p:nvPr/>
        </p:nvSpPr>
        <p:spPr bwMode="auto">
          <a:xfrm>
            <a:off x="6019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68629" name="Line 21"/>
          <p:cNvSpPr>
            <a:spLocks noChangeShapeType="1"/>
          </p:cNvSpPr>
          <p:nvPr/>
        </p:nvSpPr>
        <p:spPr bwMode="auto">
          <a:xfrm>
            <a:off x="83820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0" name="Line 22"/>
          <p:cNvSpPr>
            <a:spLocks noChangeShapeType="1"/>
          </p:cNvSpPr>
          <p:nvPr/>
        </p:nvSpPr>
        <p:spPr bwMode="auto">
          <a:xfrm>
            <a:off x="8382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1" name="Line 23"/>
          <p:cNvSpPr>
            <a:spLocks noChangeShapeType="1"/>
          </p:cNvSpPr>
          <p:nvPr/>
        </p:nvSpPr>
        <p:spPr bwMode="auto">
          <a:xfrm flipH="1">
            <a:off x="76200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2" name="Line 24"/>
          <p:cNvSpPr>
            <a:spLocks noChangeShapeType="1"/>
          </p:cNvSpPr>
          <p:nvPr/>
        </p:nvSpPr>
        <p:spPr bwMode="auto">
          <a:xfrm>
            <a:off x="8610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3" name="Line 25"/>
          <p:cNvSpPr>
            <a:spLocks noChangeShapeType="1"/>
          </p:cNvSpPr>
          <p:nvPr/>
        </p:nvSpPr>
        <p:spPr bwMode="auto">
          <a:xfrm>
            <a:off x="73914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4" name="Line 26"/>
          <p:cNvSpPr>
            <a:spLocks noChangeShapeType="1"/>
          </p:cNvSpPr>
          <p:nvPr/>
        </p:nvSpPr>
        <p:spPr bwMode="auto">
          <a:xfrm>
            <a:off x="9372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5" name="Line 27"/>
          <p:cNvSpPr>
            <a:spLocks noChangeShapeType="1"/>
          </p:cNvSpPr>
          <p:nvPr/>
        </p:nvSpPr>
        <p:spPr bwMode="auto">
          <a:xfrm flipH="1">
            <a:off x="65532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6" name="Line 28"/>
          <p:cNvSpPr>
            <a:spLocks noChangeShapeType="1"/>
          </p:cNvSpPr>
          <p:nvPr/>
        </p:nvSpPr>
        <p:spPr bwMode="auto">
          <a:xfrm>
            <a:off x="63246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7" name="Line 29"/>
          <p:cNvSpPr>
            <a:spLocks noChangeShapeType="1"/>
          </p:cNvSpPr>
          <p:nvPr/>
        </p:nvSpPr>
        <p:spPr bwMode="auto">
          <a:xfrm>
            <a:off x="76962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8" name="Line 30"/>
          <p:cNvSpPr>
            <a:spLocks noChangeShapeType="1"/>
          </p:cNvSpPr>
          <p:nvPr/>
        </p:nvSpPr>
        <p:spPr bwMode="auto">
          <a:xfrm flipH="1">
            <a:off x="8686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9" name="Text Box 31"/>
          <p:cNvSpPr txBox="1">
            <a:spLocks noChangeArrowheads="1"/>
          </p:cNvSpPr>
          <p:nvPr/>
        </p:nvSpPr>
        <p:spPr bwMode="auto">
          <a:xfrm>
            <a:off x="75438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68640" name="Text Box 32"/>
          <p:cNvSpPr txBox="1">
            <a:spLocks noChangeArrowheads="1"/>
          </p:cNvSpPr>
          <p:nvPr/>
        </p:nvSpPr>
        <p:spPr bwMode="auto">
          <a:xfrm>
            <a:off x="80772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68641" name="Text Box 33"/>
          <p:cNvSpPr txBox="1">
            <a:spLocks noChangeArrowheads="1"/>
          </p:cNvSpPr>
          <p:nvPr/>
        </p:nvSpPr>
        <p:spPr bwMode="auto">
          <a:xfrm>
            <a:off x="8915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68642" name="Text Box 34"/>
          <p:cNvSpPr txBox="1">
            <a:spLocks noChangeArrowheads="1"/>
          </p:cNvSpPr>
          <p:nvPr/>
        </p:nvSpPr>
        <p:spPr bwMode="auto">
          <a:xfrm>
            <a:off x="65214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68643" name="Text Box 35"/>
          <p:cNvSpPr txBox="1">
            <a:spLocks noChangeArrowheads="1"/>
          </p:cNvSpPr>
          <p:nvPr/>
        </p:nvSpPr>
        <p:spPr bwMode="auto">
          <a:xfrm>
            <a:off x="70866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68644" name="Text Box 36"/>
          <p:cNvSpPr txBox="1">
            <a:spLocks noChangeArrowheads="1"/>
          </p:cNvSpPr>
          <p:nvPr/>
        </p:nvSpPr>
        <p:spPr bwMode="auto">
          <a:xfrm>
            <a:off x="8077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68645" name="Text Box 37"/>
          <p:cNvSpPr txBox="1">
            <a:spLocks noChangeArrowheads="1"/>
          </p:cNvSpPr>
          <p:nvPr/>
        </p:nvSpPr>
        <p:spPr bwMode="auto">
          <a:xfrm>
            <a:off x="9067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68646" name="Text Box 38"/>
          <p:cNvSpPr txBox="1">
            <a:spLocks noChangeArrowheads="1"/>
          </p:cNvSpPr>
          <p:nvPr/>
        </p:nvSpPr>
        <p:spPr bwMode="auto">
          <a:xfrm>
            <a:off x="60198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68647" name="Text Box 39"/>
          <p:cNvSpPr txBox="1">
            <a:spLocks noChangeArrowheads="1"/>
          </p:cNvSpPr>
          <p:nvPr/>
        </p:nvSpPr>
        <p:spPr bwMode="auto">
          <a:xfrm>
            <a:off x="77406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68648" name="Text Box 40"/>
          <p:cNvSpPr txBox="1">
            <a:spLocks noChangeArrowheads="1"/>
          </p:cNvSpPr>
          <p:nvPr/>
        </p:nvSpPr>
        <p:spPr bwMode="auto">
          <a:xfrm>
            <a:off x="88074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Tree>
    <p:extLst>
      <p:ext uri="{BB962C8B-B14F-4D97-AF65-F5344CB8AC3E}">
        <p14:creationId xmlns:p14="http://schemas.microsoft.com/office/powerpoint/2010/main" val="1471396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Arial" charset="0"/>
              </a:rPr>
              <a:t>Knowledge Formulation</a:t>
            </a:r>
          </a:p>
        </p:txBody>
      </p:sp>
      <p:sp>
        <p:nvSpPr>
          <p:cNvPr id="8195" name="Rectangle 3"/>
          <p:cNvSpPr>
            <a:spLocks noGrp="1" noChangeArrowheads="1"/>
          </p:cNvSpPr>
          <p:nvPr>
            <p:ph idx="1"/>
          </p:nvPr>
        </p:nvSpPr>
        <p:spPr>
          <a:xfrm>
            <a:off x="838200" y="2849564"/>
            <a:ext cx="10515600" cy="4351338"/>
          </a:xfrm>
        </p:spPr>
        <p:txBody>
          <a:bodyPr/>
          <a:lstStyle/>
          <a:p>
            <a:r>
              <a:rPr lang="en-GB" altLang="en-US" sz="2400" dirty="0">
                <a:latin typeface="Arial" charset="0"/>
              </a:rPr>
              <a:t>The information needs to be</a:t>
            </a:r>
          </a:p>
          <a:p>
            <a:pPr lvl="1"/>
            <a:r>
              <a:rPr lang="en-GB" altLang="en-US" u="sng" dirty="0">
                <a:latin typeface="Arial" charset="0"/>
              </a:rPr>
              <a:t>sufficient</a:t>
            </a:r>
            <a:r>
              <a:rPr lang="en-GB" altLang="en-US" dirty="0">
                <a:latin typeface="Arial" charset="0"/>
              </a:rPr>
              <a:t> to describe all relevant aspects to reaching the goal</a:t>
            </a:r>
          </a:p>
          <a:p>
            <a:pPr lvl="1"/>
            <a:r>
              <a:rPr lang="en-GB" altLang="en-US" u="sng" dirty="0">
                <a:latin typeface="Arial" charset="0"/>
              </a:rPr>
              <a:t>adequate</a:t>
            </a:r>
            <a:r>
              <a:rPr lang="en-GB" altLang="en-US" dirty="0">
                <a:latin typeface="Arial" charset="0"/>
              </a:rPr>
              <a:t> to describe the world state/situation</a:t>
            </a:r>
          </a:p>
          <a:p>
            <a:pPr lvl="1">
              <a:lnSpc>
                <a:spcPct val="80000"/>
              </a:lnSpc>
            </a:pPr>
            <a:endParaRPr lang="en-GB" altLang="en-US" dirty="0">
              <a:latin typeface="Arial" charset="0"/>
            </a:endParaRPr>
          </a:p>
          <a:p>
            <a:r>
              <a:rPr lang="en-GB" altLang="en-US" sz="2400" i="1" dirty="0">
                <a:latin typeface="Arial" charset="0"/>
              </a:rPr>
              <a:t>For now, we'll assume:</a:t>
            </a:r>
          </a:p>
          <a:p>
            <a:pPr lvl="1"/>
            <a:r>
              <a:rPr lang="en-GB" altLang="en-US" dirty="0">
                <a:latin typeface="Arial" charset="0"/>
              </a:rPr>
              <a:t>All necessary information about a problem domain is </a:t>
            </a:r>
            <a:r>
              <a:rPr lang="en-GB" altLang="en-US" b="1" u="sng" dirty="0">
                <a:latin typeface="Arial" charset="0"/>
              </a:rPr>
              <a:t>observable</a:t>
            </a:r>
            <a:r>
              <a:rPr lang="en-GB" altLang="en-US" dirty="0">
                <a:latin typeface="Arial" charset="0"/>
              </a:rPr>
              <a:t>: each state is a complete description of the world.</a:t>
            </a:r>
          </a:p>
        </p:txBody>
      </p:sp>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9796E52-A2F2-024B-A70F-46B27FE440B3}" type="slidenum">
              <a:rPr lang="en-GB" altLang="en-US" sz="1400"/>
              <a:pPr/>
              <a:t>7</a:t>
            </a:fld>
            <a:endParaRPr lang="en-GB" altLang="en-US" sz="1400"/>
          </a:p>
        </p:txBody>
      </p:sp>
      <p:sp>
        <p:nvSpPr>
          <p:cNvPr id="8197" name="Text Box 5"/>
          <p:cNvSpPr txBox="1">
            <a:spLocks noChangeArrowheads="1"/>
          </p:cNvSpPr>
          <p:nvPr/>
        </p:nvSpPr>
        <p:spPr bwMode="auto">
          <a:xfrm>
            <a:off x="838200" y="1954326"/>
            <a:ext cx="792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2800" dirty="0">
                <a:latin typeface="Arial" charset="0"/>
              </a:rPr>
              <a:t>What </a:t>
            </a:r>
            <a:r>
              <a:rPr lang="en-GB" altLang="en-US" sz="2800" u="sng" dirty="0">
                <a:latin typeface="Arial" charset="0"/>
              </a:rPr>
              <a:t>knowledge</a:t>
            </a:r>
            <a:r>
              <a:rPr lang="en-GB" altLang="en-US" sz="2800" dirty="0">
                <a:latin typeface="Arial" charset="0"/>
              </a:rPr>
              <a:t> does the agent need?</a:t>
            </a:r>
            <a:endParaRPr lang="en-GB" altLang="en-US" b="1" dirty="0"/>
          </a:p>
        </p:txBody>
      </p:sp>
    </p:spTree>
    <p:extLst>
      <p:ext uri="{BB962C8B-B14F-4D97-AF65-F5344CB8AC3E}">
        <p14:creationId xmlns:p14="http://schemas.microsoft.com/office/powerpoint/2010/main" val="47429599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085A7282-235C-E644-93F9-F14CF35C7FD8}" type="slidenum">
              <a:rPr lang="en-GB" altLang="en-US" sz="1400"/>
              <a:pPr/>
              <a:t>70</a:t>
            </a:fld>
            <a:endParaRPr lang="en-GB" altLang="en-US" sz="1400"/>
          </a:p>
        </p:txBody>
      </p:sp>
      <p:sp>
        <p:nvSpPr>
          <p:cNvPr id="69635" name="Rectangle 2"/>
          <p:cNvSpPr>
            <a:spLocks noGrp="1" noChangeArrowheads="1"/>
          </p:cNvSpPr>
          <p:nvPr>
            <p:ph type="body" idx="1"/>
          </p:nvPr>
        </p:nvSpPr>
        <p:spPr>
          <a:xfrm>
            <a:off x="2133600" y="1524000"/>
            <a:ext cx="5029200" cy="914400"/>
          </a:xfrm>
        </p:spPr>
        <p:txBody>
          <a:bodyPr/>
          <a:lstStyle/>
          <a:p>
            <a:pPr>
              <a:buFontTx/>
              <a:buNone/>
            </a:pPr>
            <a:r>
              <a:rPr lang="en-GB" altLang="en-US" sz="2000">
                <a:solidFill>
                  <a:schemeClr val="accent2"/>
                </a:solidFill>
                <a:latin typeface="Arial" charset="0"/>
              </a:rPr>
              <a:t>deepeningSearch</a:t>
            </a:r>
            <a:r>
              <a:rPr lang="en-GB" altLang="en-US" sz="2000">
                <a:latin typeface="Arial" charset="0"/>
              </a:rPr>
              <a:t>( problem, stack )</a:t>
            </a:r>
          </a:p>
          <a:p>
            <a:pPr>
              <a:buFontTx/>
              <a:buNone/>
            </a:pPr>
            <a:r>
              <a:rPr lang="en-GB" altLang="en-US" sz="2000">
                <a:latin typeface="Arial" charset="0"/>
              </a:rPr>
              <a:t>depth: 1, # of nodes tested: 1, expanded: 1</a:t>
            </a:r>
          </a:p>
          <a:p>
            <a:pPr>
              <a:buFontTx/>
              <a:buNone/>
            </a:pPr>
            <a:endParaRPr lang="en-GB" altLang="en-US">
              <a:latin typeface="Arial" charset="0"/>
            </a:endParaRPr>
          </a:p>
        </p:txBody>
      </p:sp>
      <p:sp>
        <p:nvSpPr>
          <p:cNvPr id="104451"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IDS Example (2)</a:t>
            </a:r>
          </a:p>
        </p:txBody>
      </p:sp>
      <p:sp>
        <p:nvSpPr>
          <p:cNvPr id="69637"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38"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69639"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69640"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1"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2" name="Text Box 9"/>
          <p:cNvSpPr txBox="1">
            <a:spLocks noChangeArrowheads="1"/>
          </p:cNvSpPr>
          <p:nvPr/>
        </p:nvSpPr>
        <p:spPr bwMode="auto">
          <a:xfrm>
            <a:off x="44958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69643" name="Line 10"/>
          <p:cNvSpPr>
            <a:spLocks noChangeShapeType="1"/>
          </p:cNvSpPr>
          <p:nvPr/>
        </p:nvSpPr>
        <p:spPr bwMode="auto">
          <a:xfrm>
            <a:off x="3886200" y="25908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4" name="Oval 12"/>
          <p:cNvSpPr>
            <a:spLocks noChangeArrowheads="1"/>
          </p:cNvSpPr>
          <p:nvPr/>
        </p:nvSpPr>
        <p:spPr bwMode="auto">
          <a:xfrm>
            <a:off x="80772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69645" name="Oval 13"/>
          <p:cNvSpPr>
            <a:spLocks noChangeArrowheads="1"/>
          </p:cNvSpPr>
          <p:nvPr/>
        </p:nvSpPr>
        <p:spPr bwMode="auto">
          <a:xfrm>
            <a:off x="90678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69646" name="Oval 14"/>
          <p:cNvSpPr>
            <a:spLocks noChangeArrowheads="1"/>
          </p:cNvSpPr>
          <p:nvPr/>
        </p:nvSpPr>
        <p:spPr bwMode="auto">
          <a:xfrm>
            <a:off x="9067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69647" name="Oval 15"/>
          <p:cNvSpPr>
            <a:spLocks noChangeArrowheads="1"/>
          </p:cNvSpPr>
          <p:nvPr/>
        </p:nvSpPr>
        <p:spPr bwMode="auto">
          <a:xfrm>
            <a:off x="80772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69648" name="Oval 16"/>
          <p:cNvSpPr>
            <a:spLocks noChangeArrowheads="1"/>
          </p:cNvSpPr>
          <p:nvPr/>
        </p:nvSpPr>
        <p:spPr bwMode="auto">
          <a:xfrm>
            <a:off x="80772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69649" name="Oval 17"/>
          <p:cNvSpPr>
            <a:spLocks noChangeArrowheads="1"/>
          </p:cNvSpPr>
          <p:nvPr/>
        </p:nvSpPr>
        <p:spPr bwMode="auto">
          <a:xfrm>
            <a:off x="70866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69650" name="Oval 18"/>
          <p:cNvSpPr>
            <a:spLocks noChangeArrowheads="1"/>
          </p:cNvSpPr>
          <p:nvPr/>
        </p:nvSpPr>
        <p:spPr bwMode="auto">
          <a:xfrm>
            <a:off x="70866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69651" name="Oval 19"/>
          <p:cNvSpPr>
            <a:spLocks noChangeArrowheads="1"/>
          </p:cNvSpPr>
          <p:nvPr/>
        </p:nvSpPr>
        <p:spPr bwMode="auto">
          <a:xfrm>
            <a:off x="6019800" y="5334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69652" name="Oval 20"/>
          <p:cNvSpPr>
            <a:spLocks noChangeArrowheads="1"/>
          </p:cNvSpPr>
          <p:nvPr/>
        </p:nvSpPr>
        <p:spPr bwMode="auto">
          <a:xfrm>
            <a:off x="6019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69653" name="Line 21"/>
          <p:cNvSpPr>
            <a:spLocks noChangeShapeType="1"/>
          </p:cNvSpPr>
          <p:nvPr/>
        </p:nvSpPr>
        <p:spPr bwMode="auto">
          <a:xfrm>
            <a:off x="83820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54" name="Line 22"/>
          <p:cNvSpPr>
            <a:spLocks noChangeShapeType="1"/>
          </p:cNvSpPr>
          <p:nvPr/>
        </p:nvSpPr>
        <p:spPr bwMode="auto">
          <a:xfrm>
            <a:off x="8382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55" name="Line 23"/>
          <p:cNvSpPr>
            <a:spLocks noChangeShapeType="1"/>
          </p:cNvSpPr>
          <p:nvPr/>
        </p:nvSpPr>
        <p:spPr bwMode="auto">
          <a:xfrm flipH="1">
            <a:off x="76200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56" name="Line 24"/>
          <p:cNvSpPr>
            <a:spLocks noChangeShapeType="1"/>
          </p:cNvSpPr>
          <p:nvPr/>
        </p:nvSpPr>
        <p:spPr bwMode="auto">
          <a:xfrm>
            <a:off x="8610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57" name="Line 25"/>
          <p:cNvSpPr>
            <a:spLocks noChangeShapeType="1"/>
          </p:cNvSpPr>
          <p:nvPr/>
        </p:nvSpPr>
        <p:spPr bwMode="auto">
          <a:xfrm>
            <a:off x="73914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58" name="Line 26"/>
          <p:cNvSpPr>
            <a:spLocks noChangeShapeType="1"/>
          </p:cNvSpPr>
          <p:nvPr/>
        </p:nvSpPr>
        <p:spPr bwMode="auto">
          <a:xfrm>
            <a:off x="9372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59" name="Line 27"/>
          <p:cNvSpPr>
            <a:spLocks noChangeShapeType="1"/>
          </p:cNvSpPr>
          <p:nvPr/>
        </p:nvSpPr>
        <p:spPr bwMode="auto">
          <a:xfrm flipH="1">
            <a:off x="65532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60" name="Line 28"/>
          <p:cNvSpPr>
            <a:spLocks noChangeShapeType="1"/>
          </p:cNvSpPr>
          <p:nvPr/>
        </p:nvSpPr>
        <p:spPr bwMode="auto">
          <a:xfrm>
            <a:off x="63246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61" name="Line 29"/>
          <p:cNvSpPr>
            <a:spLocks noChangeShapeType="1"/>
          </p:cNvSpPr>
          <p:nvPr/>
        </p:nvSpPr>
        <p:spPr bwMode="auto">
          <a:xfrm>
            <a:off x="76962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62" name="Line 30"/>
          <p:cNvSpPr>
            <a:spLocks noChangeShapeType="1"/>
          </p:cNvSpPr>
          <p:nvPr/>
        </p:nvSpPr>
        <p:spPr bwMode="auto">
          <a:xfrm flipH="1">
            <a:off x="8686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63" name="Text Box 31"/>
          <p:cNvSpPr txBox="1">
            <a:spLocks noChangeArrowheads="1"/>
          </p:cNvSpPr>
          <p:nvPr/>
        </p:nvSpPr>
        <p:spPr bwMode="auto">
          <a:xfrm>
            <a:off x="75438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69664" name="Text Box 32"/>
          <p:cNvSpPr txBox="1">
            <a:spLocks noChangeArrowheads="1"/>
          </p:cNvSpPr>
          <p:nvPr/>
        </p:nvSpPr>
        <p:spPr bwMode="auto">
          <a:xfrm>
            <a:off x="80772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69665" name="Text Box 33"/>
          <p:cNvSpPr txBox="1">
            <a:spLocks noChangeArrowheads="1"/>
          </p:cNvSpPr>
          <p:nvPr/>
        </p:nvSpPr>
        <p:spPr bwMode="auto">
          <a:xfrm>
            <a:off x="8915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69666" name="Text Box 34"/>
          <p:cNvSpPr txBox="1">
            <a:spLocks noChangeArrowheads="1"/>
          </p:cNvSpPr>
          <p:nvPr/>
        </p:nvSpPr>
        <p:spPr bwMode="auto">
          <a:xfrm>
            <a:off x="65214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69667" name="Text Box 35"/>
          <p:cNvSpPr txBox="1">
            <a:spLocks noChangeArrowheads="1"/>
          </p:cNvSpPr>
          <p:nvPr/>
        </p:nvSpPr>
        <p:spPr bwMode="auto">
          <a:xfrm>
            <a:off x="70866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69668" name="Text Box 36"/>
          <p:cNvSpPr txBox="1">
            <a:spLocks noChangeArrowheads="1"/>
          </p:cNvSpPr>
          <p:nvPr/>
        </p:nvSpPr>
        <p:spPr bwMode="auto">
          <a:xfrm>
            <a:off x="8077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69669" name="Text Box 37"/>
          <p:cNvSpPr txBox="1">
            <a:spLocks noChangeArrowheads="1"/>
          </p:cNvSpPr>
          <p:nvPr/>
        </p:nvSpPr>
        <p:spPr bwMode="auto">
          <a:xfrm>
            <a:off x="9067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69670" name="Text Box 38"/>
          <p:cNvSpPr txBox="1">
            <a:spLocks noChangeArrowheads="1"/>
          </p:cNvSpPr>
          <p:nvPr/>
        </p:nvSpPr>
        <p:spPr bwMode="auto">
          <a:xfrm>
            <a:off x="60198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69671" name="Text Box 39"/>
          <p:cNvSpPr txBox="1">
            <a:spLocks noChangeArrowheads="1"/>
          </p:cNvSpPr>
          <p:nvPr/>
        </p:nvSpPr>
        <p:spPr bwMode="auto">
          <a:xfrm>
            <a:off x="77406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69672" name="Text Box 40"/>
          <p:cNvSpPr txBox="1">
            <a:spLocks noChangeArrowheads="1"/>
          </p:cNvSpPr>
          <p:nvPr/>
        </p:nvSpPr>
        <p:spPr bwMode="auto">
          <a:xfrm>
            <a:off x="88074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69673" name="Line 41"/>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74" name="Text Box 42"/>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69675" name="Text Box 43"/>
          <p:cNvSpPr txBox="1">
            <a:spLocks noChangeArrowheads="1"/>
          </p:cNvSpPr>
          <p:nvPr/>
        </p:nvSpPr>
        <p:spPr bwMode="auto">
          <a:xfrm>
            <a:off x="42672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{A,B,C}</a:t>
            </a:r>
            <a:endParaRPr lang="en-GB" altLang="en-US"/>
          </a:p>
        </p:txBody>
      </p:sp>
    </p:spTree>
    <p:extLst>
      <p:ext uri="{BB962C8B-B14F-4D97-AF65-F5344CB8AC3E}">
        <p14:creationId xmlns:p14="http://schemas.microsoft.com/office/powerpoint/2010/main" val="14879231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902F53E3-71F0-9C40-A3C8-00C557697B7A}" type="slidenum">
              <a:rPr lang="en-GB" altLang="en-US" sz="1400"/>
              <a:pPr/>
              <a:t>71</a:t>
            </a:fld>
            <a:endParaRPr lang="en-GB" altLang="en-US" sz="1400"/>
          </a:p>
        </p:txBody>
      </p:sp>
      <p:sp>
        <p:nvSpPr>
          <p:cNvPr id="70659" name="Rectangle 2"/>
          <p:cNvSpPr>
            <a:spLocks noGrp="1" noChangeArrowheads="1"/>
          </p:cNvSpPr>
          <p:nvPr>
            <p:ph type="body" idx="1"/>
          </p:nvPr>
        </p:nvSpPr>
        <p:spPr>
          <a:xfrm>
            <a:off x="2133600" y="1524000"/>
            <a:ext cx="5029200" cy="914400"/>
          </a:xfrm>
        </p:spPr>
        <p:txBody>
          <a:bodyPr/>
          <a:lstStyle/>
          <a:p>
            <a:pPr>
              <a:buFontTx/>
              <a:buNone/>
            </a:pPr>
            <a:r>
              <a:rPr lang="en-GB" altLang="en-US" sz="2000">
                <a:solidFill>
                  <a:schemeClr val="accent2"/>
                </a:solidFill>
                <a:latin typeface="Arial" charset="0"/>
              </a:rPr>
              <a:t>deepeningSearch</a:t>
            </a:r>
            <a:r>
              <a:rPr lang="en-GB" altLang="en-US" sz="2000">
                <a:latin typeface="Arial" charset="0"/>
              </a:rPr>
              <a:t>( problem, stack )</a:t>
            </a:r>
          </a:p>
          <a:p>
            <a:pPr>
              <a:buFontTx/>
              <a:buNone/>
            </a:pPr>
            <a:r>
              <a:rPr lang="en-GB" altLang="en-US" sz="2000">
                <a:latin typeface="Arial" charset="0"/>
              </a:rPr>
              <a:t>depth: 1, # of nodes tested: 2, expanded: 1</a:t>
            </a:r>
          </a:p>
          <a:p>
            <a:pPr>
              <a:buFontTx/>
              <a:buNone/>
            </a:pPr>
            <a:endParaRPr lang="en-GB" altLang="en-US">
              <a:latin typeface="Arial" charset="0"/>
            </a:endParaRPr>
          </a:p>
        </p:txBody>
      </p:sp>
      <p:sp>
        <p:nvSpPr>
          <p:cNvPr id="105475"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IDS Example (3)</a:t>
            </a:r>
          </a:p>
        </p:txBody>
      </p:sp>
      <p:sp>
        <p:nvSpPr>
          <p:cNvPr id="70661"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2"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70663"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70664"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5"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6" name="Text Box 9"/>
          <p:cNvSpPr txBox="1">
            <a:spLocks noChangeArrowheads="1"/>
          </p:cNvSpPr>
          <p:nvPr/>
        </p:nvSpPr>
        <p:spPr bwMode="auto">
          <a:xfrm>
            <a:off x="44958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70667" name="Line 10"/>
          <p:cNvSpPr>
            <a:spLocks noChangeShapeType="1"/>
          </p:cNvSpPr>
          <p:nvPr/>
        </p:nvSpPr>
        <p:spPr bwMode="auto">
          <a:xfrm>
            <a:off x="3886200" y="25908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8" name="Oval 12"/>
          <p:cNvSpPr>
            <a:spLocks noChangeArrowheads="1"/>
          </p:cNvSpPr>
          <p:nvPr/>
        </p:nvSpPr>
        <p:spPr bwMode="auto">
          <a:xfrm>
            <a:off x="80772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70669" name="Oval 13"/>
          <p:cNvSpPr>
            <a:spLocks noChangeArrowheads="1"/>
          </p:cNvSpPr>
          <p:nvPr/>
        </p:nvSpPr>
        <p:spPr bwMode="auto">
          <a:xfrm>
            <a:off x="90678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70670" name="Oval 14"/>
          <p:cNvSpPr>
            <a:spLocks noChangeArrowheads="1"/>
          </p:cNvSpPr>
          <p:nvPr/>
        </p:nvSpPr>
        <p:spPr bwMode="auto">
          <a:xfrm>
            <a:off x="9067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70671" name="Oval 15"/>
          <p:cNvSpPr>
            <a:spLocks noChangeArrowheads="1"/>
          </p:cNvSpPr>
          <p:nvPr/>
        </p:nvSpPr>
        <p:spPr bwMode="auto">
          <a:xfrm>
            <a:off x="80772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70672" name="Oval 16"/>
          <p:cNvSpPr>
            <a:spLocks noChangeArrowheads="1"/>
          </p:cNvSpPr>
          <p:nvPr/>
        </p:nvSpPr>
        <p:spPr bwMode="auto">
          <a:xfrm>
            <a:off x="80772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70673" name="Oval 17"/>
          <p:cNvSpPr>
            <a:spLocks noChangeArrowheads="1"/>
          </p:cNvSpPr>
          <p:nvPr/>
        </p:nvSpPr>
        <p:spPr bwMode="auto">
          <a:xfrm>
            <a:off x="70866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70674" name="Oval 18"/>
          <p:cNvSpPr>
            <a:spLocks noChangeArrowheads="1"/>
          </p:cNvSpPr>
          <p:nvPr/>
        </p:nvSpPr>
        <p:spPr bwMode="auto">
          <a:xfrm>
            <a:off x="70866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70675" name="Oval 19"/>
          <p:cNvSpPr>
            <a:spLocks noChangeArrowheads="1"/>
          </p:cNvSpPr>
          <p:nvPr/>
        </p:nvSpPr>
        <p:spPr bwMode="auto">
          <a:xfrm>
            <a:off x="6019800" y="5334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70676" name="Oval 20"/>
          <p:cNvSpPr>
            <a:spLocks noChangeArrowheads="1"/>
          </p:cNvSpPr>
          <p:nvPr/>
        </p:nvSpPr>
        <p:spPr bwMode="auto">
          <a:xfrm>
            <a:off x="6019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70677" name="Line 21"/>
          <p:cNvSpPr>
            <a:spLocks noChangeShapeType="1"/>
          </p:cNvSpPr>
          <p:nvPr/>
        </p:nvSpPr>
        <p:spPr bwMode="auto">
          <a:xfrm>
            <a:off x="83820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78" name="Line 22"/>
          <p:cNvSpPr>
            <a:spLocks noChangeShapeType="1"/>
          </p:cNvSpPr>
          <p:nvPr/>
        </p:nvSpPr>
        <p:spPr bwMode="auto">
          <a:xfrm>
            <a:off x="8382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79" name="Line 23"/>
          <p:cNvSpPr>
            <a:spLocks noChangeShapeType="1"/>
          </p:cNvSpPr>
          <p:nvPr/>
        </p:nvSpPr>
        <p:spPr bwMode="auto">
          <a:xfrm flipH="1">
            <a:off x="76200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80" name="Line 24"/>
          <p:cNvSpPr>
            <a:spLocks noChangeShapeType="1"/>
          </p:cNvSpPr>
          <p:nvPr/>
        </p:nvSpPr>
        <p:spPr bwMode="auto">
          <a:xfrm>
            <a:off x="8610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81" name="Line 25"/>
          <p:cNvSpPr>
            <a:spLocks noChangeShapeType="1"/>
          </p:cNvSpPr>
          <p:nvPr/>
        </p:nvSpPr>
        <p:spPr bwMode="auto">
          <a:xfrm>
            <a:off x="73914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82" name="Line 26"/>
          <p:cNvSpPr>
            <a:spLocks noChangeShapeType="1"/>
          </p:cNvSpPr>
          <p:nvPr/>
        </p:nvSpPr>
        <p:spPr bwMode="auto">
          <a:xfrm>
            <a:off x="9372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83" name="Line 27"/>
          <p:cNvSpPr>
            <a:spLocks noChangeShapeType="1"/>
          </p:cNvSpPr>
          <p:nvPr/>
        </p:nvSpPr>
        <p:spPr bwMode="auto">
          <a:xfrm flipH="1">
            <a:off x="65532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84" name="Line 28"/>
          <p:cNvSpPr>
            <a:spLocks noChangeShapeType="1"/>
          </p:cNvSpPr>
          <p:nvPr/>
        </p:nvSpPr>
        <p:spPr bwMode="auto">
          <a:xfrm>
            <a:off x="63246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85" name="Line 29"/>
          <p:cNvSpPr>
            <a:spLocks noChangeShapeType="1"/>
          </p:cNvSpPr>
          <p:nvPr/>
        </p:nvSpPr>
        <p:spPr bwMode="auto">
          <a:xfrm>
            <a:off x="76962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86" name="Line 30"/>
          <p:cNvSpPr>
            <a:spLocks noChangeShapeType="1"/>
          </p:cNvSpPr>
          <p:nvPr/>
        </p:nvSpPr>
        <p:spPr bwMode="auto">
          <a:xfrm flipH="1">
            <a:off x="8686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87" name="Text Box 31"/>
          <p:cNvSpPr txBox="1">
            <a:spLocks noChangeArrowheads="1"/>
          </p:cNvSpPr>
          <p:nvPr/>
        </p:nvSpPr>
        <p:spPr bwMode="auto">
          <a:xfrm>
            <a:off x="75438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70688" name="Text Box 32"/>
          <p:cNvSpPr txBox="1">
            <a:spLocks noChangeArrowheads="1"/>
          </p:cNvSpPr>
          <p:nvPr/>
        </p:nvSpPr>
        <p:spPr bwMode="auto">
          <a:xfrm>
            <a:off x="80772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70689" name="Text Box 33"/>
          <p:cNvSpPr txBox="1">
            <a:spLocks noChangeArrowheads="1"/>
          </p:cNvSpPr>
          <p:nvPr/>
        </p:nvSpPr>
        <p:spPr bwMode="auto">
          <a:xfrm>
            <a:off x="8915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70690" name="Text Box 34"/>
          <p:cNvSpPr txBox="1">
            <a:spLocks noChangeArrowheads="1"/>
          </p:cNvSpPr>
          <p:nvPr/>
        </p:nvSpPr>
        <p:spPr bwMode="auto">
          <a:xfrm>
            <a:off x="65214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70691" name="Text Box 35"/>
          <p:cNvSpPr txBox="1">
            <a:spLocks noChangeArrowheads="1"/>
          </p:cNvSpPr>
          <p:nvPr/>
        </p:nvSpPr>
        <p:spPr bwMode="auto">
          <a:xfrm>
            <a:off x="70866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70692" name="Text Box 36"/>
          <p:cNvSpPr txBox="1">
            <a:spLocks noChangeArrowheads="1"/>
          </p:cNvSpPr>
          <p:nvPr/>
        </p:nvSpPr>
        <p:spPr bwMode="auto">
          <a:xfrm>
            <a:off x="8077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70693" name="Text Box 37"/>
          <p:cNvSpPr txBox="1">
            <a:spLocks noChangeArrowheads="1"/>
          </p:cNvSpPr>
          <p:nvPr/>
        </p:nvSpPr>
        <p:spPr bwMode="auto">
          <a:xfrm>
            <a:off x="9067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70694" name="Text Box 38"/>
          <p:cNvSpPr txBox="1">
            <a:spLocks noChangeArrowheads="1"/>
          </p:cNvSpPr>
          <p:nvPr/>
        </p:nvSpPr>
        <p:spPr bwMode="auto">
          <a:xfrm>
            <a:off x="60198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70695" name="Text Box 39"/>
          <p:cNvSpPr txBox="1">
            <a:spLocks noChangeArrowheads="1"/>
          </p:cNvSpPr>
          <p:nvPr/>
        </p:nvSpPr>
        <p:spPr bwMode="auto">
          <a:xfrm>
            <a:off x="77406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70696" name="Text Box 40"/>
          <p:cNvSpPr txBox="1">
            <a:spLocks noChangeArrowheads="1"/>
          </p:cNvSpPr>
          <p:nvPr/>
        </p:nvSpPr>
        <p:spPr bwMode="auto">
          <a:xfrm>
            <a:off x="88074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70697" name="Line 41"/>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98" name="Text Box 43"/>
          <p:cNvSpPr txBox="1">
            <a:spLocks noChangeArrowheads="1"/>
          </p:cNvSpPr>
          <p:nvPr/>
        </p:nvSpPr>
        <p:spPr bwMode="auto">
          <a:xfrm>
            <a:off x="42672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{A,B,C}</a:t>
            </a:r>
            <a:endParaRPr lang="en-GB" altLang="en-US"/>
          </a:p>
        </p:txBody>
      </p:sp>
      <p:sp>
        <p:nvSpPr>
          <p:cNvPr id="70699" name="Line 44"/>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700" name="Text Box 45"/>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
        <p:nvSpPr>
          <p:cNvPr id="70701" name="Text Box 47"/>
          <p:cNvSpPr txBox="1">
            <a:spLocks noChangeArrowheads="1"/>
          </p:cNvSpPr>
          <p:nvPr/>
        </p:nvSpPr>
        <p:spPr bwMode="auto">
          <a:xfrm>
            <a:off x="3886200" y="3733801"/>
            <a:ext cx="184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{B,C} no expand</a:t>
            </a:r>
            <a:endParaRPr lang="en-GB" altLang="en-US"/>
          </a:p>
        </p:txBody>
      </p:sp>
      <p:sp>
        <p:nvSpPr>
          <p:cNvPr id="70702" name="Text Box 48"/>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Tree>
    <p:extLst>
      <p:ext uri="{BB962C8B-B14F-4D97-AF65-F5344CB8AC3E}">
        <p14:creationId xmlns:p14="http://schemas.microsoft.com/office/powerpoint/2010/main" val="776656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9CBBB80A-ED26-0F40-BFA8-A6DB8CA07C08}" type="slidenum">
              <a:rPr lang="en-GB" altLang="en-US" sz="1400"/>
              <a:pPr/>
              <a:t>72</a:t>
            </a:fld>
            <a:endParaRPr lang="en-GB" altLang="en-US" sz="1400"/>
          </a:p>
        </p:txBody>
      </p:sp>
      <p:sp>
        <p:nvSpPr>
          <p:cNvPr id="71683" name="Rectangle 2"/>
          <p:cNvSpPr>
            <a:spLocks noGrp="1" noChangeArrowheads="1"/>
          </p:cNvSpPr>
          <p:nvPr>
            <p:ph type="body" idx="1"/>
          </p:nvPr>
        </p:nvSpPr>
        <p:spPr>
          <a:xfrm>
            <a:off x="2133600" y="1524000"/>
            <a:ext cx="5029200" cy="914400"/>
          </a:xfrm>
        </p:spPr>
        <p:txBody>
          <a:bodyPr/>
          <a:lstStyle/>
          <a:p>
            <a:pPr>
              <a:buFontTx/>
              <a:buNone/>
            </a:pPr>
            <a:r>
              <a:rPr lang="en-GB" altLang="en-US" sz="2000">
                <a:solidFill>
                  <a:schemeClr val="accent2"/>
                </a:solidFill>
                <a:latin typeface="Arial" charset="0"/>
              </a:rPr>
              <a:t>deepeningSearch</a:t>
            </a:r>
            <a:r>
              <a:rPr lang="en-GB" altLang="en-US" sz="2000">
                <a:latin typeface="Arial" charset="0"/>
              </a:rPr>
              <a:t>( problem, stack )</a:t>
            </a:r>
          </a:p>
          <a:p>
            <a:pPr>
              <a:buFontTx/>
              <a:buNone/>
            </a:pPr>
            <a:r>
              <a:rPr lang="en-GB" altLang="en-US" sz="2000">
                <a:latin typeface="Arial" charset="0"/>
              </a:rPr>
              <a:t>depth: 1, # of nodes tested: 3, expanded: 1</a:t>
            </a:r>
          </a:p>
          <a:p>
            <a:pPr>
              <a:buFontTx/>
              <a:buNone/>
            </a:pPr>
            <a:endParaRPr lang="en-GB" altLang="en-US">
              <a:latin typeface="Arial" charset="0"/>
            </a:endParaRPr>
          </a:p>
        </p:txBody>
      </p:sp>
      <p:sp>
        <p:nvSpPr>
          <p:cNvPr id="106499"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IDS Example (4)</a:t>
            </a:r>
          </a:p>
        </p:txBody>
      </p:sp>
      <p:sp>
        <p:nvSpPr>
          <p:cNvPr id="71685"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6"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71687"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71688"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9"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0" name="Text Box 9"/>
          <p:cNvSpPr txBox="1">
            <a:spLocks noChangeArrowheads="1"/>
          </p:cNvSpPr>
          <p:nvPr/>
        </p:nvSpPr>
        <p:spPr bwMode="auto">
          <a:xfrm>
            <a:off x="44958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71691" name="Line 10"/>
          <p:cNvSpPr>
            <a:spLocks noChangeShapeType="1"/>
          </p:cNvSpPr>
          <p:nvPr/>
        </p:nvSpPr>
        <p:spPr bwMode="auto">
          <a:xfrm>
            <a:off x="3886200" y="2590800"/>
            <a:ext cx="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2" name="Oval 12"/>
          <p:cNvSpPr>
            <a:spLocks noChangeArrowheads="1"/>
          </p:cNvSpPr>
          <p:nvPr/>
        </p:nvSpPr>
        <p:spPr bwMode="auto">
          <a:xfrm>
            <a:off x="80772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71693" name="Oval 13"/>
          <p:cNvSpPr>
            <a:spLocks noChangeArrowheads="1"/>
          </p:cNvSpPr>
          <p:nvPr/>
        </p:nvSpPr>
        <p:spPr bwMode="auto">
          <a:xfrm>
            <a:off x="9067800" y="30480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71694" name="Oval 14"/>
          <p:cNvSpPr>
            <a:spLocks noChangeArrowheads="1"/>
          </p:cNvSpPr>
          <p:nvPr/>
        </p:nvSpPr>
        <p:spPr bwMode="auto">
          <a:xfrm>
            <a:off x="9067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71695" name="Oval 15"/>
          <p:cNvSpPr>
            <a:spLocks noChangeArrowheads="1"/>
          </p:cNvSpPr>
          <p:nvPr/>
        </p:nvSpPr>
        <p:spPr bwMode="auto">
          <a:xfrm>
            <a:off x="80772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71696" name="Oval 16"/>
          <p:cNvSpPr>
            <a:spLocks noChangeArrowheads="1"/>
          </p:cNvSpPr>
          <p:nvPr/>
        </p:nvSpPr>
        <p:spPr bwMode="auto">
          <a:xfrm>
            <a:off x="80772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71697" name="Oval 17"/>
          <p:cNvSpPr>
            <a:spLocks noChangeArrowheads="1"/>
          </p:cNvSpPr>
          <p:nvPr/>
        </p:nvSpPr>
        <p:spPr bwMode="auto">
          <a:xfrm>
            <a:off x="70866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71698" name="Oval 18"/>
          <p:cNvSpPr>
            <a:spLocks noChangeArrowheads="1"/>
          </p:cNvSpPr>
          <p:nvPr/>
        </p:nvSpPr>
        <p:spPr bwMode="auto">
          <a:xfrm>
            <a:off x="70866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71699" name="Oval 19"/>
          <p:cNvSpPr>
            <a:spLocks noChangeArrowheads="1"/>
          </p:cNvSpPr>
          <p:nvPr/>
        </p:nvSpPr>
        <p:spPr bwMode="auto">
          <a:xfrm>
            <a:off x="6019800" y="5334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71700" name="Oval 20"/>
          <p:cNvSpPr>
            <a:spLocks noChangeArrowheads="1"/>
          </p:cNvSpPr>
          <p:nvPr/>
        </p:nvSpPr>
        <p:spPr bwMode="auto">
          <a:xfrm>
            <a:off x="6019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71701" name="Line 21"/>
          <p:cNvSpPr>
            <a:spLocks noChangeShapeType="1"/>
          </p:cNvSpPr>
          <p:nvPr/>
        </p:nvSpPr>
        <p:spPr bwMode="auto">
          <a:xfrm>
            <a:off x="83820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02" name="Line 22"/>
          <p:cNvSpPr>
            <a:spLocks noChangeShapeType="1"/>
          </p:cNvSpPr>
          <p:nvPr/>
        </p:nvSpPr>
        <p:spPr bwMode="auto">
          <a:xfrm>
            <a:off x="8382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03" name="Line 23"/>
          <p:cNvSpPr>
            <a:spLocks noChangeShapeType="1"/>
          </p:cNvSpPr>
          <p:nvPr/>
        </p:nvSpPr>
        <p:spPr bwMode="auto">
          <a:xfrm flipH="1">
            <a:off x="76200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04" name="Line 24"/>
          <p:cNvSpPr>
            <a:spLocks noChangeShapeType="1"/>
          </p:cNvSpPr>
          <p:nvPr/>
        </p:nvSpPr>
        <p:spPr bwMode="auto">
          <a:xfrm>
            <a:off x="8610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05" name="Line 25"/>
          <p:cNvSpPr>
            <a:spLocks noChangeShapeType="1"/>
          </p:cNvSpPr>
          <p:nvPr/>
        </p:nvSpPr>
        <p:spPr bwMode="auto">
          <a:xfrm>
            <a:off x="73914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06" name="Line 26"/>
          <p:cNvSpPr>
            <a:spLocks noChangeShapeType="1"/>
          </p:cNvSpPr>
          <p:nvPr/>
        </p:nvSpPr>
        <p:spPr bwMode="auto">
          <a:xfrm>
            <a:off x="9372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07" name="Line 27"/>
          <p:cNvSpPr>
            <a:spLocks noChangeShapeType="1"/>
          </p:cNvSpPr>
          <p:nvPr/>
        </p:nvSpPr>
        <p:spPr bwMode="auto">
          <a:xfrm flipH="1">
            <a:off x="65532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08" name="Line 28"/>
          <p:cNvSpPr>
            <a:spLocks noChangeShapeType="1"/>
          </p:cNvSpPr>
          <p:nvPr/>
        </p:nvSpPr>
        <p:spPr bwMode="auto">
          <a:xfrm>
            <a:off x="63246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09" name="Line 29"/>
          <p:cNvSpPr>
            <a:spLocks noChangeShapeType="1"/>
          </p:cNvSpPr>
          <p:nvPr/>
        </p:nvSpPr>
        <p:spPr bwMode="auto">
          <a:xfrm>
            <a:off x="76962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10" name="Line 30"/>
          <p:cNvSpPr>
            <a:spLocks noChangeShapeType="1"/>
          </p:cNvSpPr>
          <p:nvPr/>
        </p:nvSpPr>
        <p:spPr bwMode="auto">
          <a:xfrm flipH="1">
            <a:off x="8686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11" name="Text Box 31"/>
          <p:cNvSpPr txBox="1">
            <a:spLocks noChangeArrowheads="1"/>
          </p:cNvSpPr>
          <p:nvPr/>
        </p:nvSpPr>
        <p:spPr bwMode="auto">
          <a:xfrm>
            <a:off x="75438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71712" name="Text Box 32"/>
          <p:cNvSpPr txBox="1">
            <a:spLocks noChangeArrowheads="1"/>
          </p:cNvSpPr>
          <p:nvPr/>
        </p:nvSpPr>
        <p:spPr bwMode="auto">
          <a:xfrm>
            <a:off x="80772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71713" name="Text Box 33"/>
          <p:cNvSpPr txBox="1">
            <a:spLocks noChangeArrowheads="1"/>
          </p:cNvSpPr>
          <p:nvPr/>
        </p:nvSpPr>
        <p:spPr bwMode="auto">
          <a:xfrm>
            <a:off x="8915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71714" name="Text Box 34"/>
          <p:cNvSpPr txBox="1">
            <a:spLocks noChangeArrowheads="1"/>
          </p:cNvSpPr>
          <p:nvPr/>
        </p:nvSpPr>
        <p:spPr bwMode="auto">
          <a:xfrm>
            <a:off x="65214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71715" name="Text Box 35"/>
          <p:cNvSpPr txBox="1">
            <a:spLocks noChangeArrowheads="1"/>
          </p:cNvSpPr>
          <p:nvPr/>
        </p:nvSpPr>
        <p:spPr bwMode="auto">
          <a:xfrm>
            <a:off x="70866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71716" name="Text Box 36"/>
          <p:cNvSpPr txBox="1">
            <a:spLocks noChangeArrowheads="1"/>
          </p:cNvSpPr>
          <p:nvPr/>
        </p:nvSpPr>
        <p:spPr bwMode="auto">
          <a:xfrm>
            <a:off x="8077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71717" name="Text Box 37"/>
          <p:cNvSpPr txBox="1">
            <a:spLocks noChangeArrowheads="1"/>
          </p:cNvSpPr>
          <p:nvPr/>
        </p:nvSpPr>
        <p:spPr bwMode="auto">
          <a:xfrm>
            <a:off x="9067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71718" name="Text Box 38"/>
          <p:cNvSpPr txBox="1">
            <a:spLocks noChangeArrowheads="1"/>
          </p:cNvSpPr>
          <p:nvPr/>
        </p:nvSpPr>
        <p:spPr bwMode="auto">
          <a:xfrm>
            <a:off x="60198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71719" name="Text Box 39"/>
          <p:cNvSpPr txBox="1">
            <a:spLocks noChangeArrowheads="1"/>
          </p:cNvSpPr>
          <p:nvPr/>
        </p:nvSpPr>
        <p:spPr bwMode="auto">
          <a:xfrm>
            <a:off x="77406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71720" name="Text Box 40"/>
          <p:cNvSpPr txBox="1">
            <a:spLocks noChangeArrowheads="1"/>
          </p:cNvSpPr>
          <p:nvPr/>
        </p:nvSpPr>
        <p:spPr bwMode="auto">
          <a:xfrm>
            <a:off x="88074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71721" name="Line 41"/>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22" name="Text Box 43"/>
          <p:cNvSpPr txBox="1">
            <a:spLocks noChangeArrowheads="1"/>
          </p:cNvSpPr>
          <p:nvPr/>
        </p:nvSpPr>
        <p:spPr bwMode="auto">
          <a:xfrm>
            <a:off x="42672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{A,B,C}</a:t>
            </a:r>
            <a:endParaRPr lang="en-GB" altLang="en-US"/>
          </a:p>
        </p:txBody>
      </p:sp>
      <p:sp>
        <p:nvSpPr>
          <p:cNvPr id="71723" name="Line 44"/>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24" name="Text Box 46"/>
          <p:cNvSpPr txBox="1">
            <a:spLocks noChangeArrowheads="1"/>
          </p:cNvSpPr>
          <p:nvPr/>
        </p:nvSpPr>
        <p:spPr bwMode="auto">
          <a:xfrm>
            <a:off x="3886200" y="3733801"/>
            <a:ext cx="184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{B,C} no expand</a:t>
            </a:r>
            <a:endParaRPr lang="en-GB" altLang="en-US"/>
          </a:p>
        </p:txBody>
      </p:sp>
      <p:sp>
        <p:nvSpPr>
          <p:cNvPr id="71725" name="Line 47"/>
          <p:cNvSpPr>
            <a:spLocks noChangeShapeType="1"/>
          </p:cNvSpPr>
          <p:nvPr/>
        </p:nvSpPr>
        <p:spPr bwMode="auto">
          <a:xfrm>
            <a:off x="2286000" y="4495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26" name="Text Box 48"/>
          <p:cNvSpPr txBox="1">
            <a:spLocks noChangeArrowheads="1"/>
          </p:cNvSpPr>
          <p:nvPr/>
        </p:nvSpPr>
        <p:spPr bwMode="auto">
          <a:xfrm>
            <a:off x="2438400" y="4114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 not goal</a:t>
            </a:r>
            <a:endParaRPr lang="en-GB" altLang="en-US"/>
          </a:p>
        </p:txBody>
      </p:sp>
      <p:sp>
        <p:nvSpPr>
          <p:cNvPr id="71727" name="Text Box 49"/>
          <p:cNvSpPr txBox="1">
            <a:spLocks noChangeArrowheads="1"/>
          </p:cNvSpPr>
          <p:nvPr/>
        </p:nvSpPr>
        <p:spPr bwMode="auto">
          <a:xfrm>
            <a:off x="3962400" y="4114801"/>
            <a:ext cx="163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{C} no expand</a:t>
            </a:r>
            <a:endParaRPr lang="en-GB" altLang="en-US"/>
          </a:p>
        </p:txBody>
      </p:sp>
      <p:sp>
        <p:nvSpPr>
          <p:cNvPr id="71728" name="Text Box 53"/>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71729" name="Text Box 54"/>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Tree>
    <p:extLst>
      <p:ext uri="{BB962C8B-B14F-4D97-AF65-F5344CB8AC3E}">
        <p14:creationId xmlns:p14="http://schemas.microsoft.com/office/powerpoint/2010/main" val="180454364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58D5ED74-DD57-FF4A-B023-C8F8122B9EFC}" type="slidenum">
              <a:rPr lang="en-GB" altLang="en-US" sz="1400"/>
              <a:pPr/>
              <a:t>73</a:t>
            </a:fld>
            <a:endParaRPr lang="en-GB" altLang="en-US" sz="1400"/>
          </a:p>
        </p:txBody>
      </p:sp>
      <p:sp>
        <p:nvSpPr>
          <p:cNvPr id="72707" name="Rectangle 2"/>
          <p:cNvSpPr>
            <a:spLocks noGrp="1" noChangeArrowheads="1"/>
          </p:cNvSpPr>
          <p:nvPr>
            <p:ph type="body" idx="1"/>
          </p:nvPr>
        </p:nvSpPr>
        <p:spPr>
          <a:xfrm>
            <a:off x="2133600" y="1524000"/>
            <a:ext cx="5029200" cy="914400"/>
          </a:xfrm>
        </p:spPr>
        <p:txBody>
          <a:bodyPr/>
          <a:lstStyle/>
          <a:p>
            <a:pPr>
              <a:buFontTx/>
              <a:buNone/>
            </a:pPr>
            <a:r>
              <a:rPr lang="en-GB" altLang="en-US" sz="2000">
                <a:solidFill>
                  <a:schemeClr val="accent2"/>
                </a:solidFill>
                <a:latin typeface="Arial" charset="0"/>
              </a:rPr>
              <a:t>deepeningSearch</a:t>
            </a:r>
            <a:r>
              <a:rPr lang="en-GB" altLang="en-US" sz="2000">
                <a:latin typeface="Arial" charset="0"/>
              </a:rPr>
              <a:t>( problem, stack )</a:t>
            </a:r>
          </a:p>
          <a:p>
            <a:pPr>
              <a:buFontTx/>
              <a:buNone/>
            </a:pPr>
            <a:r>
              <a:rPr lang="en-GB" altLang="en-US" sz="2000">
                <a:latin typeface="Arial" charset="0"/>
              </a:rPr>
              <a:t>depth: 1, # of nodes tested: 4, expanded: 1</a:t>
            </a:r>
          </a:p>
          <a:p>
            <a:pPr>
              <a:buFontTx/>
              <a:buNone/>
            </a:pPr>
            <a:endParaRPr lang="en-GB" altLang="en-US">
              <a:latin typeface="Arial" charset="0"/>
            </a:endParaRPr>
          </a:p>
        </p:txBody>
      </p:sp>
      <p:sp>
        <p:nvSpPr>
          <p:cNvPr id="107523"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IDS Example (5)</a:t>
            </a:r>
          </a:p>
        </p:txBody>
      </p:sp>
      <p:sp>
        <p:nvSpPr>
          <p:cNvPr id="72709"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10"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72711"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72712"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13"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14" name="Text Box 9"/>
          <p:cNvSpPr txBox="1">
            <a:spLocks noChangeArrowheads="1"/>
          </p:cNvSpPr>
          <p:nvPr/>
        </p:nvSpPr>
        <p:spPr bwMode="auto">
          <a:xfrm>
            <a:off x="44958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72715" name="Line 10"/>
          <p:cNvSpPr>
            <a:spLocks noChangeShapeType="1"/>
          </p:cNvSpPr>
          <p:nvPr/>
        </p:nvSpPr>
        <p:spPr bwMode="auto">
          <a:xfrm>
            <a:off x="3886200" y="25908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16" name="Oval 12"/>
          <p:cNvSpPr>
            <a:spLocks noChangeArrowheads="1"/>
          </p:cNvSpPr>
          <p:nvPr/>
        </p:nvSpPr>
        <p:spPr bwMode="auto">
          <a:xfrm>
            <a:off x="8077200" y="1905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72717" name="Oval 13"/>
          <p:cNvSpPr>
            <a:spLocks noChangeArrowheads="1"/>
          </p:cNvSpPr>
          <p:nvPr/>
        </p:nvSpPr>
        <p:spPr bwMode="auto">
          <a:xfrm>
            <a:off x="90678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72718" name="Oval 14"/>
          <p:cNvSpPr>
            <a:spLocks noChangeArrowheads="1"/>
          </p:cNvSpPr>
          <p:nvPr/>
        </p:nvSpPr>
        <p:spPr bwMode="auto">
          <a:xfrm>
            <a:off x="9067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72719" name="Oval 15"/>
          <p:cNvSpPr>
            <a:spLocks noChangeArrowheads="1"/>
          </p:cNvSpPr>
          <p:nvPr/>
        </p:nvSpPr>
        <p:spPr bwMode="auto">
          <a:xfrm>
            <a:off x="80772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72720" name="Oval 16"/>
          <p:cNvSpPr>
            <a:spLocks noChangeArrowheads="1"/>
          </p:cNvSpPr>
          <p:nvPr/>
        </p:nvSpPr>
        <p:spPr bwMode="auto">
          <a:xfrm>
            <a:off x="80772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72721" name="Oval 17"/>
          <p:cNvSpPr>
            <a:spLocks noChangeArrowheads="1"/>
          </p:cNvSpPr>
          <p:nvPr/>
        </p:nvSpPr>
        <p:spPr bwMode="auto">
          <a:xfrm>
            <a:off x="7086600" y="30480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72722" name="Oval 18"/>
          <p:cNvSpPr>
            <a:spLocks noChangeArrowheads="1"/>
          </p:cNvSpPr>
          <p:nvPr/>
        </p:nvSpPr>
        <p:spPr bwMode="auto">
          <a:xfrm>
            <a:off x="70866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72723" name="Oval 19"/>
          <p:cNvSpPr>
            <a:spLocks noChangeArrowheads="1"/>
          </p:cNvSpPr>
          <p:nvPr/>
        </p:nvSpPr>
        <p:spPr bwMode="auto">
          <a:xfrm>
            <a:off x="6019800" y="5334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72724" name="Oval 20"/>
          <p:cNvSpPr>
            <a:spLocks noChangeArrowheads="1"/>
          </p:cNvSpPr>
          <p:nvPr/>
        </p:nvSpPr>
        <p:spPr bwMode="auto">
          <a:xfrm>
            <a:off x="6019800" y="41910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72725" name="Line 21"/>
          <p:cNvSpPr>
            <a:spLocks noChangeShapeType="1"/>
          </p:cNvSpPr>
          <p:nvPr/>
        </p:nvSpPr>
        <p:spPr bwMode="auto">
          <a:xfrm>
            <a:off x="8382000" y="2514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26" name="Line 22"/>
          <p:cNvSpPr>
            <a:spLocks noChangeShapeType="1"/>
          </p:cNvSpPr>
          <p:nvPr/>
        </p:nvSpPr>
        <p:spPr bwMode="auto">
          <a:xfrm>
            <a:off x="83820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27" name="Line 23"/>
          <p:cNvSpPr>
            <a:spLocks noChangeShapeType="1"/>
          </p:cNvSpPr>
          <p:nvPr/>
        </p:nvSpPr>
        <p:spPr bwMode="auto">
          <a:xfrm flipH="1">
            <a:off x="76200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28" name="Line 24"/>
          <p:cNvSpPr>
            <a:spLocks noChangeShapeType="1"/>
          </p:cNvSpPr>
          <p:nvPr/>
        </p:nvSpPr>
        <p:spPr bwMode="auto">
          <a:xfrm>
            <a:off x="8610600" y="24384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29" name="Line 25"/>
          <p:cNvSpPr>
            <a:spLocks noChangeShapeType="1"/>
          </p:cNvSpPr>
          <p:nvPr/>
        </p:nvSpPr>
        <p:spPr bwMode="auto">
          <a:xfrm>
            <a:off x="73914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30" name="Line 26"/>
          <p:cNvSpPr>
            <a:spLocks noChangeShapeType="1"/>
          </p:cNvSpPr>
          <p:nvPr/>
        </p:nvSpPr>
        <p:spPr bwMode="auto">
          <a:xfrm>
            <a:off x="9372600" y="3657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31" name="Line 27"/>
          <p:cNvSpPr>
            <a:spLocks noChangeShapeType="1"/>
          </p:cNvSpPr>
          <p:nvPr/>
        </p:nvSpPr>
        <p:spPr bwMode="auto">
          <a:xfrm flipH="1">
            <a:off x="6553200" y="35814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32" name="Line 28"/>
          <p:cNvSpPr>
            <a:spLocks noChangeShapeType="1"/>
          </p:cNvSpPr>
          <p:nvPr/>
        </p:nvSpPr>
        <p:spPr bwMode="auto">
          <a:xfrm>
            <a:off x="6324600" y="48006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33" name="Line 29"/>
          <p:cNvSpPr>
            <a:spLocks noChangeShapeType="1"/>
          </p:cNvSpPr>
          <p:nvPr/>
        </p:nvSpPr>
        <p:spPr bwMode="auto">
          <a:xfrm>
            <a:off x="76962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34" name="Line 30"/>
          <p:cNvSpPr>
            <a:spLocks noChangeShapeType="1"/>
          </p:cNvSpPr>
          <p:nvPr/>
        </p:nvSpPr>
        <p:spPr bwMode="auto">
          <a:xfrm flipH="1">
            <a:off x="8686800" y="44958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35" name="Text Box 31"/>
          <p:cNvSpPr txBox="1">
            <a:spLocks noChangeArrowheads="1"/>
          </p:cNvSpPr>
          <p:nvPr/>
        </p:nvSpPr>
        <p:spPr bwMode="auto">
          <a:xfrm>
            <a:off x="75438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72736" name="Text Box 32"/>
          <p:cNvSpPr txBox="1">
            <a:spLocks noChangeArrowheads="1"/>
          </p:cNvSpPr>
          <p:nvPr/>
        </p:nvSpPr>
        <p:spPr bwMode="auto">
          <a:xfrm>
            <a:off x="80772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72737" name="Text Box 33"/>
          <p:cNvSpPr txBox="1">
            <a:spLocks noChangeArrowheads="1"/>
          </p:cNvSpPr>
          <p:nvPr/>
        </p:nvSpPr>
        <p:spPr bwMode="auto">
          <a:xfrm>
            <a:off x="8915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72738" name="Text Box 34"/>
          <p:cNvSpPr txBox="1">
            <a:spLocks noChangeArrowheads="1"/>
          </p:cNvSpPr>
          <p:nvPr/>
        </p:nvSpPr>
        <p:spPr bwMode="auto">
          <a:xfrm>
            <a:off x="652145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72739" name="Text Box 35"/>
          <p:cNvSpPr txBox="1">
            <a:spLocks noChangeArrowheads="1"/>
          </p:cNvSpPr>
          <p:nvPr/>
        </p:nvSpPr>
        <p:spPr bwMode="auto">
          <a:xfrm>
            <a:off x="70866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72740" name="Text Box 36"/>
          <p:cNvSpPr txBox="1">
            <a:spLocks noChangeArrowheads="1"/>
          </p:cNvSpPr>
          <p:nvPr/>
        </p:nvSpPr>
        <p:spPr bwMode="auto">
          <a:xfrm>
            <a:off x="80772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72741" name="Text Box 37"/>
          <p:cNvSpPr txBox="1">
            <a:spLocks noChangeArrowheads="1"/>
          </p:cNvSpPr>
          <p:nvPr/>
        </p:nvSpPr>
        <p:spPr bwMode="auto">
          <a:xfrm>
            <a:off x="9067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72742" name="Text Box 38"/>
          <p:cNvSpPr txBox="1">
            <a:spLocks noChangeArrowheads="1"/>
          </p:cNvSpPr>
          <p:nvPr/>
        </p:nvSpPr>
        <p:spPr bwMode="auto">
          <a:xfrm>
            <a:off x="60198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72743" name="Text Box 39"/>
          <p:cNvSpPr txBox="1">
            <a:spLocks noChangeArrowheads="1"/>
          </p:cNvSpPr>
          <p:nvPr/>
        </p:nvSpPr>
        <p:spPr bwMode="auto">
          <a:xfrm>
            <a:off x="77406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72744" name="Text Box 40"/>
          <p:cNvSpPr txBox="1">
            <a:spLocks noChangeArrowheads="1"/>
          </p:cNvSpPr>
          <p:nvPr/>
        </p:nvSpPr>
        <p:spPr bwMode="auto">
          <a:xfrm>
            <a:off x="8807450"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72745" name="Line 41"/>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46" name="Text Box 43"/>
          <p:cNvSpPr txBox="1">
            <a:spLocks noChangeArrowheads="1"/>
          </p:cNvSpPr>
          <p:nvPr/>
        </p:nvSpPr>
        <p:spPr bwMode="auto">
          <a:xfrm>
            <a:off x="42672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{A,B,C}</a:t>
            </a:r>
            <a:endParaRPr lang="en-GB" altLang="en-US"/>
          </a:p>
        </p:txBody>
      </p:sp>
      <p:sp>
        <p:nvSpPr>
          <p:cNvPr id="72747" name="Line 44"/>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48" name="Text Box 46"/>
          <p:cNvSpPr txBox="1">
            <a:spLocks noChangeArrowheads="1"/>
          </p:cNvSpPr>
          <p:nvPr/>
        </p:nvSpPr>
        <p:spPr bwMode="auto">
          <a:xfrm>
            <a:off x="3886200" y="3733801"/>
            <a:ext cx="184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{B,C} no expand</a:t>
            </a:r>
            <a:endParaRPr lang="en-GB" altLang="en-US"/>
          </a:p>
        </p:txBody>
      </p:sp>
      <p:sp>
        <p:nvSpPr>
          <p:cNvPr id="72749" name="Line 47"/>
          <p:cNvSpPr>
            <a:spLocks noChangeShapeType="1"/>
          </p:cNvSpPr>
          <p:nvPr/>
        </p:nvSpPr>
        <p:spPr bwMode="auto">
          <a:xfrm>
            <a:off x="2286000" y="4495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50" name="Text Box 49"/>
          <p:cNvSpPr txBox="1">
            <a:spLocks noChangeArrowheads="1"/>
          </p:cNvSpPr>
          <p:nvPr/>
        </p:nvSpPr>
        <p:spPr bwMode="auto">
          <a:xfrm>
            <a:off x="3962400" y="4114801"/>
            <a:ext cx="163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{C} no expand</a:t>
            </a:r>
            <a:endParaRPr lang="en-GB" altLang="en-US"/>
          </a:p>
        </p:txBody>
      </p:sp>
      <p:sp>
        <p:nvSpPr>
          <p:cNvPr id="72751" name="Text Box 50"/>
          <p:cNvSpPr txBox="1">
            <a:spLocks noChangeArrowheads="1"/>
          </p:cNvSpPr>
          <p:nvPr/>
        </p:nvSpPr>
        <p:spPr bwMode="auto">
          <a:xfrm>
            <a:off x="2438400" y="4495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C not goal</a:t>
            </a:r>
            <a:endParaRPr lang="en-GB" altLang="en-US"/>
          </a:p>
        </p:txBody>
      </p:sp>
      <p:sp>
        <p:nvSpPr>
          <p:cNvPr id="72752" name="Line 51"/>
          <p:cNvSpPr>
            <a:spLocks noChangeShapeType="1"/>
          </p:cNvSpPr>
          <p:nvPr/>
        </p:nvSpPr>
        <p:spPr bwMode="auto">
          <a:xfrm>
            <a:off x="2286000" y="4876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53" name="Text Box 52"/>
          <p:cNvSpPr txBox="1">
            <a:spLocks noChangeArrowheads="1"/>
          </p:cNvSpPr>
          <p:nvPr/>
        </p:nvSpPr>
        <p:spPr bwMode="auto">
          <a:xfrm>
            <a:off x="4044950" y="4495801"/>
            <a:ext cx="146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 no expand</a:t>
            </a:r>
            <a:endParaRPr lang="en-GB" altLang="en-US"/>
          </a:p>
        </p:txBody>
      </p:sp>
      <p:sp>
        <p:nvSpPr>
          <p:cNvPr id="72754" name="Text Box 58"/>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72755" name="Text Box 59"/>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
        <p:nvSpPr>
          <p:cNvPr id="72756" name="Text Box 60"/>
          <p:cNvSpPr txBox="1">
            <a:spLocks noChangeArrowheads="1"/>
          </p:cNvSpPr>
          <p:nvPr/>
        </p:nvSpPr>
        <p:spPr bwMode="auto">
          <a:xfrm>
            <a:off x="2438400" y="4114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 not goal</a:t>
            </a:r>
            <a:endParaRPr lang="en-GB" altLang="en-US"/>
          </a:p>
        </p:txBody>
      </p:sp>
    </p:spTree>
    <p:extLst>
      <p:ext uri="{BB962C8B-B14F-4D97-AF65-F5344CB8AC3E}">
        <p14:creationId xmlns:p14="http://schemas.microsoft.com/office/powerpoint/2010/main" val="5349493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992AA4DF-5822-7D48-B195-494AAE4EEEE9}" type="slidenum">
              <a:rPr lang="en-GB" altLang="en-US" sz="1400"/>
              <a:pPr/>
              <a:t>74</a:t>
            </a:fld>
            <a:endParaRPr lang="en-GB" altLang="en-US" sz="1400"/>
          </a:p>
        </p:txBody>
      </p:sp>
      <p:sp>
        <p:nvSpPr>
          <p:cNvPr id="73731" name="Rectangle 2"/>
          <p:cNvSpPr>
            <a:spLocks noGrp="1" noChangeArrowheads="1"/>
          </p:cNvSpPr>
          <p:nvPr>
            <p:ph type="body" idx="1"/>
          </p:nvPr>
        </p:nvSpPr>
        <p:spPr>
          <a:xfrm>
            <a:off x="2133600" y="1524000"/>
            <a:ext cx="5486400" cy="914400"/>
          </a:xfrm>
        </p:spPr>
        <p:txBody>
          <a:bodyPr/>
          <a:lstStyle/>
          <a:p>
            <a:pPr>
              <a:buFontTx/>
              <a:buNone/>
            </a:pPr>
            <a:r>
              <a:rPr lang="en-GB" altLang="en-US" sz="2000">
                <a:solidFill>
                  <a:schemeClr val="accent2"/>
                </a:solidFill>
                <a:latin typeface="Arial" charset="0"/>
              </a:rPr>
              <a:t>deepeningSearch</a:t>
            </a:r>
            <a:r>
              <a:rPr lang="en-GB" altLang="en-US" sz="2000">
                <a:latin typeface="Arial" charset="0"/>
              </a:rPr>
              <a:t>( problem, stack )</a:t>
            </a:r>
          </a:p>
          <a:p>
            <a:pPr>
              <a:buFontTx/>
              <a:buNone/>
            </a:pPr>
            <a:r>
              <a:rPr lang="en-GB" altLang="en-US" sz="2000">
                <a:latin typeface="Arial" charset="0"/>
              </a:rPr>
              <a:t>depth: 2, # of nodes tested: 4(1), expanded: 2</a:t>
            </a:r>
          </a:p>
          <a:p>
            <a:pPr>
              <a:buFontTx/>
              <a:buNone/>
            </a:pPr>
            <a:endParaRPr lang="en-GB" altLang="en-US">
              <a:latin typeface="Arial" charset="0"/>
            </a:endParaRPr>
          </a:p>
        </p:txBody>
      </p:sp>
      <p:sp>
        <p:nvSpPr>
          <p:cNvPr id="108547"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IDS Example (6)</a:t>
            </a:r>
          </a:p>
        </p:txBody>
      </p:sp>
      <p:sp>
        <p:nvSpPr>
          <p:cNvPr id="73733"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4"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73735"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73736"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7"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8" name="Text Box 9"/>
          <p:cNvSpPr txBox="1">
            <a:spLocks noChangeArrowheads="1"/>
          </p:cNvSpPr>
          <p:nvPr/>
        </p:nvSpPr>
        <p:spPr bwMode="auto">
          <a:xfrm>
            <a:off x="44958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73739" name="Line 10"/>
          <p:cNvSpPr>
            <a:spLocks noChangeShapeType="1"/>
          </p:cNvSpPr>
          <p:nvPr/>
        </p:nvSpPr>
        <p:spPr bwMode="auto">
          <a:xfrm>
            <a:off x="3886200" y="2590800"/>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40" name="Oval 12"/>
          <p:cNvSpPr>
            <a:spLocks noChangeArrowheads="1"/>
          </p:cNvSpPr>
          <p:nvPr/>
        </p:nvSpPr>
        <p:spPr bwMode="auto">
          <a:xfrm>
            <a:off x="8534400" y="1828800"/>
            <a:ext cx="609600" cy="609600"/>
          </a:xfrm>
          <a:prstGeom prst="ellipse">
            <a:avLst/>
          </a:prstGeom>
          <a:solidFill>
            <a:srgbClr val="FFCC99"/>
          </a:solidFill>
          <a:ln w="2857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73741" name="Oval 13"/>
          <p:cNvSpPr>
            <a:spLocks noChangeArrowheads="1"/>
          </p:cNvSpPr>
          <p:nvPr/>
        </p:nvSpPr>
        <p:spPr bwMode="auto">
          <a:xfrm>
            <a:off x="9525000" y="2971800"/>
            <a:ext cx="609600" cy="609600"/>
          </a:xfrm>
          <a:prstGeom prst="ellipse">
            <a:avLst/>
          </a:prstGeom>
          <a:solidFill>
            <a:srgbClr val="CCFFCC"/>
          </a:solidFill>
          <a:ln w="2857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73742" name="Oval 14"/>
          <p:cNvSpPr>
            <a:spLocks noChangeArrowheads="1"/>
          </p:cNvSpPr>
          <p:nvPr/>
        </p:nvSpPr>
        <p:spPr bwMode="auto">
          <a:xfrm>
            <a:off x="9525000" y="41148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73743" name="Oval 15"/>
          <p:cNvSpPr>
            <a:spLocks noChangeArrowheads="1"/>
          </p:cNvSpPr>
          <p:nvPr/>
        </p:nvSpPr>
        <p:spPr bwMode="auto">
          <a:xfrm>
            <a:off x="8534400" y="2971800"/>
            <a:ext cx="609600" cy="609600"/>
          </a:xfrm>
          <a:prstGeom prst="ellipse">
            <a:avLst/>
          </a:prstGeom>
          <a:solidFill>
            <a:srgbClr val="CCFFCC"/>
          </a:solidFill>
          <a:ln w="2857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73744" name="Oval 16"/>
          <p:cNvSpPr>
            <a:spLocks noChangeArrowheads="1"/>
          </p:cNvSpPr>
          <p:nvPr/>
        </p:nvSpPr>
        <p:spPr bwMode="auto">
          <a:xfrm>
            <a:off x="8534400" y="41148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73745" name="Oval 17"/>
          <p:cNvSpPr>
            <a:spLocks noChangeArrowheads="1"/>
          </p:cNvSpPr>
          <p:nvPr/>
        </p:nvSpPr>
        <p:spPr bwMode="auto">
          <a:xfrm>
            <a:off x="7543800" y="2971800"/>
            <a:ext cx="609600" cy="609600"/>
          </a:xfrm>
          <a:prstGeom prst="ellipse">
            <a:avLst/>
          </a:prstGeom>
          <a:solidFill>
            <a:srgbClr val="CCFFCC"/>
          </a:solidFill>
          <a:ln w="2857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73746" name="Oval 18"/>
          <p:cNvSpPr>
            <a:spLocks noChangeArrowheads="1"/>
          </p:cNvSpPr>
          <p:nvPr/>
        </p:nvSpPr>
        <p:spPr bwMode="auto">
          <a:xfrm>
            <a:off x="7543800" y="41148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73747" name="Oval 19"/>
          <p:cNvSpPr>
            <a:spLocks noChangeArrowheads="1"/>
          </p:cNvSpPr>
          <p:nvPr/>
        </p:nvSpPr>
        <p:spPr bwMode="auto">
          <a:xfrm>
            <a:off x="6477000" y="52578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73748" name="Oval 20"/>
          <p:cNvSpPr>
            <a:spLocks noChangeArrowheads="1"/>
          </p:cNvSpPr>
          <p:nvPr/>
        </p:nvSpPr>
        <p:spPr bwMode="auto">
          <a:xfrm>
            <a:off x="6477000" y="41148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73749" name="Line 21"/>
          <p:cNvSpPr>
            <a:spLocks noChangeShapeType="1"/>
          </p:cNvSpPr>
          <p:nvPr/>
        </p:nvSpPr>
        <p:spPr bwMode="auto">
          <a:xfrm>
            <a:off x="8839200" y="2438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50" name="Line 22"/>
          <p:cNvSpPr>
            <a:spLocks noChangeShapeType="1"/>
          </p:cNvSpPr>
          <p:nvPr/>
        </p:nvSpPr>
        <p:spPr bwMode="auto">
          <a:xfrm>
            <a:off x="8839200" y="3581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51" name="Line 23"/>
          <p:cNvSpPr>
            <a:spLocks noChangeShapeType="1"/>
          </p:cNvSpPr>
          <p:nvPr/>
        </p:nvSpPr>
        <p:spPr bwMode="auto">
          <a:xfrm flipH="1">
            <a:off x="8077200" y="23622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52" name="Line 24"/>
          <p:cNvSpPr>
            <a:spLocks noChangeShapeType="1"/>
          </p:cNvSpPr>
          <p:nvPr/>
        </p:nvSpPr>
        <p:spPr bwMode="auto">
          <a:xfrm>
            <a:off x="9067800" y="23622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53" name="Line 25"/>
          <p:cNvSpPr>
            <a:spLocks noChangeShapeType="1"/>
          </p:cNvSpPr>
          <p:nvPr/>
        </p:nvSpPr>
        <p:spPr bwMode="auto">
          <a:xfrm>
            <a:off x="7848600" y="3581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54" name="Line 26"/>
          <p:cNvSpPr>
            <a:spLocks noChangeShapeType="1"/>
          </p:cNvSpPr>
          <p:nvPr/>
        </p:nvSpPr>
        <p:spPr bwMode="auto">
          <a:xfrm>
            <a:off x="9829800" y="3581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55" name="Line 27"/>
          <p:cNvSpPr>
            <a:spLocks noChangeShapeType="1"/>
          </p:cNvSpPr>
          <p:nvPr/>
        </p:nvSpPr>
        <p:spPr bwMode="auto">
          <a:xfrm flipH="1">
            <a:off x="7010400" y="35052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56" name="Line 28"/>
          <p:cNvSpPr>
            <a:spLocks noChangeShapeType="1"/>
          </p:cNvSpPr>
          <p:nvPr/>
        </p:nvSpPr>
        <p:spPr bwMode="auto">
          <a:xfrm>
            <a:off x="6781800" y="4724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57" name="Line 29"/>
          <p:cNvSpPr>
            <a:spLocks noChangeShapeType="1"/>
          </p:cNvSpPr>
          <p:nvPr/>
        </p:nvSpPr>
        <p:spPr bwMode="auto">
          <a:xfrm>
            <a:off x="8153400" y="44196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58" name="Line 30"/>
          <p:cNvSpPr>
            <a:spLocks noChangeShapeType="1"/>
          </p:cNvSpPr>
          <p:nvPr/>
        </p:nvSpPr>
        <p:spPr bwMode="auto">
          <a:xfrm flipH="1">
            <a:off x="9144000" y="44196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59" name="Text Box 31"/>
          <p:cNvSpPr txBox="1">
            <a:spLocks noChangeArrowheads="1"/>
          </p:cNvSpPr>
          <p:nvPr/>
        </p:nvSpPr>
        <p:spPr bwMode="auto">
          <a:xfrm>
            <a:off x="8001000" y="2438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73760" name="Text Box 32"/>
          <p:cNvSpPr txBox="1">
            <a:spLocks noChangeArrowheads="1"/>
          </p:cNvSpPr>
          <p:nvPr/>
        </p:nvSpPr>
        <p:spPr bwMode="auto">
          <a:xfrm>
            <a:off x="8534400" y="2438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73761" name="Text Box 33"/>
          <p:cNvSpPr txBox="1">
            <a:spLocks noChangeArrowheads="1"/>
          </p:cNvSpPr>
          <p:nvPr/>
        </p:nvSpPr>
        <p:spPr bwMode="auto">
          <a:xfrm>
            <a:off x="9372600" y="2438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73762" name="Text Box 34"/>
          <p:cNvSpPr txBox="1">
            <a:spLocks noChangeArrowheads="1"/>
          </p:cNvSpPr>
          <p:nvPr/>
        </p:nvSpPr>
        <p:spPr bwMode="auto">
          <a:xfrm>
            <a:off x="697865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73763" name="Text Box 35"/>
          <p:cNvSpPr txBox="1">
            <a:spLocks noChangeArrowheads="1"/>
          </p:cNvSpPr>
          <p:nvPr/>
        </p:nvSpPr>
        <p:spPr bwMode="auto">
          <a:xfrm>
            <a:off x="75438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73764" name="Text Box 36"/>
          <p:cNvSpPr txBox="1">
            <a:spLocks noChangeArrowheads="1"/>
          </p:cNvSpPr>
          <p:nvPr/>
        </p:nvSpPr>
        <p:spPr bwMode="auto">
          <a:xfrm>
            <a:off x="85344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73765" name="Text Box 37"/>
          <p:cNvSpPr txBox="1">
            <a:spLocks noChangeArrowheads="1"/>
          </p:cNvSpPr>
          <p:nvPr/>
        </p:nvSpPr>
        <p:spPr bwMode="auto">
          <a:xfrm>
            <a:off x="95250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73766" name="Text Box 38"/>
          <p:cNvSpPr txBox="1">
            <a:spLocks noChangeArrowheads="1"/>
          </p:cNvSpPr>
          <p:nvPr/>
        </p:nvSpPr>
        <p:spPr bwMode="auto">
          <a:xfrm>
            <a:off x="6477000" y="472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73767" name="Text Box 39"/>
          <p:cNvSpPr txBox="1">
            <a:spLocks noChangeArrowheads="1"/>
          </p:cNvSpPr>
          <p:nvPr/>
        </p:nvSpPr>
        <p:spPr bwMode="auto">
          <a:xfrm>
            <a:off x="8197850" y="3962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73768" name="Text Box 40"/>
          <p:cNvSpPr txBox="1">
            <a:spLocks noChangeArrowheads="1"/>
          </p:cNvSpPr>
          <p:nvPr/>
        </p:nvSpPr>
        <p:spPr bwMode="auto">
          <a:xfrm>
            <a:off x="9264650" y="3962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73769" name="Line 41"/>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70" name="Text Box 43"/>
          <p:cNvSpPr txBox="1">
            <a:spLocks noChangeArrowheads="1"/>
          </p:cNvSpPr>
          <p:nvPr/>
        </p:nvSpPr>
        <p:spPr bwMode="auto">
          <a:xfrm>
            <a:off x="42672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{A,B,C}</a:t>
            </a:r>
            <a:endParaRPr lang="en-GB" altLang="en-US"/>
          </a:p>
        </p:txBody>
      </p:sp>
      <p:sp>
        <p:nvSpPr>
          <p:cNvPr id="73771" name="Line 44"/>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72" name="Text Box 46"/>
          <p:cNvSpPr txBox="1">
            <a:spLocks noChangeArrowheads="1"/>
          </p:cNvSpPr>
          <p:nvPr/>
        </p:nvSpPr>
        <p:spPr bwMode="auto">
          <a:xfrm>
            <a:off x="3886200" y="3733801"/>
            <a:ext cx="184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{B,C} no expand</a:t>
            </a:r>
            <a:endParaRPr lang="en-GB" altLang="en-US"/>
          </a:p>
        </p:txBody>
      </p:sp>
      <p:sp>
        <p:nvSpPr>
          <p:cNvPr id="73773" name="Line 47"/>
          <p:cNvSpPr>
            <a:spLocks noChangeShapeType="1"/>
          </p:cNvSpPr>
          <p:nvPr/>
        </p:nvSpPr>
        <p:spPr bwMode="auto">
          <a:xfrm>
            <a:off x="2286000" y="4495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74" name="Text Box 49"/>
          <p:cNvSpPr txBox="1">
            <a:spLocks noChangeArrowheads="1"/>
          </p:cNvSpPr>
          <p:nvPr/>
        </p:nvSpPr>
        <p:spPr bwMode="auto">
          <a:xfrm>
            <a:off x="3962400" y="4114801"/>
            <a:ext cx="163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{C} no expand</a:t>
            </a:r>
            <a:endParaRPr lang="en-GB" altLang="en-US"/>
          </a:p>
        </p:txBody>
      </p:sp>
      <p:sp>
        <p:nvSpPr>
          <p:cNvPr id="73775" name="Line 51"/>
          <p:cNvSpPr>
            <a:spLocks noChangeShapeType="1"/>
          </p:cNvSpPr>
          <p:nvPr/>
        </p:nvSpPr>
        <p:spPr bwMode="auto">
          <a:xfrm>
            <a:off x="2286000" y="4876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76" name="Text Box 52"/>
          <p:cNvSpPr txBox="1">
            <a:spLocks noChangeArrowheads="1"/>
          </p:cNvSpPr>
          <p:nvPr/>
        </p:nvSpPr>
        <p:spPr bwMode="auto">
          <a:xfrm>
            <a:off x="4044950" y="4495801"/>
            <a:ext cx="146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 no expand</a:t>
            </a:r>
            <a:endParaRPr lang="en-GB" altLang="en-US"/>
          </a:p>
        </p:txBody>
      </p:sp>
      <p:sp>
        <p:nvSpPr>
          <p:cNvPr id="73777" name="Line 53"/>
          <p:cNvSpPr>
            <a:spLocks noChangeShapeType="1"/>
          </p:cNvSpPr>
          <p:nvPr/>
        </p:nvSpPr>
        <p:spPr bwMode="auto">
          <a:xfrm>
            <a:off x="2286000" y="5257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78" name="Text Box 54"/>
          <p:cNvSpPr txBox="1">
            <a:spLocks noChangeArrowheads="1"/>
          </p:cNvSpPr>
          <p:nvPr/>
        </p:nvSpPr>
        <p:spPr bwMode="auto">
          <a:xfrm>
            <a:off x="2514600" y="4876801"/>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 test</a:t>
            </a:r>
            <a:endParaRPr lang="en-GB" altLang="en-US"/>
          </a:p>
        </p:txBody>
      </p:sp>
      <p:sp>
        <p:nvSpPr>
          <p:cNvPr id="73779" name="Text Box 55"/>
          <p:cNvSpPr txBox="1">
            <a:spLocks noChangeArrowheads="1"/>
          </p:cNvSpPr>
          <p:nvPr/>
        </p:nvSpPr>
        <p:spPr bwMode="auto">
          <a:xfrm>
            <a:off x="4267200" y="4876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{A,B,C}</a:t>
            </a:r>
            <a:endParaRPr lang="en-GB" altLang="en-US"/>
          </a:p>
        </p:txBody>
      </p:sp>
      <p:sp>
        <p:nvSpPr>
          <p:cNvPr id="73780" name="Text Box 62"/>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73781" name="Text Box 63"/>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
        <p:nvSpPr>
          <p:cNvPr id="73782" name="Text Box 64"/>
          <p:cNvSpPr txBox="1">
            <a:spLocks noChangeArrowheads="1"/>
          </p:cNvSpPr>
          <p:nvPr/>
        </p:nvSpPr>
        <p:spPr bwMode="auto">
          <a:xfrm>
            <a:off x="2438400" y="4114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 not goal</a:t>
            </a:r>
            <a:endParaRPr lang="en-GB" altLang="en-US"/>
          </a:p>
        </p:txBody>
      </p:sp>
      <p:sp>
        <p:nvSpPr>
          <p:cNvPr id="73783" name="Text Box 65"/>
          <p:cNvSpPr txBox="1">
            <a:spLocks noChangeArrowheads="1"/>
          </p:cNvSpPr>
          <p:nvPr/>
        </p:nvSpPr>
        <p:spPr bwMode="auto">
          <a:xfrm>
            <a:off x="2438400" y="4495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C not goal</a:t>
            </a:r>
            <a:endParaRPr lang="en-GB" altLang="en-US"/>
          </a:p>
        </p:txBody>
      </p:sp>
    </p:spTree>
    <p:extLst>
      <p:ext uri="{BB962C8B-B14F-4D97-AF65-F5344CB8AC3E}">
        <p14:creationId xmlns:p14="http://schemas.microsoft.com/office/powerpoint/2010/main" val="144119129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E44A30E2-8399-F14A-8400-FDACF536055E}" type="slidenum">
              <a:rPr lang="en-GB" altLang="en-US" sz="1400"/>
              <a:pPr/>
              <a:t>75</a:t>
            </a:fld>
            <a:endParaRPr lang="en-GB" altLang="en-US" sz="1400"/>
          </a:p>
        </p:txBody>
      </p:sp>
      <p:sp>
        <p:nvSpPr>
          <p:cNvPr id="74755" name="Rectangle 2"/>
          <p:cNvSpPr>
            <a:spLocks noGrp="1" noChangeArrowheads="1"/>
          </p:cNvSpPr>
          <p:nvPr>
            <p:ph type="body" idx="1"/>
          </p:nvPr>
        </p:nvSpPr>
        <p:spPr>
          <a:xfrm>
            <a:off x="2133600" y="1524000"/>
            <a:ext cx="5486400" cy="914400"/>
          </a:xfrm>
        </p:spPr>
        <p:txBody>
          <a:bodyPr/>
          <a:lstStyle/>
          <a:p>
            <a:pPr>
              <a:buFontTx/>
              <a:buNone/>
            </a:pPr>
            <a:r>
              <a:rPr lang="en-GB" altLang="en-US" sz="2000">
                <a:solidFill>
                  <a:schemeClr val="accent2"/>
                </a:solidFill>
                <a:latin typeface="Arial" charset="0"/>
              </a:rPr>
              <a:t>deepeningSearch</a:t>
            </a:r>
            <a:r>
              <a:rPr lang="en-GB" altLang="en-US" sz="2000">
                <a:latin typeface="Arial" charset="0"/>
              </a:rPr>
              <a:t>( problem, stack )</a:t>
            </a:r>
          </a:p>
          <a:p>
            <a:pPr>
              <a:buFontTx/>
              <a:buNone/>
            </a:pPr>
            <a:r>
              <a:rPr lang="en-GB" altLang="en-US" sz="2000">
                <a:latin typeface="Arial" charset="0"/>
              </a:rPr>
              <a:t>depth: 2, # of nodes tested: 4(2), expanded: 3</a:t>
            </a:r>
          </a:p>
          <a:p>
            <a:pPr>
              <a:buFontTx/>
              <a:buNone/>
            </a:pPr>
            <a:endParaRPr lang="en-GB" altLang="en-US">
              <a:latin typeface="Arial" charset="0"/>
            </a:endParaRPr>
          </a:p>
        </p:txBody>
      </p:sp>
      <p:sp>
        <p:nvSpPr>
          <p:cNvPr id="109571"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IDS Example (7)</a:t>
            </a:r>
          </a:p>
        </p:txBody>
      </p:sp>
      <p:sp>
        <p:nvSpPr>
          <p:cNvPr id="74757"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58"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74759"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74760"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1"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2" name="Text Box 9"/>
          <p:cNvSpPr txBox="1">
            <a:spLocks noChangeArrowheads="1"/>
          </p:cNvSpPr>
          <p:nvPr/>
        </p:nvSpPr>
        <p:spPr bwMode="auto">
          <a:xfrm>
            <a:off x="44958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74763" name="Line 10"/>
          <p:cNvSpPr>
            <a:spLocks noChangeShapeType="1"/>
          </p:cNvSpPr>
          <p:nvPr/>
        </p:nvSpPr>
        <p:spPr bwMode="auto">
          <a:xfrm>
            <a:off x="3886200" y="2590800"/>
            <a:ext cx="0" cy="3048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4" name="Oval 12"/>
          <p:cNvSpPr>
            <a:spLocks noChangeArrowheads="1"/>
          </p:cNvSpPr>
          <p:nvPr/>
        </p:nvSpPr>
        <p:spPr bwMode="auto">
          <a:xfrm>
            <a:off x="8534400" y="1828800"/>
            <a:ext cx="609600" cy="609600"/>
          </a:xfrm>
          <a:prstGeom prst="ellipse">
            <a:avLst/>
          </a:prstGeom>
          <a:solidFill>
            <a:srgbClr val="FFCC99"/>
          </a:solidFill>
          <a:ln w="2857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74765" name="Oval 13"/>
          <p:cNvSpPr>
            <a:spLocks noChangeArrowheads="1"/>
          </p:cNvSpPr>
          <p:nvPr/>
        </p:nvSpPr>
        <p:spPr bwMode="auto">
          <a:xfrm>
            <a:off x="9525000" y="2971800"/>
            <a:ext cx="609600" cy="609600"/>
          </a:xfrm>
          <a:prstGeom prst="ellipse">
            <a:avLst/>
          </a:prstGeom>
          <a:solidFill>
            <a:srgbClr val="CCFFCC"/>
          </a:solidFill>
          <a:ln w="2857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74766" name="Oval 14"/>
          <p:cNvSpPr>
            <a:spLocks noChangeArrowheads="1"/>
          </p:cNvSpPr>
          <p:nvPr/>
        </p:nvSpPr>
        <p:spPr bwMode="auto">
          <a:xfrm>
            <a:off x="9525000" y="41148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74767" name="Oval 15"/>
          <p:cNvSpPr>
            <a:spLocks noChangeArrowheads="1"/>
          </p:cNvSpPr>
          <p:nvPr/>
        </p:nvSpPr>
        <p:spPr bwMode="auto">
          <a:xfrm>
            <a:off x="8534400" y="2971800"/>
            <a:ext cx="609600" cy="609600"/>
          </a:xfrm>
          <a:prstGeom prst="ellipse">
            <a:avLst/>
          </a:prstGeom>
          <a:solidFill>
            <a:srgbClr val="CCFFCC"/>
          </a:solidFill>
          <a:ln w="2857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74768" name="Oval 16"/>
          <p:cNvSpPr>
            <a:spLocks noChangeArrowheads="1"/>
          </p:cNvSpPr>
          <p:nvPr/>
        </p:nvSpPr>
        <p:spPr bwMode="auto">
          <a:xfrm>
            <a:off x="8534400" y="41148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74769" name="Oval 17"/>
          <p:cNvSpPr>
            <a:spLocks noChangeArrowheads="1"/>
          </p:cNvSpPr>
          <p:nvPr/>
        </p:nvSpPr>
        <p:spPr bwMode="auto">
          <a:xfrm>
            <a:off x="7543800" y="2971800"/>
            <a:ext cx="609600" cy="609600"/>
          </a:xfrm>
          <a:prstGeom prst="ellipse">
            <a:avLst/>
          </a:prstGeom>
          <a:solidFill>
            <a:srgbClr val="FFCC99"/>
          </a:solidFill>
          <a:ln w="2857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74770" name="Oval 18"/>
          <p:cNvSpPr>
            <a:spLocks noChangeArrowheads="1"/>
          </p:cNvSpPr>
          <p:nvPr/>
        </p:nvSpPr>
        <p:spPr bwMode="auto">
          <a:xfrm>
            <a:off x="7543800" y="41148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74771" name="Oval 19"/>
          <p:cNvSpPr>
            <a:spLocks noChangeArrowheads="1"/>
          </p:cNvSpPr>
          <p:nvPr/>
        </p:nvSpPr>
        <p:spPr bwMode="auto">
          <a:xfrm>
            <a:off x="6477000" y="52578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74772" name="Oval 20"/>
          <p:cNvSpPr>
            <a:spLocks noChangeArrowheads="1"/>
          </p:cNvSpPr>
          <p:nvPr/>
        </p:nvSpPr>
        <p:spPr bwMode="auto">
          <a:xfrm>
            <a:off x="6477000" y="41148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74773" name="Line 21"/>
          <p:cNvSpPr>
            <a:spLocks noChangeShapeType="1"/>
          </p:cNvSpPr>
          <p:nvPr/>
        </p:nvSpPr>
        <p:spPr bwMode="auto">
          <a:xfrm>
            <a:off x="8839200" y="2438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74" name="Line 22"/>
          <p:cNvSpPr>
            <a:spLocks noChangeShapeType="1"/>
          </p:cNvSpPr>
          <p:nvPr/>
        </p:nvSpPr>
        <p:spPr bwMode="auto">
          <a:xfrm>
            <a:off x="8839200" y="3581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75" name="Line 23"/>
          <p:cNvSpPr>
            <a:spLocks noChangeShapeType="1"/>
          </p:cNvSpPr>
          <p:nvPr/>
        </p:nvSpPr>
        <p:spPr bwMode="auto">
          <a:xfrm flipH="1">
            <a:off x="8077200" y="23622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76" name="Line 24"/>
          <p:cNvSpPr>
            <a:spLocks noChangeShapeType="1"/>
          </p:cNvSpPr>
          <p:nvPr/>
        </p:nvSpPr>
        <p:spPr bwMode="auto">
          <a:xfrm>
            <a:off x="9067800" y="23622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77" name="Line 25"/>
          <p:cNvSpPr>
            <a:spLocks noChangeShapeType="1"/>
          </p:cNvSpPr>
          <p:nvPr/>
        </p:nvSpPr>
        <p:spPr bwMode="auto">
          <a:xfrm>
            <a:off x="7848600" y="3581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78" name="Line 26"/>
          <p:cNvSpPr>
            <a:spLocks noChangeShapeType="1"/>
          </p:cNvSpPr>
          <p:nvPr/>
        </p:nvSpPr>
        <p:spPr bwMode="auto">
          <a:xfrm>
            <a:off x="9829800" y="3581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79" name="Line 27"/>
          <p:cNvSpPr>
            <a:spLocks noChangeShapeType="1"/>
          </p:cNvSpPr>
          <p:nvPr/>
        </p:nvSpPr>
        <p:spPr bwMode="auto">
          <a:xfrm flipH="1">
            <a:off x="7010400" y="35052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80" name="Line 28"/>
          <p:cNvSpPr>
            <a:spLocks noChangeShapeType="1"/>
          </p:cNvSpPr>
          <p:nvPr/>
        </p:nvSpPr>
        <p:spPr bwMode="auto">
          <a:xfrm>
            <a:off x="6781800" y="4724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81" name="Line 29"/>
          <p:cNvSpPr>
            <a:spLocks noChangeShapeType="1"/>
          </p:cNvSpPr>
          <p:nvPr/>
        </p:nvSpPr>
        <p:spPr bwMode="auto">
          <a:xfrm>
            <a:off x="8153400" y="44196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82" name="Line 30"/>
          <p:cNvSpPr>
            <a:spLocks noChangeShapeType="1"/>
          </p:cNvSpPr>
          <p:nvPr/>
        </p:nvSpPr>
        <p:spPr bwMode="auto">
          <a:xfrm flipH="1">
            <a:off x="9144000" y="44196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83" name="Text Box 31"/>
          <p:cNvSpPr txBox="1">
            <a:spLocks noChangeArrowheads="1"/>
          </p:cNvSpPr>
          <p:nvPr/>
        </p:nvSpPr>
        <p:spPr bwMode="auto">
          <a:xfrm>
            <a:off x="8001000" y="2438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74784" name="Text Box 32"/>
          <p:cNvSpPr txBox="1">
            <a:spLocks noChangeArrowheads="1"/>
          </p:cNvSpPr>
          <p:nvPr/>
        </p:nvSpPr>
        <p:spPr bwMode="auto">
          <a:xfrm>
            <a:off x="8534400" y="2438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74785" name="Text Box 33"/>
          <p:cNvSpPr txBox="1">
            <a:spLocks noChangeArrowheads="1"/>
          </p:cNvSpPr>
          <p:nvPr/>
        </p:nvSpPr>
        <p:spPr bwMode="auto">
          <a:xfrm>
            <a:off x="9372600" y="2438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74786" name="Text Box 34"/>
          <p:cNvSpPr txBox="1">
            <a:spLocks noChangeArrowheads="1"/>
          </p:cNvSpPr>
          <p:nvPr/>
        </p:nvSpPr>
        <p:spPr bwMode="auto">
          <a:xfrm>
            <a:off x="697865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74787" name="Text Box 35"/>
          <p:cNvSpPr txBox="1">
            <a:spLocks noChangeArrowheads="1"/>
          </p:cNvSpPr>
          <p:nvPr/>
        </p:nvSpPr>
        <p:spPr bwMode="auto">
          <a:xfrm>
            <a:off x="75438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74788" name="Text Box 36"/>
          <p:cNvSpPr txBox="1">
            <a:spLocks noChangeArrowheads="1"/>
          </p:cNvSpPr>
          <p:nvPr/>
        </p:nvSpPr>
        <p:spPr bwMode="auto">
          <a:xfrm>
            <a:off x="85344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74789" name="Text Box 37"/>
          <p:cNvSpPr txBox="1">
            <a:spLocks noChangeArrowheads="1"/>
          </p:cNvSpPr>
          <p:nvPr/>
        </p:nvSpPr>
        <p:spPr bwMode="auto">
          <a:xfrm>
            <a:off x="95250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74790" name="Text Box 38"/>
          <p:cNvSpPr txBox="1">
            <a:spLocks noChangeArrowheads="1"/>
          </p:cNvSpPr>
          <p:nvPr/>
        </p:nvSpPr>
        <p:spPr bwMode="auto">
          <a:xfrm>
            <a:off x="6477000" y="472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74791" name="Text Box 39"/>
          <p:cNvSpPr txBox="1">
            <a:spLocks noChangeArrowheads="1"/>
          </p:cNvSpPr>
          <p:nvPr/>
        </p:nvSpPr>
        <p:spPr bwMode="auto">
          <a:xfrm>
            <a:off x="8197850" y="3962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74792" name="Text Box 40"/>
          <p:cNvSpPr txBox="1">
            <a:spLocks noChangeArrowheads="1"/>
          </p:cNvSpPr>
          <p:nvPr/>
        </p:nvSpPr>
        <p:spPr bwMode="auto">
          <a:xfrm>
            <a:off x="9264650" y="3962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74793" name="Line 41"/>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94" name="Text Box 43"/>
          <p:cNvSpPr txBox="1">
            <a:spLocks noChangeArrowheads="1"/>
          </p:cNvSpPr>
          <p:nvPr/>
        </p:nvSpPr>
        <p:spPr bwMode="auto">
          <a:xfrm>
            <a:off x="42672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{A,B,C}</a:t>
            </a:r>
            <a:endParaRPr lang="en-GB" altLang="en-US"/>
          </a:p>
        </p:txBody>
      </p:sp>
      <p:sp>
        <p:nvSpPr>
          <p:cNvPr id="74795" name="Line 44"/>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96" name="Text Box 46"/>
          <p:cNvSpPr txBox="1">
            <a:spLocks noChangeArrowheads="1"/>
          </p:cNvSpPr>
          <p:nvPr/>
        </p:nvSpPr>
        <p:spPr bwMode="auto">
          <a:xfrm>
            <a:off x="3886200" y="3733801"/>
            <a:ext cx="184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{B,C} no expand</a:t>
            </a:r>
            <a:endParaRPr lang="en-GB" altLang="en-US"/>
          </a:p>
        </p:txBody>
      </p:sp>
      <p:sp>
        <p:nvSpPr>
          <p:cNvPr id="74797" name="Line 47"/>
          <p:cNvSpPr>
            <a:spLocks noChangeShapeType="1"/>
          </p:cNvSpPr>
          <p:nvPr/>
        </p:nvSpPr>
        <p:spPr bwMode="auto">
          <a:xfrm>
            <a:off x="2286000" y="4495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98" name="Text Box 49"/>
          <p:cNvSpPr txBox="1">
            <a:spLocks noChangeArrowheads="1"/>
          </p:cNvSpPr>
          <p:nvPr/>
        </p:nvSpPr>
        <p:spPr bwMode="auto">
          <a:xfrm>
            <a:off x="3962400" y="4114801"/>
            <a:ext cx="163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{C} no expand</a:t>
            </a:r>
            <a:endParaRPr lang="en-GB" altLang="en-US"/>
          </a:p>
        </p:txBody>
      </p:sp>
      <p:sp>
        <p:nvSpPr>
          <p:cNvPr id="74799" name="Line 51"/>
          <p:cNvSpPr>
            <a:spLocks noChangeShapeType="1"/>
          </p:cNvSpPr>
          <p:nvPr/>
        </p:nvSpPr>
        <p:spPr bwMode="auto">
          <a:xfrm>
            <a:off x="2286000" y="4876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00" name="Text Box 52"/>
          <p:cNvSpPr txBox="1">
            <a:spLocks noChangeArrowheads="1"/>
          </p:cNvSpPr>
          <p:nvPr/>
        </p:nvSpPr>
        <p:spPr bwMode="auto">
          <a:xfrm>
            <a:off x="4044950" y="4495801"/>
            <a:ext cx="146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 no expand</a:t>
            </a:r>
            <a:endParaRPr lang="en-GB" altLang="en-US"/>
          </a:p>
        </p:txBody>
      </p:sp>
      <p:sp>
        <p:nvSpPr>
          <p:cNvPr id="74801" name="Line 53"/>
          <p:cNvSpPr>
            <a:spLocks noChangeShapeType="1"/>
          </p:cNvSpPr>
          <p:nvPr/>
        </p:nvSpPr>
        <p:spPr bwMode="auto">
          <a:xfrm>
            <a:off x="2286000" y="5257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02" name="Text Box 55"/>
          <p:cNvSpPr txBox="1">
            <a:spLocks noChangeArrowheads="1"/>
          </p:cNvSpPr>
          <p:nvPr/>
        </p:nvSpPr>
        <p:spPr bwMode="auto">
          <a:xfrm>
            <a:off x="4267200" y="4876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{A,B,C}</a:t>
            </a:r>
            <a:endParaRPr lang="en-GB" altLang="en-US"/>
          </a:p>
        </p:txBody>
      </p:sp>
      <p:sp>
        <p:nvSpPr>
          <p:cNvPr id="74803" name="Line 56"/>
          <p:cNvSpPr>
            <a:spLocks noChangeShapeType="1"/>
          </p:cNvSpPr>
          <p:nvPr/>
        </p:nvSpPr>
        <p:spPr bwMode="auto">
          <a:xfrm>
            <a:off x="2286000" y="5638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04" name="Text Box 57"/>
          <p:cNvSpPr txBox="1">
            <a:spLocks noChangeArrowheads="1"/>
          </p:cNvSpPr>
          <p:nvPr/>
        </p:nvSpPr>
        <p:spPr bwMode="auto">
          <a:xfrm>
            <a:off x="2514600" y="5257801"/>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 test</a:t>
            </a:r>
            <a:endParaRPr lang="en-GB" altLang="en-US"/>
          </a:p>
        </p:txBody>
      </p:sp>
      <p:sp>
        <p:nvSpPr>
          <p:cNvPr id="74805" name="Text Box 58"/>
          <p:cNvSpPr txBox="1">
            <a:spLocks noChangeArrowheads="1"/>
          </p:cNvSpPr>
          <p:nvPr/>
        </p:nvSpPr>
        <p:spPr bwMode="auto">
          <a:xfrm>
            <a:off x="4152900" y="5257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{D,E,B,C}</a:t>
            </a:r>
            <a:endParaRPr lang="en-GB" altLang="en-US"/>
          </a:p>
        </p:txBody>
      </p:sp>
      <p:sp>
        <p:nvSpPr>
          <p:cNvPr id="74806" name="Text Box 66"/>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74807" name="Text Box 67"/>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
        <p:nvSpPr>
          <p:cNvPr id="74808" name="Text Box 68"/>
          <p:cNvSpPr txBox="1">
            <a:spLocks noChangeArrowheads="1"/>
          </p:cNvSpPr>
          <p:nvPr/>
        </p:nvSpPr>
        <p:spPr bwMode="auto">
          <a:xfrm>
            <a:off x="2438400" y="4114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 not goal</a:t>
            </a:r>
            <a:endParaRPr lang="en-GB" altLang="en-US"/>
          </a:p>
        </p:txBody>
      </p:sp>
      <p:sp>
        <p:nvSpPr>
          <p:cNvPr id="74809" name="Text Box 69"/>
          <p:cNvSpPr txBox="1">
            <a:spLocks noChangeArrowheads="1"/>
          </p:cNvSpPr>
          <p:nvPr/>
        </p:nvSpPr>
        <p:spPr bwMode="auto">
          <a:xfrm>
            <a:off x="2438400" y="4495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C not goal</a:t>
            </a:r>
            <a:endParaRPr lang="en-GB" altLang="en-US"/>
          </a:p>
        </p:txBody>
      </p:sp>
      <p:sp>
        <p:nvSpPr>
          <p:cNvPr id="74810" name="Text Box 70"/>
          <p:cNvSpPr txBox="1">
            <a:spLocks noChangeArrowheads="1"/>
          </p:cNvSpPr>
          <p:nvPr/>
        </p:nvSpPr>
        <p:spPr bwMode="auto">
          <a:xfrm>
            <a:off x="2514600" y="4876801"/>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 test</a:t>
            </a:r>
            <a:endParaRPr lang="en-GB" altLang="en-US"/>
          </a:p>
        </p:txBody>
      </p:sp>
    </p:spTree>
    <p:extLst>
      <p:ext uri="{BB962C8B-B14F-4D97-AF65-F5344CB8AC3E}">
        <p14:creationId xmlns:p14="http://schemas.microsoft.com/office/powerpoint/2010/main" val="63399013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FB824E23-810B-2844-ACF3-282F2BD7121B}" type="slidenum">
              <a:rPr lang="en-GB" altLang="en-US" sz="1400"/>
              <a:pPr/>
              <a:t>76</a:t>
            </a:fld>
            <a:endParaRPr lang="en-GB" altLang="en-US" sz="1400"/>
          </a:p>
        </p:txBody>
      </p:sp>
      <p:sp>
        <p:nvSpPr>
          <p:cNvPr id="75779" name="Rectangle 2"/>
          <p:cNvSpPr>
            <a:spLocks noGrp="1" noChangeArrowheads="1"/>
          </p:cNvSpPr>
          <p:nvPr>
            <p:ph type="body" idx="1"/>
          </p:nvPr>
        </p:nvSpPr>
        <p:spPr>
          <a:xfrm>
            <a:off x="2133600" y="1524000"/>
            <a:ext cx="5486400" cy="914400"/>
          </a:xfrm>
        </p:spPr>
        <p:txBody>
          <a:bodyPr/>
          <a:lstStyle/>
          <a:p>
            <a:pPr>
              <a:buFontTx/>
              <a:buNone/>
            </a:pPr>
            <a:r>
              <a:rPr lang="en-GB" altLang="en-US" sz="2000">
                <a:solidFill>
                  <a:schemeClr val="accent2"/>
                </a:solidFill>
                <a:latin typeface="Arial" charset="0"/>
              </a:rPr>
              <a:t>deepeningSearch</a:t>
            </a:r>
            <a:r>
              <a:rPr lang="en-GB" altLang="en-US" sz="2000">
                <a:latin typeface="Arial" charset="0"/>
              </a:rPr>
              <a:t>( problem, stack )</a:t>
            </a:r>
          </a:p>
          <a:p>
            <a:pPr>
              <a:buFontTx/>
              <a:buNone/>
            </a:pPr>
            <a:r>
              <a:rPr lang="en-GB" altLang="en-US" sz="2000">
                <a:latin typeface="Arial" charset="0"/>
              </a:rPr>
              <a:t>depth: 2, # of nodes tested: 5(2), expanded: 3</a:t>
            </a:r>
          </a:p>
          <a:p>
            <a:pPr>
              <a:buFontTx/>
              <a:buNone/>
            </a:pPr>
            <a:endParaRPr lang="en-GB" altLang="en-US">
              <a:latin typeface="Arial" charset="0"/>
            </a:endParaRPr>
          </a:p>
        </p:txBody>
      </p:sp>
      <p:sp>
        <p:nvSpPr>
          <p:cNvPr id="110595"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IDS Example (8)</a:t>
            </a:r>
          </a:p>
        </p:txBody>
      </p:sp>
      <p:sp>
        <p:nvSpPr>
          <p:cNvPr id="75781"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82"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75783"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75784"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85"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86" name="Text Box 9"/>
          <p:cNvSpPr txBox="1">
            <a:spLocks noChangeArrowheads="1"/>
          </p:cNvSpPr>
          <p:nvPr/>
        </p:nvSpPr>
        <p:spPr bwMode="auto">
          <a:xfrm>
            <a:off x="44958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75787" name="Line 10"/>
          <p:cNvSpPr>
            <a:spLocks noChangeShapeType="1"/>
          </p:cNvSpPr>
          <p:nvPr/>
        </p:nvSpPr>
        <p:spPr bwMode="auto">
          <a:xfrm>
            <a:off x="3886200" y="2590800"/>
            <a:ext cx="0" cy="3429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88" name="Oval 12"/>
          <p:cNvSpPr>
            <a:spLocks noChangeArrowheads="1"/>
          </p:cNvSpPr>
          <p:nvPr/>
        </p:nvSpPr>
        <p:spPr bwMode="auto">
          <a:xfrm>
            <a:off x="8534400" y="1828800"/>
            <a:ext cx="609600" cy="609600"/>
          </a:xfrm>
          <a:prstGeom prst="ellipse">
            <a:avLst/>
          </a:prstGeom>
          <a:solidFill>
            <a:srgbClr val="FFCC99"/>
          </a:solidFill>
          <a:ln w="2857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75789" name="Oval 13"/>
          <p:cNvSpPr>
            <a:spLocks noChangeArrowheads="1"/>
          </p:cNvSpPr>
          <p:nvPr/>
        </p:nvSpPr>
        <p:spPr bwMode="auto">
          <a:xfrm>
            <a:off x="9525000" y="2971800"/>
            <a:ext cx="609600" cy="609600"/>
          </a:xfrm>
          <a:prstGeom prst="ellipse">
            <a:avLst/>
          </a:prstGeom>
          <a:solidFill>
            <a:srgbClr val="CCFFCC"/>
          </a:solidFill>
          <a:ln w="2857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75790" name="Oval 14"/>
          <p:cNvSpPr>
            <a:spLocks noChangeArrowheads="1"/>
          </p:cNvSpPr>
          <p:nvPr/>
        </p:nvSpPr>
        <p:spPr bwMode="auto">
          <a:xfrm>
            <a:off x="9525000" y="41148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75791" name="Oval 15"/>
          <p:cNvSpPr>
            <a:spLocks noChangeArrowheads="1"/>
          </p:cNvSpPr>
          <p:nvPr/>
        </p:nvSpPr>
        <p:spPr bwMode="auto">
          <a:xfrm>
            <a:off x="8534400" y="2971800"/>
            <a:ext cx="609600" cy="609600"/>
          </a:xfrm>
          <a:prstGeom prst="ellipse">
            <a:avLst/>
          </a:prstGeom>
          <a:solidFill>
            <a:srgbClr val="CCFFCC"/>
          </a:solidFill>
          <a:ln w="2857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75792" name="Oval 16"/>
          <p:cNvSpPr>
            <a:spLocks noChangeArrowheads="1"/>
          </p:cNvSpPr>
          <p:nvPr/>
        </p:nvSpPr>
        <p:spPr bwMode="auto">
          <a:xfrm>
            <a:off x="8534400" y="41148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75793" name="Oval 17"/>
          <p:cNvSpPr>
            <a:spLocks noChangeArrowheads="1"/>
          </p:cNvSpPr>
          <p:nvPr/>
        </p:nvSpPr>
        <p:spPr bwMode="auto">
          <a:xfrm>
            <a:off x="7543800" y="2971800"/>
            <a:ext cx="609600" cy="609600"/>
          </a:xfrm>
          <a:prstGeom prst="ellipse">
            <a:avLst/>
          </a:prstGeom>
          <a:solidFill>
            <a:srgbClr val="FFCC99"/>
          </a:solidFill>
          <a:ln w="2857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75794" name="Oval 18"/>
          <p:cNvSpPr>
            <a:spLocks noChangeArrowheads="1"/>
          </p:cNvSpPr>
          <p:nvPr/>
        </p:nvSpPr>
        <p:spPr bwMode="auto">
          <a:xfrm>
            <a:off x="7543800" y="41148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75795" name="Oval 19"/>
          <p:cNvSpPr>
            <a:spLocks noChangeArrowheads="1"/>
          </p:cNvSpPr>
          <p:nvPr/>
        </p:nvSpPr>
        <p:spPr bwMode="auto">
          <a:xfrm>
            <a:off x="6477000" y="52578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75796" name="Oval 20"/>
          <p:cNvSpPr>
            <a:spLocks noChangeArrowheads="1"/>
          </p:cNvSpPr>
          <p:nvPr/>
        </p:nvSpPr>
        <p:spPr bwMode="auto">
          <a:xfrm>
            <a:off x="6477000" y="41148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75797" name="Line 21"/>
          <p:cNvSpPr>
            <a:spLocks noChangeShapeType="1"/>
          </p:cNvSpPr>
          <p:nvPr/>
        </p:nvSpPr>
        <p:spPr bwMode="auto">
          <a:xfrm>
            <a:off x="8839200" y="2438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798" name="Line 22"/>
          <p:cNvSpPr>
            <a:spLocks noChangeShapeType="1"/>
          </p:cNvSpPr>
          <p:nvPr/>
        </p:nvSpPr>
        <p:spPr bwMode="auto">
          <a:xfrm>
            <a:off x="8839200" y="3581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799" name="Line 23"/>
          <p:cNvSpPr>
            <a:spLocks noChangeShapeType="1"/>
          </p:cNvSpPr>
          <p:nvPr/>
        </p:nvSpPr>
        <p:spPr bwMode="auto">
          <a:xfrm flipH="1">
            <a:off x="8077200" y="23622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800" name="Line 24"/>
          <p:cNvSpPr>
            <a:spLocks noChangeShapeType="1"/>
          </p:cNvSpPr>
          <p:nvPr/>
        </p:nvSpPr>
        <p:spPr bwMode="auto">
          <a:xfrm>
            <a:off x="9067800" y="23622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801" name="Line 25"/>
          <p:cNvSpPr>
            <a:spLocks noChangeShapeType="1"/>
          </p:cNvSpPr>
          <p:nvPr/>
        </p:nvSpPr>
        <p:spPr bwMode="auto">
          <a:xfrm>
            <a:off x="7848600" y="3581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802" name="Line 26"/>
          <p:cNvSpPr>
            <a:spLocks noChangeShapeType="1"/>
          </p:cNvSpPr>
          <p:nvPr/>
        </p:nvSpPr>
        <p:spPr bwMode="auto">
          <a:xfrm>
            <a:off x="9829800" y="3581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803" name="Line 27"/>
          <p:cNvSpPr>
            <a:spLocks noChangeShapeType="1"/>
          </p:cNvSpPr>
          <p:nvPr/>
        </p:nvSpPr>
        <p:spPr bwMode="auto">
          <a:xfrm flipH="1">
            <a:off x="7010400" y="35052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804" name="Line 28"/>
          <p:cNvSpPr>
            <a:spLocks noChangeShapeType="1"/>
          </p:cNvSpPr>
          <p:nvPr/>
        </p:nvSpPr>
        <p:spPr bwMode="auto">
          <a:xfrm>
            <a:off x="6781800" y="4724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805" name="Line 29"/>
          <p:cNvSpPr>
            <a:spLocks noChangeShapeType="1"/>
          </p:cNvSpPr>
          <p:nvPr/>
        </p:nvSpPr>
        <p:spPr bwMode="auto">
          <a:xfrm>
            <a:off x="8153400" y="44196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806" name="Line 30"/>
          <p:cNvSpPr>
            <a:spLocks noChangeShapeType="1"/>
          </p:cNvSpPr>
          <p:nvPr/>
        </p:nvSpPr>
        <p:spPr bwMode="auto">
          <a:xfrm flipH="1">
            <a:off x="9144000" y="44196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807" name="Text Box 31"/>
          <p:cNvSpPr txBox="1">
            <a:spLocks noChangeArrowheads="1"/>
          </p:cNvSpPr>
          <p:nvPr/>
        </p:nvSpPr>
        <p:spPr bwMode="auto">
          <a:xfrm>
            <a:off x="8001000" y="2438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75808" name="Text Box 32"/>
          <p:cNvSpPr txBox="1">
            <a:spLocks noChangeArrowheads="1"/>
          </p:cNvSpPr>
          <p:nvPr/>
        </p:nvSpPr>
        <p:spPr bwMode="auto">
          <a:xfrm>
            <a:off x="8534400" y="2438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75809" name="Text Box 33"/>
          <p:cNvSpPr txBox="1">
            <a:spLocks noChangeArrowheads="1"/>
          </p:cNvSpPr>
          <p:nvPr/>
        </p:nvSpPr>
        <p:spPr bwMode="auto">
          <a:xfrm>
            <a:off x="9372600" y="2438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75810" name="Text Box 34"/>
          <p:cNvSpPr txBox="1">
            <a:spLocks noChangeArrowheads="1"/>
          </p:cNvSpPr>
          <p:nvPr/>
        </p:nvSpPr>
        <p:spPr bwMode="auto">
          <a:xfrm>
            <a:off x="697865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75811" name="Text Box 35"/>
          <p:cNvSpPr txBox="1">
            <a:spLocks noChangeArrowheads="1"/>
          </p:cNvSpPr>
          <p:nvPr/>
        </p:nvSpPr>
        <p:spPr bwMode="auto">
          <a:xfrm>
            <a:off x="75438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75812" name="Text Box 36"/>
          <p:cNvSpPr txBox="1">
            <a:spLocks noChangeArrowheads="1"/>
          </p:cNvSpPr>
          <p:nvPr/>
        </p:nvSpPr>
        <p:spPr bwMode="auto">
          <a:xfrm>
            <a:off x="85344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75813" name="Text Box 37"/>
          <p:cNvSpPr txBox="1">
            <a:spLocks noChangeArrowheads="1"/>
          </p:cNvSpPr>
          <p:nvPr/>
        </p:nvSpPr>
        <p:spPr bwMode="auto">
          <a:xfrm>
            <a:off x="95250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75814" name="Text Box 38"/>
          <p:cNvSpPr txBox="1">
            <a:spLocks noChangeArrowheads="1"/>
          </p:cNvSpPr>
          <p:nvPr/>
        </p:nvSpPr>
        <p:spPr bwMode="auto">
          <a:xfrm>
            <a:off x="6477000" y="472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75815" name="Text Box 39"/>
          <p:cNvSpPr txBox="1">
            <a:spLocks noChangeArrowheads="1"/>
          </p:cNvSpPr>
          <p:nvPr/>
        </p:nvSpPr>
        <p:spPr bwMode="auto">
          <a:xfrm>
            <a:off x="8197850" y="3962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75816" name="Text Box 40"/>
          <p:cNvSpPr txBox="1">
            <a:spLocks noChangeArrowheads="1"/>
          </p:cNvSpPr>
          <p:nvPr/>
        </p:nvSpPr>
        <p:spPr bwMode="auto">
          <a:xfrm>
            <a:off x="9264650" y="3962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75817" name="Line 41"/>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18" name="Text Box 43"/>
          <p:cNvSpPr txBox="1">
            <a:spLocks noChangeArrowheads="1"/>
          </p:cNvSpPr>
          <p:nvPr/>
        </p:nvSpPr>
        <p:spPr bwMode="auto">
          <a:xfrm>
            <a:off x="42672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{A,B,C}</a:t>
            </a:r>
            <a:endParaRPr lang="en-GB" altLang="en-US"/>
          </a:p>
        </p:txBody>
      </p:sp>
      <p:sp>
        <p:nvSpPr>
          <p:cNvPr id="75819" name="Line 44"/>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20" name="Text Box 46"/>
          <p:cNvSpPr txBox="1">
            <a:spLocks noChangeArrowheads="1"/>
          </p:cNvSpPr>
          <p:nvPr/>
        </p:nvSpPr>
        <p:spPr bwMode="auto">
          <a:xfrm>
            <a:off x="3886200" y="3733801"/>
            <a:ext cx="184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{B,C} no expand</a:t>
            </a:r>
            <a:endParaRPr lang="en-GB" altLang="en-US"/>
          </a:p>
        </p:txBody>
      </p:sp>
      <p:sp>
        <p:nvSpPr>
          <p:cNvPr id="75821" name="Line 47"/>
          <p:cNvSpPr>
            <a:spLocks noChangeShapeType="1"/>
          </p:cNvSpPr>
          <p:nvPr/>
        </p:nvSpPr>
        <p:spPr bwMode="auto">
          <a:xfrm>
            <a:off x="2286000" y="4495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22" name="Text Box 49"/>
          <p:cNvSpPr txBox="1">
            <a:spLocks noChangeArrowheads="1"/>
          </p:cNvSpPr>
          <p:nvPr/>
        </p:nvSpPr>
        <p:spPr bwMode="auto">
          <a:xfrm>
            <a:off x="3962400" y="4114801"/>
            <a:ext cx="163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{C} no expand</a:t>
            </a:r>
            <a:endParaRPr lang="en-GB" altLang="en-US"/>
          </a:p>
        </p:txBody>
      </p:sp>
      <p:sp>
        <p:nvSpPr>
          <p:cNvPr id="75823" name="Line 51"/>
          <p:cNvSpPr>
            <a:spLocks noChangeShapeType="1"/>
          </p:cNvSpPr>
          <p:nvPr/>
        </p:nvSpPr>
        <p:spPr bwMode="auto">
          <a:xfrm>
            <a:off x="2286000" y="4876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24" name="Text Box 52"/>
          <p:cNvSpPr txBox="1">
            <a:spLocks noChangeArrowheads="1"/>
          </p:cNvSpPr>
          <p:nvPr/>
        </p:nvSpPr>
        <p:spPr bwMode="auto">
          <a:xfrm>
            <a:off x="4044950" y="4495801"/>
            <a:ext cx="146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 no expand</a:t>
            </a:r>
            <a:endParaRPr lang="en-GB" altLang="en-US"/>
          </a:p>
        </p:txBody>
      </p:sp>
      <p:sp>
        <p:nvSpPr>
          <p:cNvPr id="75825" name="Line 53"/>
          <p:cNvSpPr>
            <a:spLocks noChangeShapeType="1"/>
          </p:cNvSpPr>
          <p:nvPr/>
        </p:nvSpPr>
        <p:spPr bwMode="auto">
          <a:xfrm>
            <a:off x="2286000" y="5257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26" name="Text Box 55"/>
          <p:cNvSpPr txBox="1">
            <a:spLocks noChangeArrowheads="1"/>
          </p:cNvSpPr>
          <p:nvPr/>
        </p:nvSpPr>
        <p:spPr bwMode="auto">
          <a:xfrm>
            <a:off x="4267200" y="4876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{A,B,C}</a:t>
            </a:r>
            <a:endParaRPr lang="en-GB" altLang="en-US"/>
          </a:p>
        </p:txBody>
      </p:sp>
      <p:sp>
        <p:nvSpPr>
          <p:cNvPr id="75827" name="Line 56"/>
          <p:cNvSpPr>
            <a:spLocks noChangeShapeType="1"/>
          </p:cNvSpPr>
          <p:nvPr/>
        </p:nvSpPr>
        <p:spPr bwMode="auto">
          <a:xfrm>
            <a:off x="2286000" y="5638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28" name="Text Box 58"/>
          <p:cNvSpPr txBox="1">
            <a:spLocks noChangeArrowheads="1"/>
          </p:cNvSpPr>
          <p:nvPr/>
        </p:nvSpPr>
        <p:spPr bwMode="auto">
          <a:xfrm>
            <a:off x="4152900" y="5257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{D,E,B,C}</a:t>
            </a:r>
            <a:endParaRPr lang="en-GB" altLang="en-US"/>
          </a:p>
        </p:txBody>
      </p:sp>
      <p:sp>
        <p:nvSpPr>
          <p:cNvPr id="75829" name="Text Box 59"/>
          <p:cNvSpPr txBox="1">
            <a:spLocks noChangeArrowheads="1"/>
          </p:cNvSpPr>
          <p:nvPr/>
        </p:nvSpPr>
        <p:spPr bwMode="auto">
          <a:xfrm>
            <a:off x="2438400" y="5638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D not goal</a:t>
            </a:r>
            <a:endParaRPr lang="en-GB" altLang="en-US"/>
          </a:p>
        </p:txBody>
      </p:sp>
      <p:sp>
        <p:nvSpPr>
          <p:cNvPr id="75830" name="Line 60"/>
          <p:cNvSpPr>
            <a:spLocks noChangeShapeType="1"/>
          </p:cNvSpPr>
          <p:nvPr/>
        </p:nvSpPr>
        <p:spPr bwMode="auto">
          <a:xfrm>
            <a:off x="2286000" y="6019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31" name="Text Box 61"/>
          <p:cNvSpPr txBox="1">
            <a:spLocks noChangeArrowheads="1"/>
          </p:cNvSpPr>
          <p:nvPr/>
        </p:nvSpPr>
        <p:spPr bwMode="auto">
          <a:xfrm>
            <a:off x="3810000" y="5638801"/>
            <a:ext cx="206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{E,B,C} no expand</a:t>
            </a:r>
            <a:endParaRPr lang="en-GB" altLang="en-US"/>
          </a:p>
        </p:txBody>
      </p:sp>
      <p:sp>
        <p:nvSpPr>
          <p:cNvPr id="75832" name="Text Box 70"/>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75833" name="Text Box 71"/>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
        <p:nvSpPr>
          <p:cNvPr id="75834" name="Text Box 72"/>
          <p:cNvSpPr txBox="1">
            <a:spLocks noChangeArrowheads="1"/>
          </p:cNvSpPr>
          <p:nvPr/>
        </p:nvSpPr>
        <p:spPr bwMode="auto">
          <a:xfrm>
            <a:off x="2438400" y="4114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 not goal</a:t>
            </a:r>
            <a:endParaRPr lang="en-GB" altLang="en-US"/>
          </a:p>
        </p:txBody>
      </p:sp>
      <p:sp>
        <p:nvSpPr>
          <p:cNvPr id="75835" name="Text Box 73"/>
          <p:cNvSpPr txBox="1">
            <a:spLocks noChangeArrowheads="1"/>
          </p:cNvSpPr>
          <p:nvPr/>
        </p:nvSpPr>
        <p:spPr bwMode="auto">
          <a:xfrm>
            <a:off x="2438400" y="4495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C not goal</a:t>
            </a:r>
            <a:endParaRPr lang="en-GB" altLang="en-US"/>
          </a:p>
        </p:txBody>
      </p:sp>
      <p:sp>
        <p:nvSpPr>
          <p:cNvPr id="75836" name="Text Box 74"/>
          <p:cNvSpPr txBox="1">
            <a:spLocks noChangeArrowheads="1"/>
          </p:cNvSpPr>
          <p:nvPr/>
        </p:nvSpPr>
        <p:spPr bwMode="auto">
          <a:xfrm>
            <a:off x="2514600" y="4876801"/>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 test</a:t>
            </a:r>
            <a:endParaRPr lang="en-GB" altLang="en-US"/>
          </a:p>
        </p:txBody>
      </p:sp>
      <p:sp>
        <p:nvSpPr>
          <p:cNvPr id="75837" name="Text Box 75"/>
          <p:cNvSpPr txBox="1">
            <a:spLocks noChangeArrowheads="1"/>
          </p:cNvSpPr>
          <p:nvPr/>
        </p:nvSpPr>
        <p:spPr bwMode="auto">
          <a:xfrm>
            <a:off x="2514600" y="5257801"/>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 test</a:t>
            </a:r>
            <a:endParaRPr lang="en-GB" altLang="en-US"/>
          </a:p>
        </p:txBody>
      </p:sp>
    </p:spTree>
    <p:extLst>
      <p:ext uri="{BB962C8B-B14F-4D97-AF65-F5344CB8AC3E}">
        <p14:creationId xmlns:p14="http://schemas.microsoft.com/office/powerpoint/2010/main" val="18057589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F5894B28-84DA-D549-8A98-4C559DEF0709}" type="slidenum">
              <a:rPr lang="en-GB" altLang="en-US" sz="1400"/>
              <a:pPr/>
              <a:t>77</a:t>
            </a:fld>
            <a:endParaRPr lang="en-GB" altLang="en-US" sz="1400"/>
          </a:p>
        </p:txBody>
      </p:sp>
      <p:sp>
        <p:nvSpPr>
          <p:cNvPr id="76803" name="Rectangle 2"/>
          <p:cNvSpPr>
            <a:spLocks noGrp="1" noChangeArrowheads="1"/>
          </p:cNvSpPr>
          <p:nvPr>
            <p:ph type="body" idx="1"/>
          </p:nvPr>
        </p:nvSpPr>
        <p:spPr>
          <a:xfrm>
            <a:off x="2133600" y="1524000"/>
            <a:ext cx="5486400" cy="914400"/>
          </a:xfrm>
        </p:spPr>
        <p:txBody>
          <a:bodyPr/>
          <a:lstStyle/>
          <a:p>
            <a:pPr>
              <a:buFontTx/>
              <a:buNone/>
            </a:pPr>
            <a:r>
              <a:rPr lang="en-GB" altLang="en-US" sz="2000">
                <a:solidFill>
                  <a:schemeClr val="accent2"/>
                </a:solidFill>
                <a:latin typeface="Arial" charset="0"/>
              </a:rPr>
              <a:t>deepeningSearch</a:t>
            </a:r>
            <a:r>
              <a:rPr lang="en-GB" altLang="en-US" sz="2000">
                <a:latin typeface="Arial" charset="0"/>
              </a:rPr>
              <a:t>( problem, stack )</a:t>
            </a:r>
          </a:p>
          <a:p>
            <a:pPr>
              <a:buFontTx/>
              <a:buNone/>
            </a:pPr>
            <a:r>
              <a:rPr lang="en-GB" altLang="en-US" sz="2000">
                <a:latin typeface="Arial" charset="0"/>
              </a:rPr>
              <a:t>depth: 2, # of nodes tested: 6(2), expanded: 3</a:t>
            </a:r>
          </a:p>
          <a:p>
            <a:pPr>
              <a:buFontTx/>
              <a:buNone/>
            </a:pPr>
            <a:endParaRPr lang="en-GB" altLang="en-US">
              <a:latin typeface="Arial" charset="0"/>
            </a:endParaRPr>
          </a:p>
        </p:txBody>
      </p:sp>
      <p:sp>
        <p:nvSpPr>
          <p:cNvPr id="111619"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IDS Example (9)</a:t>
            </a:r>
          </a:p>
        </p:txBody>
      </p:sp>
      <p:sp>
        <p:nvSpPr>
          <p:cNvPr id="76805" name="Line 4"/>
          <p:cNvSpPr>
            <a:spLocks noChangeShapeType="1"/>
          </p:cNvSpPr>
          <p:nvPr/>
        </p:nvSpPr>
        <p:spPr bwMode="auto">
          <a:xfrm>
            <a:off x="2286000" y="259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06" name="Text Box 5"/>
          <p:cNvSpPr txBox="1">
            <a:spLocks noChangeArrowheads="1"/>
          </p:cNvSpPr>
          <p:nvPr/>
        </p:nvSpPr>
        <p:spPr bwMode="auto">
          <a:xfrm>
            <a:off x="2286000" y="25908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76807" name="Text Box 6"/>
          <p:cNvSpPr txBox="1">
            <a:spLocks noChangeArrowheads="1"/>
          </p:cNvSpPr>
          <p:nvPr/>
        </p:nvSpPr>
        <p:spPr bwMode="auto">
          <a:xfrm>
            <a:off x="4191000" y="25908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76808" name="Line 7"/>
          <p:cNvSpPr>
            <a:spLocks noChangeShapeType="1"/>
          </p:cNvSpPr>
          <p:nvPr/>
        </p:nvSpPr>
        <p:spPr bwMode="auto">
          <a:xfrm>
            <a:off x="2286000" y="2971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09" name="Line 8"/>
          <p:cNvSpPr>
            <a:spLocks noChangeShapeType="1"/>
          </p:cNvSpPr>
          <p:nvPr/>
        </p:nvSpPr>
        <p:spPr bwMode="auto">
          <a:xfrm>
            <a:off x="2286000"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0" name="Text Box 9"/>
          <p:cNvSpPr txBox="1">
            <a:spLocks noChangeArrowheads="1"/>
          </p:cNvSpPr>
          <p:nvPr/>
        </p:nvSpPr>
        <p:spPr bwMode="auto">
          <a:xfrm>
            <a:off x="4495800" y="29718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76811" name="Line 10"/>
          <p:cNvSpPr>
            <a:spLocks noChangeShapeType="1"/>
          </p:cNvSpPr>
          <p:nvPr/>
        </p:nvSpPr>
        <p:spPr bwMode="auto">
          <a:xfrm>
            <a:off x="3886200" y="2590800"/>
            <a:ext cx="0" cy="3810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2" name="Oval 12"/>
          <p:cNvSpPr>
            <a:spLocks noChangeArrowheads="1"/>
          </p:cNvSpPr>
          <p:nvPr/>
        </p:nvSpPr>
        <p:spPr bwMode="auto">
          <a:xfrm>
            <a:off x="8534400" y="1828800"/>
            <a:ext cx="609600" cy="609600"/>
          </a:xfrm>
          <a:prstGeom prst="ellipse">
            <a:avLst/>
          </a:prstGeom>
          <a:solidFill>
            <a:srgbClr val="FFCC99"/>
          </a:solidFill>
          <a:ln w="2857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76813" name="Oval 13"/>
          <p:cNvSpPr>
            <a:spLocks noChangeArrowheads="1"/>
          </p:cNvSpPr>
          <p:nvPr/>
        </p:nvSpPr>
        <p:spPr bwMode="auto">
          <a:xfrm>
            <a:off x="9525000" y="2971800"/>
            <a:ext cx="609600" cy="609600"/>
          </a:xfrm>
          <a:prstGeom prst="ellipse">
            <a:avLst/>
          </a:prstGeom>
          <a:solidFill>
            <a:srgbClr val="CCFFCC"/>
          </a:solidFill>
          <a:ln w="2857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76814" name="Oval 14"/>
          <p:cNvSpPr>
            <a:spLocks noChangeArrowheads="1"/>
          </p:cNvSpPr>
          <p:nvPr/>
        </p:nvSpPr>
        <p:spPr bwMode="auto">
          <a:xfrm>
            <a:off x="9525000" y="41148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76815" name="Oval 15"/>
          <p:cNvSpPr>
            <a:spLocks noChangeArrowheads="1"/>
          </p:cNvSpPr>
          <p:nvPr/>
        </p:nvSpPr>
        <p:spPr bwMode="auto">
          <a:xfrm>
            <a:off x="8534400" y="2971800"/>
            <a:ext cx="609600" cy="609600"/>
          </a:xfrm>
          <a:prstGeom prst="ellipse">
            <a:avLst/>
          </a:prstGeom>
          <a:solidFill>
            <a:srgbClr val="CCFFCC"/>
          </a:solidFill>
          <a:ln w="2857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76816" name="Oval 16"/>
          <p:cNvSpPr>
            <a:spLocks noChangeArrowheads="1"/>
          </p:cNvSpPr>
          <p:nvPr/>
        </p:nvSpPr>
        <p:spPr bwMode="auto">
          <a:xfrm>
            <a:off x="8534400" y="41148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76817" name="Oval 17"/>
          <p:cNvSpPr>
            <a:spLocks noChangeArrowheads="1"/>
          </p:cNvSpPr>
          <p:nvPr/>
        </p:nvSpPr>
        <p:spPr bwMode="auto">
          <a:xfrm>
            <a:off x="7543800" y="2971800"/>
            <a:ext cx="609600" cy="609600"/>
          </a:xfrm>
          <a:prstGeom prst="ellipse">
            <a:avLst/>
          </a:prstGeom>
          <a:solidFill>
            <a:srgbClr val="FFCC99"/>
          </a:solidFill>
          <a:ln w="2857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76818" name="Oval 18"/>
          <p:cNvSpPr>
            <a:spLocks noChangeArrowheads="1"/>
          </p:cNvSpPr>
          <p:nvPr/>
        </p:nvSpPr>
        <p:spPr bwMode="auto">
          <a:xfrm>
            <a:off x="7543800" y="41148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76819" name="Oval 19"/>
          <p:cNvSpPr>
            <a:spLocks noChangeArrowheads="1"/>
          </p:cNvSpPr>
          <p:nvPr/>
        </p:nvSpPr>
        <p:spPr bwMode="auto">
          <a:xfrm>
            <a:off x="6477000" y="52578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76820" name="Oval 20"/>
          <p:cNvSpPr>
            <a:spLocks noChangeArrowheads="1"/>
          </p:cNvSpPr>
          <p:nvPr/>
        </p:nvSpPr>
        <p:spPr bwMode="auto">
          <a:xfrm>
            <a:off x="6477000" y="41148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76821" name="Line 21"/>
          <p:cNvSpPr>
            <a:spLocks noChangeShapeType="1"/>
          </p:cNvSpPr>
          <p:nvPr/>
        </p:nvSpPr>
        <p:spPr bwMode="auto">
          <a:xfrm>
            <a:off x="8839200" y="2438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22" name="Line 22"/>
          <p:cNvSpPr>
            <a:spLocks noChangeShapeType="1"/>
          </p:cNvSpPr>
          <p:nvPr/>
        </p:nvSpPr>
        <p:spPr bwMode="auto">
          <a:xfrm>
            <a:off x="8839200" y="3581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23" name="Line 23"/>
          <p:cNvSpPr>
            <a:spLocks noChangeShapeType="1"/>
          </p:cNvSpPr>
          <p:nvPr/>
        </p:nvSpPr>
        <p:spPr bwMode="auto">
          <a:xfrm flipH="1">
            <a:off x="8077200" y="23622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24" name="Line 24"/>
          <p:cNvSpPr>
            <a:spLocks noChangeShapeType="1"/>
          </p:cNvSpPr>
          <p:nvPr/>
        </p:nvSpPr>
        <p:spPr bwMode="auto">
          <a:xfrm>
            <a:off x="9067800" y="23622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25" name="Line 25"/>
          <p:cNvSpPr>
            <a:spLocks noChangeShapeType="1"/>
          </p:cNvSpPr>
          <p:nvPr/>
        </p:nvSpPr>
        <p:spPr bwMode="auto">
          <a:xfrm>
            <a:off x="7848600" y="3581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26" name="Line 26"/>
          <p:cNvSpPr>
            <a:spLocks noChangeShapeType="1"/>
          </p:cNvSpPr>
          <p:nvPr/>
        </p:nvSpPr>
        <p:spPr bwMode="auto">
          <a:xfrm>
            <a:off x="9829800" y="3581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27" name="Line 27"/>
          <p:cNvSpPr>
            <a:spLocks noChangeShapeType="1"/>
          </p:cNvSpPr>
          <p:nvPr/>
        </p:nvSpPr>
        <p:spPr bwMode="auto">
          <a:xfrm flipH="1">
            <a:off x="7010400" y="35052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28" name="Line 28"/>
          <p:cNvSpPr>
            <a:spLocks noChangeShapeType="1"/>
          </p:cNvSpPr>
          <p:nvPr/>
        </p:nvSpPr>
        <p:spPr bwMode="auto">
          <a:xfrm>
            <a:off x="6781800" y="4724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29" name="Line 29"/>
          <p:cNvSpPr>
            <a:spLocks noChangeShapeType="1"/>
          </p:cNvSpPr>
          <p:nvPr/>
        </p:nvSpPr>
        <p:spPr bwMode="auto">
          <a:xfrm>
            <a:off x="8153400" y="44196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30" name="Line 30"/>
          <p:cNvSpPr>
            <a:spLocks noChangeShapeType="1"/>
          </p:cNvSpPr>
          <p:nvPr/>
        </p:nvSpPr>
        <p:spPr bwMode="auto">
          <a:xfrm flipH="1">
            <a:off x="9144000" y="44196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31" name="Text Box 31"/>
          <p:cNvSpPr txBox="1">
            <a:spLocks noChangeArrowheads="1"/>
          </p:cNvSpPr>
          <p:nvPr/>
        </p:nvSpPr>
        <p:spPr bwMode="auto">
          <a:xfrm>
            <a:off x="8001000" y="2438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76832" name="Text Box 32"/>
          <p:cNvSpPr txBox="1">
            <a:spLocks noChangeArrowheads="1"/>
          </p:cNvSpPr>
          <p:nvPr/>
        </p:nvSpPr>
        <p:spPr bwMode="auto">
          <a:xfrm>
            <a:off x="8534400" y="2438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76833" name="Text Box 33"/>
          <p:cNvSpPr txBox="1">
            <a:spLocks noChangeArrowheads="1"/>
          </p:cNvSpPr>
          <p:nvPr/>
        </p:nvSpPr>
        <p:spPr bwMode="auto">
          <a:xfrm>
            <a:off x="9372600" y="2438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76834" name="Text Box 34"/>
          <p:cNvSpPr txBox="1">
            <a:spLocks noChangeArrowheads="1"/>
          </p:cNvSpPr>
          <p:nvPr/>
        </p:nvSpPr>
        <p:spPr bwMode="auto">
          <a:xfrm>
            <a:off x="697865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76835" name="Text Box 35"/>
          <p:cNvSpPr txBox="1">
            <a:spLocks noChangeArrowheads="1"/>
          </p:cNvSpPr>
          <p:nvPr/>
        </p:nvSpPr>
        <p:spPr bwMode="auto">
          <a:xfrm>
            <a:off x="75438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76836" name="Text Box 36"/>
          <p:cNvSpPr txBox="1">
            <a:spLocks noChangeArrowheads="1"/>
          </p:cNvSpPr>
          <p:nvPr/>
        </p:nvSpPr>
        <p:spPr bwMode="auto">
          <a:xfrm>
            <a:off x="85344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76837" name="Text Box 37"/>
          <p:cNvSpPr txBox="1">
            <a:spLocks noChangeArrowheads="1"/>
          </p:cNvSpPr>
          <p:nvPr/>
        </p:nvSpPr>
        <p:spPr bwMode="auto">
          <a:xfrm>
            <a:off x="95250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76838" name="Text Box 38"/>
          <p:cNvSpPr txBox="1">
            <a:spLocks noChangeArrowheads="1"/>
          </p:cNvSpPr>
          <p:nvPr/>
        </p:nvSpPr>
        <p:spPr bwMode="auto">
          <a:xfrm>
            <a:off x="6477000" y="472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76839" name="Text Box 39"/>
          <p:cNvSpPr txBox="1">
            <a:spLocks noChangeArrowheads="1"/>
          </p:cNvSpPr>
          <p:nvPr/>
        </p:nvSpPr>
        <p:spPr bwMode="auto">
          <a:xfrm>
            <a:off x="8197850" y="3962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76840" name="Text Box 40"/>
          <p:cNvSpPr txBox="1">
            <a:spLocks noChangeArrowheads="1"/>
          </p:cNvSpPr>
          <p:nvPr/>
        </p:nvSpPr>
        <p:spPr bwMode="auto">
          <a:xfrm>
            <a:off x="9264650" y="3962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76841" name="Line 41"/>
          <p:cNvSpPr>
            <a:spLocks noChangeShapeType="1"/>
          </p:cNvSpPr>
          <p:nvPr/>
        </p:nvSpPr>
        <p:spPr bwMode="auto">
          <a:xfrm>
            <a:off x="2286000" y="3733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42" name="Text Box 43"/>
          <p:cNvSpPr txBox="1">
            <a:spLocks noChangeArrowheads="1"/>
          </p:cNvSpPr>
          <p:nvPr/>
        </p:nvSpPr>
        <p:spPr bwMode="auto">
          <a:xfrm>
            <a:off x="4267200" y="3352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{A,B,C}</a:t>
            </a:r>
            <a:endParaRPr lang="en-GB" altLang="en-US"/>
          </a:p>
        </p:txBody>
      </p:sp>
      <p:sp>
        <p:nvSpPr>
          <p:cNvPr id="76843" name="Line 44"/>
          <p:cNvSpPr>
            <a:spLocks noChangeShapeType="1"/>
          </p:cNvSpPr>
          <p:nvPr/>
        </p:nvSpPr>
        <p:spPr bwMode="auto">
          <a:xfrm>
            <a:off x="2286000" y="4114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44" name="Text Box 46"/>
          <p:cNvSpPr txBox="1">
            <a:spLocks noChangeArrowheads="1"/>
          </p:cNvSpPr>
          <p:nvPr/>
        </p:nvSpPr>
        <p:spPr bwMode="auto">
          <a:xfrm>
            <a:off x="3886200" y="3733801"/>
            <a:ext cx="184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{B,C} no expand</a:t>
            </a:r>
            <a:endParaRPr lang="en-GB" altLang="en-US"/>
          </a:p>
        </p:txBody>
      </p:sp>
      <p:sp>
        <p:nvSpPr>
          <p:cNvPr id="76845" name="Line 47"/>
          <p:cNvSpPr>
            <a:spLocks noChangeShapeType="1"/>
          </p:cNvSpPr>
          <p:nvPr/>
        </p:nvSpPr>
        <p:spPr bwMode="auto">
          <a:xfrm>
            <a:off x="2286000" y="4495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46" name="Text Box 49"/>
          <p:cNvSpPr txBox="1">
            <a:spLocks noChangeArrowheads="1"/>
          </p:cNvSpPr>
          <p:nvPr/>
        </p:nvSpPr>
        <p:spPr bwMode="auto">
          <a:xfrm>
            <a:off x="3962400" y="4114801"/>
            <a:ext cx="163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{C} no expand</a:t>
            </a:r>
            <a:endParaRPr lang="en-GB" altLang="en-US"/>
          </a:p>
        </p:txBody>
      </p:sp>
      <p:sp>
        <p:nvSpPr>
          <p:cNvPr id="76847" name="Line 51"/>
          <p:cNvSpPr>
            <a:spLocks noChangeShapeType="1"/>
          </p:cNvSpPr>
          <p:nvPr/>
        </p:nvSpPr>
        <p:spPr bwMode="auto">
          <a:xfrm>
            <a:off x="2286000" y="4876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48" name="Text Box 52"/>
          <p:cNvSpPr txBox="1">
            <a:spLocks noChangeArrowheads="1"/>
          </p:cNvSpPr>
          <p:nvPr/>
        </p:nvSpPr>
        <p:spPr bwMode="auto">
          <a:xfrm>
            <a:off x="4044950" y="4495801"/>
            <a:ext cx="146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 no expand</a:t>
            </a:r>
            <a:endParaRPr lang="en-GB" altLang="en-US"/>
          </a:p>
        </p:txBody>
      </p:sp>
      <p:sp>
        <p:nvSpPr>
          <p:cNvPr id="76849" name="Line 53"/>
          <p:cNvSpPr>
            <a:spLocks noChangeShapeType="1"/>
          </p:cNvSpPr>
          <p:nvPr/>
        </p:nvSpPr>
        <p:spPr bwMode="auto">
          <a:xfrm>
            <a:off x="2286000" y="5257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50" name="Text Box 55"/>
          <p:cNvSpPr txBox="1">
            <a:spLocks noChangeArrowheads="1"/>
          </p:cNvSpPr>
          <p:nvPr/>
        </p:nvSpPr>
        <p:spPr bwMode="auto">
          <a:xfrm>
            <a:off x="4267200" y="48768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{A,B,C}</a:t>
            </a:r>
            <a:endParaRPr lang="en-GB" altLang="en-US"/>
          </a:p>
        </p:txBody>
      </p:sp>
      <p:sp>
        <p:nvSpPr>
          <p:cNvPr id="76851" name="Line 56"/>
          <p:cNvSpPr>
            <a:spLocks noChangeShapeType="1"/>
          </p:cNvSpPr>
          <p:nvPr/>
        </p:nvSpPr>
        <p:spPr bwMode="auto">
          <a:xfrm>
            <a:off x="2286000" y="5638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52" name="Text Box 58"/>
          <p:cNvSpPr txBox="1">
            <a:spLocks noChangeArrowheads="1"/>
          </p:cNvSpPr>
          <p:nvPr/>
        </p:nvSpPr>
        <p:spPr bwMode="auto">
          <a:xfrm>
            <a:off x="4152900" y="52578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{D,E,B,C}</a:t>
            </a:r>
            <a:endParaRPr lang="en-GB" altLang="en-US"/>
          </a:p>
        </p:txBody>
      </p:sp>
      <p:sp>
        <p:nvSpPr>
          <p:cNvPr id="76853" name="Line 60"/>
          <p:cNvSpPr>
            <a:spLocks noChangeShapeType="1"/>
          </p:cNvSpPr>
          <p:nvPr/>
        </p:nvSpPr>
        <p:spPr bwMode="auto">
          <a:xfrm>
            <a:off x="2286000" y="6019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54" name="Text Box 61"/>
          <p:cNvSpPr txBox="1">
            <a:spLocks noChangeArrowheads="1"/>
          </p:cNvSpPr>
          <p:nvPr/>
        </p:nvSpPr>
        <p:spPr bwMode="auto">
          <a:xfrm>
            <a:off x="3810000" y="5638801"/>
            <a:ext cx="206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{E,B,C} no expand</a:t>
            </a:r>
            <a:endParaRPr lang="en-GB" altLang="en-US"/>
          </a:p>
        </p:txBody>
      </p:sp>
      <p:sp>
        <p:nvSpPr>
          <p:cNvPr id="76855" name="Line 62"/>
          <p:cNvSpPr>
            <a:spLocks noChangeShapeType="1"/>
          </p:cNvSpPr>
          <p:nvPr/>
        </p:nvSpPr>
        <p:spPr bwMode="auto">
          <a:xfrm>
            <a:off x="2286000" y="6400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56" name="Text Box 63"/>
          <p:cNvSpPr txBox="1">
            <a:spLocks noChangeArrowheads="1"/>
          </p:cNvSpPr>
          <p:nvPr/>
        </p:nvSpPr>
        <p:spPr bwMode="auto">
          <a:xfrm>
            <a:off x="2438400" y="6019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E not goal</a:t>
            </a:r>
            <a:endParaRPr lang="en-GB" altLang="en-US"/>
          </a:p>
        </p:txBody>
      </p:sp>
      <p:sp>
        <p:nvSpPr>
          <p:cNvPr id="76857" name="Text Box 64"/>
          <p:cNvSpPr txBox="1">
            <a:spLocks noChangeArrowheads="1"/>
          </p:cNvSpPr>
          <p:nvPr/>
        </p:nvSpPr>
        <p:spPr bwMode="auto">
          <a:xfrm>
            <a:off x="3962400" y="6019801"/>
            <a:ext cx="184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{B,C} no expand</a:t>
            </a:r>
            <a:endParaRPr lang="en-GB" altLang="en-US"/>
          </a:p>
        </p:txBody>
      </p:sp>
      <p:sp>
        <p:nvSpPr>
          <p:cNvPr id="76858" name="Text Box 74"/>
          <p:cNvSpPr txBox="1">
            <a:spLocks noChangeArrowheads="1"/>
          </p:cNvSpPr>
          <p:nvPr/>
        </p:nvSpPr>
        <p:spPr bwMode="auto">
          <a:xfrm>
            <a:off x="2438400" y="3352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76859" name="Text Box 75"/>
          <p:cNvSpPr txBox="1">
            <a:spLocks noChangeArrowheads="1"/>
          </p:cNvSpPr>
          <p:nvPr/>
        </p:nvSpPr>
        <p:spPr bwMode="auto">
          <a:xfrm>
            <a:off x="2438400" y="3733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
        <p:nvSpPr>
          <p:cNvPr id="76860" name="Text Box 76"/>
          <p:cNvSpPr txBox="1">
            <a:spLocks noChangeArrowheads="1"/>
          </p:cNvSpPr>
          <p:nvPr/>
        </p:nvSpPr>
        <p:spPr bwMode="auto">
          <a:xfrm>
            <a:off x="2438400" y="41148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 not goal</a:t>
            </a:r>
            <a:endParaRPr lang="en-GB" altLang="en-US"/>
          </a:p>
        </p:txBody>
      </p:sp>
      <p:sp>
        <p:nvSpPr>
          <p:cNvPr id="76861" name="Text Box 77"/>
          <p:cNvSpPr txBox="1">
            <a:spLocks noChangeArrowheads="1"/>
          </p:cNvSpPr>
          <p:nvPr/>
        </p:nvSpPr>
        <p:spPr bwMode="auto">
          <a:xfrm>
            <a:off x="2438400" y="4495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C not goal</a:t>
            </a:r>
            <a:endParaRPr lang="en-GB" altLang="en-US"/>
          </a:p>
        </p:txBody>
      </p:sp>
      <p:sp>
        <p:nvSpPr>
          <p:cNvPr id="76862" name="Text Box 78"/>
          <p:cNvSpPr txBox="1">
            <a:spLocks noChangeArrowheads="1"/>
          </p:cNvSpPr>
          <p:nvPr/>
        </p:nvSpPr>
        <p:spPr bwMode="auto">
          <a:xfrm>
            <a:off x="2514600" y="4876801"/>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 test</a:t>
            </a:r>
            <a:endParaRPr lang="en-GB" altLang="en-US"/>
          </a:p>
        </p:txBody>
      </p:sp>
      <p:sp>
        <p:nvSpPr>
          <p:cNvPr id="76863" name="Text Box 79"/>
          <p:cNvSpPr txBox="1">
            <a:spLocks noChangeArrowheads="1"/>
          </p:cNvSpPr>
          <p:nvPr/>
        </p:nvSpPr>
        <p:spPr bwMode="auto">
          <a:xfrm>
            <a:off x="2514600" y="5257801"/>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 test</a:t>
            </a:r>
            <a:endParaRPr lang="en-GB" altLang="en-US"/>
          </a:p>
        </p:txBody>
      </p:sp>
      <p:sp>
        <p:nvSpPr>
          <p:cNvPr id="76864" name="Text Box 80"/>
          <p:cNvSpPr txBox="1">
            <a:spLocks noChangeArrowheads="1"/>
          </p:cNvSpPr>
          <p:nvPr/>
        </p:nvSpPr>
        <p:spPr bwMode="auto">
          <a:xfrm>
            <a:off x="2438400" y="56388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D not goal</a:t>
            </a:r>
            <a:endParaRPr lang="en-GB" altLang="en-US"/>
          </a:p>
        </p:txBody>
      </p:sp>
    </p:spTree>
    <p:extLst>
      <p:ext uri="{BB962C8B-B14F-4D97-AF65-F5344CB8AC3E}">
        <p14:creationId xmlns:p14="http://schemas.microsoft.com/office/powerpoint/2010/main" val="11517732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BEE848CD-5B18-A343-BB95-A5B9B0927541}" type="slidenum">
              <a:rPr lang="en-GB" altLang="en-US" sz="1400"/>
              <a:pPr/>
              <a:t>78</a:t>
            </a:fld>
            <a:endParaRPr lang="en-GB" altLang="en-US" sz="1400"/>
          </a:p>
        </p:txBody>
      </p:sp>
      <p:sp>
        <p:nvSpPr>
          <p:cNvPr id="77827" name="Rectangle 2"/>
          <p:cNvSpPr>
            <a:spLocks noGrp="1" noChangeArrowheads="1"/>
          </p:cNvSpPr>
          <p:nvPr>
            <p:ph type="body" idx="1"/>
          </p:nvPr>
        </p:nvSpPr>
        <p:spPr>
          <a:xfrm>
            <a:off x="2133600" y="1524000"/>
            <a:ext cx="5486400" cy="914400"/>
          </a:xfrm>
        </p:spPr>
        <p:txBody>
          <a:bodyPr/>
          <a:lstStyle/>
          <a:p>
            <a:pPr>
              <a:buFontTx/>
              <a:buNone/>
            </a:pPr>
            <a:r>
              <a:rPr lang="en-GB" altLang="en-US" sz="2000">
                <a:solidFill>
                  <a:schemeClr val="accent2"/>
                </a:solidFill>
                <a:latin typeface="Arial" charset="0"/>
              </a:rPr>
              <a:t>deepeningSearch</a:t>
            </a:r>
            <a:r>
              <a:rPr lang="en-GB" altLang="en-US" sz="2000">
                <a:latin typeface="Arial" charset="0"/>
              </a:rPr>
              <a:t>( problem, stack )</a:t>
            </a:r>
          </a:p>
          <a:p>
            <a:pPr>
              <a:buFontTx/>
              <a:buNone/>
            </a:pPr>
            <a:r>
              <a:rPr lang="en-GB" altLang="en-US" sz="2000">
                <a:latin typeface="Arial" charset="0"/>
              </a:rPr>
              <a:t>depth: 2, # of nodes tested: 6(3), expanded: 4</a:t>
            </a:r>
          </a:p>
          <a:p>
            <a:pPr>
              <a:buFontTx/>
              <a:buNone/>
            </a:pPr>
            <a:endParaRPr lang="en-GB" altLang="en-US">
              <a:latin typeface="Arial" charset="0"/>
            </a:endParaRPr>
          </a:p>
        </p:txBody>
      </p:sp>
      <p:sp>
        <p:nvSpPr>
          <p:cNvPr id="112643"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p>
            <a:pPr algn="ctr"/>
            <a:r>
              <a:rPr lang="en-GB" altLang="en-US" sz="3200">
                <a:latin typeface="Arial" charset="0"/>
              </a:rPr>
              <a:t>IDS Example (10)</a:t>
            </a:r>
          </a:p>
        </p:txBody>
      </p:sp>
      <p:sp>
        <p:nvSpPr>
          <p:cNvPr id="77829" name="Oval 12"/>
          <p:cNvSpPr>
            <a:spLocks noChangeArrowheads="1"/>
          </p:cNvSpPr>
          <p:nvPr/>
        </p:nvSpPr>
        <p:spPr bwMode="auto">
          <a:xfrm>
            <a:off x="8534400" y="1828800"/>
            <a:ext cx="609600" cy="609600"/>
          </a:xfrm>
          <a:prstGeom prst="ellipse">
            <a:avLst/>
          </a:prstGeom>
          <a:solidFill>
            <a:srgbClr val="FFCC99"/>
          </a:solidFill>
          <a:ln w="2857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77830" name="Oval 13"/>
          <p:cNvSpPr>
            <a:spLocks noChangeArrowheads="1"/>
          </p:cNvSpPr>
          <p:nvPr/>
        </p:nvSpPr>
        <p:spPr bwMode="auto">
          <a:xfrm>
            <a:off x="9525000" y="2971800"/>
            <a:ext cx="609600" cy="609600"/>
          </a:xfrm>
          <a:prstGeom prst="ellipse">
            <a:avLst/>
          </a:prstGeom>
          <a:solidFill>
            <a:srgbClr val="CCFFCC"/>
          </a:solidFill>
          <a:ln w="2857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77831" name="Oval 14"/>
          <p:cNvSpPr>
            <a:spLocks noChangeArrowheads="1"/>
          </p:cNvSpPr>
          <p:nvPr/>
        </p:nvSpPr>
        <p:spPr bwMode="auto">
          <a:xfrm>
            <a:off x="9525000" y="41148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77832" name="Oval 15"/>
          <p:cNvSpPr>
            <a:spLocks noChangeArrowheads="1"/>
          </p:cNvSpPr>
          <p:nvPr/>
        </p:nvSpPr>
        <p:spPr bwMode="auto">
          <a:xfrm>
            <a:off x="8534400" y="2971800"/>
            <a:ext cx="609600" cy="609600"/>
          </a:xfrm>
          <a:prstGeom prst="ellipse">
            <a:avLst/>
          </a:prstGeom>
          <a:solidFill>
            <a:srgbClr val="FFCC99"/>
          </a:solidFill>
          <a:ln w="2857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77833" name="Oval 16"/>
          <p:cNvSpPr>
            <a:spLocks noChangeArrowheads="1"/>
          </p:cNvSpPr>
          <p:nvPr/>
        </p:nvSpPr>
        <p:spPr bwMode="auto">
          <a:xfrm>
            <a:off x="8534400" y="4114800"/>
            <a:ext cx="609600" cy="6096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77834" name="Oval 17"/>
          <p:cNvSpPr>
            <a:spLocks noChangeArrowheads="1"/>
          </p:cNvSpPr>
          <p:nvPr/>
        </p:nvSpPr>
        <p:spPr bwMode="auto">
          <a:xfrm>
            <a:off x="7543800" y="2971800"/>
            <a:ext cx="609600" cy="609600"/>
          </a:xfrm>
          <a:prstGeom prst="ellipse">
            <a:avLst/>
          </a:prstGeom>
          <a:solidFill>
            <a:srgbClr val="FFCC99"/>
          </a:solidFill>
          <a:ln w="2857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77835" name="Oval 18"/>
          <p:cNvSpPr>
            <a:spLocks noChangeArrowheads="1"/>
          </p:cNvSpPr>
          <p:nvPr/>
        </p:nvSpPr>
        <p:spPr bwMode="auto">
          <a:xfrm>
            <a:off x="7543800" y="41148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77836" name="Oval 19"/>
          <p:cNvSpPr>
            <a:spLocks noChangeArrowheads="1"/>
          </p:cNvSpPr>
          <p:nvPr/>
        </p:nvSpPr>
        <p:spPr bwMode="auto">
          <a:xfrm>
            <a:off x="6477000" y="52578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77837" name="Oval 20"/>
          <p:cNvSpPr>
            <a:spLocks noChangeArrowheads="1"/>
          </p:cNvSpPr>
          <p:nvPr/>
        </p:nvSpPr>
        <p:spPr bwMode="auto">
          <a:xfrm>
            <a:off x="6477000" y="41148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77838" name="Line 21"/>
          <p:cNvSpPr>
            <a:spLocks noChangeShapeType="1"/>
          </p:cNvSpPr>
          <p:nvPr/>
        </p:nvSpPr>
        <p:spPr bwMode="auto">
          <a:xfrm>
            <a:off x="8839200" y="2438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839" name="Line 22"/>
          <p:cNvSpPr>
            <a:spLocks noChangeShapeType="1"/>
          </p:cNvSpPr>
          <p:nvPr/>
        </p:nvSpPr>
        <p:spPr bwMode="auto">
          <a:xfrm>
            <a:off x="8839200" y="3581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840" name="Line 23"/>
          <p:cNvSpPr>
            <a:spLocks noChangeShapeType="1"/>
          </p:cNvSpPr>
          <p:nvPr/>
        </p:nvSpPr>
        <p:spPr bwMode="auto">
          <a:xfrm flipH="1">
            <a:off x="8077200" y="23622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841" name="Line 24"/>
          <p:cNvSpPr>
            <a:spLocks noChangeShapeType="1"/>
          </p:cNvSpPr>
          <p:nvPr/>
        </p:nvSpPr>
        <p:spPr bwMode="auto">
          <a:xfrm>
            <a:off x="9067800" y="23622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842" name="Line 25"/>
          <p:cNvSpPr>
            <a:spLocks noChangeShapeType="1"/>
          </p:cNvSpPr>
          <p:nvPr/>
        </p:nvSpPr>
        <p:spPr bwMode="auto">
          <a:xfrm>
            <a:off x="7848600" y="3581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843" name="Line 26"/>
          <p:cNvSpPr>
            <a:spLocks noChangeShapeType="1"/>
          </p:cNvSpPr>
          <p:nvPr/>
        </p:nvSpPr>
        <p:spPr bwMode="auto">
          <a:xfrm>
            <a:off x="9829800" y="3581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844" name="Line 27"/>
          <p:cNvSpPr>
            <a:spLocks noChangeShapeType="1"/>
          </p:cNvSpPr>
          <p:nvPr/>
        </p:nvSpPr>
        <p:spPr bwMode="auto">
          <a:xfrm flipH="1">
            <a:off x="7010400" y="35052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845" name="Line 28"/>
          <p:cNvSpPr>
            <a:spLocks noChangeShapeType="1"/>
          </p:cNvSpPr>
          <p:nvPr/>
        </p:nvSpPr>
        <p:spPr bwMode="auto">
          <a:xfrm>
            <a:off x="6781800" y="4724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846" name="Line 29"/>
          <p:cNvSpPr>
            <a:spLocks noChangeShapeType="1"/>
          </p:cNvSpPr>
          <p:nvPr/>
        </p:nvSpPr>
        <p:spPr bwMode="auto">
          <a:xfrm>
            <a:off x="8153400" y="44196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847" name="Line 30"/>
          <p:cNvSpPr>
            <a:spLocks noChangeShapeType="1"/>
          </p:cNvSpPr>
          <p:nvPr/>
        </p:nvSpPr>
        <p:spPr bwMode="auto">
          <a:xfrm flipH="1">
            <a:off x="9144000" y="44196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848" name="Text Box 31"/>
          <p:cNvSpPr txBox="1">
            <a:spLocks noChangeArrowheads="1"/>
          </p:cNvSpPr>
          <p:nvPr/>
        </p:nvSpPr>
        <p:spPr bwMode="auto">
          <a:xfrm>
            <a:off x="8001000" y="2438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77849" name="Text Box 32"/>
          <p:cNvSpPr txBox="1">
            <a:spLocks noChangeArrowheads="1"/>
          </p:cNvSpPr>
          <p:nvPr/>
        </p:nvSpPr>
        <p:spPr bwMode="auto">
          <a:xfrm>
            <a:off x="8534400" y="2438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77850" name="Text Box 33"/>
          <p:cNvSpPr txBox="1">
            <a:spLocks noChangeArrowheads="1"/>
          </p:cNvSpPr>
          <p:nvPr/>
        </p:nvSpPr>
        <p:spPr bwMode="auto">
          <a:xfrm>
            <a:off x="9372600" y="2438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77851" name="Text Box 34"/>
          <p:cNvSpPr txBox="1">
            <a:spLocks noChangeArrowheads="1"/>
          </p:cNvSpPr>
          <p:nvPr/>
        </p:nvSpPr>
        <p:spPr bwMode="auto">
          <a:xfrm>
            <a:off x="697865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77852" name="Text Box 35"/>
          <p:cNvSpPr txBox="1">
            <a:spLocks noChangeArrowheads="1"/>
          </p:cNvSpPr>
          <p:nvPr/>
        </p:nvSpPr>
        <p:spPr bwMode="auto">
          <a:xfrm>
            <a:off x="75438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77853" name="Text Box 36"/>
          <p:cNvSpPr txBox="1">
            <a:spLocks noChangeArrowheads="1"/>
          </p:cNvSpPr>
          <p:nvPr/>
        </p:nvSpPr>
        <p:spPr bwMode="auto">
          <a:xfrm>
            <a:off x="85344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77854" name="Text Box 37"/>
          <p:cNvSpPr txBox="1">
            <a:spLocks noChangeArrowheads="1"/>
          </p:cNvSpPr>
          <p:nvPr/>
        </p:nvSpPr>
        <p:spPr bwMode="auto">
          <a:xfrm>
            <a:off x="95250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77855" name="Text Box 38"/>
          <p:cNvSpPr txBox="1">
            <a:spLocks noChangeArrowheads="1"/>
          </p:cNvSpPr>
          <p:nvPr/>
        </p:nvSpPr>
        <p:spPr bwMode="auto">
          <a:xfrm>
            <a:off x="6477000" y="472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77856" name="Text Box 39"/>
          <p:cNvSpPr txBox="1">
            <a:spLocks noChangeArrowheads="1"/>
          </p:cNvSpPr>
          <p:nvPr/>
        </p:nvSpPr>
        <p:spPr bwMode="auto">
          <a:xfrm>
            <a:off x="8197850" y="3962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77857" name="Text Box 40"/>
          <p:cNvSpPr txBox="1">
            <a:spLocks noChangeArrowheads="1"/>
          </p:cNvSpPr>
          <p:nvPr/>
        </p:nvSpPr>
        <p:spPr bwMode="auto">
          <a:xfrm>
            <a:off x="9264650" y="3962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77858" name="Text Box 61"/>
          <p:cNvSpPr txBox="1">
            <a:spLocks noChangeArrowheads="1"/>
          </p:cNvSpPr>
          <p:nvPr/>
        </p:nvSpPr>
        <p:spPr bwMode="auto">
          <a:xfrm>
            <a:off x="3886200" y="5410201"/>
            <a:ext cx="206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{E,B,C} no expand</a:t>
            </a:r>
            <a:endParaRPr lang="en-GB" altLang="en-US"/>
          </a:p>
        </p:txBody>
      </p:sp>
      <p:sp>
        <p:nvSpPr>
          <p:cNvPr id="77859" name="Line 4"/>
          <p:cNvSpPr>
            <a:spLocks noChangeShapeType="1"/>
          </p:cNvSpPr>
          <p:nvPr/>
        </p:nvSpPr>
        <p:spPr bwMode="auto">
          <a:xfrm>
            <a:off x="2286000" y="23622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60" name="Text Box 5"/>
          <p:cNvSpPr txBox="1">
            <a:spLocks noChangeArrowheads="1"/>
          </p:cNvSpPr>
          <p:nvPr/>
        </p:nvSpPr>
        <p:spPr bwMode="auto">
          <a:xfrm>
            <a:off x="2286000" y="23622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77861" name="Text Box 6"/>
          <p:cNvSpPr txBox="1">
            <a:spLocks noChangeArrowheads="1"/>
          </p:cNvSpPr>
          <p:nvPr/>
        </p:nvSpPr>
        <p:spPr bwMode="auto">
          <a:xfrm>
            <a:off x="4191000" y="23622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77862" name="Line 7"/>
          <p:cNvSpPr>
            <a:spLocks noChangeShapeType="1"/>
          </p:cNvSpPr>
          <p:nvPr/>
        </p:nvSpPr>
        <p:spPr bwMode="auto">
          <a:xfrm>
            <a:off x="2286000" y="27432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63" name="Line 8"/>
          <p:cNvSpPr>
            <a:spLocks noChangeShapeType="1"/>
          </p:cNvSpPr>
          <p:nvPr/>
        </p:nvSpPr>
        <p:spPr bwMode="auto">
          <a:xfrm>
            <a:off x="2286000" y="31242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64" name="Text Box 9"/>
          <p:cNvSpPr txBox="1">
            <a:spLocks noChangeArrowheads="1"/>
          </p:cNvSpPr>
          <p:nvPr/>
        </p:nvSpPr>
        <p:spPr bwMode="auto">
          <a:xfrm>
            <a:off x="4495800" y="27432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77865" name="Line 10"/>
          <p:cNvSpPr>
            <a:spLocks noChangeShapeType="1"/>
          </p:cNvSpPr>
          <p:nvPr/>
        </p:nvSpPr>
        <p:spPr bwMode="auto">
          <a:xfrm>
            <a:off x="3886200" y="2362200"/>
            <a:ext cx="0" cy="419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66" name="Line 41"/>
          <p:cNvSpPr>
            <a:spLocks noChangeShapeType="1"/>
          </p:cNvSpPr>
          <p:nvPr/>
        </p:nvSpPr>
        <p:spPr bwMode="auto">
          <a:xfrm>
            <a:off x="2286000" y="35052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67" name="Text Box 43"/>
          <p:cNvSpPr txBox="1">
            <a:spLocks noChangeArrowheads="1"/>
          </p:cNvSpPr>
          <p:nvPr/>
        </p:nvSpPr>
        <p:spPr bwMode="auto">
          <a:xfrm>
            <a:off x="4267200" y="31242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{A,B,C}</a:t>
            </a:r>
            <a:endParaRPr lang="en-GB" altLang="en-US"/>
          </a:p>
        </p:txBody>
      </p:sp>
      <p:sp>
        <p:nvSpPr>
          <p:cNvPr id="77868" name="Line 44"/>
          <p:cNvSpPr>
            <a:spLocks noChangeShapeType="1"/>
          </p:cNvSpPr>
          <p:nvPr/>
        </p:nvSpPr>
        <p:spPr bwMode="auto">
          <a:xfrm>
            <a:off x="2286000" y="38862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69" name="Text Box 46"/>
          <p:cNvSpPr txBox="1">
            <a:spLocks noChangeArrowheads="1"/>
          </p:cNvSpPr>
          <p:nvPr/>
        </p:nvSpPr>
        <p:spPr bwMode="auto">
          <a:xfrm>
            <a:off x="3886200" y="3505201"/>
            <a:ext cx="184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{B,C} no expand</a:t>
            </a:r>
            <a:endParaRPr lang="en-GB" altLang="en-US"/>
          </a:p>
        </p:txBody>
      </p:sp>
      <p:sp>
        <p:nvSpPr>
          <p:cNvPr id="77870" name="Line 47"/>
          <p:cNvSpPr>
            <a:spLocks noChangeShapeType="1"/>
          </p:cNvSpPr>
          <p:nvPr/>
        </p:nvSpPr>
        <p:spPr bwMode="auto">
          <a:xfrm>
            <a:off x="2286000" y="42672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71" name="Text Box 49"/>
          <p:cNvSpPr txBox="1">
            <a:spLocks noChangeArrowheads="1"/>
          </p:cNvSpPr>
          <p:nvPr/>
        </p:nvSpPr>
        <p:spPr bwMode="auto">
          <a:xfrm>
            <a:off x="3962400" y="3886201"/>
            <a:ext cx="163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{C} no expand</a:t>
            </a:r>
            <a:endParaRPr lang="en-GB" altLang="en-US"/>
          </a:p>
        </p:txBody>
      </p:sp>
      <p:sp>
        <p:nvSpPr>
          <p:cNvPr id="77872" name="Line 51"/>
          <p:cNvSpPr>
            <a:spLocks noChangeShapeType="1"/>
          </p:cNvSpPr>
          <p:nvPr/>
        </p:nvSpPr>
        <p:spPr bwMode="auto">
          <a:xfrm>
            <a:off x="2286000" y="46482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73" name="Text Box 52"/>
          <p:cNvSpPr txBox="1">
            <a:spLocks noChangeArrowheads="1"/>
          </p:cNvSpPr>
          <p:nvPr/>
        </p:nvSpPr>
        <p:spPr bwMode="auto">
          <a:xfrm>
            <a:off x="4044950" y="4267201"/>
            <a:ext cx="146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 no expand</a:t>
            </a:r>
            <a:endParaRPr lang="en-GB" altLang="en-US"/>
          </a:p>
        </p:txBody>
      </p:sp>
      <p:sp>
        <p:nvSpPr>
          <p:cNvPr id="77874" name="Line 53"/>
          <p:cNvSpPr>
            <a:spLocks noChangeShapeType="1"/>
          </p:cNvSpPr>
          <p:nvPr/>
        </p:nvSpPr>
        <p:spPr bwMode="auto">
          <a:xfrm>
            <a:off x="2286000" y="50292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75" name="Text Box 55"/>
          <p:cNvSpPr txBox="1">
            <a:spLocks noChangeArrowheads="1"/>
          </p:cNvSpPr>
          <p:nvPr/>
        </p:nvSpPr>
        <p:spPr bwMode="auto">
          <a:xfrm>
            <a:off x="4267200" y="46482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{A,B,C}</a:t>
            </a:r>
            <a:endParaRPr lang="en-GB" altLang="en-US"/>
          </a:p>
        </p:txBody>
      </p:sp>
      <p:sp>
        <p:nvSpPr>
          <p:cNvPr id="77876" name="Line 56"/>
          <p:cNvSpPr>
            <a:spLocks noChangeShapeType="1"/>
          </p:cNvSpPr>
          <p:nvPr/>
        </p:nvSpPr>
        <p:spPr bwMode="auto">
          <a:xfrm>
            <a:off x="2286000" y="54102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77" name="Text Box 58"/>
          <p:cNvSpPr txBox="1">
            <a:spLocks noChangeArrowheads="1"/>
          </p:cNvSpPr>
          <p:nvPr/>
        </p:nvSpPr>
        <p:spPr bwMode="auto">
          <a:xfrm>
            <a:off x="4152900" y="50292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{D,E,B,C}</a:t>
            </a:r>
            <a:endParaRPr lang="en-GB" altLang="en-US"/>
          </a:p>
        </p:txBody>
      </p:sp>
      <p:sp>
        <p:nvSpPr>
          <p:cNvPr id="77878" name="Line 60"/>
          <p:cNvSpPr>
            <a:spLocks noChangeShapeType="1"/>
          </p:cNvSpPr>
          <p:nvPr/>
        </p:nvSpPr>
        <p:spPr bwMode="auto">
          <a:xfrm>
            <a:off x="2286000" y="57912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79" name="Line 62"/>
          <p:cNvSpPr>
            <a:spLocks noChangeShapeType="1"/>
          </p:cNvSpPr>
          <p:nvPr/>
        </p:nvSpPr>
        <p:spPr bwMode="auto">
          <a:xfrm>
            <a:off x="2286000" y="61722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80" name="Text Box 64"/>
          <p:cNvSpPr txBox="1">
            <a:spLocks noChangeArrowheads="1"/>
          </p:cNvSpPr>
          <p:nvPr/>
        </p:nvSpPr>
        <p:spPr bwMode="auto">
          <a:xfrm>
            <a:off x="3962400" y="5791201"/>
            <a:ext cx="184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{B,C} no expand</a:t>
            </a:r>
            <a:endParaRPr lang="en-GB" altLang="en-US"/>
          </a:p>
        </p:txBody>
      </p:sp>
      <p:sp>
        <p:nvSpPr>
          <p:cNvPr id="77881" name="Text Box 65"/>
          <p:cNvSpPr txBox="1">
            <a:spLocks noChangeArrowheads="1"/>
          </p:cNvSpPr>
          <p:nvPr/>
        </p:nvSpPr>
        <p:spPr bwMode="auto">
          <a:xfrm>
            <a:off x="2514600" y="6172201"/>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 no test</a:t>
            </a:r>
            <a:endParaRPr lang="en-GB" altLang="en-US"/>
          </a:p>
        </p:txBody>
      </p:sp>
      <p:sp>
        <p:nvSpPr>
          <p:cNvPr id="77882" name="Line 66"/>
          <p:cNvSpPr>
            <a:spLocks noChangeShapeType="1"/>
          </p:cNvSpPr>
          <p:nvPr/>
        </p:nvSpPr>
        <p:spPr bwMode="auto">
          <a:xfrm>
            <a:off x="2286000" y="65532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83" name="Text Box 67"/>
          <p:cNvSpPr txBox="1">
            <a:spLocks noChangeArrowheads="1"/>
          </p:cNvSpPr>
          <p:nvPr/>
        </p:nvSpPr>
        <p:spPr bwMode="auto">
          <a:xfrm>
            <a:off x="4286250" y="6172201"/>
            <a:ext cx="74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{G,C}</a:t>
            </a:r>
            <a:endParaRPr lang="en-GB" altLang="en-US"/>
          </a:p>
        </p:txBody>
      </p:sp>
      <p:sp>
        <p:nvSpPr>
          <p:cNvPr id="77884" name="Text Box 79"/>
          <p:cNvSpPr txBox="1">
            <a:spLocks noChangeArrowheads="1"/>
          </p:cNvSpPr>
          <p:nvPr/>
        </p:nvSpPr>
        <p:spPr bwMode="auto">
          <a:xfrm>
            <a:off x="2438400" y="31242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77885" name="Text Box 80"/>
          <p:cNvSpPr txBox="1">
            <a:spLocks noChangeArrowheads="1"/>
          </p:cNvSpPr>
          <p:nvPr/>
        </p:nvSpPr>
        <p:spPr bwMode="auto">
          <a:xfrm>
            <a:off x="2438400" y="35052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
        <p:nvSpPr>
          <p:cNvPr id="77886" name="Text Box 81"/>
          <p:cNvSpPr txBox="1">
            <a:spLocks noChangeArrowheads="1"/>
          </p:cNvSpPr>
          <p:nvPr/>
        </p:nvSpPr>
        <p:spPr bwMode="auto">
          <a:xfrm>
            <a:off x="2438400" y="38862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 not goal</a:t>
            </a:r>
            <a:endParaRPr lang="en-GB" altLang="en-US"/>
          </a:p>
        </p:txBody>
      </p:sp>
      <p:sp>
        <p:nvSpPr>
          <p:cNvPr id="77887" name="Text Box 82"/>
          <p:cNvSpPr txBox="1">
            <a:spLocks noChangeArrowheads="1"/>
          </p:cNvSpPr>
          <p:nvPr/>
        </p:nvSpPr>
        <p:spPr bwMode="auto">
          <a:xfrm>
            <a:off x="2438400" y="42672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C not goal</a:t>
            </a:r>
            <a:endParaRPr lang="en-GB" altLang="en-US"/>
          </a:p>
        </p:txBody>
      </p:sp>
      <p:sp>
        <p:nvSpPr>
          <p:cNvPr id="77888" name="Text Box 83"/>
          <p:cNvSpPr txBox="1">
            <a:spLocks noChangeArrowheads="1"/>
          </p:cNvSpPr>
          <p:nvPr/>
        </p:nvSpPr>
        <p:spPr bwMode="auto">
          <a:xfrm>
            <a:off x="2514600" y="4648201"/>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 test</a:t>
            </a:r>
            <a:endParaRPr lang="en-GB" altLang="en-US"/>
          </a:p>
        </p:txBody>
      </p:sp>
      <p:sp>
        <p:nvSpPr>
          <p:cNvPr id="77889" name="Text Box 84"/>
          <p:cNvSpPr txBox="1">
            <a:spLocks noChangeArrowheads="1"/>
          </p:cNvSpPr>
          <p:nvPr/>
        </p:nvSpPr>
        <p:spPr bwMode="auto">
          <a:xfrm>
            <a:off x="2514600" y="5029201"/>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 test</a:t>
            </a:r>
            <a:endParaRPr lang="en-GB" altLang="en-US"/>
          </a:p>
        </p:txBody>
      </p:sp>
      <p:sp>
        <p:nvSpPr>
          <p:cNvPr id="77890" name="Text Box 85"/>
          <p:cNvSpPr txBox="1">
            <a:spLocks noChangeArrowheads="1"/>
          </p:cNvSpPr>
          <p:nvPr/>
        </p:nvSpPr>
        <p:spPr bwMode="auto">
          <a:xfrm>
            <a:off x="2438400" y="54102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D not goal</a:t>
            </a:r>
            <a:endParaRPr lang="en-GB" altLang="en-US"/>
          </a:p>
        </p:txBody>
      </p:sp>
      <p:sp>
        <p:nvSpPr>
          <p:cNvPr id="77891" name="Text Box 86"/>
          <p:cNvSpPr txBox="1">
            <a:spLocks noChangeArrowheads="1"/>
          </p:cNvSpPr>
          <p:nvPr/>
        </p:nvSpPr>
        <p:spPr bwMode="auto">
          <a:xfrm>
            <a:off x="2438400" y="57912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E not goal</a:t>
            </a:r>
            <a:endParaRPr lang="en-GB" altLang="en-US"/>
          </a:p>
        </p:txBody>
      </p:sp>
    </p:spTree>
    <p:extLst>
      <p:ext uri="{BB962C8B-B14F-4D97-AF65-F5344CB8AC3E}">
        <p14:creationId xmlns:p14="http://schemas.microsoft.com/office/powerpoint/2010/main" val="43535146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BCEA62AB-52F4-2F42-B8F1-632E8D6251C2}" type="slidenum">
              <a:rPr lang="en-GB" altLang="en-US" sz="1400"/>
              <a:pPr/>
              <a:t>79</a:t>
            </a:fld>
            <a:endParaRPr lang="en-GB" altLang="en-US" sz="1400"/>
          </a:p>
        </p:txBody>
      </p:sp>
      <p:sp>
        <p:nvSpPr>
          <p:cNvPr id="78851" name="Rectangle 2"/>
          <p:cNvSpPr>
            <a:spLocks noGrp="1" noChangeArrowheads="1"/>
          </p:cNvSpPr>
          <p:nvPr>
            <p:ph type="body" idx="1"/>
          </p:nvPr>
        </p:nvSpPr>
        <p:spPr>
          <a:xfrm>
            <a:off x="2057400" y="1295400"/>
            <a:ext cx="5486400" cy="914400"/>
          </a:xfrm>
        </p:spPr>
        <p:txBody>
          <a:bodyPr/>
          <a:lstStyle/>
          <a:p>
            <a:pPr>
              <a:buFontTx/>
              <a:buNone/>
            </a:pPr>
            <a:r>
              <a:rPr lang="en-GB" altLang="en-US" sz="2000">
                <a:solidFill>
                  <a:schemeClr val="accent2"/>
                </a:solidFill>
                <a:latin typeface="Arial" charset="0"/>
              </a:rPr>
              <a:t>deepeningSearch</a:t>
            </a:r>
            <a:r>
              <a:rPr lang="en-GB" altLang="en-US" sz="2000">
                <a:latin typeface="Arial" charset="0"/>
              </a:rPr>
              <a:t>( problem, stack )</a:t>
            </a:r>
          </a:p>
          <a:p>
            <a:pPr>
              <a:buFontTx/>
              <a:buNone/>
            </a:pPr>
            <a:r>
              <a:rPr lang="en-GB" altLang="en-US" sz="2000">
                <a:latin typeface="Arial" charset="0"/>
              </a:rPr>
              <a:t>depth: 2, # of nodes tested: 7(3), expanded: 4</a:t>
            </a:r>
          </a:p>
          <a:p>
            <a:pPr>
              <a:buFontTx/>
              <a:buNone/>
            </a:pPr>
            <a:endParaRPr lang="en-GB" altLang="en-US">
              <a:latin typeface="Arial" charset="0"/>
            </a:endParaRPr>
          </a:p>
        </p:txBody>
      </p:sp>
      <p:sp>
        <p:nvSpPr>
          <p:cNvPr id="113667" name="Rectangle 3"/>
          <p:cNvSpPr>
            <a:spLocks noChangeArrowheads="1"/>
          </p:cNvSpPr>
          <p:nvPr/>
        </p:nvSpPr>
        <p:spPr bwMode="auto">
          <a:xfrm>
            <a:off x="2133600" y="381000"/>
            <a:ext cx="7924800" cy="838200"/>
          </a:xfrm>
          <a:prstGeom prst="rect">
            <a:avLst/>
          </a:prstGeom>
          <a:noFill/>
          <a:ln>
            <a:noFill/>
          </a:ln>
          <a:effectLst>
            <a:outerShdw blurRad="63500" dist="107763" dir="2700000" algn="ctr" rotWithShape="0">
              <a:schemeClr val="bg2">
                <a:alpha val="74998"/>
              </a:schemeClr>
            </a:outerShdw>
          </a:effectLs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3200" dirty="0" smtClean="0">
                <a:latin typeface="Arial" charset="0"/>
              </a:rPr>
              <a:t>IDS Example (11)</a:t>
            </a:r>
            <a:endParaRPr lang="en-GB" altLang="en-US" dirty="0">
              <a:latin typeface="Arial" charset="0"/>
            </a:endParaRPr>
          </a:p>
        </p:txBody>
      </p:sp>
      <p:sp>
        <p:nvSpPr>
          <p:cNvPr id="78853" name="Oval 5"/>
          <p:cNvSpPr>
            <a:spLocks noChangeArrowheads="1"/>
          </p:cNvSpPr>
          <p:nvPr/>
        </p:nvSpPr>
        <p:spPr bwMode="auto">
          <a:xfrm>
            <a:off x="8534400" y="1828800"/>
            <a:ext cx="609600" cy="609600"/>
          </a:xfrm>
          <a:prstGeom prst="ellipse">
            <a:avLst/>
          </a:prstGeom>
          <a:solidFill>
            <a:srgbClr val="FFCC99"/>
          </a:solidFill>
          <a:ln w="2857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S</a:t>
            </a:r>
            <a:endParaRPr lang="en-GB" altLang="en-US"/>
          </a:p>
          <a:p>
            <a:pPr algn="ctr">
              <a:lnSpc>
                <a:spcPct val="80000"/>
              </a:lnSpc>
            </a:pPr>
            <a:r>
              <a:rPr lang="en-GB" altLang="en-US" sz="1600"/>
              <a:t>start</a:t>
            </a:r>
            <a:endParaRPr lang="en-GB" altLang="en-US"/>
          </a:p>
        </p:txBody>
      </p:sp>
      <p:sp>
        <p:nvSpPr>
          <p:cNvPr id="78854" name="Oval 6"/>
          <p:cNvSpPr>
            <a:spLocks noChangeArrowheads="1"/>
          </p:cNvSpPr>
          <p:nvPr/>
        </p:nvSpPr>
        <p:spPr bwMode="auto">
          <a:xfrm>
            <a:off x="9525000" y="2971800"/>
            <a:ext cx="609600" cy="609600"/>
          </a:xfrm>
          <a:prstGeom prst="ellipse">
            <a:avLst/>
          </a:prstGeom>
          <a:solidFill>
            <a:srgbClr val="CCFFCC"/>
          </a:solidFill>
          <a:ln w="2857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C</a:t>
            </a:r>
          </a:p>
        </p:txBody>
      </p:sp>
      <p:sp>
        <p:nvSpPr>
          <p:cNvPr id="78855" name="Oval 7"/>
          <p:cNvSpPr>
            <a:spLocks noChangeArrowheads="1"/>
          </p:cNvSpPr>
          <p:nvPr/>
        </p:nvSpPr>
        <p:spPr bwMode="auto">
          <a:xfrm>
            <a:off x="9525000" y="41148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F</a:t>
            </a:r>
          </a:p>
        </p:txBody>
      </p:sp>
      <p:sp>
        <p:nvSpPr>
          <p:cNvPr id="78856" name="Oval 8"/>
          <p:cNvSpPr>
            <a:spLocks noChangeArrowheads="1"/>
          </p:cNvSpPr>
          <p:nvPr/>
        </p:nvSpPr>
        <p:spPr bwMode="auto">
          <a:xfrm>
            <a:off x="8534400" y="2971800"/>
            <a:ext cx="609600" cy="609600"/>
          </a:xfrm>
          <a:prstGeom prst="ellipse">
            <a:avLst/>
          </a:prstGeom>
          <a:solidFill>
            <a:srgbClr val="FFCC99"/>
          </a:solidFill>
          <a:ln w="2857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B</a:t>
            </a:r>
          </a:p>
        </p:txBody>
      </p:sp>
      <p:sp>
        <p:nvSpPr>
          <p:cNvPr id="78857" name="Oval 9"/>
          <p:cNvSpPr>
            <a:spLocks noChangeArrowheads="1"/>
          </p:cNvSpPr>
          <p:nvPr/>
        </p:nvSpPr>
        <p:spPr bwMode="auto">
          <a:xfrm>
            <a:off x="8534400" y="41148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2000" b="1"/>
              <a:t>G</a:t>
            </a:r>
            <a:endParaRPr lang="en-GB" altLang="en-US" sz="1800"/>
          </a:p>
          <a:p>
            <a:pPr algn="ctr">
              <a:lnSpc>
                <a:spcPct val="80000"/>
              </a:lnSpc>
            </a:pPr>
            <a:r>
              <a:rPr lang="en-GB" altLang="en-US" sz="1600"/>
              <a:t>goal</a:t>
            </a:r>
            <a:endParaRPr lang="en-GB" altLang="en-US" sz="1800"/>
          </a:p>
        </p:txBody>
      </p:sp>
      <p:sp>
        <p:nvSpPr>
          <p:cNvPr id="78858" name="Oval 10"/>
          <p:cNvSpPr>
            <a:spLocks noChangeArrowheads="1"/>
          </p:cNvSpPr>
          <p:nvPr/>
        </p:nvSpPr>
        <p:spPr bwMode="auto">
          <a:xfrm>
            <a:off x="7543800" y="2971800"/>
            <a:ext cx="609600" cy="609600"/>
          </a:xfrm>
          <a:prstGeom prst="ellipse">
            <a:avLst/>
          </a:prstGeom>
          <a:solidFill>
            <a:srgbClr val="FFCC99"/>
          </a:solidFill>
          <a:ln w="2857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A</a:t>
            </a:r>
          </a:p>
        </p:txBody>
      </p:sp>
      <p:sp>
        <p:nvSpPr>
          <p:cNvPr id="78859" name="Oval 11"/>
          <p:cNvSpPr>
            <a:spLocks noChangeArrowheads="1"/>
          </p:cNvSpPr>
          <p:nvPr/>
        </p:nvSpPr>
        <p:spPr bwMode="auto">
          <a:xfrm>
            <a:off x="7543800" y="41148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E</a:t>
            </a:r>
          </a:p>
        </p:txBody>
      </p:sp>
      <p:sp>
        <p:nvSpPr>
          <p:cNvPr id="78860" name="Oval 12"/>
          <p:cNvSpPr>
            <a:spLocks noChangeArrowheads="1"/>
          </p:cNvSpPr>
          <p:nvPr/>
        </p:nvSpPr>
        <p:spPr bwMode="auto">
          <a:xfrm>
            <a:off x="6477000" y="5257800"/>
            <a:ext cx="609600" cy="609600"/>
          </a:xfrm>
          <a:prstGeom prst="ellipse">
            <a:avLst/>
          </a:prstGeom>
          <a:solidFill>
            <a:srgbClr val="C0C0C0"/>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H</a:t>
            </a:r>
          </a:p>
        </p:txBody>
      </p:sp>
      <p:sp>
        <p:nvSpPr>
          <p:cNvPr id="78861" name="Oval 13"/>
          <p:cNvSpPr>
            <a:spLocks noChangeArrowheads="1"/>
          </p:cNvSpPr>
          <p:nvPr/>
        </p:nvSpPr>
        <p:spPr bwMode="auto">
          <a:xfrm>
            <a:off x="6477000" y="4114800"/>
            <a:ext cx="609600" cy="6096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a:t>D</a:t>
            </a:r>
          </a:p>
        </p:txBody>
      </p:sp>
      <p:sp>
        <p:nvSpPr>
          <p:cNvPr id="78862" name="Line 14"/>
          <p:cNvSpPr>
            <a:spLocks noChangeShapeType="1"/>
          </p:cNvSpPr>
          <p:nvPr/>
        </p:nvSpPr>
        <p:spPr bwMode="auto">
          <a:xfrm>
            <a:off x="8839200" y="2438400"/>
            <a:ext cx="0" cy="533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8863" name="Line 15"/>
          <p:cNvSpPr>
            <a:spLocks noChangeShapeType="1"/>
          </p:cNvSpPr>
          <p:nvPr/>
        </p:nvSpPr>
        <p:spPr bwMode="auto">
          <a:xfrm>
            <a:off x="8839200" y="3581400"/>
            <a:ext cx="0" cy="533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8864" name="Line 16"/>
          <p:cNvSpPr>
            <a:spLocks noChangeShapeType="1"/>
          </p:cNvSpPr>
          <p:nvPr/>
        </p:nvSpPr>
        <p:spPr bwMode="auto">
          <a:xfrm flipH="1">
            <a:off x="8077200" y="23622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8865" name="Line 17"/>
          <p:cNvSpPr>
            <a:spLocks noChangeShapeType="1"/>
          </p:cNvSpPr>
          <p:nvPr/>
        </p:nvSpPr>
        <p:spPr bwMode="auto">
          <a:xfrm>
            <a:off x="9067800" y="2362200"/>
            <a:ext cx="533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8866" name="Line 18"/>
          <p:cNvSpPr>
            <a:spLocks noChangeShapeType="1"/>
          </p:cNvSpPr>
          <p:nvPr/>
        </p:nvSpPr>
        <p:spPr bwMode="auto">
          <a:xfrm>
            <a:off x="7848600" y="3581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8867" name="Line 19"/>
          <p:cNvSpPr>
            <a:spLocks noChangeShapeType="1"/>
          </p:cNvSpPr>
          <p:nvPr/>
        </p:nvSpPr>
        <p:spPr bwMode="auto">
          <a:xfrm>
            <a:off x="9829800" y="3581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8868" name="Line 20"/>
          <p:cNvSpPr>
            <a:spLocks noChangeShapeType="1"/>
          </p:cNvSpPr>
          <p:nvPr/>
        </p:nvSpPr>
        <p:spPr bwMode="auto">
          <a:xfrm flipH="1">
            <a:off x="7010400" y="3505200"/>
            <a:ext cx="609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8869" name="Line 21"/>
          <p:cNvSpPr>
            <a:spLocks noChangeShapeType="1"/>
          </p:cNvSpPr>
          <p:nvPr/>
        </p:nvSpPr>
        <p:spPr bwMode="auto">
          <a:xfrm>
            <a:off x="6781800" y="4724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8870" name="Line 22"/>
          <p:cNvSpPr>
            <a:spLocks noChangeShapeType="1"/>
          </p:cNvSpPr>
          <p:nvPr/>
        </p:nvSpPr>
        <p:spPr bwMode="auto">
          <a:xfrm>
            <a:off x="8153400" y="44196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8871" name="Line 23"/>
          <p:cNvSpPr>
            <a:spLocks noChangeShapeType="1"/>
          </p:cNvSpPr>
          <p:nvPr/>
        </p:nvSpPr>
        <p:spPr bwMode="auto">
          <a:xfrm flipH="1">
            <a:off x="9144000" y="44196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8872" name="Text Box 24"/>
          <p:cNvSpPr txBox="1">
            <a:spLocks noChangeArrowheads="1"/>
          </p:cNvSpPr>
          <p:nvPr/>
        </p:nvSpPr>
        <p:spPr bwMode="auto">
          <a:xfrm>
            <a:off x="8001000" y="2438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5</a:t>
            </a:r>
          </a:p>
        </p:txBody>
      </p:sp>
      <p:sp>
        <p:nvSpPr>
          <p:cNvPr id="78873" name="Text Box 25"/>
          <p:cNvSpPr txBox="1">
            <a:spLocks noChangeArrowheads="1"/>
          </p:cNvSpPr>
          <p:nvPr/>
        </p:nvSpPr>
        <p:spPr bwMode="auto">
          <a:xfrm>
            <a:off x="8534400" y="2438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78874" name="Text Box 26"/>
          <p:cNvSpPr txBox="1">
            <a:spLocks noChangeArrowheads="1"/>
          </p:cNvSpPr>
          <p:nvPr/>
        </p:nvSpPr>
        <p:spPr bwMode="auto">
          <a:xfrm>
            <a:off x="9372600" y="2438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78875" name="Text Box 27"/>
          <p:cNvSpPr txBox="1">
            <a:spLocks noChangeArrowheads="1"/>
          </p:cNvSpPr>
          <p:nvPr/>
        </p:nvSpPr>
        <p:spPr bwMode="auto">
          <a:xfrm>
            <a:off x="697865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9</a:t>
            </a:r>
          </a:p>
        </p:txBody>
      </p:sp>
      <p:sp>
        <p:nvSpPr>
          <p:cNvPr id="78876" name="Text Box 28"/>
          <p:cNvSpPr txBox="1">
            <a:spLocks noChangeArrowheads="1"/>
          </p:cNvSpPr>
          <p:nvPr/>
        </p:nvSpPr>
        <p:spPr bwMode="auto">
          <a:xfrm>
            <a:off x="75438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4</a:t>
            </a:r>
          </a:p>
        </p:txBody>
      </p:sp>
      <p:sp>
        <p:nvSpPr>
          <p:cNvPr id="78877" name="Text Box 29"/>
          <p:cNvSpPr txBox="1">
            <a:spLocks noChangeArrowheads="1"/>
          </p:cNvSpPr>
          <p:nvPr/>
        </p:nvSpPr>
        <p:spPr bwMode="auto">
          <a:xfrm>
            <a:off x="85344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78878" name="Text Box 30"/>
          <p:cNvSpPr txBox="1">
            <a:spLocks noChangeArrowheads="1"/>
          </p:cNvSpPr>
          <p:nvPr/>
        </p:nvSpPr>
        <p:spPr bwMode="auto">
          <a:xfrm>
            <a:off x="95250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2</a:t>
            </a:r>
          </a:p>
        </p:txBody>
      </p:sp>
      <p:sp>
        <p:nvSpPr>
          <p:cNvPr id="78879" name="Text Box 31"/>
          <p:cNvSpPr txBox="1">
            <a:spLocks noChangeArrowheads="1"/>
          </p:cNvSpPr>
          <p:nvPr/>
        </p:nvSpPr>
        <p:spPr bwMode="auto">
          <a:xfrm>
            <a:off x="6477000" y="472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7</a:t>
            </a:r>
          </a:p>
        </p:txBody>
      </p:sp>
      <p:sp>
        <p:nvSpPr>
          <p:cNvPr id="78880" name="Text Box 32"/>
          <p:cNvSpPr txBox="1">
            <a:spLocks noChangeArrowheads="1"/>
          </p:cNvSpPr>
          <p:nvPr/>
        </p:nvSpPr>
        <p:spPr bwMode="auto">
          <a:xfrm>
            <a:off x="8197850" y="3962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6</a:t>
            </a:r>
          </a:p>
        </p:txBody>
      </p:sp>
      <p:sp>
        <p:nvSpPr>
          <p:cNvPr id="78881" name="Text Box 33"/>
          <p:cNvSpPr txBox="1">
            <a:spLocks noChangeArrowheads="1"/>
          </p:cNvSpPr>
          <p:nvPr/>
        </p:nvSpPr>
        <p:spPr bwMode="auto">
          <a:xfrm>
            <a:off x="9264650" y="3962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a:t>1</a:t>
            </a:r>
          </a:p>
        </p:txBody>
      </p:sp>
      <p:sp>
        <p:nvSpPr>
          <p:cNvPr id="78882" name="Text Box 34"/>
          <p:cNvSpPr txBox="1">
            <a:spLocks noChangeArrowheads="1"/>
          </p:cNvSpPr>
          <p:nvPr/>
        </p:nvSpPr>
        <p:spPr bwMode="auto">
          <a:xfrm>
            <a:off x="3886200" y="5181601"/>
            <a:ext cx="206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{E,B,C} no expand</a:t>
            </a:r>
            <a:endParaRPr lang="en-GB" altLang="en-US"/>
          </a:p>
        </p:txBody>
      </p:sp>
      <p:sp>
        <p:nvSpPr>
          <p:cNvPr id="78883" name="Line 35"/>
          <p:cNvSpPr>
            <a:spLocks noChangeShapeType="1"/>
          </p:cNvSpPr>
          <p:nvPr/>
        </p:nvSpPr>
        <p:spPr bwMode="auto">
          <a:xfrm>
            <a:off x="2286000" y="21336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84" name="Text Box 36"/>
          <p:cNvSpPr txBox="1">
            <a:spLocks noChangeArrowheads="1"/>
          </p:cNvSpPr>
          <p:nvPr/>
        </p:nvSpPr>
        <p:spPr bwMode="auto">
          <a:xfrm>
            <a:off x="2286000" y="2133601"/>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expnd. node</a:t>
            </a:r>
            <a:endParaRPr lang="en-GB" altLang="en-US"/>
          </a:p>
        </p:txBody>
      </p:sp>
      <p:sp>
        <p:nvSpPr>
          <p:cNvPr id="78885" name="Text Box 37"/>
          <p:cNvSpPr txBox="1">
            <a:spLocks noChangeArrowheads="1"/>
          </p:cNvSpPr>
          <p:nvPr/>
        </p:nvSpPr>
        <p:spPr bwMode="auto">
          <a:xfrm>
            <a:off x="4191000" y="21336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a:latin typeface="Arial" charset="0"/>
              </a:rPr>
              <a:t>node list</a:t>
            </a:r>
            <a:endParaRPr lang="en-GB" altLang="en-US" b="1"/>
          </a:p>
        </p:txBody>
      </p:sp>
      <p:sp>
        <p:nvSpPr>
          <p:cNvPr id="78886" name="Line 38"/>
          <p:cNvSpPr>
            <a:spLocks noChangeShapeType="1"/>
          </p:cNvSpPr>
          <p:nvPr/>
        </p:nvSpPr>
        <p:spPr bwMode="auto">
          <a:xfrm>
            <a:off x="2286000" y="25146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87" name="Line 39"/>
          <p:cNvSpPr>
            <a:spLocks noChangeShapeType="1"/>
          </p:cNvSpPr>
          <p:nvPr/>
        </p:nvSpPr>
        <p:spPr bwMode="auto">
          <a:xfrm>
            <a:off x="2286000" y="28956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88" name="Text Box 40"/>
          <p:cNvSpPr txBox="1">
            <a:spLocks noChangeArrowheads="1"/>
          </p:cNvSpPr>
          <p:nvPr/>
        </p:nvSpPr>
        <p:spPr bwMode="auto">
          <a:xfrm>
            <a:off x="4495800" y="25146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a:t>
            </a:r>
            <a:endParaRPr lang="en-GB" altLang="en-US"/>
          </a:p>
        </p:txBody>
      </p:sp>
      <p:sp>
        <p:nvSpPr>
          <p:cNvPr id="78889" name="Line 41"/>
          <p:cNvSpPr>
            <a:spLocks noChangeShapeType="1"/>
          </p:cNvSpPr>
          <p:nvPr/>
        </p:nvSpPr>
        <p:spPr bwMode="auto">
          <a:xfrm>
            <a:off x="3886200" y="21336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90" name="Line 42"/>
          <p:cNvSpPr>
            <a:spLocks noChangeShapeType="1"/>
          </p:cNvSpPr>
          <p:nvPr/>
        </p:nvSpPr>
        <p:spPr bwMode="auto">
          <a:xfrm>
            <a:off x="2286000" y="32766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91" name="Text Box 44"/>
          <p:cNvSpPr txBox="1">
            <a:spLocks noChangeArrowheads="1"/>
          </p:cNvSpPr>
          <p:nvPr/>
        </p:nvSpPr>
        <p:spPr bwMode="auto">
          <a:xfrm>
            <a:off x="4267200" y="28956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{A,B,C}</a:t>
            </a:r>
            <a:endParaRPr lang="en-GB" altLang="en-US"/>
          </a:p>
        </p:txBody>
      </p:sp>
      <p:sp>
        <p:nvSpPr>
          <p:cNvPr id="78892" name="Line 45"/>
          <p:cNvSpPr>
            <a:spLocks noChangeShapeType="1"/>
          </p:cNvSpPr>
          <p:nvPr/>
        </p:nvSpPr>
        <p:spPr bwMode="auto">
          <a:xfrm>
            <a:off x="2286000" y="36576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93" name="Text Box 47"/>
          <p:cNvSpPr txBox="1">
            <a:spLocks noChangeArrowheads="1"/>
          </p:cNvSpPr>
          <p:nvPr/>
        </p:nvSpPr>
        <p:spPr bwMode="auto">
          <a:xfrm>
            <a:off x="3886200" y="3276601"/>
            <a:ext cx="184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{B,C} no expand</a:t>
            </a:r>
            <a:endParaRPr lang="en-GB" altLang="en-US"/>
          </a:p>
        </p:txBody>
      </p:sp>
      <p:sp>
        <p:nvSpPr>
          <p:cNvPr id="78894" name="Line 48"/>
          <p:cNvSpPr>
            <a:spLocks noChangeShapeType="1"/>
          </p:cNvSpPr>
          <p:nvPr/>
        </p:nvSpPr>
        <p:spPr bwMode="auto">
          <a:xfrm>
            <a:off x="2286000" y="40386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95" name="Text Box 50"/>
          <p:cNvSpPr txBox="1">
            <a:spLocks noChangeArrowheads="1"/>
          </p:cNvSpPr>
          <p:nvPr/>
        </p:nvSpPr>
        <p:spPr bwMode="auto">
          <a:xfrm>
            <a:off x="3962400" y="3657601"/>
            <a:ext cx="163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{C} no expand</a:t>
            </a:r>
            <a:endParaRPr lang="en-GB" altLang="en-US"/>
          </a:p>
        </p:txBody>
      </p:sp>
      <p:sp>
        <p:nvSpPr>
          <p:cNvPr id="78896" name="Line 52"/>
          <p:cNvSpPr>
            <a:spLocks noChangeShapeType="1"/>
          </p:cNvSpPr>
          <p:nvPr/>
        </p:nvSpPr>
        <p:spPr bwMode="auto">
          <a:xfrm>
            <a:off x="2286000" y="44196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97" name="Text Box 53"/>
          <p:cNvSpPr txBox="1">
            <a:spLocks noChangeArrowheads="1"/>
          </p:cNvSpPr>
          <p:nvPr/>
        </p:nvSpPr>
        <p:spPr bwMode="auto">
          <a:xfrm>
            <a:off x="4044950" y="4038601"/>
            <a:ext cx="146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 no expand</a:t>
            </a:r>
            <a:endParaRPr lang="en-GB" altLang="en-US"/>
          </a:p>
        </p:txBody>
      </p:sp>
      <p:sp>
        <p:nvSpPr>
          <p:cNvPr id="78898" name="Line 54"/>
          <p:cNvSpPr>
            <a:spLocks noChangeShapeType="1"/>
          </p:cNvSpPr>
          <p:nvPr/>
        </p:nvSpPr>
        <p:spPr bwMode="auto">
          <a:xfrm>
            <a:off x="2286000" y="48006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99" name="Text Box 56"/>
          <p:cNvSpPr txBox="1">
            <a:spLocks noChangeArrowheads="1"/>
          </p:cNvSpPr>
          <p:nvPr/>
        </p:nvSpPr>
        <p:spPr bwMode="auto">
          <a:xfrm>
            <a:off x="4267200" y="441960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{A,B,C}</a:t>
            </a:r>
            <a:endParaRPr lang="en-GB" altLang="en-US"/>
          </a:p>
        </p:txBody>
      </p:sp>
      <p:sp>
        <p:nvSpPr>
          <p:cNvPr id="78900" name="Line 57"/>
          <p:cNvSpPr>
            <a:spLocks noChangeShapeType="1"/>
          </p:cNvSpPr>
          <p:nvPr/>
        </p:nvSpPr>
        <p:spPr bwMode="auto">
          <a:xfrm>
            <a:off x="2286000" y="51816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901" name="Text Box 59"/>
          <p:cNvSpPr txBox="1">
            <a:spLocks noChangeArrowheads="1"/>
          </p:cNvSpPr>
          <p:nvPr/>
        </p:nvSpPr>
        <p:spPr bwMode="auto">
          <a:xfrm>
            <a:off x="4152900" y="4800601"/>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{D,E,B,C}</a:t>
            </a:r>
            <a:endParaRPr lang="en-GB" altLang="en-US"/>
          </a:p>
        </p:txBody>
      </p:sp>
      <p:sp>
        <p:nvSpPr>
          <p:cNvPr id="78902" name="Line 61"/>
          <p:cNvSpPr>
            <a:spLocks noChangeShapeType="1"/>
          </p:cNvSpPr>
          <p:nvPr/>
        </p:nvSpPr>
        <p:spPr bwMode="auto">
          <a:xfrm>
            <a:off x="2286000" y="55626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903" name="Line 62"/>
          <p:cNvSpPr>
            <a:spLocks noChangeShapeType="1"/>
          </p:cNvSpPr>
          <p:nvPr/>
        </p:nvSpPr>
        <p:spPr bwMode="auto">
          <a:xfrm>
            <a:off x="2286000" y="59436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904" name="Text Box 64"/>
          <p:cNvSpPr txBox="1">
            <a:spLocks noChangeArrowheads="1"/>
          </p:cNvSpPr>
          <p:nvPr/>
        </p:nvSpPr>
        <p:spPr bwMode="auto">
          <a:xfrm>
            <a:off x="3962400" y="5562601"/>
            <a:ext cx="184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{B,C} no expand</a:t>
            </a:r>
            <a:endParaRPr lang="en-GB" altLang="en-US"/>
          </a:p>
        </p:txBody>
      </p:sp>
      <p:sp>
        <p:nvSpPr>
          <p:cNvPr id="78905" name="Line 66"/>
          <p:cNvSpPr>
            <a:spLocks noChangeShapeType="1"/>
          </p:cNvSpPr>
          <p:nvPr/>
        </p:nvSpPr>
        <p:spPr bwMode="auto">
          <a:xfrm>
            <a:off x="2286000" y="63246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906" name="Text Box 67"/>
          <p:cNvSpPr txBox="1">
            <a:spLocks noChangeArrowheads="1"/>
          </p:cNvSpPr>
          <p:nvPr/>
        </p:nvSpPr>
        <p:spPr bwMode="auto">
          <a:xfrm>
            <a:off x="4286250" y="5943601"/>
            <a:ext cx="74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{G,C}</a:t>
            </a:r>
            <a:endParaRPr lang="en-GB" altLang="en-US"/>
          </a:p>
        </p:txBody>
      </p:sp>
      <p:sp>
        <p:nvSpPr>
          <p:cNvPr id="78907" name="Line 69"/>
          <p:cNvSpPr>
            <a:spLocks noChangeShapeType="1"/>
          </p:cNvSpPr>
          <p:nvPr/>
        </p:nvSpPr>
        <p:spPr bwMode="auto">
          <a:xfrm>
            <a:off x="2286000" y="66294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908" name="Text Box 70"/>
          <p:cNvSpPr txBox="1">
            <a:spLocks noChangeArrowheads="1"/>
          </p:cNvSpPr>
          <p:nvPr/>
        </p:nvSpPr>
        <p:spPr bwMode="auto">
          <a:xfrm>
            <a:off x="2514600" y="6248401"/>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G is goal</a:t>
            </a:r>
            <a:endParaRPr lang="en-GB" altLang="en-US"/>
          </a:p>
        </p:txBody>
      </p:sp>
      <p:sp>
        <p:nvSpPr>
          <p:cNvPr id="78909" name="Text Box 71"/>
          <p:cNvSpPr txBox="1">
            <a:spLocks noChangeArrowheads="1"/>
          </p:cNvSpPr>
          <p:nvPr/>
        </p:nvSpPr>
        <p:spPr bwMode="auto">
          <a:xfrm>
            <a:off x="3994150" y="6248401"/>
            <a:ext cx="163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GB" altLang="en-US" sz="1800">
                <a:latin typeface="Arial" charset="0"/>
              </a:rPr>
              <a:t>{C} no expand</a:t>
            </a:r>
            <a:endParaRPr lang="en-GB" altLang="en-US"/>
          </a:p>
        </p:txBody>
      </p:sp>
      <p:sp>
        <p:nvSpPr>
          <p:cNvPr id="78910" name="Text Box 72"/>
          <p:cNvSpPr txBox="1">
            <a:spLocks noChangeArrowheads="1"/>
          </p:cNvSpPr>
          <p:nvPr/>
        </p:nvSpPr>
        <p:spPr bwMode="auto">
          <a:xfrm>
            <a:off x="7985126" y="5268914"/>
            <a:ext cx="16621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2000">
                <a:latin typeface="Arial" charset="0"/>
              </a:rPr>
              <a:t>Path: S, B, G</a:t>
            </a:r>
          </a:p>
          <a:p>
            <a:r>
              <a:rPr lang="en-GB" altLang="en-US" sz="2000">
                <a:latin typeface="Arial" charset="0"/>
              </a:rPr>
              <a:t>Cost: 8</a:t>
            </a:r>
          </a:p>
        </p:txBody>
      </p:sp>
      <p:sp>
        <p:nvSpPr>
          <p:cNvPr id="78911" name="Text Box 74"/>
          <p:cNvSpPr txBox="1">
            <a:spLocks noChangeArrowheads="1"/>
          </p:cNvSpPr>
          <p:nvPr/>
        </p:nvSpPr>
        <p:spPr bwMode="auto">
          <a:xfrm>
            <a:off x="2438400" y="28956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not goal</a:t>
            </a:r>
            <a:endParaRPr lang="en-GB" altLang="en-US"/>
          </a:p>
        </p:txBody>
      </p:sp>
      <p:sp>
        <p:nvSpPr>
          <p:cNvPr id="78912" name="Text Box 75"/>
          <p:cNvSpPr txBox="1">
            <a:spLocks noChangeArrowheads="1"/>
          </p:cNvSpPr>
          <p:nvPr/>
        </p:nvSpPr>
        <p:spPr bwMode="auto">
          <a:xfrm>
            <a:off x="2438400" y="32766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not goal</a:t>
            </a:r>
            <a:endParaRPr lang="en-GB" altLang="en-US"/>
          </a:p>
        </p:txBody>
      </p:sp>
      <p:sp>
        <p:nvSpPr>
          <p:cNvPr id="78913" name="Text Box 76"/>
          <p:cNvSpPr txBox="1">
            <a:spLocks noChangeArrowheads="1"/>
          </p:cNvSpPr>
          <p:nvPr/>
        </p:nvSpPr>
        <p:spPr bwMode="auto">
          <a:xfrm>
            <a:off x="2438400" y="36576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 not goal</a:t>
            </a:r>
            <a:endParaRPr lang="en-GB" altLang="en-US"/>
          </a:p>
        </p:txBody>
      </p:sp>
      <p:sp>
        <p:nvSpPr>
          <p:cNvPr id="78914" name="Text Box 77"/>
          <p:cNvSpPr txBox="1">
            <a:spLocks noChangeArrowheads="1"/>
          </p:cNvSpPr>
          <p:nvPr/>
        </p:nvSpPr>
        <p:spPr bwMode="auto">
          <a:xfrm>
            <a:off x="2438400" y="40386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C not goal</a:t>
            </a:r>
            <a:endParaRPr lang="en-GB" altLang="en-US"/>
          </a:p>
        </p:txBody>
      </p:sp>
      <p:sp>
        <p:nvSpPr>
          <p:cNvPr id="78915" name="Text Box 78"/>
          <p:cNvSpPr txBox="1">
            <a:spLocks noChangeArrowheads="1"/>
          </p:cNvSpPr>
          <p:nvPr/>
        </p:nvSpPr>
        <p:spPr bwMode="auto">
          <a:xfrm>
            <a:off x="2514600" y="4419601"/>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S no test</a:t>
            </a:r>
            <a:endParaRPr lang="en-GB" altLang="en-US"/>
          </a:p>
        </p:txBody>
      </p:sp>
      <p:sp>
        <p:nvSpPr>
          <p:cNvPr id="78916" name="Text Box 79"/>
          <p:cNvSpPr txBox="1">
            <a:spLocks noChangeArrowheads="1"/>
          </p:cNvSpPr>
          <p:nvPr/>
        </p:nvSpPr>
        <p:spPr bwMode="auto">
          <a:xfrm>
            <a:off x="2514600" y="4800601"/>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A no test</a:t>
            </a:r>
            <a:endParaRPr lang="en-GB" altLang="en-US"/>
          </a:p>
        </p:txBody>
      </p:sp>
      <p:sp>
        <p:nvSpPr>
          <p:cNvPr id="78917" name="Text Box 80"/>
          <p:cNvSpPr txBox="1">
            <a:spLocks noChangeArrowheads="1"/>
          </p:cNvSpPr>
          <p:nvPr/>
        </p:nvSpPr>
        <p:spPr bwMode="auto">
          <a:xfrm>
            <a:off x="2438400" y="5181601"/>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D not goal</a:t>
            </a:r>
            <a:endParaRPr lang="en-GB" altLang="en-US"/>
          </a:p>
        </p:txBody>
      </p:sp>
      <p:sp>
        <p:nvSpPr>
          <p:cNvPr id="78918" name="Text Box 81"/>
          <p:cNvSpPr txBox="1">
            <a:spLocks noChangeArrowheads="1"/>
          </p:cNvSpPr>
          <p:nvPr/>
        </p:nvSpPr>
        <p:spPr bwMode="auto">
          <a:xfrm>
            <a:off x="2438400" y="556260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E not goal</a:t>
            </a:r>
            <a:endParaRPr lang="en-GB" altLang="en-US"/>
          </a:p>
        </p:txBody>
      </p:sp>
      <p:sp>
        <p:nvSpPr>
          <p:cNvPr id="78919" name="Text Box 82"/>
          <p:cNvSpPr txBox="1">
            <a:spLocks noChangeArrowheads="1"/>
          </p:cNvSpPr>
          <p:nvPr/>
        </p:nvSpPr>
        <p:spPr bwMode="auto">
          <a:xfrm>
            <a:off x="2514600" y="5943601"/>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a:latin typeface="Arial" charset="0"/>
              </a:rPr>
              <a:t>B no test</a:t>
            </a:r>
            <a:endParaRPr lang="en-GB" altLang="en-US"/>
          </a:p>
        </p:txBody>
      </p:sp>
    </p:spTree>
    <p:extLst>
      <p:ext uri="{BB962C8B-B14F-4D97-AF65-F5344CB8AC3E}">
        <p14:creationId xmlns:p14="http://schemas.microsoft.com/office/powerpoint/2010/main" val="475270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Arial" charset="0"/>
              </a:rPr>
              <a:t>Knowledge Representation</a:t>
            </a:r>
          </a:p>
        </p:txBody>
      </p:sp>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877841D4-0D76-C44E-B76F-4DAFC0AA2AD9}" type="slidenum">
              <a:rPr lang="en-GB" altLang="en-US" sz="1400"/>
              <a:pPr/>
              <a:t>8</a:t>
            </a:fld>
            <a:endParaRPr lang="en-GB" altLang="en-US" sz="1400"/>
          </a:p>
        </p:txBody>
      </p:sp>
      <p:sp>
        <p:nvSpPr>
          <p:cNvPr id="9221" name="Text Box 5"/>
          <p:cNvSpPr txBox="1">
            <a:spLocks noChangeArrowheads="1"/>
          </p:cNvSpPr>
          <p:nvPr/>
        </p:nvSpPr>
        <p:spPr bwMode="auto">
          <a:xfrm>
            <a:off x="457200" y="1639093"/>
            <a:ext cx="8534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2800" dirty="0">
                <a:latin typeface="Calibri" charset="0"/>
                <a:ea typeface="Calibri" charset="0"/>
                <a:cs typeface="Calibri" charset="0"/>
              </a:rPr>
              <a:t>How should the agent's knowledge be </a:t>
            </a:r>
            <a:r>
              <a:rPr lang="en-GB" altLang="en-US" sz="2800" u="sng" dirty="0">
                <a:latin typeface="Calibri" charset="0"/>
                <a:ea typeface="Calibri" charset="0"/>
                <a:cs typeface="Calibri" charset="0"/>
              </a:rPr>
              <a:t>represented</a:t>
            </a:r>
            <a:r>
              <a:rPr lang="en-GB" altLang="en-US" sz="2800" dirty="0">
                <a:latin typeface="Calibri" charset="0"/>
                <a:ea typeface="Calibri" charset="0"/>
                <a:cs typeface="Calibri" charset="0"/>
              </a:rPr>
              <a:t>?</a:t>
            </a:r>
            <a:endParaRPr lang="en-GB" altLang="en-US" b="1" dirty="0">
              <a:latin typeface="Calibri" charset="0"/>
              <a:ea typeface="Calibri" charset="0"/>
              <a:cs typeface="Calibri" charset="0"/>
            </a:endParaRPr>
          </a:p>
        </p:txBody>
      </p:sp>
      <p:sp>
        <p:nvSpPr>
          <p:cNvPr id="9225" name="Text Box 6"/>
          <p:cNvSpPr txBox="1">
            <a:spLocks noChangeArrowheads="1"/>
          </p:cNvSpPr>
          <p:nvPr/>
        </p:nvSpPr>
        <p:spPr bwMode="auto">
          <a:xfrm>
            <a:off x="457200" y="2366318"/>
            <a:ext cx="5237018" cy="1323439"/>
          </a:xfrm>
          <a:prstGeom prst="rect">
            <a:avLst/>
          </a:prstGeom>
          <a:solidFill>
            <a:schemeClr val="accent1">
              <a:lumMod val="20000"/>
              <a:lumOff val="80000"/>
            </a:schemeClr>
          </a:solidFill>
          <a:ln>
            <a:noFill/>
          </a:ln>
          <a:extLst/>
        </p:spPr>
        <p:txBody>
          <a:bodyPr wrap="squar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2000" i="1" u="sng" dirty="0">
                <a:latin typeface="Calibri" charset="0"/>
                <a:ea typeface="Calibri" charset="0"/>
                <a:cs typeface="Calibri" charset="0"/>
              </a:rPr>
              <a:t>Appropriate Level of Abstraction</a:t>
            </a:r>
            <a:r>
              <a:rPr lang="en-GB" altLang="en-US" sz="2000" i="1" dirty="0">
                <a:latin typeface="Calibri" charset="0"/>
                <a:ea typeface="Calibri" charset="0"/>
                <a:cs typeface="Calibri" charset="0"/>
              </a:rPr>
              <a:t>: </a:t>
            </a:r>
          </a:p>
          <a:p>
            <a:r>
              <a:rPr lang="en-GB" altLang="en-US" sz="2000" i="1" dirty="0">
                <a:latin typeface="Calibri" charset="0"/>
                <a:ea typeface="Calibri" charset="0"/>
                <a:cs typeface="Calibri" charset="0"/>
              </a:rPr>
              <a:t>Removing detail from a representation while retaining relevant information for solving the problem.</a:t>
            </a:r>
            <a:endParaRPr lang="en-GB" altLang="en-US" sz="2000" b="1" i="1" dirty="0">
              <a:latin typeface="Calibri" charset="0"/>
              <a:ea typeface="Calibri" charset="0"/>
              <a:cs typeface="Calibri" charset="0"/>
            </a:endParaRPr>
          </a:p>
        </p:txBody>
      </p:sp>
      <p:pic>
        <p:nvPicPr>
          <p:cNvPr id="9223" name="Picture 8" descr="C:\Users\raymond\Downloads\levels of abstraction-gr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447" y="2366318"/>
            <a:ext cx="5336306" cy="3807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0626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Arial" charset="0"/>
              </a:rPr>
              <a:t>IDS Properties</a:t>
            </a:r>
          </a:p>
        </p:txBody>
      </p:sp>
      <p:sp>
        <p:nvSpPr>
          <p:cNvPr id="79875" name="Rectangle 2"/>
          <p:cNvSpPr>
            <a:spLocks noGrp="1" noChangeArrowheads="1"/>
          </p:cNvSpPr>
          <p:nvPr>
            <p:ph idx="1"/>
          </p:nvPr>
        </p:nvSpPr>
        <p:spPr/>
        <p:txBody>
          <a:bodyPr/>
          <a:lstStyle/>
          <a:p>
            <a:r>
              <a:rPr lang="en-GB" altLang="en-US">
                <a:latin typeface="Arial" charset="0"/>
              </a:rPr>
              <a:t>Has the advantages of BFS</a:t>
            </a:r>
          </a:p>
          <a:p>
            <a:pPr lvl="1"/>
            <a:r>
              <a:rPr lang="en-GB" altLang="en-US">
                <a:latin typeface="Arial" charset="0"/>
              </a:rPr>
              <a:t>Complete</a:t>
            </a:r>
          </a:p>
          <a:p>
            <a:pPr lvl="1"/>
            <a:r>
              <a:rPr lang="en-GB" altLang="en-US">
                <a:latin typeface="Arial" charset="0"/>
              </a:rPr>
              <a:t>Optimal (if the edges have identical costs)</a:t>
            </a:r>
          </a:p>
          <a:p>
            <a:r>
              <a:rPr lang="en-GB" altLang="en-US">
                <a:latin typeface="Arial" charset="0"/>
              </a:rPr>
              <a:t>Has the advantages of DFS</a:t>
            </a:r>
          </a:p>
          <a:p>
            <a:pPr lvl="1"/>
            <a:r>
              <a:rPr lang="en-GB" altLang="en-US">
                <a:latin typeface="Arial" charset="0"/>
              </a:rPr>
              <a:t>Linear space complexity: O( </a:t>
            </a:r>
            <a:r>
              <a:rPr lang="en-GB" altLang="en-US" i="1">
                <a:latin typeface="Arial" charset="0"/>
              </a:rPr>
              <a:t>bd</a:t>
            </a:r>
            <a:r>
              <a:rPr lang="en-GB" altLang="en-US">
                <a:latin typeface="Arial" charset="0"/>
              </a:rPr>
              <a:t> ) </a:t>
            </a:r>
          </a:p>
          <a:p>
            <a:pPr lvl="1"/>
            <a:r>
              <a:rPr lang="en-GB" altLang="en-US">
                <a:latin typeface="Arial" charset="0"/>
              </a:rPr>
              <a:t>Finds longer paths more quickly</a:t>
            </a:r>
          </a:p>
          <a:p>
            <a:r>
              <a:rPr lang="en-GB" altLang="en-US">
                <a:latin typeface="Arial" charset="0"/>
              </a:rPr>
              <a:t>Wasteful ?</a:t>
            </a:r>
          </a:p>
          <a:p>
            <a:pPr lvl="1"/>
            <a:r>
              <a:rPr lang="en-GB" altLang="en-US">
                <a:latin typeface="Arial" charset="0"/>
              </a:rPr>
              <a:t>because nodes near the top of the search tree are generated multiple times</a:t>
            </a:r>
          </a:p>
        </p:txBody>
      </p:sp>
      <p:sp>
        <p:nvSpPr>
          <p:cNvPr id="798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CC5AFCEB-E25B-3748-B379-348C605C2ABE}" type="slidenum">
              <a:rPr lang="en-GB" altLang="en-US" sz="1400"/>
              <a:pPr/>
              <a:t>80</a:t>
            </a:fld>
            <a:endParaRPr lang="en-GB" altLang="en-US" sz="1400"/>
          </a:p>
        </p:txBody>
      </p:sp>
    </p:spTree>
    <p:extLst>
      <p:ext uri="{BB962C8B-B14F-4D97-AF65-F5344CB8AC3E}">
        <p14:creationId xmlns:p14="http://schemas.microsoft.com/office/powerpoint/2010/main" val="137320684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Arial" charset="0"/>
              </a:rPr>
              <a:t>IDS Properties (2)</a:t>
            </a:r>
          </a:p>
        </p:txBody>
      </p:sp>
      <p:sp>
        <p:nvSpPr>
          <p:cNvPr id="80899" name="Rectangle 2"/>
          <p:cNvSpPr>
            <a:spLocks noGrp="1" noChangeArrowheads="1"/>
          </p:cNvSpPr>
          <p:nvPr>
            <p:ph idx="1"/>
          </p:nvPr>
        </p:nvSpPr>
        <p:spPr/>
        <p:txBody>
          <a:bodyPr/>
          <a:lstStyle/>
          <a:p>
            <a:r>
              <a:rPr lang="en-GB" altLang="en-US">
                <a:latin typeface="Arial" charset="0"/>
              </a:rPr>
              <a:t>It turns out this is </a:t>
            </a:r>
            <a:r>
              <a:rPr lang="en-GB" altLang="en-US" i="1">
                <a:latin typeface="Arial" charset="0"/>
              </a:rPr>
              <a:t>NOT</a:t>
            </a:r>
            <a:r>
              <a:rPr lang="en-GB" altLang="en-US">
                <a:latin typeface="Arial" charset="0"/>
              </a:rPr>
              <a:t> very costly</a:t>
            </a:r>
          </a:p>
          <a:p>
            <a:pPr lvl="1"/>
            <a:r>
              <a:rPr lang="en-GB" altLang="en-US">
                <a:latin typeface="Arial" charset="0"/>
              </a:rPr>
              <a:t>For a tree with (nearly) the same branching factor at each level, most of the nodes are in the bottom level</a:t>
            </a:r>
          </a:p>
          <a:p>
            <a:endParaRPr lang="en-GB" altLang="en-US">
              <a:latin typeface="Arial" charset="0"/>
            </a:endParaRPr>
          </a:p>
          <a:p>
            <a:r>
              <a:rPr lang="en-GB" altLang="en-US">
                <a:latin typeface="Arial" charset="0"/>
              </a:rPr>
              <a:t>Worst case time complexity: O( </a:t>
            </a:r>
            <a:r>
              <a:rPr lang="en-GB" altLang="en-US" i="1">
                <a:latin typeface="Arial" charset="0"/>
              </a:rPr>
              <a:t>b</a:t>
            </a:r>
            <a:r>
              <a:rPr lang="en-GB" altLang="en-US" i="1" baseline="30000">
                <a:latin typeface="Arial" charset="0"/>
              </a:rPr>
              <a:t>d</a:t>
            </a:r>
            <a:r>
              <a:rPr lang="en-GB" altLang="en-US">
                <a:latin typeface="Arial" charset="0"/>
              </a:rPr>
              <a:t> ) </a:t>
            </a:r>
          </a:p>
        </p:txBody>
      </p:sp>
      <p:sp>
        <p:nvSpPr>
          <p:cNvPr id="808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41258DB-FC3A-FF41-8FD5-DF6DBBB49329}" type="slidenum">
              <a:rPr lang="en-GB" altLang="en-US" sz="1400"/>
              <a:pPr/>
              <a:t>81</a:t>
            </a:fld>
            <a:endParaRPr lang="en-GB" altLang="en-US" sz="1400"/>
          </a:p>
        </p:txBody>
      </p:sp>
    </p:spTree>
    <p:extLst>
      <p:ext uri="{BB962C8B-B14F-4D97-AF65-F5344CB8AC3E}">
        <p14:creationId xmlns:p14="http://schemas.microsoft.com/office/powerpoint/2010/main" val="48060557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Arial" charset="0"/>
              </a:rPr>
              <a:t>IDS Properties (3)</a:t>
            </a:r>
          </a:p>
        </p:txBody>
      </p:sp>
      <p:sp>
        <p:nvSpPr>
          <p:cNvPr id="81924" name="Rectangle 2"/>
          <p:cNvSpPr>
            <a:spLocks noGrp="1" noChangeArrowheads="1"/>
          </p:cNvSpPr>
          <p:nvPr>
            <p:ph idx="1"/>
          </p:nvPr>
        </p:nvSpPr>
        <p:spPr/>
        <p:txBody>
          <a:bodyPr>
            <a:normAutofit fontScale="92500" lnSpcReduction="10000"/>
          </a:bodyPr>
          <a:lstStyle/>
          <a:p>
            <a:pPr>
              <a:lnSpc>
                <a:spcPct val="90000"/>
              </a:lnSpc>
            </a:pPr>
            <a:r>
              <a:rPr lang="en-GB" altLang="en-US" sz="2400" dirty="0">
                <a:latin typeface="Arial" charset="0"/>
              </a:rPr>
              <a:t>The total number of nodes generated is:</a:t>
            </a:r>
          </a:p>
          <a:p>
            <a:pPr>
              <a:lnSpc>
                <a:spcPct val="90000"/>
              </a:lnSpc>
              <a:buFontTx/>
              <a:buNone/>
            </a:pPr>
            <a:r>
              <a:rPr lang="en-GB" altLang="en-US" sz="2000" dirty="0">
                <a:latin typeface="Arial" charset="0"/>
              </a:rPr>
              <a:t>    </a:t>
            </a:r>
            <a:r>
              <a:rPr lang="en-GB" altLang="en-US" sz="2400" i="1" dirty="0">
                <a:latin typeface="Arial" charset="0"/>
              </a:rPr>
              <a:t>N</a:t>
            </a:r>
            <a:r>
              <a:rPr lang="en-GB" altLang="en-US" sz="2400" dirty="0">
                <a:latin typeface="Arial" charset="0"/>
              </a:rPr>
              <a:t>(IDS) = (</a:t>
            </a:r>
            <a:r>
              <a:rPr lang="en-GB" altLang="en-US" sz="2400" i="1" dirty="0">
                <a:latin typeface="Arial" charset="0"/>
              </a:rPr>
              <a:t>d</a:t>
            </a:r>
            <a:r>
              <a:rPr lang="en-GB" altLang="en-US" sz="2400" dirty="0">
                <a:latin typeface="Arial" charset="0"/>
              </a:rPr>
              <a:t>)</a:t>
            </a:r>
            <a:r>
              <a:rPr lang="en-GB" altLang="en-US" sz="2400" i="1" dirty="0">
                <a:latin typeface="Arial" charset="0"/>
              </a:rPr>
              <a:t>b</a:t>
            </a:r>
            <a:r>
              <a:rPr lang="en-GB" altLang="en-US" sz="2400" dirty="0">
                <a:latin typeface="Arial" charset="0"/>
              </a:rPr>
              <a:t> + (</a:t>
            </a:r>
            <a:r>
              <a:rPr lang="en-GB" altLang="en-US" sz="2400" i="1" dirty="0">
                <a:latin typeface="Arial" charset="0"/>
              </a:rPr>
              <a:t>d-1</a:t>
            </a:r>
            <a:r>
              <a:rPr lang="en-GB" altLang="en-US" sz="2400" dirty="0">
                <a:latin typeface="Arial" charset="0"/>
              </a:rPr>
              <a:t>)</a:t>
            </a:r>
            <a:r>
              <a:rPr lang="en-GB" altLang="en-US" sz="2400" i="1" dirty="0">
                <a:latin typeface="Arial" charset="0"/>
              </a:rPr>
              <a:t>b</a:t>
            </a:r>
            <a:r>
              <a:rPr lang="en-GB" altLang="en-US" sz="2400" baseline="30000" dirty="0">
                <a:latin typeface="Arial" charset="0"/>
              </a:rPr>
              <a:t>2</a:t>
            </a:r>
            <a:r>
              <a:rPr lang="en-GB" altLang="en-US" sz="2400" dirty="0">
                <a:latin typeface="Arial" charset="0"/>
              </a:rPr>
              <a:t> + ... + (</a:t>
            </a:r>
            <a:r>
              <a:rPr lang="en-GB" altLang="en-US" sz="2400" i="1" dirty="0">
                <a:latin typeface="Arial" charset="0"/>
              </a:rPr>
              <a:t>1</a:t>
            </a:r>
            <a:r>
              <a:rPr lang="en-GB" altLang="en-US" sz="2400" dirty="0">
                <a:latin typeface="Arial" charset="0"/>
              </a:rPr>
              <a:t>)</a:t>
            </a:r>
            <a:r>
              <a:rPr lang="en-GB" altLang="en-US" sz="2400" i="1" dirty="0" err="1">
                <a:latin typeface="Arial" charset="0"/>
              </a:rPr>
              <a:t>b</a:t>
            </a:r>
            <a:r>
              <a:rPr lang="en-GB" altLang="en-US" sz="2400" i="1" baseline="30000" dirty="0" err="1">
                <a:latin typeface="Arial" charset="0"/>
              </a:rPr>
              <a:t>d</a:t>
            </a:r>
            <a:r>
              <a:rPr lang="en-GB" altLang="en-US" sz="2400" dirty="0">
                <a:latin typeface="Arial" charset="0"/>
              </a:rPr>
              <a:t> = O( </a:t>
            </a:r>
            <a:r>
              <a:rPr lang="en-GB" altLang="en-US" sz="2400" i="1" dirty="0" err="1">
                <a:latin typeface="Arial" charset="0"/>
              </a:rPr>
              <a:t>b</a:t>
            </a:r>
            <a:r>
              <a:rPr lang="en-GB" altLang="en-US" sz="2400" i="1" baseline="30000" dirty="0" err="1">
                <a:latin typeface="Arial" charset="0"/>
              </a:rPr>
              <a:t>d</a:t>
            </a:r>
            <a:r>
              <a:rPr lang="en-GB" altLang="en-US" sz="2400" dirty="0">
                <a:latin typeface="Arial" charset="0"/>
              </a:rPr>
              <a:t> )</a:t>
            </a:r>
          </a:p>
          <a:p>
            <a:pPr lvl="1">
              <a:lnSpc>
                <a:spcPct val="90000"/>
              </a:lnSpc>
            </a:pPr>
            <a:r>
              <a:rPr lang="en-GB" altLang="en-US" sz="2000" i="1" dirty="0">
                <a:latin typeface="Arial" charset="0"/>
              </a:rPr>
              <a:t>d</a:t>
            </a:r>
            <a:r>
              <a:rPr lang="en-GB" altLang="en-US" sz="2000" dirty="0">
                <a:latin typeface="Arial" charset="0"/>
              </a:rPr>
              <a:t> : the solution's depth</a:t>
            </a:r>
          </a:p>
          <a:p>
            <a:pPr lvl="1">
              <a:lnSpc>
                <a:spcPct val="90000"/>
              </a:lnSpc>
            </a:pPr>
            <a:r>
              <a:rPr lang="en-GB" altLang="en-US" sz="2000" i="1" dirty="0">
                <a:latin typeface="Arial" charset="0"/>
              </a:rPr>
              <a:t>b</a:t>
            </a:r>
            <a:r>
              <a:rPr lang="en-GB" altLang="en-US" sz="2000" dirty="0">
                <a:latin typeface="Arial" charset="0"/>
              </a:rPr>
              <a:t> : the branching factor at each non-leaf node</a:t>
            </a:r>
          </a:p>
          <a:p>
            <a:pPr>
              <a:lnSpc>
                <a:spcPct val="90000"/>
              </a:lnSpc>
            </a:pPr>
            <a:r>
              <a:rPr lang="en-GB" altLang="en-US" sz="2400" dirty="0">
                <a:latin typeface="Arial" charset="0"/>
              </a:rPr>
              <a:t>Compared to BFS:</a:t>
            </a:r>
          </a:p>
          <a:p>
            <a:pPr>
              <a:lnSpc>
                <a:spcPct val="90000"/>
              </a:lnSpc>
              <a:buFontTx/>
              <a:buNone/>
            </a:pPr>
            <a:r>
              <a:rPr lang="en-GB" altLang="en-US" sz="2000" i="1" dirty="0">
                <a:latin typeface="Arial" charset="0"/>
              </a:rPr>
              <a:t>	</a:t>
            </a:r>
            <a:r>
              <a:rPr lang="en-GB" altLang="en-US" sz="2400" i="1" dirty="0">
                <a:latin typeface="Arial" charset="0"/>
              </a:rPr>
              <a:t>N</a:t>
            </a:r>
            <a:r>
              <a:rPr lang="en-GB" altLang="en-US" sz="2400" dirty="0">
                <a:latin typeface="Arial" charset="0"/>
              </a:rPr>
              <a:t>(BFS) = </a:t>
            </a:r>
            <a:r>
              <a:rPr lang="en-GB" altLang="en-US" sz="2400" i="1" dirty="0">
                <a:latin typeface="Arial" charset="0"/>
              </a:rPr>
              <a:t>b</a:t>
            </a:r>
            <a:r>
              <a:rPr lang="en-GB" altLang="en-US" sz="2400" dirty="0">
                <a:latin typeface="Arial" charset="0"/>
              </a:rPr>
              <a:t> + </a:t>
            </a:r>
            <a:r>
              <a:rPr lang="en-GB" altLang="en-US" sz="2400" i="1" dirty="0">
                <a:latin typeface="Arial" charset="0"/>
              </a:rPr>
              <a:t>b</a:t>
            </a:r>
            <a:r>
              <a:rPr lang="en-GB" altLang="en-US" sz="2400" baseline="30000" dirty="0">
                <a:latin typeface="Arial" charset="0"/>
              </a:rPr>
              <a:t>2</a:t>
            </a:r>
            <a:r>
              <a:rPr lang="en-GB" altLang="en-US" sz="2400" dirty="0">
                <a:latin typeface="Arial" charset="0"/>
              </a:rPr>
              <a:t> + ... + </a:t>
            </a:r>
            <a:r>
              <a:rPr lang="en-GB" altLang="en-US" sz="2400" i="1" dirty="0" err="1">
                <a:latin typeface="Arial" charset="0"/>
              </a:rPr>
              <a:t>b</a:t>
            </a:r>
            <a:r>
              <a:rPr lang="en-GB" altLang="en-US" sz="2400" i="1" baseline="30000" dirty="0" err="1">
                <a:latin typeface="Arial" charset="0"/>
              </a:rPr>
              <a:t>d</a:t>
            </a:r>
            <a:r>
              <a:rPr lang="en-GB" altLang="en-US" sz="2400" dirty="0">
                <a:latin typeface="Arial" charset="0"/>
              </a:rPr>
              <a:t> + (</a:t>
            </a:r>
            <a:r>
              <a:rPr lang="en-GB" altLang="en-US" sz="2400" i="1" dirty="0">
                <a:latin typeface="Arial" charset="0"/>
              </a:rPr>
              <a:t>b</a:t>
            </a:r>
            <a:r>
              <a:rPr lang="en-GB" altLang="en-US" sz="2400" i="1" baseline="30000" dirty="0">
                <a:latin typeface="Arial" charset="0"/>
              </a:rPr>
              <a:t>d+1</a:t>
            </a:r>
            <a:r>
              <a:rPr lang="en-GB" altLang="en-US" sz="2400" dirty="0">
                <a:latin typeface="Arial" charset="0"/>
              </a:rPr>
              <a:t> – </a:t>
            </a:r>
            <a:r>
              <a:rPr lang="en-GB" altLang="en-US" sz="2400" i="1" dirty="0">
                <a:latin typeface="Arial" charset="0"/>
              </a:rPr>
              <a:t>b</a:t>
            </a:r>
            <a:r>
              <a:rPr lang="en-GB" altLang="en-US" sz="2400" dirty="0">
                <a:latin typeface="Arial" charset="0"/>
              </a:rPr>
              <a:t>) = O( </a:t>
            </a:r>
            <a:r>
              <a:rPr lang="en-GB" altLang="en-US" sz="2400" i="1" dirty="0">
                <a:latin typeface="Arial" charset="0"/>
              </a:rPr>
              <a:t>b</a:t>
            </a:r>
            <a:r>
              <a:rPr lang="en-GB" altLang="en-US" sz="2400" i="1" baseline="30000" dirty="0">
                <a:latin typeface="Arial" charset="0"/>
              </a:rPr>
              <a:t>d+1</a:t>
            </a:r>
            <a:r>
              <a:rPr lang="en-GB" altLang="en-US" sz="2400" dirty="0">
                <a:latin typeface="Arial" charset="0"/>
              </a:rPr>
              <a:t> )</a:t>
            </a:r>
          </a:p>
          <a:p>
            <a:pPr>
              <a:lnSpc>
                <a:spcPct val="90000"/>
              </a:lnSpc>
            </a:pPr>
            <a:r>
              <a:rPr lang="en-GB" altLang="en-US" sz="2400" dirty="0">
                <a:latin typeface="Arial" charset="0"/>
              </a:rPr>
              <a:t>For example: </a:t>
            </a:r>
            <a:r>
              <a:rPr lang="en-GB" altLang="en-US" sz="2400" i="1" dirty="0">
                <a:latin typeface="Arial" charset="0"/>
              </a:rPr>
              <a:t>b</a:t>
            </a:r>
            <a:r>
              <a:rPr lang="en-GB" altLang="en-US" sz="2400" dirty="0">
                <a:latin typeface="Arial" charset="0"/>
              </a:rPr>
              <a:t> = 10, </a:t>
            </a:r>
            <a:r>
              <a:rPr lang="en-GB" altLang="en-US" sz="2400" i="1" dirty="0">
                <a:latin typeface="Arial" charset="0"/>
              </a:rPr>
              <a:t>d</a:t>
            </a:r>
            <a:r>
              <a:rPr lang="en-GB" altLang="en-US" sz="2400" dirty="0">
                <a:latin typeface="Arial" charset="0"/>
              </a:rPr>
              <a:t> = 5</a:t>
            </a:r>
          </a:p>
          <a:p>
            <a:pPr>
              <a:lnSpc>
                <a:spcPct val="90000"/>
              </a:lnSpc>
              <a:buFontTx/>
              <a:buNone/>
            </a:pPr>
            <a:r>
              <a:rPr lang="en-GB" altLang="en-US" sz="2000" i="1" dirty="0">
                <a:latin typeface="Arial" charset="0"/>
              </a:rPr>
              <a:t>	N</a:t>
            </a:r>
            <a:r>
              <a:rPr lang="en-GB" altLang="en-US" sz="2000" dirty="0">
                <a:latin typeface="Arial" charset="0"/>
              </a:rPr>
              <a:t>(IDS)  = 50 + 400 + 3000 + 20000 + 100000 = 123,450</a:t>
            </a:r>
          </a:p>
          <a:p>
            <a:pPr>
              <a:lnSpc>
                <a:spcPct val="90000"/>
              </a:lnSpc>
              <a:buFontTx/>
              <a:buNone/>
            </a:pPr>
            <a:r>
              <a:rPr lang="en-GB" altLang="en-US" sz="2000" i="1" dirty="0">
                <a:latin typeface="Arial" charset="0"/>
              </a:rPr>
              <a:t>	N</a:t>
            </a:r>
            <a:r>
              <a:rPr lang="en-GB" altLang="en-US" sz="2000" dirty="0">
                <a:latin typeface="Arial" charset="0"/>
              </a:rPr>
              <a:t>(BFS) = 10 + 100 + 1000 + 10000 + 100000 + 999990 = 1,111,100</a:t>
            </a:r>
          </a:p>
          <a:p>
            <a:pPr>
              <a:lnSpc>
                <a:spcPct val="90000"/>
              </a:lnSpc>
            </a:pPr>
            <a:r>
              <a:rPr lang="en-GB" altLang="en-US" sz="2400" dirty="0">
                <a:latin typeface="Arial" charset="0"/>
              </a:rPr>
              <a:t>Notice: BFS generates some nodes at depth d+1, while IDS does not.</a:t>
            </a:r>
          </a:p>
          <a:p>
            <a:pPr>
              <a:lnSpc>
                <a:spcPct val="90000"/>
              </a:lnSpc>
            </a:pPr>
            <a:r>
              <a:rPr lang="en-GB" altLang="en-US" sz="2400" dirty="0">
                <a:latin typeface="Arial" charset="0"/>
              </a:rPr>
              <a:t>In general, IDS is the </a:t>
            </a:r>
            <a:r>
              <a:rPr lang="en-GB" altLang="en-US" sz="2400" i="1" dirty="0">
                <a:latin typeface="Arial" charset="0"/>
              </a:rPr>
              <a:t>preferred</a:t>
            </a:r>
            <a:r>
              <a:rPr lang="en-GB" altLang="en-US" sz="2400" dirty="0">
                <a:latin typeface="Arial" charset="0"/>
              </a:rPr>
              <a:t> uninformed search method, when search space is large and </a:t>
            </a:r>
            <a:r>
              <a:rPr lang="en-GB" altLang="en-US" sz="2400" i="1" dirty="0">
                <a:latin typeface="Arial" charset="0"/>
              </a:rPr>
              <a:t>d</a:t>
            </a:r>
            <a:r>
              <a:rPr lang="en-GB" altLang="en-US" sz="2400" dirty="0">
                <a:latin typeface="Arial" charset="0"/>
              </a:rPr>
              <a:t> is unknown.</a:t>
            </a:r>
          </a:p>
        </p:txBody>
      </p:sp>
      <p:sp>
        <p:nvSpPr>
          <p:cNvPr id="819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93C17BB1-5CB9-454E-B822-0CE35DBD2548}" type="slidenum">
              <a:rPr lang="en-GB" altLang="en-US" sz="1400"/>
              <a:pPr/>
              <a:t>82</a:t>
            </a:fld>
            <a:endParaRPr lang="en-GB" altLang="en-US" sz="1400"/>
          </a:p>
        </p:txBody>
      </p:sp>
    </p:spTree>
    <p:extLst>
      <p:ext uri="{BB962C8B-B14F-4D97-AF65-F5344CB8AC3E}">
        <p14:creationId xmlns:p14="http://schemas.microsoft.com/office/powerpoint/2010/main" val="85183543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Arial" charset="0"/>
              </a:rPr>
              <a:t>Comparing Uninformed Search Strategies</a:t>
            </a:r>
          </a:p>
        </p:txBody>
      </p:sp>
      <p:graphicFrame>
        <p:nvGraphicFramePr>
          <p:cNvPr id="123988" name="Group 84"/>
          <p:cNvGraphicFramePr>
            <a:graphicFrameLocks noGrp="1"/>
          </p:cNvGraphicFramePr>
          <p:nvPr>
            <p:ph idx="1"/>
            <p:extLst>
              <p:ext uri="{D42A27DB-BD31-4B8C-83A1-F6EECF244321}">
                <p14:modId xmlns:p14="http://schemas.microsoft.com/office/powerpoint/2010/main" val="221699042"/>
              </p:ext>
            </p:extLst>
          </p:nvPr>
        </p:nvGraphicFramePr>
        <p:xfrm>
          <a:off x="838200" y="1825625"/>
          <a:ext cx="10515600" cy="3169603"/>
        </p:xfrm>
        <a:graphic>
          <a:graphicData uri="http://schemas.openxmlformats.org/drawingml/2006/table">
            <a:tbl>
              <a:tblPr/>
              <a:tblGrid>
                <a:gridCol w="1884872"/>
                <a:gridCol w="1488057"/>
                <a:gridCol w="1587260"/>
                <a:gridCol w="1785668"/>
                <a:gridCol w="1785668"/>
                <a:gridCol w="1984075"/>
              </a:tblGrid>
              <a:tr h="625475">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rPr>
                        <a:t>Criterion</a:t>
                      </a:r>
                    </a:p>
                  </a:txBody>
                  <a:tcPr marL="119045" marR="1190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rPr>
                        <a:t>Breadth-First</a:t>
                      </a:r>
                    </a:p>
                  </a:txBody>
                  <a:tcPr marL="119045" marR="1190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rPr>
                        <a:t>Depth-First</a:t>
                      </a:r>
                    </a:p>
                  </a:txBody>
                  <a:tcPr marL="119045" marR="1190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rPr>
                        <a:t>Depth-Limited</a:t>
                      </a:r>
                    </a:p>
                  </a:txBody>
                  <a:tcPr marL="119045" marR="1190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rPr>
                        <a:t>Uniform-Cost</a:t>
                      </a:r>
                    </a:p>
                  </a:txBody>
                  <a:tcPr marL="119045" marR="1190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rPr>
                        <a:t>Iterative Deepening</a:t>
                      </a:r>
                    </a:p>
                  </a:txBody>
                  <a:tcPr marL="119045" marR="1190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r>
              <a:tr h="623888">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rPr>
                        <a:t>Complete?</a:t>
                      </a:r>
                    </a:p>
                  </a:txBody>
                  <a:tcPr marL="119045" marR="1190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Yes*</a:t>
                      </a:r>
                    </a:p>
                  </a:txBody>
                  <a:tcPr marL="119045" marR="1190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No</a:t>
                      </a:r>
                    </a:p>
                  </a:txBody>
                  <a:tcPr marL="119045" marR="1190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Yes, if l </a:t>
                      </a:r>
                      <a:r>
                        <a:rPr kumimoji="0" lang="en-US" altLang="en-US" sz="1800" b="0" i="0" u="none" strike="noStrike" cap="none" normalizeH="0" baseline="0">
                          <a:ln>
                            <a:noFill/>
                          </a:ln>
                          <a:solidFill>
                            <a:schemeClr val="tx1"/>
                          </a:solidFill>
                          <a:effectLst/>
                          <a:latin typeface="Arial" charset="0"/>
                          <a:sym typeface="Symbol" charset="2"/>
                        </a:rPr>
                        <a:t> </a:t>
                      </a:r>
                      <a:r>
                        <a:rPr kumimoji="0" lang="en-US" altLang="en-US" sz="1800" b="0" i="0" u="none" strike="noStrike" cap="none" normalizeH="0" baseline="0">
                          <a:ln>
                            <a:noFill/>
                          </a:ln>
                          <a:solidFill>
                            <a:schemeClr val="tx1"/>
                          </a:solidFill>
                          <a:effectLst/>
                          <a:latin typeface="Arial" charset="0"/>
                        </a:rPr>
                        <a:t>d</a:t>
                      </a:r>
                    </a:p>
                  </a:txBody>
                  <a:tcPr marL="119045" marR="1190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Yes*</a:t>
                      </a:r>
                    </a:p>
                  </a:txBody>
                  <a:tcPr marL="119045" marR="1190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Yes</a:t>
                      </a:r>
                    </a:p>
                  </a:txBody>
                  <a:tcPr marL="119045" marR="1190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475">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rPr>
                        <a:t>Time complexity</a:t>
                      </a:r>
                    </a:p>
                  </a:txBody>
                  <a:tcPr marL="119045" marR="1190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Arial" charset="0"/>
                        </a:rPr>
                        <a:t>b</a:t>
                      </a:r>
                      <a:r>
                        <a:rPr kumimoji="0" lang="en-US" altLang="en-US" sz="1800" b="0" i="1" u="none" strike="noStrike" cap="none" normalizeH="0" baseline="30000">
                          <a:ln>
                            <a:noFill/>
                          </a:ln>
                          <a:solidFill>
                            <a:schemeClr val="tx1"/>
                          </a:solidFill>
                          <a:effectLst/>
                          <a:latin typeface="Arial" charset="0"/>
                        </a:rPr>
                        <a:t>d+1</a:t>
                      </a:r>
                    </a:p>
                  </a:txBody>
                  <a:tcPr marL="119045" marR="1190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Arial" charset="0"/>
                        </a:rPr>
                        <a:t>b</a:t>
                      </a:r>
                      <a:r>
                        <a:rPr kumimoji="0" lang="en-US" altLang="en-US" sz="1800" b="0" i="1" u="none" strike="noStrike" cap="none" normalizeH="0" baseline="30000">
                          <a:ln>
                            <a:noFill/>
                          </a:ln>
                          <a:solidFill>
                            <a:schemeClr val="tx1"/>
                          </a:solidFill>
                          <a:effectLst/>
                          <a:latin typeface="Arial" charset="0"/>
                        </a:rPr>
                        <a:t>m</a:t>
                      </a:r>
                    </a:p>
                  </a:txBody>
                  <a:tcPr marL="119045" marR="1190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Arial" charset="0"/>
                        </a:rPr>
                        <a:t>b</a:t>
                      </a:r>
                      <a:r>
                        <a:rPr kumimoji="0" lang="en-US" altLang="en-US" sz="1800" b="0" i="1" u="none" strike="noStrike" cap="none" normalizeH="0" baseline="30000">
                          <a:ln>
                            <a:noFill/>
                          </a:ln>
                          <a:solidFill>
                            <a:schemeClr val="tx1"/>
                          </a:solidFill>
                          <a:effectLst/>
                          <a:latin typeface="Arial" charset="0"/>
                        </a:rPr>
                        <a:t>l</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1" u="none" strike="noStrike" cap="none" normalizeH="0" baseline="30000">
                        <a:ln>
                          <a:noFill/>
                        </a:ln>
                        <a:solidFill>
                          <a:schemeClr val="tx1"/>
                        </a:solidFill>
                        <a:effectLst/>
                        <a:latin typeface="Arial" charset="0"/>
                      </a:endParaRPr>
                    </a:p>
                  </a:txBody>
                  <a:tcPr marL="119045" marR="1190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Arial" charset="0"/>
                        </a:rPr>
                        <a:t>b</a:t>
                      </a:r>
                      <a:r>
                        <a:rPr kumimoji="0" lang="en-US" altLang="en-US" sz="1800" b="0" i="1" u="none" strike="noStrike" cap="none" normalizeH="0" baseline="30000">
                          <a:ln>
                            <a:noFill/>
                          </a:ln>
                          <a:solidFill>
                            <a:schemeClr val="tx1"/>
                          </a:solidFill>
                          <a:effectLst/>
                          <a:latin typeface="Arial" charset="0"/>
                        </a:rPr>
                        <a:t>d</a:t>
                      </a:r>
                    </a:p>
                  </a:txBody>
                  <a:tcPr marL="119045" marR="1190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Arial" charset="0"/>
                        </a:rPr>
                        <a:t>b</a:t>
                      </a:r>
                      <a:r>
                        <a:rPr kumimoji="0" lang="en-US" altLang="en-US" sz="1800" b="0" i="1" u="none" strike="noStrike" cap="none" normalizeH="0" baseline="30000">
                          <a:ln>
                            <a:noFill/>
                          </a:ln>
                          <a:solidFill>
                            <a:schemeClr val="tx1"/>
                          </a:solidFill>
                          <a:effectLst/>
                          <a:latin typeface="Arial" charset="0"/>
                        </a:rPr>
                        <a:t>d</a:t>
                      </a:r>
                    </a:p>
                  </a:txBody>
                  <a:tcPr marL="119045" marR="1190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88">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rPr>
                        <a:t>Space complexity</a:t>
                      </a:r>
                    </a:p>
                  </a:txBody>
                  <a:tcPr marL="119045" marR="1190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Arial" charset="0"/>
                        </a:rPr>
                        <a:t>b</a:t>
                      </a:r>
                      <a:r>
                        <a:rPr kumimoji="0" lang="en-US" altLang="en-US" sz="1800" b="0" i="1" u="none" strike="noStrike" cap="none" normalizeH="0" baseline="30000">
                          <a:ln>
                            <a:noFill/>
                          </a:ln>
                          <a:solidFill>
                            <a:schemeClr val="tx1"/>
                          </a:solidFill>
                          <a:effectLst/>
                          <a:latin typeface="Arial" charset="0"/>
                        </a:rPr>
                        <a:t>d+1</a:t>
                      </a:r>
                      <a:endParaRPr kumimoji="0" lang="en-US" altLang="en-US" sz="1800" b="0" i="1" u="none" strike="noStrike" cap="none" normalizeH="0" baseline="0">
                        <a:ln>
                          <a:noFill/>
                        </a:ln>
                        <a:solidFill>
                          <a:schemeClr val="tx1"/>
                        </a:solidFill>
                        <a:effectLst/>
                        <a:latin typeface="Arial" charset="0"/>
                      </a:endParaRPr>
                    </a:p>
                  </a:txBody>
                  <a:tcPr marL="119045" marR="1190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Arial" charset="0"/>
                        </a:rPr>
                        <a:t>bm</a:t>
                      </a:r>
                    </a:p>
                  </a:txBody>
                  <a:tcPr marL="119045" marR="1190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Arial" charset="0"/>
                        </a:rPr>
                        <a:t>bl</a:t>
                      </a:r>
                      <a:endParaRPr kumimoji="0" lang="en-US" altLang="en-US" sz="1800" b="0" i="1" u="none" strike="noStrike" cap="none" normalizeH="0" baseline="30000">
                        <a:ln>
                          <a:noFill/>
                        </a:ln>
                        <a:solidFill>
                          <a:schemeClr val="tx1"/>
                        </a:solidFill>
                        <a:effectLst/>
                        <a:latin typeface="Arial" charset="0"/>
                      </a:endParaRPr>
                    </a:p>
                  </a:txBody>
                  <a:tcPr marL="119045" marR="1190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Arial" charset="0"/>
                        </a:rPr>
                        <a:t>b</a:t>
                      </a:r>
                      <a:r>
                        <a:rPr kumimoji="0" lang="en-US" altLang="en-US" sz="1800" b="0" i="1" u="none" strike="noStrike" cap="none" normalizeH="0" baseline="30000">
                          <a:ln>
                            <a:noFill/>
                          </a:ln>
                          <a:solidFill>
                            <a:schemeClr val="tx1"/>
                          </a:solidFill>
                          <a:effectLst/>
                          <a:latin typeface="Arial" charset="0"/>
                        </a:rPr>
                        <a:t>d</a:t>
                      </a:r>
                    </a:p>
                  </a:txBody>
                  <a:tcPr marL="119045" marR="1190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Arial" charset="0"/>
                        </a:rPr>
                        <a:t>bd</a:t>
                      </a:r>
                    </a:p>
                  </a:txBody>
                  <a:tcPr marL="119045" marR="1190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475">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rPr>
                        <a:t>Optimal?</a:t>
                      </a:r>
                    </a:p>
                  </a:txBody>
                  <a:tcPr marL="119045" marR="1190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Yes*</a:t>
                      </a:r>
                    </a:p>
                  </a:txBody>
                  <a:tcPr marL="119045" marR="1190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No</a:t>
                      </a:r>
                    </a:p>
                  </a:txBody>
                  <a:tcPr marL="119045" marR="1190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No</a:t>
                      </a:r>
                    </a:p>
                  </a:txBody>
                  <a:tcPr marL="119045" marR="1190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Yes*</a:t>
                      </a:r>
                    </a:p>
                  </a:txBody>
                  <a:tcPr marL="119045" marR="1190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Yes*</a:t>
                      </a:r>
                    </a:p>
                  </a:txBody>
                  <a:tcPr marL="119045" marR="1190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94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7045AEDB-90B6-2B49-A7CE-C75F11D011C3}" type="slidenum">
              <a:rPr lang="en-GB" altLang="en-US" sz="1400"/>
              <a:pPr/>
              <a:t>83</a:t>
            </a:fld>
            <a:endParaRPr lang="en-GB" altLang="en-US" sz="1400"/>
          </a:p>
        </p:txBody>
      </p:sp>
      <p:sp>
        <p:nvSpPr>
          <p:cNvPr id="82992" name="Text Box 60"/>
          <p:cNvSpPr txBox="1">
            <a:spLocks noChangeArrowheads="1"/>
          </p:cNvSpPr>
          <p:nvPr/>
        </p:nvSpPr>
        <p:spPr bwMode="auto">
          <a:xfrm>
            <a:off x="2286001" y="5181601"/>
            <a:ext cx="49879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2000" i="1">
                <a:latin typeface="Arial" charset="0"/>
              </a:rPr>
              <a:t>b</a:t>
            </a:r>
            <a:r>
              <a:rPr lang="en-US" altLang="en-US" sz="2000">
                <a:latin typeface="Arial" charset="0"/>
              </a:rPr>
              <a:t> is the branching factor; </a:t>
            </a:r>
          </a:p>
          <a:p>
            <a:r>
              <a:rPr lang="en-US" altLang="en-US" sz="2000" i="1">
                <a:latin typeface="Arial" charset="0"/>
              </a:rPr>
              <a:t>d</a:t>
            </a:r>
            <a:r>
              <a:rPr lang="en-US" altLang="en-US" sz="2000">
                <a:latin typeface="Arial" charset="0"/>
              </a:rPr>
              <a:t> is the depth of the shallowest solution;</a:t>
            </a:r>
          </a:p>
          <a:p>
            <a:r>
              <a:rPr lang="en-US" altLang="en-US" sz="2000" i="1">
                <a:latin typeface="Arial" charset="0"/>
              </a:rPr>
              <a:t>m</a:t>
            </a:r>
            <a:r>
              <a:rPr lang="en-US" altLang="en-US" sz="2000">
                <a:latin typeface="Arial" charset="0"/>
              </a:rPr>
              <a:t> is the maximum depth of the search tree</a:t>
            </a:r>
          </a:p>
          <a:p>
            <a:r>
              <a:rPr lang="en-US" altLang="en-US" sz="2000" i="1">
                <a:latin typeface="Arial" charset="0"/>
              </a:rPr>
              <a:t>l</a:t>
            </a:r>
            <a:r>
              <a:rPr lang="en-US" altLang="en-US" sz="2000">
                <a:latin typeface="Arial" charset="0"/>
              </a:rPr>
              <a:t> is the depth limit</a:t>
            </a:r>
          </a:p>
        </p:txBody>
      </p:sp>
    </p:spTree>
    <p:extLst>
      <p:ext uri="{BB962C8B-B14F-4D97-AF65-F5344CB8AC3E}">
        <p14:creationId xmlns:p14="http://schemas.microsoft.com/office/powerpoint/2010/main" val="69617751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Exercise: 1</a:t>
            </a:r>
            <a:endParaRPr lang="en-US" dirty="0"/>
          </a:p>
        </p:txBody>
      </p:sp>
      <p:sp>
        <p:nvSpPr>
          <p:cNvPr id="4098" name="Rectangle 2"/>
          <p:cNvSpPr>
            <a:spLocks noGrp="1" noChangeArrowheads="1"/>
          </p:cNvSpPr>
          <p:nvPr>
            <p:ph idx="1"/>
          </p:nvPr>
        </p:nvSpPr>
        <p:spPr>
          <a:xfrm>
            <a:off x="838200" y="1825625"/>
            <a:ext cx="6491950" cy="4351338"/>
          </a:xfrm>
        </p:spPr>
        <p:txBody>
          <a:bodyPr/>
          <a:lstStyle/>
          <a:p>
            <a:pPr marL="0" indent="0">
              <a:buNone/>
            </a:pPr>
            <a:r>
              <a:rPr lang="en-US" sz="2000" dirty="0" smtClean="0"/>
              <a:t>Suppose </a:t>
            </a:r>
            <a:r>
              <a:rPr lang="en-US" sz="2000" dirty="0"/>
              <a:t>we have a search tree as </a:t>
            </a:r>
            <a:r>
              <a:rPr lang="en-US" sz="2000" dirty="0" smtClean="0"/>
              <a:t>follow.</a:t>
            </a:r>
            <a:endParaRPr lang="en-US" sz="2000" b="1" dirty="0" smtClean="0"/>
          </a:p>
          <a:p>
            <a:pPr marL="0" indent="0">
              <a:buNone/>
            </a:pPr>
            <a:r>
              <a:rPr lang="en-AU" sz="2000" dirty="0" smtClean="0"/>
              <a:t>Nodes I and J fulfil the goal test. </a:t>
            </a:r>
            <a:r>
              <a:rPr lang="en-AU" sz="2000" dirty="0"/>
              <a:t>Show searching solution using each of the following strategies. (Please verify the contents of the queue for each searching step)</a:t>
            </a:r>
            <a:r>
              <a:rPr lang="id-ID" sz="2000" dirty="0"/>
              <a:t>. </a:t>
            </a:r>
            <a:endParaRPr lang="en-US" sz="2000" dirty="0" smtClean="0"/>
          </a:p>
          <a:p>
            <a:pPr marL="457200" indent="-457200">
              <a:buNone/>
              <a:defRPr/>
            </a:pPr>
            <a:r>
              <a:rPr lang="en-US" sz="2000" dirty="0" smtClean="0"/>
              <a:t>a) Breadth-first search</a:t>
            </a:r>
            <a:endParaRPr lang="en-US" sz="2000" dirty="0"/>
          </a:p>
          <a:p>
            <a:pPr marL="457200" indent="-457200">
              <a:buNone/>
              <a:defRPr/>
            </a:pPr>
            <a:r>
              <a:rPr lang="en-US" sz="2000" dirty="0" smtClean="0"/>
              <a:t>b) </a:t>
            </a:r>
            <a:r>
              <a:rPr lang="en-US" sz="2000" dirty="0"/>
              <a:t>Depth first </a:t>
            </a:r>
            <a:r>
              <a:rPr lang="en-US" sz="2000" dirty="0" smtClean="0"/>
              <a:t>search</a:t>
            </a:r>
            <a:endParaRPr lang="en-US" sz="2000" dirty="0"/>
          </a:p>
          <a:p>
            <a:pPr marL="457200" indent="-457200">
              <a:buNone/>
              <a:defRPr/>
            </a:pPr>
            <a:r>
              <a:rPr lang="en-US" sz="2000" dirty="0" smtClean="0"/>
              <a:t>c) Iterative </a:t>
            </a:r>
            <a:r>
              <a:rPr lang="en-US" sz="2000" dirty="0"/>
              <a:t>deepening depth-first </a:t>
            </a:r>
            <a:r>
              <a:rPr lang="en-US" sz="2000" dirty="0" smtClean="0"/>
              <a:t>search</a:t>
            </a:r>
            <a:endParaRPr lang="en-US" sz="2000" dirty="0"/>
          </a:p>
          <a:p>
            <a:pPr marL="457200" indent="-457200">
              <a:buNone/>
              <a:defRPr/>
            </a:pPr>
            <a:r>
              <a:rPr lang="en-US" sz="2000" dirty="0" smtClean="0"/>
              <a:t>d) Uniform Cost Search</a:t>
            </a:r>
            <a:endParaRPr lang="en-US" sz="2000" dirty="0"/>
          </a:p>
        </p:txBody>
      </p:sp>
      <p:grpSp>
        <p:nvGrpSpPr>
          <p:cNvPr id="5124" name="Group 4"/>
          <p:cNvGrpSpPr>
            <a:grpSpLocks noChangeAspect="1"/>
          </p:cNvGrpSpPr>
          <p:nvPr/>
        </p:nvGrpSpPr>
        <p:grpSpPr bwMode="auto">
          <a:xfrm>
            <a:off x="4988495" y="3461832"/>
            <a:ext cx="4424445" cy="3058008"/>
            <a:chOff x="1171" y="3935"/>
            <a:chExt cx="5337" cy="3698"/>
          </a:xfrm>
        </p:grpSpPr>
        <p:sp>
          <p:nvSpPr>
            <p:cNvPr id="5162" name="AutoShape 5"/>
            <p:cNvSpPr>
              <a:spLocks noChangeAspect="1" noChangeArrowheads="1"/>
            </p:cNvSpPr>
            <p:nvPr/>
          </p:nvSpPr>
          <p:spPr bwMode="auto">
            <a:xfrm>
              <a:off x="1293" y="3935"/>
              <a:ext cx="5215" cy="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63" name="Oval 6"/>
            <p:cNvSpPr>
              <a:spLocks noChangeArrowheads="1"/>
            </p:cNvSpPr>
            <p:nvPr/>
          </p:nvSpPr>
          <p:spPr bwMode="auto">
            <a:xfrm>
              <a:off x="3164" y="4267"/>
              <a:ext cx="413" cy="412"/>
            </a:xfrm>
            <a:prstGeom prst="ellipse">
              <a:avLst/>
            </a:pr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64" name="Rectangle 7"/>
            <p:cNvSpPr>
              <a:spLocks noChangeArrowheads="1"/>
            </p:cNvSpPr>
            <p:nvPr/>
          </p:nvSpPr>
          <p:spPr bwMode="auto">
            <a:xfrm>
              <a:off x="3256" y="4295"/>
              <a:ext cx="27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65" name="Rectangle 8"/>
            <p:cNvSpPr>
              <a:spLocks noChangeArrowheads="1"/>
            </p:cNvSpPr>
            <p:nvPr/>
          </p:nvSpPr>
          <p:spPr bwMode="auto">
            <a:xfrm>
              <a:off x="3320" y="4340"/>
              <a:ext cx="18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200">
                  <a:solidFill>
                    <a:srgbClr val="000000"/>
                  </a:solidFill>
                </a:rPr>
                <a:t>A</a:t>
              </a:r>
              <a:endParaRPr lang="en-US" altLang="en-US"/>
            </a:p>
          </p:txBody>
        </p:sp>
        <p:sp>
          <p:nvSpPr>
            <p:cNvPr id="5166" name="Oval 9"/>
            <p:cNvSpPr>
              <a:spLocks noChangeArrowheads="1"/>
            </p:cNvSpPr>
            <p:nvPr/>
          </p:nvSpPr>
          <p:spPr bwMode="auto">
            <a:xfrm>
              <a:off x="2199" y="5141"/>
              <a:ext cx="412" cy="412"/>
            </a:xfrm>
            <a:prstGeom prst="ellipse">
              <a:avLst/>
            </a:pr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67" name="Rectangle 10"/>
            <p:cNvSpPr>
              <a:spLocks noChangeArrowheads="1"/>
            </p:cNvSpPr>
            <p:nvPr/>
          </p:nvSpPr>
          <p:spPr bwMode="auto">
            <a:xfrm>
              <a:off x="2291" y="5169"/>
              <a:ext cx="26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68" name="Rectangle 11"/>
            <p:cNvSpPr>
              <a:spLocks noChangeArrowheads="1"/>
            </p:cNvSpPr>
            <p:nvPr/>
          </p:nvSpPr>
          <p:spPr bwMode="auto">
            <a:xfrm>
              <a:off x="2354" y="5213"/>
              <a:ext cx="171"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200">
                  <a:solidFill>
                    <a:srgbClr val="000000"/>
                  </a:solidFill>
                </a:rPr>
                <a:t>B</a:t>
              </a:r>
              <a:endParaRPr lang="en-US" altLang="en-US"/>
            </a:p>
          </p:txBody>
        </p:sp>
        <p:sp>
          <p:nvSpPr>
            <p:cNvPr id="5169" name="Oval 12"/>
            <p:cNvSpPr>
              <a:spLocks noChangeArrowheads="1"/>
            </p:cNvSpPr>
            <p:nvPr/>
          </p:nvSpPr>
          <p:spPr bwMode="auto">
            <a:xfrm>
              <a:off x="4141" y="5141"/>
              <a:ext cx="412" cy="412"/>
            </a:xfrm>
            <a:prstGeom prst="ellipse">
              <a:avLst/>
            </a:pr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70" name="Rectangle 13"/>
            <p:cNvSpPr>
              <a:spLocks noChangeArrowheads="1"/>
            </p:cNvSpPr>
            <p:nvPr/>
          </p:nvSpPr>
          <p:spPr bwMode="auto">
            <a:xfrm>
              <a:off x="4233" y="5169"/>
              <a:ext cx="26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71" name="Rectangle 14"/>
            <p:cNvSpPr>
              <a:spLocks noChangeArrowheads="1"/>
            </p:cNvSpPr>
            <p:nvPr/>
          </p:nvSpPr>
          <p:spPr bwMode="auto">
            <a:xfrm>
              <a:off x="4295" y="5213"/>
              <a:ext cx="171"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200">
                  <a:solidFill>
                    <a:srgbClr val="000000"/>
                  </a:solidFill>
                </a:rPr>
                <a:t>C</a:t>
              </a:r>
              <a:endParaRPr lang="en-US" altLang="en-US"/>
            </a:p>
          </p:txBody>
        </p:sp>
        <p:sp>
          <p:nvSpPr>
            <p:cNvPr id="5172" name="Oval 15"/>
            <p:cNvSpPr>
              <a:spLocks noChangeArrowheads="1"/>
            </p:cNvSpPr>
            <p:nvPr/>
          </p:nvSpPr>
          <p:spPr bwMode="auto">
            <a:xfrm>
              <a:off x="1171" y="6066"/>
              <a:ext cx="412" cy="412"/>
            </a:xfrm>
            <a:prstGeom prst="ellipse">
              <a:avLst/>
            </a:pr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73" name="Rectangle 16"/>
            <p:cNvSpPr>
              <a:spLocks noChangeArrowheads="1"/>
            </p:cNvSpPr>
            <p:nvPr/>
          </p:nvSpPr>
          <p:spPr bwMode="auto">
            <a:xfrm>
              <a:off x="1263" y="6094"/>
              <a:ext cx="274"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74" name="Rectangle 17"/>
            <p:cNvSpPr>
              <a:spLocks noChangeArrowheads="1"/>
            </p:cNvSpPr>
            <p:nvPr/>
          </p:nvSpPr>
          <p:spPr bwMode="auto">
            <a:xfrm>
              <a:off x="1327" y="6139"/>
              <a:ext cx="18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200">
                  <a:solidFill>
                    <a:srgbClr val="000000"/>
                  </a:solidFill>
                </a:rPr>
                <a:t>D</a:t>
              </a:r>
              <a:endParaRPr lang="en-US" altLang="en-US"/>
            </a:p>
          </p:txBody>
        </p:sp>
        <p:sp>
          <p:nvSpPr>
            <p:cNvPr id="5175" name="Oval 18"/>
            <p:cNvSpPr>
              <a:spLocks noChangeArrowheads="1"/>
            </p:cNvSpPr>
            <p:nvPr/>
          </p:nvSpPr>
          <p:spPr bwMode="auto">
            <a:xfrm>
              <a:off x="2764" y="6117"/>
              <a:ext cx="412" cy="412"/>
            </a:xfrm>
            <a:prstGeom prst="ellipse">
              <a:avLst/>
            </a:pr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76" name="Rectangle 19"/>
            <p:cNvSpPr>
              <a:spLocks noChangeArrowheads="1"/>
            </p:cNvSpPr>
            <p:nvPr/>
          </p:nvSpPr>
          <p:spPr bwMode="auto">
            <a:xfrm>
              <a:off x="2856" y="6145"/>
              <a:ext cx="251"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77" name="Rectangle 20"/>
            <p:cNvSpPr>
              <a:spLocks noChangeArrowheads="1"/>
            </p:cNvSpPr>
            <p:nvPr/>
          </p:nvSpPr>
          <p:spPr bwMode="auto">
            <a:xfrm>
              <a:off x="2919" y="6188"/>
              <a:ext cx="15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200">
                  <a:solidFill>
                    <a:srgbClr val="000000"/>
                  </a:solidFill>
                </a:rPr>
                <a:t>E</a:t>
              </a:r>
              <a:endParaRPr lang="en-US" altLang="en-US"/>
            </a:p>
          </p:txBody>
        </p:sp>
        <p:sp>
          <p:nvSpPr>
            <p:cNvPr id="5178" name="Oval 21"/>
            <p:cNvSpPr>
              <a:spLocks noChangeArrowheads="1"/>
            </p:cNvSpPr>
            <p:nvPr/>
          </p:nvSpPr>
          <p:spPr bwMode="auto">
            <a:xfrm>
              <a:off x="2096" y="7056"/>
              <a:ext cx="412" cy="412"/>
            </a:xfrm>
            <a:prstGeom prst="ellipse">
              <a:avLst/>
            </a:pr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79" name="Rectangle 22"/>
            <p:cNvSpPr>
              <a:spLocks noChangeArrowheads="1"/>
            </p:cNvSpPr>
            <p:nvPr/>
          </p:nvSpPr>
          <p:spPr bwMode="auto">
            <a:xfrm>
              <a:off x="2188" y="7248"/>
              <a:ext cx="274"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80" name="Rectangle 23"/>
            <p:cNvSpPr>
              <a:spLocks noChangeArrowheads="1"/>
            </p:cNvSpPr>
            <p:nvPr/>
          </p:nvSpPr>
          <p:spPr bwMode="auto">
            <a:xfrm>
              <a:off x="2250" y="7129"/>
              <a:ext cx="18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200">
                  <a:solidFill>
                    <a:srgbClr val="000000"/>
                  </a:solidFill>
                </a:rPr>
                <a:t>H</a:t>
              </a:r>
              <a:endParaRPr lang="en-US" altLang="en-US"/>
            </a:p>
          </p:txBody>
        </p:sp>
        <p:sp>
          <p:nvSpPr>
            <p:cNvPr id="5181" name="Oval 24"/>
            <p:cNvSpPr>
              <a:spLocks noChangeArrowheads="1"/>
            </p:cNvSpPr>
            <p:nvPr/>
          </p:nvSpPr>
          <p:spPr bwMode="auto">
            <a:xfrm>
              <a:off x="3319" y="6987"/>
              <a:ext cx="412" cy="412"/>
            </a:xfrm>
            <a:prstGeom prst="ellipse">
              <a:avLst/>
            </a:pr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82" name="Rectangle 25"/>
            <p:cNvSpPr>
              <a:spLocks noChangeArrowheads="1"/>
            </p:cNvSpPr>
            <p:nvPr/>
          </p:nvSpPr>
          <p:spPr bwMode="auto">
            <a:xfrm>
              <a:off x="3411" y="7060"/>
              <a:ext cx="19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83" name="Rectangle 26"/>
            <p:cNvSpPr>
              <a:spLocks noChangeArrowheads="1"/>
            </p:cNvSpPr>
            <p:nvPr/>
          </p:nvSpPr>
          <p:spPr bwMode="auto">
            <a:xfrm>
              <a:off x="3474" y="7114"/>
              <a:ext cx="86"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200">
                  <a:solidFill>
                    <a:srgbClr val="000000"/>
                  </a:solidFill>
                </a:rPr>
                <a:t>I</a:t>
              </a:r>
              <a:endParaRPr lang="en-US" altLang="en-US"/>
            </a:p>
          </p:txBody>
        </p:sp>
        <p:sp>
          <p:nvSpPr>
            <p:cNvPr id="5184" name="Oval 27"/>
            <p:cNvSpPr>
              <a:spLocks noChangeArrowheads="1"/>
            </p:cNvSpPr>
            <p:nvPr/>
          </p:nvSpPr>
          <p:spPr bwMode="auto">
            <a:xfrm>
              <a:off x="3535" y="6141"/>
              <a:ext cx="412" cy="412"/>
            </a:xfrm>
            <a:prstGeom prst="ellipse">
              <a:avLst/>
            </a:pr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85" name="Rectangle 28"/>
            <p:cNvSpPr>
              <a:spLocks noChangeArrowheads="1"/>
            </p:cNvSpPr>
            <p:nvPr/>
          </p:nvSpPr>
          <p:spPr bwMode="auto">
            <a:xfrm>
              <a:off x="3627" y="6169"/>
              <a:ext cx="24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86" name="Rectangle 29"/>
            <p:cNvSpPr>
              <a:spLocks noChangeArrowheads="1"/>
            </p:cNvSpPr>
            <p:nvPr/>
          </p:nvSpPr>
          <p:spPr bwMode="auto">
            <a:xfrm>
              <a:off x="3688" y="6214"/>
              <a:ext cx="14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200">
                  <a:solidFill>
                    <a:srgbClr val="000000"/>
                  </a:solidFill>
                </a:rPr>
                <a:t>F</a:t>
              </a:r>
              <a:endParaRPr lang="en-US" altLang="en-US"/>
            </a:p>
          </p:txBody>
        </p:sp>
        <p:sp>
          <p:nvSpPr>
            <p:cNvPr id="5187" name="Oval 30"/>
            <p:cNvSpPr>
              <a:spLocks noChangeArrowheads="1"/>
            </p:cNvSpPr>
            <p:nvPr/>
          </p:nvSpPr>
          <p:spPr bwMode="auto">
            <a:xfrm>
              <a:off x="4973" y="6089"/>
              <a:ext cx="412" cy="412"/>
            </a:xfrm>
            <a:prstGeom prst="ellipse">
              <a:avLst/>
            </a:pr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88" name="Rectangle 31"/>
            <p:cNvSpPr>
              <a:spLocks noChangeArrowheads="1"/>
            </p:cNvSpPr>
            <p:nvPr/>
          </p:nvSpPr>
          <p:spPr bwMode="auto">
            <a:xfrm>
              <a:off x="5065" y="6117"/>
              <a:ext cx="27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89" name="Rectangle 32"/>
            <p:cNvSpPr>
              <a:spLocks noChangeArrowheads="1"/>
            </p:cNvSpPr>
            <p:nvPr/>
          </p:nvSpPr>
          <p:spPr bwMode="auto">
            <a:xfrm>
              <a:off x="5129" y="6162"/>
              <a:ext cx="18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200">
                  <a:solidFill>
                    <a:srgbClr val="000000"/>
                  </a:solidFill>
                </a:rPr>
                <a:t>G</a:t>
              </a:r>
              <a:endParaRPr lang="en-US" altLang="en-US"/>
            </a:p>
          </p:txBody>
        </p:sp>
        <p:sp>
          <p:nvSpPr>
            <p:cNvPr id="5190" name="Oval 33"/>
            <p:cNvSpPr>
              <a:spLocks noChangeArrowheads="1"/>
            </p:cNvSpPr>
            <p:nvPr/>
          </p:nvSpPr>
          <p:spPr bwMode="auto">
            <a:xfrm>
              <a:off x="5481" y="6950"/>
              <a:ext cx="412" cy="412"/>
            </a:xfrm>
            <a:prstGeom prst="ellipse">
              <a:avLst/>
            </a:pr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91" name="Rectangle 34"/>
            <p:cNvSpPr>
              <a:spLocks noChangeArrowheads="1"/>
            </p:cNvSpPr>
            <p:nvPr/>
          </p:nvSpPr>
          <p:spPr bwMode="auto">
            <a:xfrm>
              <a:off x="5661" y="6986"/>
              <a:ext cx="18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200">
                  <a:solidFill>
                    <a:srgbClr val="000000"/>
                  </a:solidFill>
                </a:rPr>
                <a:t>K</a:t>
              </a:r>
              <a:endParaRPr lang="en-US" altLang="en-US"/>
            </a:p>
          </p:txBody>
        </p:sp>
        <p:sp>
          <p:nvSpPr>
            <p:cNvPr id="5192" name="Oval 35"/>
            <p:cNvSpPr>
              <a:spLocks noChangeArrowheads="1"/>
            </p:cNvSpPr>
            <p:nvPr/>
          </p:nvSpPr>
          <p:spPr bwMode="auto">
            <a:xfrm>
              <a:off x="4446" y="6935"/>
              <a:ext cx="412" cy="412"/>
            </a:xfrm>
            <a:prstGeom prst="ellipse">
              <a:avLst/>
            </a:pr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93" name="Rectangle 36"/>
            <p:cNvSpPr>
              <a:spLocks noChangeArrowheads="1"/>
            </p:cNvSpPr>
            <p:nvPr/>
          </p:nvSpPr>
          <p:spPr bwMode="auto">
            <a:xfrm>
              <a:off x="4581" y="7324"/>
              <a:ext cx="274"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94" name="Rectangle 37"/>
            <p:cNvSpPr>
              <a:spLocks noChangeArrowheads="1"/>
            </p:cNvSpPr>
            <p:nvPr/>
          </p:nvSpPr>
          <p:spPr bwMode="auto">
            <a:xfrm>
              <a:off x="4595" y="7039"/>
              <a:ext cx="99"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200"/>
                <a:t>J</a:t>
              </a:r>
              <a:endParaRPr lang="en-US" altLang="en-US"/>
            </a:p>
          </p:txBody>
        </p:sp>
        <p:sp>
          <p:nvSpPr>
            <p:cNvPr id="5195" name="Oval 38"/>
            <p:cNvSpPr>
              <a:spLocks noChangeArrowheads="1"/>
            </p:cNvSpPr>
            <p:nvPr/>
          </p:nvSpPr>
          <p:spPr bwMode="auto">
            <a:xfrm>
              <a:off x="3267" y="6948"/>
              <a:ext cx="515" cy="515"/>
            </a:xfrm>
            <a:prstGeom prst="ellipse">
              <a:avLst/>
            </a:pr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96" name="Oval 39"/>
            <p:cNvSpPr>
              <a:spLocks noChangeArrowheads="1"/>
            </p:cNvSpPr>
            <p:nvPr/>
          </p:nvSpPr>
          <p:spPr bwMode="auto">
            <a:xfrm>
              <a:off x="4401" y="6890"/>
              <a:ext cx="515" cy="515"/>
            </a:xfrm>
            <a:prstGeom prst="ellipse">
              <a:avLst/>
            </a:prstGeom>
            <a:noFill/>
            <a:ln w="381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97" name="Line 40"/>
            <p:cNvSpPr>
              <a:spLocks noChangeShapeType="1"/>
            </p:cNvSpPr>
            <p:nvPr/>
          </p:nvSpPr>
          <p:spPr bwMode="auto">
            <a:xfrm flipH="1">
              <a:off x="2550" y="4618"/>
              <a:ext cx="674" cy="583"/>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8" name="Line 41"/>
            <p:cNvSpPr>
              <a:spLocks noChangeShapeType="1"/>
            </p:cNvSpPr>
            <p:nvPr/>
          </p:nvSpPr>
          <p:spPr bwMode="auto">
            <a:xfrm flipH="1">
              <a:off x="1522" y="5537"/>
              <a:ext cx="786" cy="589"/>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9" name="Line 42"/>
            <p:cNvSpPr>
              <a:spLocks noChangeShapeType="1"/>
            </p:cNvSpPr>
            <p:nvPr/>
          </p:nvSpPr>
          <p:spPr bwMode="auto">
            <a:xfrm>
              <a:off x="2308" y="5542"/>
              <a:ext cx="516" cy="635"/>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00" name="Line 43"/>
            <p:cNvSpPr>
              <a:spLocks noChangeShapeType="1"/>
            </p:cNvSpPr>
            <p:nvPr/>
          </p:nvSpPr>
          <p:spPr bwMode="auto">
            <a:xfrm flipH="1">
              <a:off x="2435" y="6550"/>
              <a:ext cx="523" cy="549"/>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01" name="Line 44"/>
            <p:cNvSpPr>
              <a:spLocks noChangeShapeType="1"/>
            </p:cNvSpPr>
            <p:nvPr/>
          </p:nvSpPr>
          <p:spPr bwMode="auto">
            <a:xfrm>
              <a:off x="2970" y="6534"/>
              <a:ext cx="459" cy="449"/>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02" name="Line 45"/>
            <p:cNvSpPr>
              <a:spLocks noChangeShapeType="1"/>
            </p:cNvSpPr>
            <p:nvPr/>
          </p:nvSpPr>
          <p:spPr bwMode="auto">
            <a:xfrm>
              <a:off x="3516" y="4618"/>
              <a:ext cx="685" cy="583"/>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03" name="Line 46"/>
            <p:cNvSpPr>
              <a:spLocks noChangeShapeType="1"/>
            </p:cNvSpPr>
            <p:nvPr/>
          </p:nvSpPr>
          <p:spPr bwMode="auto">
            <a:xfrm flipH="1">
              <a:off x="3788" y="5566"/>
              <a:ext cx="581" cy="562"/>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04" name="Line 47"/>
            <p:cNvSpPr>
              <a:spLocks noChangeShapeType="1"/>
            </p:cNvSpPr>
            <p:nvPr/>
          </p:nvSpPr>
          <p:spPr bwMode="auto">
            <a:xfrm>
              <a:off x="4369" y="5601"/>
              <a:ext cx="708" cy="493"/>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05" name="Line 48"/>
            <p:cNvSpPr>
              <a:spLocks noChangeShapeType="1"/>
            </p:cNvSpPr>
            <p:nvPr/>
          </p:nvSpPr>
          <p:spPr bwMode="auto">
            <a:xfrm flipH="1">
              <a:off x="4759" y="6514"/>
              <a:ext cx="423" cy="403"/>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06" name="Line 49"/>
            <p:cNvSpPr>
              <a:spLocks noChangeShapeType="1"/>
            </p:cNvSpPr>
            <p:nvPr/>
          </p:nvSpPr>
          <p:spPr bwMode="auto">
            <a:xfrm>
              <a:off x="5182" y="6497"/>
              <a:ext cx="448" cy="489"/>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07" name="Rectangle 50"/>
            <p:cNvSpPr>
              <a:spLocks noChangeArrowheads="1"/>
            </p:cNvSpPr>
            <p:nvPr/>
          </p:nvSpPr>
          <p:spPr bwMode="auto">
            <a:xfrm>
              <a:off x="2651" y="4576"/>
              <a:ext cx="22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208" name="Rectangle 51"/>
            <p:cNvSpPr>
              <a:spLocks noChangeArrowheads="1"/>
            </p:cNvSpPr>
            <p:nvPr/>
          </p:nvSpPr>
          <p:spPr bwMode="auto">
            <a:xfrm>
              <a:off x="2713" y="4621"/>
              <a:ext cx="12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200"/>
                <a:t>3</a:t>
              </a:r>
              <a:endParaRPr lang="en-US" altLang="en-US"/>
            </a:p>
          </p:txBody>
        </p:sp>
        <p:sp>
          <p:nvSpPr>
            <p:cNvPr id="5209" name="Rectangle 52"/>
            <p:cNvSpPr>
              <a:spLocks noChangeArrowheads="1"/>
            </p:cNvSpPr>
            <p:nvPr/>
          </p:nvSpPr>
          <p:spPr bwMode="auto">
            <a:xfrm>
              <a:off x="1715" y="5426"/>
              <a:ext cx="22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210" name="Rectangle 53"/>
            <p:cNvSpPr>
              <a:spLocks noChangeArrowheads="1"/>
            </p:cNvSpPr>
            <p:nvPr/>
          </p:nvSpPr>
          <p:spPr bwMode="auto">
            <a:xfrm>
              <a:off x="1775" y="5473"/>
              <a:ext cx="12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200"/>
                <a:t>7</a:t>
              </a:r>
              <a:endParaRPr lang="en-US" altLang="en-US"/>
            </a:p>
          </p:txBody>
        </p:sp>
        <p:sp>
          <p:nvSpPr>
            <p:cNvPr id="5211" name="Rectangle 54"/>
            <p:cNvSpPr>
              <a:spLocks noChangeArrowheads="1"/>
            </p:cNvSpPr>
            <p:nvPr/>
          </p:nvSpPr>
          <p:spPr bwMode="auto">
            <a:xfrm>
              <a:off x="2743" y="5631"/>
              <a:ext cx="22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212" name="Rectangle 55"/>
            <p:cNvSpPr>
              <a:spLocks noChangeArrowheads="1"/>
            </p:cNvSpPr>
            <p:nvPr/>
          </p:nvSpPr>
          <p:spPr bwMode="auto">
            <a:xfrm>
              <a:off x="2805" y="5676"/>
              <a:ext cx="12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200">
                  <a:solidFill>
                    <a:srgbClr val="000000"/>
                  </a:solidFill>
                </a:rPr>
                <a:t>6</a:t>
              </a:r>
              <a:endParaRPr lang="en-US" altLang="en-US"/>
            </a:p>
          </p:txBody>
        </p:sp>
        <p:sp>
          <p:nvSpPr>
            <p:cNvPr id="5213" name="Rectangle 56"/>
            <p:cNvSpPr>
              <a:spLocks noChangeArrowheads="1"/>
            </p:cNvSpPr>
            <p:nvPr/>
          </p:nvSpPr>
          <p:spPr bwMode="auto">
            <a:xfrm>
              <a:off x="2434" y="6556"/>
              <a:ext cx="22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214" name="Rectangle 57"/>
            <p:cNvSpPr>
              <a:spLocks noChangeArrowheads="1"/>
            </p:cNvSpPr>
            <p:nvPr/>
          </p:nvSpPr>
          <p:spPr bwMode="auto">
            <a:xfrm>
              <a:off x="2496" y="6602"/>
              <a:ext cx="12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200"/>
                <a:t>8</a:t>
              </a:r>
              <a:endParaRPr lang="en-US" altLang="en-US"/>
            </a:p>
          </p:txBody>
        </p:sp>
        <p:sp>
          <p:nvSpPr>
            <p:cNvPr id="5215" name="Rectangle 58"/>
            <p:cNvSpPr>
              <a:spLocks noChangeArrowheads="1"/>
            </p:cNvSpPr>
            <p:nvPr/>
          </p:nvSpPr>
          <p:spPr bwMode="auto">
            <a:xfrm>
              <a:off x="3359" y="6556"/>
              <a:ext cx="22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216" name="Rectangle 59"/>
            <p:cNvSpPr>
              <a:spLocks noChangeArrowheads="1"/>
            </p:cNvSpPr>
            <p:nvPr/>
          </p:nvSpPr>
          <p:spPr bwMode="auto">
            <a:xfrm>
              <a:off x="3422" y="6602"/>
              <a:ext cx="12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200">
                  <a:solidFill>
                    <a:srgbClr val="000000"/>
                  </a:solidFill>
                </a:rPr>
                <a:t>7</a:t>
              </a:r>
              <a:endParaRPr lang="en-US" altLang="en-US"/>
            </a:p>
          </p:txBody>
        </p:sp>
        <p:sp>
          <p:nvSpPr>
            <p:cNvPr id="5217" name="Rectangle 60"/>
            <p:cNvSpPr>
              <a:spLocks noChangeArrowheads="1"/>
            </p:cNvSpPr>
            <p:nvPr/>
          </p:nvSpPr>
          <p:spPr bwMode="auto">
            <a:xfrm>
              <a:off x="3873" y="5528"/>
              <a:ext cx="22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218" name="Rectangle 61"/>
            <p:cNvSpPr>
              <a:spLocks noChangeArrowheads="1"/>
            </p:cNvSpPr>
            <p:nvPr/>
          </p:nvSpPr>
          <p:spPr bwMode="auto">
            <a:xfrm>
              <a:off x="3936" y="5572"/>
              <a:ext cx="12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200"/>
                <a:t>8</a:t>
              </a:r>
              <a:endParaRPr lang="en-US" altLang="en-US"/>
            </a:p>
          </p:txBody>
        </p:sp>
        <p:sp>
          <p:nvSpPr>
            <p:cNvPr id="5219" name="Rectangle 62"/>
            <p:cNvSpPr>
              <a:spLocks noChangeArrowheads="1"/>
            </p:cNvSpPr>
            <p:nvPr/>
          </p:nvSpPr>
          <p:spPr bwMode="auto">
            <a:xfrm>
              <a:off x="3924" y="4552"/>
              <a:ext cx="22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220" name="Rectangle 63"/>
            <p:cNvSpPr>
              <a:spLocks noChangeArrowheads="1"/>
            </p:cNvSpPr>
            <p:nvPr/>
          </p:nvSpPr>
          <p:spPr bwMode="auto">
            <a:xfrm>
              <a:off x="3986" y="4597"/>
              <a:ext cx="235"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100">
                  <a:solidFill>
                    <a:srgbClr val="000000"/>
                  </a:solidFill>
                </a:rPr>
                <a:t>10</a:t>
              </a:r>
              <a:endParaRPr lang="en-US" altLang="en-US" sz="2000"/>
            </a:p>
          </p:txBody>
        </p:sp>
        <p:sp>
          <p:nvSpPr>
            <p:cNvPr id="5221" name="Rectangle 64"/>
            <p:cNvSpPr>
              <a:spLocks noChangeArrowheads="1"/>
            </p:cNvSpPr>
            <p:nvPr/>
          </p:nvSpPr>
          <p:spPr bwMode="auto">
            <a:xfrm>
              <a:off x="4746" y="5528"/>
              <a:ext cx="33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222" name="Rectangle 65"/>
            <p:cNvSpPr>
              <a:spLocks noChangeArrowheads="1"/>
            </p:cNvSpPr>
            <p:nvPr/>
          </p:nvSpPr>
          <p:spPr bwMode="auto">
            <a:xfrm>
              <a:off x="4808" y="5572"/>
              <a:ext cx="12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200">
                  <a:solidFill>
                    <a:srgbClr val="000000"/>
                  </a:solidFill>
                </a:rPr>
                <a:t>2</a:t>
              </a:r>
              <a:endParaRPr lang="en-US" altLang="en-US"/>
            </a:p>
          </p:txBody>
        </p:sp>
        <p:sp>
          <p:nvSpPr>
            <p:cNvPr id="5223" name="Rectangle 66"/>
            <p:cNvSpPr>
              <a:spLocks noChangeArrowheads="1"/>
            </p:cNvSpPr>
            <p:nvPr/>
          </p:nvSpPr>
          <p:spPr bwMode="auto">
            <a:xfrm>
              <a:off x="4695" y="6607"/>
              <a:ext cx="22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224" name="Rectangle 67"/>
            <p:cNvSpPr>
              <a:spLocks noChangeArrowheads="1"/>
            </p:cNvSpPr>
            <p:nvPr/>
          </p:nvSpPr>
          <p:spPr bwMode="auto">
            <a:xfrm>
              <a:off x="4662" y="6613"/>
              <a:ext cx="12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200">
                  <a:solidFill>
                    <a:srgbClr val="000000"/>
                  </a:solidFill>
                </a:rPr>
                <a:t>4</a:t>
              </a:r>
              <a:endParaRPr lang="en-US" altLang="en-US"/>
            </a:p>
          </p:txBody>
        </p:sp>
        <p:sp>
          <p:nvSpPr>
            <p:cNvPr id="5225" name="Rectangle 68"/>
            <p:cNvSpPr>
              <a:spLocks noChangeArrowheads="1"/>
            </p:cNvSpPr>
            <p:nvPr/>
          </p:nvSpPr>
          <p:spPr bwMode="auto">
            <a:xfrm>
              <a:off x="5620" y="6505"/>
              <a:ext cx="22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226" name="Rectangle 69"/>
            <p:cNvSpPr>
              <a:spLocks noChangeArrowheads="1"/>
            </p:cNvSpPr>
            <p:nvPr/>
          </p:nvSpPr>
          <p:spPr bwMode="auto">
            <a:xfrm>
              <a:off x="5490" y="6588"/>
              <a:ext cx="12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200"/>
                <a:t>3</a:t>
              </a:r>
              <a:endParaRPr lang="en-US" altLang="en-US"/>
            </a:p>
          </p:txBody>
        </p:sp>
      </p:grpSp>
      <p:graphicFrame>
        <p:nvGraphicFramePr>
          <p:cNvPr id="70" name="Group 51"/>
          <p:cNvGraphicFramePr>
            <a:graphicFrameLocks noGrp="1"/>
          </p:cNvGraphicFramePr>
          <p:nvPr>
            <p:extLst>
              <p:ext uri="{D42A27DB-BD31-4B8C-83A1-F6EECF244321}">
                <p14:modId xmlns:p14="http://schemas.microsoft.com/office/powerpoint/2010/main" val="340213266"/>
              </p:ext>
            </p:extLst>
          </p:nvPr>
        </p:nvGraphicFramePr>
        <p:xfrm>
          <a:off x="8881234" y="1831152"/>
          <a:ext cx="3129529" cy="3261360"/>
        </p:xfrm>
        <a:graphic>
          <a:graphicData uri="http://schemas.openxmlformats.org/drawingml/2006/table">
            <a:tbl>
              <a:tblPr/>
              <a:tblGrid>
                <a:gridCol w="926040"/>
                <a:gridCol w="2203489"/>
              </a:tblGrid>
              <a:tr h="229257">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chemeClr val="tx1"/>
                          </a:solidFill>
                          <a:effectLst/>
                          <a:latin typeface="Times New Roman" charset="0"/>
                        </a:rPr>
                        <a:t>visited node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a:ln>
                            <a:noFill/>
                          </a:ln>
                          <a:solidFill>
                            <a:schemeClr val="tx1"/>
                          </a:solidFill>
                          <a:effectLst/>
                          <a:latin typeface="Times New Roman" charset="0"/>
                        </a:rPr>
                        <a:t>node list</a:t>
                      </a:r>
                      <a:endParaRPr kumimoji="0" lang="en-US"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r>
              <a:tr h="229257">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a:ln>
                          <a:noFill/>
                        </a:ln>
                        <a:solidFill>
                          <a:schemeClr val="tx1"/>
                        </a:solidFill>
                        <a:effectLst/>
                        <a:latin typeface="Arial" charset="0"/>
                        <a:sym typeface="Symbol"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charset="0"/>
                        </a:rPr>
                        <a:t>{</a:t>
                      </a:r>
                      <a:r>
                        <a:rPr kumimoji="0" lang="en-US" altLang="en-US" sz="1400" b="0" i="0" u="none" strike="noStrike" cap="none" normalizeH="0" baseline="0" dirty="0" smtClean="0">
                          <a:ln>
                            <a:noFill/>
                          </a:ln>
                          <a:solidFill>
                            <a:schemeClr val="tx1"/>
                          </a:solidFill>
                          <a:effectLst/>
                          <a:latin typeface="Arial" charset="0"/>
                        </a:rPr>
                        <a:t>A}</a:t>
                      </a:r>
                      <a:endParaRPr kumimoji="0" lang="en-US" alt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9257">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charset="0"/>
                        <a:sym typeface="Symbol"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9257">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a:ln>
                          <a:noFill/>
                        </a:ln>
                        <a:solidFill>
                          <a:schemeClr val="tx1"/>
                        </a:solidFill>
                        <a:effectLst/>
                        <a:latin typeface="Arial" charset="0"/>
                        <a:sym typeface="Symbol"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9257">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9257">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9257">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9257">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9257">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9257">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marL="742950" indent="-285750">
                        <a:spcBef>
                          <a:spcPct val="20000"/>
                        </a:spcBef>
                        <a:defRPr sz="2400">
                          <a:solidFill>
                            <a:schemeClr val="tx1"/>
                          </a:solidFill>
                          <a:latin typeface="Times New Roman" charset="0"/>
                        </a:defRPr>
                      </a:lvl2pPr>
                      <a:lvl3pPr marL="1143000" indent="-228600">
                        <a:spcBef>
                          <a:spcPct val="20000"/>
                        </a:spcBef>
                        <a:defRPr sz="2000">
                          <a:solidFill>
                            <a:schemeClr val="tx1"/>
                          </a:solidFill>
                          <a:latin typeface="Times New Roman" charset="0"/>
                        </a:defRPr>
                      </a:lvl3pPr>
                      <a:lvl4pPr marL="1600200" indent="-228600">
                        <a:spcBef>
                          <a:spcPct val="20000"/>
                        </a:spcBef>
                        <a:defRPr>
                          <a:solidFill>
                            <a:schemeClr val="tx1"/>
                          </a:solidFill>
                          <a:latin typeface="Times New Roman" charset="0"/>
                        </a:defRPr>
                      </a:lvl4pPr>
                      <a:lvl5pPr marL="2057400" indent="-228600">
                        <a:spcBef>
                          <a:spcPct val="20000"/>
                        </a:spcBef>
                        <a:defRPr>
                          <a:solidFill>
                            <a:schemeClr val="tx1"/>
                          </a:solidFill>
                          <a:latin typeface="Times New Roman" charset="0"/>
                        </a:defRPr>
                      </a:lvl5pPr>
                      <a:lvl6pPr marL="2514600" indent="-228600" eaLnBrk="0" fontAlgn="base" hangingPunct="0">
                        <a:spcBef>
                          <a:spcPct val="20000"/>
                        </a:spcBef>
                        <a:spcAft>
                          <a:spcPct val="0"/>
                        </a:spcAft>
                        <a:defRPr>
                          <a:solidFill>
                            <a:schemeClr val="tx1"/>
                          </a:solidFill>
                          <a:latin typeface="Times New Roman" charset="0"/>
                        </a:defRPr>
                      </a:lvl6pPr>
                      <a:lvl7pPr marL="2971800" indent="-228600" eaLnBrk="0" fontAlgn="base" hangingPunct="0">
                        <a:spcBef>
                          <a:spcPct val="20000"/>
                        </a:spcBef>
                        <a:spcAft>
                          <a:spcPct val="0"/>
                        </a:spcAft>
                        <a:defRPr>
                          <a:solidFill>
                            <a:schemeClr val="tx1"/>
                          </a:solidFill>
                          <a:latin typeface="Times New Roman" charset="0"/>
                        </a:defRPr>
                      </a:lvl7pPr>
                      <a:lvl8pPr marL="3429000" indent="-228600" eaLnBrk="0" fontAlgn="base" hangingPunct="0">
                        <a:spcBef>
                          <a:spcPct val="20000"/>
                        </a:spcBef>
                        <a:spcAft>
                          <a:spcPct val="0"/>
                        </a:spcAft>
                        <a:defRPr>
                          <a:solidFill>
                            <a:schemeClr val="tx1"/>
                          </a:solidFill>
                          <a:latin typeface="Times New Roman" charset="0"/>
                        </a:defRPr>
                      </a:lvl8pPr>
                      <a:lvl9pPr marL="3886200" indent="-228600"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6055377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Your Exercise: 2 (optional)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96981259"/>
              </p:ext>
            </p:extLst>
          </p:nvPr>
        </p:nvGraphicFramePr>
        <p:xfrm>
          <a:off x="1299680" y="2306889"/>
          <a:ext cx="3801710" cy="2890755"/>
        </p:xfrm>
        <a:graphic>
          <a:graphicData uri="http://schemas.openxmlformats.org/drawingml/2006/table">
            <a:tbl>
              <a:tblPr firstRow="1" bandRow="1">
                <a:tableStyleId>{5940675A-B579-460E-94D1-54222C63F5DA}</a:tableStyleId>
              </a:tblPr>
              <a:tblGrid>
                <a:gridCol w="697649"/>
                <a:gridCol w="718338"/>
                <a:gridCol w="795241"/>
                <a:gridCol w="795241"/>
                <a:gridCol w="795241"/>
              </a:tblGrid>
              <a:tr h="578151">
                <a:tc>
                  <a:txBody>
                    <a:bodyPr/>
                    <a:lstStyle/>
                    <a:p>
                      <a:pPr algn="ctr"/>
                      <a:r>
                        <a:rPr lang="en-US" dirty="0" smtClean="0"/>
                        <a:t>S</a:t>
                      </a:r>
                      <a:endParaRPr 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endParaRPr lang="en-US"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endParaRPr lang="en-US" dirty="0"/>
                    </a:p>
                  </a:txBody>
                  <a:tcP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r>
              <a:tr h="578151">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algn="ctr"/>
                      <a:r>
                        <a:rPr lang="en-US" dirty="0" smtClean="0"/>
                        <a:t>G</a:t>
                      </a:r>
                      <a:endParaRPr lang="en-US" dirty="0"/>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r>
              <a:tr h="578151">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endParaRPr lang="en-US"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tcPr>
                </a:tc>
              </a:tr>
              <a:tr h="578151">
                <a:tc>
                  <a:txBody>
                    <a:bodyPr/>
                    <a:lstStyle/>
                    <a:p>
                      <a:endParaRPr lang="en-US" dirty="0"/>
                    </a:p>
                  </a:txBody>
                  <a:tcPr>
                    <a:lnL w="38100" cap="flat" cmpd="sng" algn="ctr">
                      <a:solidFill>
                        <a:schemeClr val="tx1"/>
                      </a:solidFill>
                      <a:prstDash val="solid"/>
                      <a:round/>
                      <a:headEnd type="none" w="med" len="med"/>
                      <a:tailEnd type="none" w="med" len="med"/>
                    </a:lnL>
                  </a:tcPr>
                </a:tc>
                <a:tc>
                  <a:txBody>
                    <a:bodyPr/>
                    <a:lstStyle/>
                    <a:p>
                      <a:endParaRPr lang="en-US" dirty="0"/>
                    </a:p>
                  </a:txBody>
                  <a:tcPr/>
                </a:tc>
                <a:tc>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tcPr>
                </a:tc>
              </a:tr>
              <a:tr h="578151">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endParaRPr lang="en-US"/>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endParaRPr lang="en-US"/>
                    </a:p>
                  </a:txBody>
                  <a:tcP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p>
                  </a:txBody>
                  <a:tcP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6144126" y="2306889"/>
            <a:ext cx="4828674" cy="3416320"/>
          </a:xfrm>
          <a:prstGeom prst="rect">
            <a:avLst/>
          </a:prstGeom>
          <a:noFill/>
        </p:spPr>
        <p:txBody>
          <a:bodyPr wrap="square" rtlCol="0">
            <a:spAutoFit/>
          </a:bodyPr>
          <a:lstStyle/>
          <a:p>
            <a:r>
              <a:rPr lang="en-US" dirty="0" smtClean="0"/>
              <a:t>Given 5x5 maze as in the picture, the S is the starting Node, and G is the Goal Node. Your possible actions are: move down, right, up and left (please follow them </a:t>
            </a:r>
            <a:r>
              <a:rPr lang="en-US" b="1" dirty="0" smtClean="0"/>
              <a:t>in order</a:t>
            </a:r>
            <a:r>
              <a:rPr lang="en-US" dirty="0" smtClean="0"/>
              <a:t>). Every node is only visited once. </a:t>
            </a:r>
          </a:p>
          <a:p>
            <a:endParaRPr lang="en-US" dirty="0"/>
          </a:p>
          <a:p>
            <a:r>
              <a:rPr lang="en-US" dirty="0" smtClean="0"/>
              <a:t>Can you please solve the problem and show the path from Start S to Goal G using: </a:t>
            </a:r>
          </a:p>
          <a:p>
            <a:pPr marL="342900" indent="-342900">
              <a:buAutoNum type="alphaLcPeriod"/>
            </a:pPr>
            <a:r>
              <a:rPr lang="en-US" dirty="0" smtClean="0"/>
              <a:t>DFS</a:t>
            </a:r>
          </a:p>
          <a:p>
            <a:pPr marL="342900" indent="-342900">
              <a:buAutoNum type="alphaLcPeriod"/>
            </a:pPr>
            <a:r>
              <a:rPr lang="en-US" dirty="0" smtClean="0"/>
              <a:t>BFS</a:t>
            </a:r>
          </a:p>
          <a:p>
            <a:r>
              <a:rPr lang="en-US" dirty="0" smtClean="0"/>
              <a:t>You should draw the search tree to show your solution. </a:t>
            </a:r>
          </a:p>
        </p:txBody>
      </p:sp>
    </p:spTree>
    <p:extLst>
      <p:ext uri="{BB962C8B-B14F-4D97-AF65-F5344CB8AC3E}">
        <p14:creationId xmlns:p14="http://schemas.microsoft.com/office/powerpoint/2010/main" val="123414498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Exercise: 2 (optional)</a:t>
            </a:r>
            <a:endParaRPr lang="en-US" dirty="0"/>
          </a:p>
        </p:txBody>
      </p:sp>
      <p:sp>
        <p:nvSpPr>
          <p:cNvPr id="4" name="Oval 3"/>
          <p:cNvSpPr/>
          <p:nvPr/>
        </p:nvSpPr>
        <p:spPr>
          <a:xfrm>
            <a:off x="4764504" y="1780674"/>
            <a:ext cx="545432" cy="52938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a:t>
            </a:r>
            <a:endParaRPr lang="en-US" dirty="0"/>
          </a:p>
        </p:txBody>
      </p:sp>
      <p:cxnSp>
        <p:nvCxnSpPr>
          <p:cNvPr id="6" name="Straight Arrow Connector 5"/>
          <p:cNvCxnSpPr>
            <a:stCxn id="4" idx="4"/>
          </p:cNvCxnSpPr>
          <p:nvPr/>
        </p:nvCxnSpPr>
        <p:spPr>
          <a:xfrm>
            <a:off x="5037220" y="2310063"/>
            <a:ext cx="1" cy="320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764504" y="2630905"/>
            <a:ext cx="561474" cy="5293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graphicFrame>
        <p:nvGraphicFramePr>
          <p:cNvPr id="8" name="Content Placeholder 4"/>
          <p:cNvGraphicFramePr>
            <a:graphicFrameLocks/>
          </p:cNvGraphicFramePr>
          <p:nvPr>
            <p:extLst>
              <p:ext uri="{D42A27DB-BD31-4B8C-83A1-F6EECF244321}">
                <p14:modId xmlns:p14="http://schemas.microsoft.com/office/powerpoint/2010/main" val="1943928320"/>
              </p:ext>
            </p:extLst>
          </p:nvPr>
        </p:nvGraphicFramePr>
        <p:xfrm>
          <a:off x="241035" y="2630905"/>
          <a:ext cx="3801710" cy="2890755"/>
        </p:xfrm>
        <a:graphic>
          <a:graphicData uri="http://schemas.openxmlformats.org/drawingml/2006/table">
            <a:tbl>
              <a:tblPr firstRow="1" bandRow="1">
                <a:tableStyleId>{5940675A-B579-460E-94D1-54222C63F5DA}</a:tableStyleId>
              </a:tblPr>
              <a:tblGrid>
                <a:gridCol w="697649"/>
                <a:gridCol w="718338"/>
                <a:gridCol w="795241"/>
                <a:gridCol w="795241"/>
                <a:gridCol w="795241"/>
              </a:tblGrid>
              <a:tr h="578151">
                <a:tc>
                  <a:txBody>
                    <a:bodyPr/>
                    <a:lstStyle/>
                    <a:p>
                      <a:pPr algn="ctr"/>
                      <a:r>
                        <a:rPr lang="en-US" dirty="0" smtClean="0"/>
                        <a:t>S</a:t>
                      </a:r>
                      <a:endParaRPr 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accent4">
                        <a:lumMod val="20000"/>
                        <a:lumOff val="80000"/>
                      </a:schemeClr>
                    </a:solidFill>
                  </a:tcPr>
                </a:tc>
                <a:tc>
                  <a:txBody>
                    <a:bodyPr/>
                    <a:lstStyle/>
                    <a:p>
                      <a:endParaRPr lang="en-US"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endParaRPr lang="en-US" dirty="0"/>
                    </a:p>
                  </a:txBody>
                  <a:tcP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r>
              <a:tr h="578151">
                <a:tc>
                  <a:txBody>
                    <a:bodyPr/>
                    <a:lstStyle/>
                    <a:p>
                      <a:pPr algn="ctr"/>
                      <a:r>
                        <a:rPr lang="en-US" dirty="0" smtClean="0"/>
                        <a:t>1</a:t>
                      </a:r>
                      <a:endParaRPr 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algn="ctr"/>
                      <a:r>
                        <a:rPr lang="en-US" dirty="0" smtClean="0"/>
                        <a:t>G</a:t>
                      </a:r>
                      <a:endParaRPr lang="en-US" dirty="0"/>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r>
              <a:tr h="578151">
                <a:tc>
                  <a:txBody>
                    <a:bodyPr/>
                    <a:lstStyle/>
                    <a:p>
                      <a:pPr algn="ctr"/>
                      <a:r>
                        <a:rPr lang="en-US" dirty="0" smtClean="0"/>
                        <a:t>2</a:t>
                      </a:r>
                      <a:endParaRPr 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endParaRPr lang="en-US"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tcPr>
                </a:tc>
              </a:tr>
              <a:tr h="578151">
                <a:tc>
                  <a:txBody>
                    <a:bodyPr/>
                    <a:lstStyle/>
                    <a:p>
                      <a:pPr algn="ctr"/>
                      <a:r>
                        <a:rPr lang="en-US" dirty="0" smtClean="0"/>
                        <a:t>3</a:t>
                      </a:r>
                      <a:endParaRPr lang="en-US" dirty="0"/>
                    </a:p>
                  </a:txBody>
                  <a:tcPr anchor="ctr">
                    <a:lnL w="38100" cap="flat" cmpd="sng" algn="ctr">
                      <a:solidFill>
                        <a:schemeClr val="tx1"/>
                      </a:solidFill>
                      <a:prstDash val="solid"/>
                      <a:round/>
                      <a:headEnd type="none" w="med" len="med"/>
                      <a:tailEnd type="none" w="med" len="med"/>
                    </a:lnL>
                    <a:solidFill>
                      <a:schemeClr val="accent4">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5</a:t>
                      </a:r>
                    </a:p>
                  </a:txBody>
                  <a:tcPr anchor="ctr">
                    <a:solidFill>
                      <a:schemeClr val="accent4">
                        <a:lumMod val="20000"/>
                        <a:lumOff val="80000"/>
                      </a:schemeClr>
                    </a:solidFill>
                  </a:tcPr>
                </a:tc>
                <a:tc>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tcPr>
                </a:tc>
              </a:tr>
              <a:tr h="578151">
                <a:tc>
                  <a:txBody>
                    <a:bodyPr/>
                    <a:lstStyle/>
                    <a:p>
                      <a:pPr algn="ctr"/>
                      <a:r>
                        <a:rPr lang="en-US" dirty="0" smtClean="0"/>
                        <a:t>4</a:t>
                      </a:r>
                      <a:endParaRPr 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US"/>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endParaRPr lang="en-US"/>
                    </a:p>
                  </a:txBody>
                  <a:tcP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p>
                  </a:txBody>
                  <a:tcP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r>
            </a:tbl>
          </a:graphicData>
        </a:graphic>
      </p:graphicFrame>
      <p:sp>
        <p:nvSpPr>
          <p:cNvPr id="9" name="TextBox 8"/>
          <p:cNvSpPr txBox="1"/>
          <p:nvPr/>
        </p:nvSpPr>
        <p:spPr>
          <a:xfrm>
            <a:off x="5093367" y="2310063"/>
            <a:ext cx="4884822" cy="369332"/>
          </a:xfrm>
          <a:prstGeom prst="rect">
            <a:avLst/>
          </a:prstGeom>
          <a:noFill/>
        </p:spPr>
        <p:txBody>
          <a:bodyPr wrap="square" rtlCol="0">
            <a:spAutoFit/>
          </a:bodyPr>
          <a:lstStyle/>
          <a:p>
            <a:r>
              <a:rPr lang="en-US" dirty="0" smtClean="0"/>
              <a:t>Down (no other move available)</a:t>
            </a:r>
            <a:endParaRPr lang="en-US" dirty="0"/>
          </a:p>
        </p:txBody>
      </p:sp>
      <p:cxnSp>
        <p:nvCxnSpPr>
          <p:cNvPr id="12" name="Straight Arrow Connector 11"/>
          <p:cNvCxnSpPr>
            <a:stCxn id="7" idx="4"/>
          </p:cNvCxnSpPr>
          <p:nvPr/>
        </p:nvCxnSpPr>
        <p:spPr>
          <a:xfrm>
            <a:off x="5045241" y="3160295"/>
            <a:ext cx="0" cy="33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121440" y="3111804"/>
            <a:ext cx="753979" cy="369332"/>
          </a:xfrm>
          <a:prstGeom prst="rect">
            <a:avLst/>
          </a:prstGeom>
          <a:noFill/>
        </p:spPr>
        <p:txBody>
          <a:bodyPr wrap="square" rtlCol="0">
            <a:spAutoFit/>
          </a:bodyPr>
          <a:lstStyle/>
          <a:p>
            <a:r>
              <a:rPr lang="en-US" smtClean="0"/>
              <a:t>down</a:t>
            </a:r>
            <a:endParaRPr lang="en-US"/>
          </a:p>
        </p:txBody>
      </p:sp>
      <p:sp>
        <p:nvSpPr>
          <p:cNvPr id="16" name="Oval 15"/>
          <p:cNvSpPr/>
          <p:nvPr/>
        </p:nvSpPr>
        <p:spPr>
          <a:xfrm>
            <a:off x="4756483" y="3497179"/>
            <a:ext cx="561474" cy="5293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endParaRPr lang="en-US" dirty="0"/>
          </a:p>
        </p:txBody>
      </p:sp>
      <p:sp>
        <p:nvSpPr>
          <p:cNvPr id="17" name="Oval 16"/>
          <p:cNvSpPr/>
          <p:nvPr/>
        </p:nvSpPr>
        <p:spPr>
          <a:xfrm>
            <a:off x="4756483" y="4325102"/>
            <a:ext cx="561474" cy="5293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3</a:t>
            </a:r>
            <a:endParaRPr lang="en-US" dirty="0"/>
          </a:p>
        </p:txBody>
      </p:sp>
      <p:sp>
        <p:nvSpPr>
          <p:cNvPr id="18" name="Oval 17"/>
          <p:cNvSpPr/>
          <p:nvPr/>
        </p:nvSpPr>
        <p:spPr>
          <a:xfrm>
            <a:off x="4259179" y="5160863"/>
            <a:ext cx="561474" cy="5293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4</a:t>
            </a:r>
            <a:endParaRPr lang="en-US" dirty="0"/>
          </a:p>
        </p:txBody>
      </p:sp>
      <p:sp>
        <p:nvSpPr>
          <p:cNvPr id="19" name="Oval 18"/>
          <p:cNvSpPr/>
          <p:nvPr/>
        </p:nvSpPr>
        <p:spPr>
          <a:xfrm>
            <a:off x="5325978" y="5160863"/>
            <a:ext cx="561474" cy="5293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5</a:t>
            </a:r>
            <a:endParaRPr lang="en-US" dirty="0"/>
          </a:p>
        </p:txBody>
      </p:sp>
      <p:sp>
        <p:nvSpPr>
          <p:cNvPr id="20" name="TextBox 19"/>
          <p:cNvSpPr txBox="1"/>
          <p:nvPr/>
        </p:nvSpPr>
        <p:spPr>
          <a:xfrm>
            <a:off x="4764504" y="6128084"/>
            <a:ext cx="5582654" cy="369332"/>
          </a:xfrm>
          <a:prstGeom prst="rect">
            <a:avLst/>
          </a:prstGeom>
          <a:noFill/>
        </p:spPr>
        <p:txBody>
          <a:bodyPr wrap="square" rtlCol="0">
            <a:spAutoFit/>
          </a:bodyPr>
          <a:lstStyle/>
          <a:p>
            <a:r>
              <a:rPr lang="en-US" dirty="0" smtClean="0"/>
              <a:t>Then</a:t>
            </a:r>
            <a:r>
              <a:rPr lang="is-IS" dirty="0" smtClean="0"/>
              <a:t>….. </a:t>
            </a:r>
            <a:r>
              <a:rPr lang="en-US" dirty="0" smtClean="0"/>
              <a:t>Y</a:t>
            </a:r>
            <a:r>
              <a:rPr lang="is-IS" dirty="0" smtClean="0"/>
              <a:t>ou can continue the step</a:t>
            </a:r>
            <a:endParaRPr lang="en-US" dirty="0"/>
          </a:p>
        </p:txBody>
      </p:sp>
      <p:cxnSp>
        <p:nvCxnSpPr>
          <p:cNvPr id="21" name="Straight Arrow Connector 20"/>
          <p:cNvCxnSpPr/>
          <p:nvPr/>
        </p:nvCxnSpPr>
        <p:spPr>
          <a:xfrm>
            <a:off x="5045241" y="4016795"/>
            <a:ext cx="0" cy="33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21440" y="3968304"/>
            <a:ext cx="753979" cy="369332"/>
          </a:xfrm>
          <a:prstGeom prst="rect">
            <a:avLst/>
          </a:prstGeom>
          <a:noFill/>
        </p:spPr>
        <p:txBody>
          <a:bodyPr wrap="square" rtlCol="0">
            <a:spAutoFit/>
          </a:bodyPr>
          <a:lstStyle/>
          <a:p>
            <a:r>
              <a:rPr lang="en-US" smtClean="0"/>
              <a:t>down</a:t>
            </a:r>
            <a:endParaRPr lang="en-US"/>
          </a:p>
        </p:txBody>
      </p:sp>
      <p:cxnSp>
        <p:nvCxnSpPr>
          <p:cNvPr id="23" name="Straight Arrow Connector 22"/>
          <p:cNvCxnSpPr>
            <a:endCxn id="18" idx="0"/>
          </p:cNvCxnSpPr>
          <p:nvPr/>
        </p:nvCxnSpPr>
        <p:spPr>
          <a:xfrm flipH="1">
            <a:off x="4539916" y="4854492"/>
            <a:ext cx="505321" cy="306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167003" y="4776870"/>
            <a:ext cx="753979" cy="369332"/>
          </a:xfrm>
          <a:prstGeom prst="rect">
            <a:avLst/>
          </a:prstGeom>
          <a:noFill/>
        </p:spPr>
        <p:txBody>
          <a:bodyPr wrap="square" rtlCol="0">
            <a:spAutoFit/>
          </a:bodyPr>
          <a:lstStyle/>
          <a:p>
            <a:r>
              <a:rPr lang="en-US" smtClean="0"/>
              <a:t>down</a:t>
            </a:r>
            <a:endParaRPr lang="en-US"/>
          </a:p>
        </p:txBody>
      </p:sp>
      <p:cxnSp>
        <p:nvCxnSpPr>
          <p:cNvPr id="26" name="Straight Arrow Connector 25"/>
          <p:cNvCxnSpPr>
            <a:stCxn id="17" idx="4"/>
            <a:endCxn id="19" idx="0"/>
          </p:cNvCxnSpPr>
          <p:nvPr/>
        </p:nvCxnSpPr>
        <p:spPr>
          <a:xfrm>
            <a:off x="5037220" y="4854492"/>
            <a:ext cx="569495" cy="306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257663" y="4770045"/>
            <a:ext cx="3902379" cy="646331"/>
          </a:xfrm>
          <a:prstGeom prst="rect">
            <a:avLst/>
          </a:prstGeom>
          <a:noFill/>
        </p:spPr>
        <p:txBody>
          <a:bodyPr wrap="square" rtlCol="0">
            <a:spAutoFit/>
          </a:bodyPr>
          <a:lstStyle/>
          <a:p>
            <a:r>
              <a:rPr lang="en-US" dirty="0" smtClean="0"/>
              <a:t>right (the second possible move)</a:t>
            </a:r>
            <a:endParaRPr lang="en-US" dirty="0"/>
          </a:p>
          <a:p>
            <a:endParaRPr lang="en-US" dirty="0"/>
          </a:p>
        </p:txBody>
      </p:sp>
      <p:sp>
        <p:nvSpPr>
          <p:cNvPr id="30" name="Rectangle 29"/>
          <p:cNvSpPr/>
          <p:nvPr/>
        </p:nvSpPr>
        <p:spPr>
          <a:xfrm>
            <a:off x="241035" y="1614033"/>
            <a:ext cx="4298881" cy="646331"/>
          </a:xfrm>
          <a:prstGeom prst="rect">
            <a:avLst/>
          </a:prstGeom>
        </p:spPr>
        <p:txBody>
          <a:bodyPr wrap="square">
            <a:spAutoFit/>
          </a:bodyPr>
          <a:lstStyle/>
          <a:p>
            <a:r>
              <a:rPr lang="en-US" dirty="0"/>
              <a:t>Your possible actions are: move down, right, up and left (please follow them </a:t>
            </a:r>
            <a:r>
              <a:rPr lang="en-US" b="1" dirty="0"/>
              <a:t>in order</a:t>
            </a:r>
            <a:r>
              <a:rPr lang="en-US" dirty="0"/>
              <a:t>). </a:t>
            </a:r>
          </a:p>
        </p:txBody>
      </p:sp>
    </p:spTree>
    <p:extLst>
      <p:ext uri="{BB962C8B-B14F-4D97-AF65-F5344CB8AC3E}">
        <p14:creationId xmlns:p14="http://schemas.microsoft.com/office/powerpoint/2010/main" val="137228168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lstStyle/>
          <a:p>
            <a:pPr lvl="0"/>
            <a:r>
              <a:rPr lang="en-US" dirty="0"/>
              <a:t>Russell, S..J. ,&amp; </a:t>
            </a:r>
            <a:r>
              <a:rPr lang="en-US" dirty="0" err="1"/>
              <a:t>Norvig</a:t>
            </a:r>
            <a:r>
              <a:rPr lang="en-US" dirty="0"/>
              <a:t>, P. (2010). </a:t>
            </a:r>
            <a:r>
              <a:rPr lang="en-US" dirty="0" smtClean="0"/>
              <a:t>Chapter 3: Solving Problem By Searching. </a:t>
            </a:r>
            <a:r>
              <a:rPr lang="en-US" i="1" dirty="0" smtClean="0"/>
              <a:t>Artificial </a:t>
            </a:r>
            <a:r>
              <a:rPr lang="en-US" i="1" dirty="0"/>
              <a:t>intelligence: A Modern Approach</a:t>
            </a:r>
            <a:r>
              <a:rPr lang="en-US" dirty="0"/>
              <a:t> (3</a:t>
            </a:r>
            <a:r>
              <a:rPr lang="en-US" baseline="30000" dirty="0"/>
              <a:t>rd</a:t>
            </a:r>
            <a:r>
              <a:rPr lang="en-US" dirty="0"/>
              <a:t> Ed.). New York: Pearson. ISBN: </a:t>
            </a:r>
            <a:r>
              <a:rPr lang="en-US" dirty="0" smtClean="0"/>
              <a:t>860-1419506989</a:t>
            </a:r>
            <a:endParaRPr lang="en-US" dirty="0"/>
          </a:p>
        </p:txBody>
      </p:sp>
    </p:spTree>
    <p:extLst>
      <p:ext uri="{BB962C8B-B14F-4D97-AF65-F5344CB8AC3E}">
        <p14:creationId xmlns:p14="http://schemas.microsoft.com/office/powerpoint/2010/main" val="2595040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Arial" charset="0"/>
              </a:rPr>
              <a:t>Actions Formulation</a:t>
            </a:r>
          </a:p>
        </p:txBody>
      </p:sp>
      <p:sp>
        <p:nvSpPr>
          <p:cNvPr id="10244" name="Rectangle 3"/>
          <p:cNvSpPr>
            <a:spLocks noGrp="1" noChangeArrowheads="1"/>
          </p:cNvSpPr>
          <p:nvPr>
            <p:ph idx="1"/>
          </p:nvPr>
        </p:nvSpPr>
        <p:spPr/>
        <p:txBody>
          <a:bodyPr/>
          <a:lstStyle/>
          <a:p>
            <a:pPr>
              <a:buFontTx/>
              <a:buNone/>
            </a:pPr>
            <a:r>
              <a:rPr lang="en-GB" altLang="en-US" dirty="0">
                <a:latin typeface="Calibri" charset="0"/>
                <a:ea typeface="Calibri" charset="0"/>
                <a:cs typeface="Calibri" charset="0"/>
              </a:rPr>
              <a:t>What </a:t>
            </a:r>
            <a:r>
              <a:rPr lang="en-GB" altLang="en-US" u="sng" dirty="0">
                <a:latin typeface="Calibri" charset="0"/>
                <a:ea typeface="Calibri" charset="0"/>
                <a:cs typeface="Calibri" charset="0"/>
              </a:rPr>
              <a:t>actions</a:t>
            </a:r>
            <a:r>
              <a:rPr lang="en-GB" altLang="en-US" dirty="0">
                <a:latin typeface="Calibri" charset="0"/>
                <a:ea typeface="Calibri" charset="0"/>
                <a:cs typeface="Calibri" charset="0"/>
              </a:rPr>
              <a:t> does the agent need to do?</a:t>
            </a:r>
          </a:p>
          <a:p>
            <a:pPr lvl="1"/>
            <a:r>
              <a:rPr lang="en-GB" altLang="en-US" dirty="0" smtClean="0">
                <a:latin typeface="Calibri" charset="0"/>
                <a:ea typeface="Calibri" charset="0"/>
                <a:cs typeface="Calibri" charset="0"/>
              </a:rPr>
              <a:t>decomposed </a:t>
            </a:r>
            <a:r>
              <a:rPr lang="en-GB" altLang="en-US" dirty="0">
                <a:latin typeface="Calibri" charset="0"/>
                <a:ea typeface="Calibri" charset="0"/>
                <a:cs typeface="Calibri" charset="0"/>
              </a:rPr>
              <a:t>into primitive steps that are discrete</a:t>
            </a:r>
          </a:p>
          <a:p>
            <a:pPr lvl="1"/>
            <a:r>
              <a:rPr lang="en-GB" altLang="en-US" dirty="0">
                <a:latin typeface="Calibri" charset="0"/>
                <a:ea typeface="Calibri" charset="0"/>
                <a:cs typeface="Calibri" charset="0"/>
              </a:rPr>
              <a:t>sufficient to describe all necessary changes.</a:t>
            </a:r>
          </a:p>
        </p:txBody>
      </p:sp>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D542C549-A1D1-6A4C-B228-C7357B8BF380}" type="slidenum">
              <a:rPr lang="en-GB" altLang="en-US" sz="1400"/>
              <a:pPr/>
              <a:t>9</a:t>
            </a:fld>
            <a:endParaRPr lang="en-GB" altLang="en-US" sz="1400"/>
          </a:p>
        </p:txBody>
      </p:sp>
      <p:sp>
        <p:nvSpPr>
          <p:cNvPr id="10246" name="Text Box 6"/>
          <p:cNvSpPr txBox="1">
            <a:spLocks noChangeArrowheads="1"/>
          </p:cNvSpPr>
          <p:nvPr/>
        </p:nvSpPr>
        <p:spPr bwMode="auto">
          <a:xfrm>
            <a:off x="1837842" y="4437857"/>
            <a:ext cx="5410200" cy="830997"/>
          </a:xfrm>
          <a:prstGeom prst="rect">
            <a:avLst/>
          </a:prstGeom>
          <a:solidFill>
            <a:schemeClr val="accent4">
              <a:lumMod val="40000"/>
              <a:lumOff val="60000"/>
            </a:schemeClr>
          </a:solidFill>
          <a:ln>
            <a:noFill/>
          </a:ln>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i="1" dirty="0">
                <a:latin typeface="Calibri" charset="0"/>
                <a:ea typeface="Calibri" charset="0"/>
                <a:cs typeface="Calibri" charset="0"/>
              </a:rPr>
              <a:t>The number of actions needed depends on how the world states are represented.</a:t>
            </a:r>
          </a:p>
        </p:txBody>
      </p:sp>
      <p:pic>
        <p:nvPicPr>
          <p:cNvPr id="10247" name="Picture 8" descr="C:\CatchMe-if-you-can-iPhone-Ga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599" y="1870074"/>
            <a:ext cx="2743199" cy="411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5880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5159</TotalTime>
  <Words>5754</Words>
  <Application>Microsoft Macintosh PowerPoint</Application>
  <PresentationFormat>Widescreen</PresentationFormat>
  <Paragraphs>1869</Paragraphs>
  <Slides>87</Slides>
  <Notes>3</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87</vt:i4>
      </vt:variant>
    </vt:vector>
  </HeadingPairs>
  <TitlesOfParts>
    <vt:vector size="93" baseType="lpstr">
      <vt:lpstr>Calibri</vt:lpstr>
      <vt:lpstr>Calibri Light</vt:lpstr>
      <vt:lpstr>Symbol</vt:lpstr>
      <vt:lpstr>Times New Roman</vt:lpstr>
      <vt:lpstr>Arial</vt:lpstr>
      <vt:lpstr>Office Theme</vt:lpstr>
      <vt:lpstr> Intelligent System </vt:lpstr>
      <vt:lpstr>Session Learning Outcomes</vt:lpstr>
      <vt:lpstr>Outline</vt:lpstr>
      <vt:lpstr>Problem-Solving (Goal-Based) Agent</vt:lpstr>
      <vt:lpstr>Building a Problem-Solving Agent </vt:lpstr>
      <vt:lpstr>Goal Formulation</vt:lpstr>
      <vt:lpstr>Knowledge Formulation</vt:lpstr>
      <vt:lpstr>Knowledge Representation</vt:lpstr>
      <vt:lpstr>Actions Formulation</vt:lpstr>
      <vt:lpstr>Actions Formulation (2)</vt:lpstr>
      <vt:lpstr>Example: Vacuum-Cleaner</vt:lpstr>
      <vt:lpstr>Example: Vacuum-Cleaner</vt:lpstr>
      <vt:lpstr>Example: 8-puzzle</vt:lpstr>
      <vt:lpstr>Example: 8-puzzle</vt:lpstr>
      <vt:lpstr>Formalizing Search in a State Space</vt:lpstr>
      <vt:lpstr>State-Space Example</vt:lpstr>
      <vt:lpstr>State-Space Example</vt:lpstr>
      <vt:lpstr>State Space Formalism</vt:lpstr>
      <vt:lpstr>State Space Formalism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IDS Properties</vt:lpstr>
      <vt:lpstr>IDS Properties (2)</vt:lpstr>
      <vt:lpstr>IDS Properties (3)</vt:lpstr>
      <vt:lpstr>Comparing Uninformed Search Strategies</vt:lpstr>
      <vt:lpstr>Your Exercise: 1</vt:lpstr>
      <vt:lpstr>Your Exercise: 2 (optional)</vt:lpstr>
      <vt:lpstr>Your Exercise: 2 (optional)</vt:lpstr>
      <vt:lpstr>References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Diah Wihardini</dc:creator>
  <cp:lastModifiedBy>Nunung Nurul Qomariyah</cp:lastModifiedBy>
  <cp:revision>230</cp:revision>
  <dcterms:created xsi:type="dcterms:W3CDTF">2018-07-13T04:13:16Z</dcterms:created>
  <dcterms:modified xsi:type="dcterms:W3CDTF">2021-03-22T05:54:04Z</dcterms:modified>
</cp:coreProperties>
</file>