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1" r:id="rId4"/>
    <p:sldId id="257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63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365126"/>
            <a:ext cx="72009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65126"/>
            <a:ext cx="704969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25" y="427832"/>
            <a:ext cx="6553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382" y="365126"/>
            <a:ext cx="713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2C55-3D6A-461C-86B6-18C456BA2A8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F7B0-B63A-4DD3-94B0-A6A1D740CA9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8641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Forensics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Network Forensics Introduction</a:t>
            </a:r>
            <a:endParaRPr lang="en-US" dirty="0"/>
          </a:p>
          <a:p>
            <a:r>
              <a:rPr lang="en-US" dirty="0"/>
              <a:t>Week 1</a:t>
            </a:r>
            <a:endParaRPr lang="id-ID" dirty="0"/>
          </a:p>
          <a:p>
            <a:endParaRPr lang="id-ID" dirty="0"/>
          </a:p>
          <a:p>
            <a:r>
              <a:rPr lang="en-US" dirty="0"/>
              <a:t>S. Pradono </a:t>
            </a:r>
            <a:r>
              <a:rPr lang="en-US" dirty="0" err="1"/>
              <a:t>Suryodiningrat</a:t>
            </a:r>
            <a:endParaRPr lang="id-ID" dirty="0"/>
          </a:p>
          <a:p>
            <a:r>
              <a:rPr lang="en-US" dirty="0"/>
              <a:t>satrio.Pradono@binus.ac.id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87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Environment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business model and enforceable policies</a:t>
            </a:r>
          </a:p>
          <a:p>
            <a:r>
              <a:rPr lang="en-US" dirty="0"/>
              <a:t>Potential legal issues involved with said business model and policies</a:t>
            </a:r>
          </a:p>
          <a:p>
            <a:r>
              <a:rPr lang="en-US" dirty="0"/>
              <a:t>Organizational structure</a:t>
            </a:r>
          </a:p>
          <a:p>
            <a:r>
              <a:rPr lang="en-US" dirty="0"/>
              <a:t>Network topology</a:t>
            </a:r>
          </a:p>
          <a:p>
            <a:r>
              <a:rPr lang="en-US" dirty="0"/>
              <a:t>Possible network evidence sources</a:t>
            </a:r>
          </a:p>
          <a:p>
            <a:r>
              <a:rPr lang="en-US" dirty="0"/>
              <a:t>Incident response management procedures</a:t>
            </a:r>
          </a:p>
          <a:p>
            <a:r>
              <a:rPr lang="en-US" dirty="0"/>
              <a:t>Central communication systems (investigator communication and evidence repository)</a:t>
            </a:r>
          </a:p>
          <a:p>
            <a:r>
              <a:rPr lang="en-US" dirty="0"/>
              <a:t>Available resources</a:t>
            </a:r>
          </a:p>
          <a:p>
            <a:pPr lvl="1"/>
            <a:r>
              <a:rPr lang="en-US" dirty="0"/>
              <a:t>Staff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Funding</a:t>
            </a:r>
          </a:p>
          <a:p>
            <a:pPr lvl="1"/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0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Strategize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 the goals and time frame for investigation</a:t>
            </a:r>
          </a:p>
          <a:p>
            <a:r>
              <a:rPr lang="en-US" dirty="0"/>
              <a:t>Organize and list resources</a:t>
            </a:r>
          </a:p>
          <a:p>
            <a:r>
              <a:rPr lang="en-US" dirty="0"/>
              <a:t>Identify and document evidence sources</a:t>
            </a:r>
          </a:p>
          <a:p>
            <a:r>
              <a:rPr lang="en-US" dirty="0"/>
              <a:t>Estimate value of evidence versus value of obtaining it </a:t>
            </a:r>
          </a:p>
          <a:p>
            <a:r>
              <a:rPr lang="en-US" dirty="0"/>
              <a:t>Prioritize based on this estimate</a:t>
            </a:r>
          </a:p>
          <a:p>
            <a:r>
              <a:rPr lang="en-US" dirty="0"/>
              <a:t>Plan of attack – both for acquisition and analysis</a:t>
            </a:r>
          </a:p>
          <a:p>
            <a:r>
              <a:rPr lang="en-US" dirty="0"/>
              <a:t>Set up schedule for regular communication between investigators</a:t>
            </a:r>
          </a:p>
          <a:p>
            <a:r>
              <a:rPr lang="en-US" dirty="0"/>
              <a:t>Remember that this is fluid and will most likely have to be adjusted</a:t>
            </a:r>
          </a:p>
        </p:txBody>
      </p:sp>
    </p:spTree>
    <p:extLst>
      <p:ext uri="{BB962C8B-B14F-4D97-AF65-F5344CB8AC3E}">
        <p14:creationId xmlns:p14="http://schemas.microsoft.com/office/powerpoint/2010/main" val="54966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 evidence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Document, document, document</a:t>
            </a:r>
          </a:p>
          <a:p>
            <a:r>
              <a:rPr lang="en-US" dirty="0"/>
              <a:t>Lawfully capture evidence</a:t>
            </a:r>
          </a:p>
          <a:p>
            <a:r>
              <a:rPr lang="en-US" dirty="0"/>
              <a:t>Make cryptographically verifiable copies</a:t>
            </a:r>
          </a:p>
          <a:p>
            <a:r>
              <a:rPr lang="en-US" dirty="0"/>
              <a:t>Setup secure storage of collected evidence</a:t>
            </a:r>
          </a:p>
          <a:p>
            <a:r>
              <a:rPr lang="en-US" dirty="0"/>
              <a:t>Establish chain of custody</a:t>
            </a:r>
          </a:p>
          <a:p>
            <a:r>
              <a:rPr lang="en-US" dirty="0"/>
              <a:t>Analyze copies only</a:t>
            </a:r>
          </a:p>
          <a:p>
            <a:r>
              <a:rPr lang="en-US" dirty="0"/>
              <a:t>Use legally obtained, reputable tools</a:t>
            </a:r>
          </a:p>
          <a:p>
            <a:r>
              <a:rPr lang="en-US" dirty="0"/>
              <a:t>Document every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9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correlation with multiple sources of evidence</a:t>
            </a:r>
          </a:p>
          <a:p>
            <a:r>
              <a:rPr lang="en-US" dirty="0"/>
              <a:t>Establish a well documented timeline of activities</a:t>
            </a:r>
          </a:p>
          <a:p>
            <a:r>
              <a:rPr lang="en-US" dirty="0"/>
              <a:t>Highlight and further investigate events that are potentially more relevant to incident</a:t>
            </a:r>
          </a:p>
          <a:p>
            <a:r>
              <a:rPr lang="en-US" dirty="0"/>
              <a:t>Corroborate all evidence, which may require more evidence gathering</a:t>
            </a:r>
          </a:p>
          <a:p>
            <a:r>
              <a:rPr lang="en-US" dirty="0"/>
              <a:t>Reevaluate initial plan of attack and make needed adjustments</a:t>
            </a:r>
          </a:p>
          <a:p>
            <a:r>
              <a:rPr lang="en-US" dirty="0"/>
              <a:t>Make educated interpretations of evidence that lead to a thorough investigation, look for all possible explanations </a:t>
            </a:r>
          </a:p>
          <a:p>
            <a:r>
              <a:rPr lang="en-US" dirty="0"/>
              <a:t>Build working theories that can be backed up by the evidence (this is only to ensure a thorough investigation)</a:t>
            </a:r>
          </a:p>
          <a:p>
            <a:pPr marL="342900" lvl="1" indent="-342900"/>
            <a:r>
              <a:rPr lang="en-US" dirty="0"/>
              <a:t>SEPARATE YOUR INTERPRETATIONS FROM THE FACTS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report must be:</a:t>
            </a:r>
          </a:p>
          <a:p>
            <a:pPr lvl="1"/>
            <a:r>
              <a:rPr lang="en-US" dirty="0"/>
              <a:t>Understandable by nontechnical people</a:t>
            </a:r>
          </a:p>
          <a:p>
            <a:pPr lvl="1"/>
            <a:r>
              <a:rPr lang="en-US" dirty="0"/>
              <a:t>Complete and meticulous</a:t>
            </a:r>
          </a:p>
          <a:p>
            <a:pPr lvl="1"/>
            <a:r>
              <a:rPr lang="en-US" dirty="0"/>
              <a:t>Defensible in every detail</a:t>
            </a:r>
          </a:p>
          <a:p>
            <a:pPr lvl="1"/>
            <a:r>
              <a:rPr lang="en-US" dirty="0"/>
              <a:t>Completely factual</a:t>
            </a:r>
          </a:p>
        </p:txBody>
      </p:sp>
    </p:spTree>
    <p:extLst>
      <p:ext uri="{BB962C8B-B14F-4D97-AF65-F5344CB8AC3E}">
        <p14:creationId xmlns:p14="http://schemas.microsoft.com/office/powerpoint/2010/main" val="319196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http://en.wikipedia.org/wiki/Network_forensics#cite_ref-0</a:t>
            </a:r>
          </a:p>
          <a:p>
            <a:pPr>
              <a:buFont typeface="+mj-lt"/>
              <a:buAutoNum type="arabicPeriod"/>
            </a:pPr>
            <a:r>
              <a:rPr lang="en-US" dirty="0"/>
              <a:t>http://www.evidencemagazine.com/index.php?option=com_content&amp;task=view&amp;id=116&amp;Itemid=49</a:t>
            </a:r>
          </a:p>
          <a:p>
            <a:pPr>
              <a:buFont typeface="+mj-lt"/>
              <a:buAutoNum type="arabicPeriod"/>
            </a:pPr>
            <a:r>
              <a:rPr lang="en-US" dirty="0"/>
              <a:t>Davidoff, S., &amp; Ham, J. (2012). </a:t>
            </a:r>
            <a:r>
              <a:rPr lang="en-US" i="1" dirty="0"/>
              <a:t>Network Forensics Tracking Hackers Through Cyberspace.</a:t>
            </a:r>
            <a:r>
              <a:rPr lang="en-US" dirty="0"/>
              <a:t> Boston: Prentice Hall.</a:t>
            </a:r>
          </a:p>
          <a:p>
            <a:pPr>
              <a:buFont typeface="+mj-lt"/>
              <a:buAutoNum type="arabicPeriod"/>
            </a:pPr>
            <a:endParaRPr lang="en-US" u="sng" baseline="30000" dirty="0"/>
          </a:p>
          <a:p>
            <a:pPr>
              <a:buFont typeface="+mj-lt"/>
              <a:buAutoNum type="arabicPeriod"/>
            </a:pPr>
            <a:endParaRPr lang="en-US" u="sng" baseline="300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Session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Upon completion of this session, students are expected to be able to</a:t>
            </a:r>
          </a:p>
          <a:p>
            <a:r>
              <a:rPr lang="en-US" dirty="0"/>
              <a:t>Identify different techniques of capturing digital evidence from a scene in network forensics, technology, and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network forensics </a:t>
            </a:r>
          </a:p>
          <a:p>
            <a:r>
              <a:rPr lang="en-US" dirty="0"/>
              <a:t>Sources of Network Data and Evidence</a:t>
            </a:r>
          </a:p>
          <a:p>
            <a:r>
              <a:rPr lang="en-US" dirty="0"/>
              <a:t>Forensically Sound Evidence Acquisition Techniques</a:t>
            </a:r>
          </a:p>
          <a:p>
            <a:r>
              <a:rPr lang="en-US" dirty="0"/>
              <a:t>Packet Analysis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Event Log Aggregation, Correlation and Analysis</a:t>
            </a:r>
          </a:p>
          <a:p>
            <a:r>
              <a:rPr lang="en-US" dirty="0"/>
              <a:t>Active Evidence Acquisition</a:t>
            </a:r>
          </a:p>
          <a:p>
            <a:r>
              <a:rPr lang="en-US" dirty="0"/>
              <a:t>Analysis of Wireless Network Traffic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network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“Network forensics is a sub-branch of digital forensics relating to the monitoring and analysis of computer network traffic for the purposes of information gathering, legal evidence, or intrusion detection.”</a:t>
            </a:r>
            <a:r>
              <a:rPr lang="en-US" sz="800" dirty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changing constantly</a:t>
            </a:r>
          </a:p>
          <a:p>
            <a:r>
              <a:rPr lang="en-US" dirty="0"/>
              <a:t>Pinpointing direct location of needed evidence is problematic</a:t>
            </a:r>
          </a:p>
          <a:p>
            <a:r>
              <a:rPr lang="en-US" dirty="0"/>
              <a:t>Physical access to network devices can be difficult </a:t>
            </a:r>
          </a:p>
          <a:p>
            <a:r>
              <a:rPr lang="en-US" dirty="0"/>
              <a:t>Most network devices do not have persistent data storage</a:t>
            </a:r>
          </a:p>
          <a:p>
            <a:r>
              <a:rPr lang="en-US" dirty="0"/>
              <a:t>Investigators must minimize investigation impact on business network</a:t>
            </a:r>
          </a:p>
          <a:p>
            <a:r>
              <a:rPr lang="en-US" dirty="0"/>
              <a:t>Conflicting precedence and not yet standardized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is static and preserved once power is removed</a:t>
            </a:r>
          </a:p>
          <a:p>
            <a:r>
              <a:rPr lang="en-US" dirty="0"/>
              <a:t>Evidence is contained within the file system</a:t>
            </a:r>
          </a:p>
          <a:p>
            <a:r>
              <a:rPr lang="en-US" dirty="0"/>
              <a:t>Easy to make a forensically sound image</a:t>
            </a:r>
          </a:p>
          <a:p>
            <a:r>
              <a:rPr lang="en-US" dirty="0"/>
              <a:t>Seizing a businesses computer/s usually involves limited disruption</a:t>
            </a:r>
          </a:p>
          <a:p>
            <a:r>
              <a:rPr lang="en-US" dirty="0"/>
              <a:t>Legal precedence in place and is routinely admitted into court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Dead-box </a:t>
            </a:r>
            <a:r>
              <a:rPr lang="en-US" cap="none" dirty="0"/>
              <a:t>vs.</a:t>
            </a:r>
            <a:r>
              <a:rPr lang="en-US" dirty="0"/>
              <a:t> network forensics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Dead-box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6848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to worry about </a:t>
            </a:r>
            <a:br>
              <a:rPr lang="en-US" dirty="0"/>
            </a:br>
            <a:r>
              <a:rPr lang="en-US" dirty="0"/>
              <a:t>network crime?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“The Federal Bureau of Investigation (FBI) estimates that cyber crime costs more than $100 billion per year.” </a:t>
            </a:r>
            <a:r>
              <a:rPr lang="en-US" sz="800" dirty="0"/>
              <a:t>2</a:t>
            </a:r>
          </a:p>
          <a:p>
            <a:r>
              <a:rPr lang="en-US" dirty="0"/>
              <a:t>Attacks can come from both inside and outside of the network.</a:t>
            </a:r>
          </a:p>
          <a:p>
            <a:r>
              <a:rPr lang="en-US" dirty="0"/>
              <a:t>Not just basement hackers anymore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Business competition</a:t>
            </a:r>
          </a:p>
          <a:p>
            <a:pPr lvl="1"/>
            <a:r>
              <a:rPr lang="en-US" dirty="0"/>
              <a:t>Professional hackers for hire</a:t>
            </a:r>
          </a:p>
          <a:p>
            <a:pPr lvl="1"/>
            <a:r>
              <a:rPr lang="en-US" dirty="0"/>
              <a:t>City-states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evidence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 evidence - physical objects that play a relevant role in the crime</a:t>
            </a:r>
          </a:p>
          <a:p>
            <a:pPr lvl="1"/>
            <a:r>
              <a:rPr lang="en-US" dirty="0"/>
              <a:t>Physical HHD or USB</a:t>
            </a:r>
          </a:p>
          <a:p>
            <a:pPr lvl="1"/>
            <a:r>
              <a:rPr lang="en-US" dirty="0"/>
              <a:t>Computer – box, keyboard, etc.</a:t>
            </a:r>
          </a:p>
          <a:p>
            <a:r>
              <a:rPr lang="en-US" dirty="0"/>
              <a:t>Best evidence - can be produced in court</a:t>
            </a:r>
          </a:p>
          <a:p>
            <a:pPr lvl="1"/>
            <a:r>
              <a:rPr lang="en-US" dirty="0"/>
              <a:t>Recovered file</a:t>
            </a:r>
          </a:p>
          <a:p>
            <a:pPr lvl="1"/>
            <a:r>
              <a:rPr lang="en-US" dirty="0"/>
              <a:t>Bit – for – bit snapshot of network transaction</a:t>
            </a:r>
          </a:p>
          <a:p>
            <a:r>
              <a:rPr lang="en-US" dirty="0"/>
              <a:t>Direct evidence – eye witness </a:t>
            </a:r>
          </a:p>
          <a:p>
            <a:r>
              <a:rPr lang="en-US" dirty="0"/>
              <a:t>Circumstantial evidence – linked with other evidence to draw conclusion</a:t>
            </a:r>
          </a:p>
          <a:p>
            <a:pPr lvl="1"/>
            <a:r>
              <a:rPr lang="en-US" dirty="0"/>
              <a:t>Email signature</a:t>
            </a:r>
          </a:p>
          <a:p>
            <a:pPr lvl="1"/>
            <a:r>
              <a:rPr lang="en-US" dirty="0"/>
              <a:t>USB serial number</a:t>
            </a:r>
          </a:p>
          <a:p>
            <a:r>
              <a:rPr lang="en-US" dirty="0"/>
              <a:t>Hearsay – second-hand information</a:t>
            </a:r>
          </a:p>
          <a:p>
            <a:pPr lvl="1"/>
            <a:r>
              <a:rPr lang="en-US" dirty="0"/>
              <a:t>Text file containing personal letter</a:t>
            </a:r>
          </a:p>
          <a:p>
            <a:r>
              <a:rPr lang="en-US" dirty="0"/>
              <a:t>Business records – routinely generated documentation</a:t>
            </a:r>
          </a:p>
          <a:p>
            <a:pPr lvl="1"/>
            <a:r>
              <a:rPr lang="en-US" dirty="0"/>
              <a:t>Contracts and   employee policies</a:t>
            </a:r>
          </a:p>
          <a:p>
            <a:pPr lvl="1"/>
            <a:r>
              <a:rPr lang="en-US" dirty="0"/>
              <a:t>Logs</a:t>
            </a:r>
          </a:p>
          <a:p>
            <a:r>
              <a:rPr lang="en-US" dirty="0"/>
              <a:t>Digital evidence – electronic evidence</a:t>
            </a:r>
          </a:p>
          <a:p>
            <a:pPr lvl="1"/>
            <a:r>
              <a:rPr lang="en-US" dirty="0"/>
              <a:t>Emails / IM</a:t>
            </a:r>
          </a:p>
          <a:p>
            <a:pPr lvl="1"/>
            <a:r>
              <a:rPr lang="en-US" dirty="0"/>
              <a:t>Logs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3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Investigative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OSCAR </a:t>
            </a:r>
            <a:r>
              <a:rPr lang="en-US" sz="800" dirty="0"/>
              <a:t>3 </a:t>
            </a:r>
            <a:endParaRPr lang="en-US" dirty="0"/>
          </a:p>
          <a:p>
            <a:pPr lvl="1"/>
            <a:r>
              <a:rPr lang="en-US" dirty="0"/>
              <a:t>Obtain information</a:t>
            </a:r>
          </a:p>
          <a:p>
            <a:pPr lvl="1"/>
            <a:r>
              <a:rPr lang="en-US" dirty="0"/>
              <a:t>Strategize</a:t>
            </a:r>
          </a:p>
          <a:p>
            <a:pPr lvl="1"/>
            <a:r>
              <a:rPr lang="en-US" dirty="0"/>
              <a:t>Collect evidence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1373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Obtain information</a:t>
            </a:r>
            <a:r>
              <a:rPr lang="en-US" sz="800" dirty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Incident description</a:t>
            </a:r>
          </a:p>
          <a:p>
            <a:r>
              <a:rPr lang="en-US" dirty="0"/>
              <a:t>Information regarding incident discovery</a:t>
            </a:r>
          </a:p>
          <a:p>
            <a:r>
              <a:rPr lang="en-US" dirty="0"/>
              <a:t>Known persons involved</a:t>
            </a:r>
          </a:p>
          <a:p>
            <a:r>
              <a:rPr lang="en-US" dirty="0"/>
              <a:t>Systems and / or data known to be involved</a:t>
            </a:r>
          </a:p>
          <a:p>
            <a:r>
              <a:rPr lang="en-US" dirty="0"/>
              <a:t>Actions taken by organization since discovery</a:t>
            </a:r>
          </a:p>
          <a:p>
            <a:r>
              <a:rPr lang="en-US" dirty="0"/>
              <a:t>Potential legal issues</a:t>
            </a:r>
          </a:p>
          <a:p>
            <a:r>
              <a:rPr lang="en-US" dirty="0"/>
              <a:t>Working time frame for investigation and resolution</a:t>
            </a:r>
          </a:p>
          <a:p>
            <a:r>
              <a:rPr lang="en-US" dirty="0"/>
              <a:t>Specific goals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39985"/>
      </p:ext>
    </p:extLst>
  </p:cSld>
  <p:clrMapOvr>
    <a:masterClrMapping/>
  </p:clrMapOvr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9E1921C8-147E-4C59-A4E5-1952D6AE4004}" vid="{C354C13B-08B2-4889-9275-399E84DFC7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169</TotalTime>
  <Words>750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binus</vt:lpstr>
      <vt:lpstr>Network Forensics</vt:lpstr>
      <vt:lpstr>Session Learning Outcomes</vt:lpstr>
      <vt:lpstr>Introduction and Course overview</vt:lpstr>
      <vt:lpstr>What is network forensics</vt:lpstr>
      <vt:lpstr>Dead-box vs. network forensics</vt:lpstr>
      <vt:lpstr>Why do we need to worry about  network crime?</vt:lpstr>
      <vt:lpstr>Quick evidence review</vt:lpstr>
      <vt:lpstr>Investigative methodology</vt:lpstr>
      <vt:lpstr>Obtain information3 </vt:lpstr>
      <vt:lpstr>The Environment3 </vt:lpstr>
      <vt:lpstr>Strategize3 </vt:lpstr>
      <vt:lpstr>Collect evidence3 </vt:lpstr>
      <vt:lpstr>Analyze3 </vt:lpstr>
      <vt:lpstr>Report3 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</dc:title>
  <dc:creator>LP</dc:creator>
  <cp:lastModifiedBy>Satrio Pradono</cp:lastModifiedBy>
  <cp:revision>27</cp:revision>
  <dcterms:created xsi:type="dcterms:W3CDTF">2012-10-16T15:49:37Z</dcterms:created>
  <dcterms:modified xsi:type="dcterms:W3CDTF">2019-09-04T13:43:06Z</dcterms:modified>
</cp:coreProperties>
</file>