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60" r:id="rId4"/>
    <p:sldId id="261" r:id="rId5"/>
    <p:sldId id="313" r:id="rId6"/>
    <p:sldId id="29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300" r:id="rId18"/>
    <p:sldId id="274" r:id="rId19"/>
    <p:sldId id="276" r:id="rId20"/>
    <p:sldId id="277" r:id="rId21"/>
    <p:sldId id="278" r:id="rId22"/>
    <p:sldId id="279" r:id="rId23"/>
    <p:sldId id="280" r:id="rId24"/>
    <p:sldId id="302" r:id="rId25"/>
    <p:sldId id="303" r:id="rId26"/>
    <p:sldId id="304" r:id="rId27"/>
    <p:sldId id="305" r:id="rId28"/>
    <p:sldId id="281" r:id="rId29"/>
    <p:sldId id="282" r:id="rId30"/>
    <p:sldId id="301" r:id="rId31"/>
    <p:sldId id="283" r:id="rId32"/>
    <p:sldId id="284" r:id="rId33"/>
    <p:sldId id="306" r:id="rId34"/>
    <p:sldId id="285" r:id="rId35"/>
    <p:sldId id="286" r:id="rId36"/>
    <p:sldId id="308" r:id="rId37"/>
    <p:sldId id="287" r:id="rId38"/>
    <p:sldId id="307" r:id="rId39"/>
    <p:sldId id="288" r:id="rId40"/>
    <p:sldId id="310" r:id="rId41"/>
    <p:sldId id="289" r:id="rId42"/>
    <p:sldId id="311" r:id="rId43"/>
    <p:sldId id="290" r:id="rId44"/>
    <p:sldId id="297" r:id="rId45"/>
    <p:sldId id="291" r:id="rId46"/>
    <p:sldId id="292" r:id="rId47"/>
    <p:sldId id="293" r:id="rId48"/>
    <p:sldId id="294" r:id="rId49"/>
    <p:sldId id="298" r:id="rId50"/>
    <p:sldId id="312" r:id="rId51"/>
    <p:sldId id="295" r:id="rId52"/>
    <p:sldId id="296" r:id="rId53"/>
    <p:sldId id="259" r:id="rId5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2BC"/>
    <a:srgbClr val="993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653"/>
  </p:normalViewPr>
  <p:slideViewPr>
    <p:cSldViewPr snapToGrid="0">
      <p:cViewPr varScale="1">
        <p:scale>
          <a:sx n="114" d="100"/>
          <a:sy n="114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E87B7-1F8A-E047-A680-8AF043228EB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47FE3-22B0-CA47-B5BB-443F4179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95ABE-8E2D-D243-A835-7D5DA8DA4A9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0FE86-5A24-7743-8CAD-04CF07D6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shows the probability of accepting worsening steps at different temperatures. In this figure, </a:t>
            </a:r>
            <a:r>
              <a:rPr lang="en-US" i="1" dirty="0"/>
              <a:t>k</a:t>
            </a:r>
            <a:r>
              <a:rPr lang="en-US" dirty="0"/>
              <a:t>-worse means that </a:t>
            </a:r>
            <a:r>
              <a:rPr lang="en-US" i="1" dirty="0"/>
              <a:t>h(A')-h(A)=k</a:t>
            </a:r>
            <a:r>
              <a:rPr lang="en-US" dirty="0"/>
              <a:t>. For example, if the temperature is 10 (i.e., </a:t>
            </a:r>
            <a:r>
              <a:rPr lang="en-US" i="1" dirty="0"/>
              <a:t>T=10</a:t>
            </a:r>
            <a:r>
              <a:rPr lang="en-US" dirty="0"/>
              <a:t>), a change that is one worse (i.e., if </a:t>
            </a:r>
            <a:r>
              <a:rPr lang="en-US" i="1" dirty="0"/>
              <a:t>h(a)-h(a')=-1</a:t>
            </a:r>
            <a:r>
              <a:rPr lang="en-US" dirty="0"/>
              <a:t>) will be accepted with probability </a:t>
            </a:r>
            <a:r>
              <a:rPr lang="en-US" i="1" dirty="0"/>
              <a:t>e</a:t>
            </a:r>
            <a:r>
              <a:rPr lang="en-US" i="1" baseline="30000" dirty="0"/>
              <a:t>-0.1</a:t>
            </a:r>
            <a:r>
              <a:rPr lang="en-US" i="1" dirty="0"/>
              <a:t> </a:t>
            </a:r>
            <a:r>
              <a:rPr lang="en-US" i="1" dirty="0" err="1"/>
              <a:t>approx</a:t>
            </a:r>
            <a:r>
              <a:rPr lang="en-US" i="1" dirty="0"/>
              <a:t> 0.9</a:t>
            </a:r>
            <a:r>
              <a:rPr lang="en-US" dirty="0"/>
              <a:t>; a change that is two worse will be accepted with probability </a:t>
            </a:r>
            <a:r>
              <a:rPr lang="en-US" i="1" dirty="0"/>
              <a:t>e</a:t>
            </a:r>
            <a:r>
              <a:rPr lang="en-US" i="1" baseline="30000" dirty="0"/>
              <a:t>-0.2</a:t>
            </a:r>
            <a:r>
              <a:rPr lang="en-US" i="1" dirty="0"/>
              <a:t> </a:t>
            </a:r>
            <a:r>
              <a:rPr lang="en-US" i="1" dirty="0" err="1"/>
              <a:t>approx</a:t>
            </a:r>
            <a:r>
              <a:rPr lang="en-US" i="1" dirty="0"/>
              <a:t> 0.82</a:t>
            </a:r>
            <a:r>
              <a:rPr lang="en-US" dirty="0"/>
              <a:t>. If the temperature </a:t>
            </a:r>
            <a:r>
              <a:rPr lang="en-US" i="1" dirty="0"/>
              <a:t>T</a:t>
            </a:r>
            <a:r>
              <a:rPr lang="en-US" dirty="0"/>
              <a:t> is 1, accepting a change that is one worse will happen with probability </a:t>
            </a:r>
            <a:r>
              <a:rPr lang="en-US" i="1" dirty="0"/>
              <a:t>e</a:t>
            </a:r>
            <a:r>
              <a:rPr lang="en-US" i="1" baseline="30000" dirty="0"/>
              <a:t>-1</a:t>
            </a:r>
            <a:r>
              <a:rPr lang="en-US" i="1" dirty="0"/>
              <a:t> </a:t>
            </a:r>
            <a:r>
              <a:rPr lang="en-US" i="1" dirty="0" err="1"/>
              <a:t>approx</a:t>
            </a:r>
            <a:r>
              <a:rPr lang="en-US" i="1" dirty="0"/>
              <a:t> 0.37</a:t>
            </a:r>
            <a:r>
              <a:rPr lang="en-US" dirty="0"/>
              <a:t>. If the temperature is 0.1, a change that is one worse will be accepted with probability </a:t>
            </a:r>
            <a:r>
              <a:rPr lang="en-US" i="1" dirty="0"/>
              <a:t>e</a:t>
            </a:r>
            <a:r>
              <a:rPr lang="en-US" i="1" baseline="30000" dirty="0"/>
              <a:t>-10</a:t>
            </a:r>
            <a:r>
              <a:rPr lang="en-US" i="1" dirty="0"/>
              <a:t> </a:t>
            </a:r>
            <a:r>
              <a:rPr lang="en-US" i="1" dirty="0" err="1"/>
              <a:t>approx</a:t>
            </a:r>
            <a:r>
              <a:rPr lang="en-US" i="1" dirty="0"/>
              <a:t> 0.00005</a:t>
            </a:r>
            <a:r>
              <a:rPr lang="en-US" dirty="0"/>
              <a:t>. At this temperature, it is essentially only performing steps that improve the value or leave it unchanged. </a:t>
            </a:r>
          </a:p>
          <a:p>
            <a:r>
              <a:rPr lang="en-US" dirty="0"/>
              <a:t>If the temperature is high, as in the </a:t>
            </a:r>
            <a:r>
              <a:rPr lang="en-US" i="1" dirty="0"/>
              <a:t>T=10</a:t>
            </a:r>
            <a:r>
              <a:rPr lang="en-US" dirty="0"/>
              <a:t> case, the algorithm tends to accept steps that only worsen a small amount; it does not tend to accept very large worsening steps. There is a slight preference for improving steps. As the temperature is reduced (e.g., when </a:t>
            </a:r>
            <a:r>
              <a:rPr lang="en-US" i="1" dirty="0"/>
              <a:t>T=1</a:t>
            </a:r>
            <a:r>
              <a:rPr lang="en-US" dirty="0"/>
              <a:t>), worsening steps, although still possible, become much less likely. When the temperature is low (e.g., 0.1), it is very rare that it chooses a worsening step.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FE86-5A24-7743-8CAD-04CF07D637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04/10/22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65C06-299B-AD4B-8087-36B734D9246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76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04/10/22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04/10/22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04/10/22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04/10/22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04/10/22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04/10/22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04/10/22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04/10/22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04/10/22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Algorith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hworld.wolfram.com/NP-Problem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fr-FR" b="1" dirty="0"/>
              <a:t>Intelligent System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Local Search</a:t>
            </a:r>
          </a:p>
          <a:p>
            <a:pPr lvl="0"/>
            <a:endParaRPr lang="en-US" dirty="0"/>
          </a:p>
          <a:p>
            <a:pPr lvl="0"/>
            <a:r>
              <a:rPr lang="id-ID" dirty="0"/>
              <a:t>Nunung Nurul </a:t>
            </a:r>
            <a:r>
              <a:rPr lang="id-ID" dirty="0" err="1"/>
              <a:t>Q</a:t>
            </a:r>
            <a:r>
              <a:rPr lang="en-US" dirty="0"/>
              <a:t>o</a:t>
            </a:r>
            <a:r>
              <a:rPr lang="id-ID" dirty="0" err="1"/>
              <a:t>mariyah</a:t>
            </a:r>
            <a:r>
              <a:rPr lang="id-ID" dirty="0"/>
              <a:t> </a:t>
            </a:r>
          </a:p>
          <a:p>
            <a:r>
              <a:rPr lang="en-US" dirty="0"/>
              <a:t>n</a:t>
            </a:r>
            <a:r>
              <a:rPr lang="id-ID" dirty="0" err="1"/>
              <a:t>unung.qomariyah@binus.edu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865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EFA4227-1870-CE4A-A339-289AC5293675}" type="slidenum">
              <a:rPr lang="en-GB" altLang="en-US" sz="1400"/>
              <a:pPr/>
              <a:t>10</a:t>
            </a:fld>
            <a:endParaRPr lang="en-GB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80772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>
                <a:latin typeface="Arial" charset="0"/>
              </a:rPr>
              <a:t>An operator is needed to transform one solution to another:</a:t>
            </a:r>
          </a:p>
          <a:p>
            <a:pPr lvl="4">
              <a:buFontTx/>
              <a:buNone/>
            </a:pPr>
            <a:endParaRPr lang="en-GB" altLang="en-US">
              <a:latin typeface="Arial" charset="0"/>
            </a:endParaRPr>
          </a:p>
          <a:p>
            <a:r>
              <a:rPr lang="en-GB" altLang="en-US">
                <a:latin typeface="Arial" charset="0"/>
              </a:rPr>
              <a:t>TSP: two-swap (common)</a:t>
            </a:r>
          </a:p>
          <a:p>
            <a:pPr lvl="1"/>
            <a:r>
              <a:rPr lang="en-GB" altLang="en-US">
                <a:latin typeface="Arial" charset="0"/>
              </a:rPr>
              <a:t>take two cities and swap their location in the tour</a:t>
            </a:r>
          </a:p>
          <a:p>
            <a:pPr lvl="1"/>
            <a:r>
              <a:rPr lang="en-GB" altLang="en-US">
                <a:latin typeface="Arial" charset="0"/>
              </a:rPr>
              <a:t>e. g. A-B-C-D-E </a:t>
            </a:r>
            <a:r>
              <a:rPr lang="en-GB" altLang="en-US" i="1">
                <a:latin typeface="Arial" charset="0"/>
              </a:rPr>
              <a:t>swap</a:t>
            </a:r>
            <a:r>
              <a:rPr lang="en-GB" altLang="en-US">
                <a:latin typeface="Arial" charset="0"/>
              </a:rPr>
              <a:t>(A, D) yields D-B-C-A-E</a:t>
            </a:r>
          </a:p>
          <a:p>
            <a:pPr lvl="4"/>
            <a:endParaRPr lang="en-GB" altLang="en-US">
              <a:latin typeface="Arial" charset="0"/>
            </a:endParaRPr>
          </a:p>
          <a:p>
            <a:r>
              <a:rPr lang="en-GB" altLang="en-US">
                <a:latin typeface="Arial" charset="0"/>
              </a:rPr>
              <a:t>TSP: two-interchange</a:t>
            </a:r>
          </a:p>
          <a:p>
            <a:pPr lvl="1"/>
            <a:r>
              <a:rPr lang="en-GB" altLang="en-US">
                <a:latin typeface="Arial" charset="0"/>
              </a:rPr>
              <a:t>reverse the path between two cities</a:t>
            </a:r>
          </a:p>
          <a:p>
            <a:pPr lvl="1"/>
            <a:r>
              <a:rPr lang="en-GB" altLang="en-US">
                <a:latin typeface="Arial" charset="0"/>
              </a:rPr>
              <a:t>e. g. A-B-C-D-E </a:t>
            </a:r>
            <a:r>
              <a:rPr lang="en-GB" altLang="en-US" i="1">
                <a:latin typeface="Arial" charset="0"/>
              </a:rPr>
              <a:t>interchange</a:t>
            </a:r>
            <a:r>
              <a:rPr lang="en-GB" altLang="en-US">
                <a:latin typeface="Arial" charset="0"/>
              </a:rPr>
              <a:t>(A, D) yields D-C-B-A-E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TSP (4) </a:t>
            </a:r>
          </a:p>
        </p:txBody>
      </p:sp>
    </p:spTree>
    <p:extLst>
      <p:ext uri="{BB962C8B-B14F-4D97-AF65-F5344CB8AC3E}">
        <p14:creationId xmlns:p14="http://schemas.microsoft.com/office/powerpoint/2010/main" val="139007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DA024B9-AAAD-D241-A047-0560A19AA5D3}" type="slidenum">
              <a:rPr lang="en-GB" altLang="en-US" sz="1400"/>
              <a:pPr/>
              <a:t>11</a:t>
            </a:fld>
            <a:endParaRPr lang="en-GB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153400" cy="1219200"/>
          </a:xfrm>
        </p:spPr>
        <p:txBody>
          <a:bodyPr/>
          <a:lstStyle/>
          <a:p>
            <a:r>
              <a:rPr lang="en-GB" altLang="en-US" sz="2600">
                <a:latin typeface="Arial" charset="0"/>
              </a:rPr>
              <a:t>A TSP (with a two-swap operator) can be visualized as a function optimization problem as follows.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TSP (5) </a:t>
            </a:r>
          </a:p>
        </p:txBody>
      </p:sp>
      <p:grpSp>
        <p:nvGrpSpPr>
          <p:cNvPr id="10245" name="Group 51"/>
          <p:cNvGrpSpPr>
            <a:grpSpLocks/>
          </p:cNvGrpSpPr>
          <p:nvPr/>
        </p:nvGrpSpPr>
        <p:grpSpPr bwMode="auto">
          <a:xfrm>
            <a:off x="7391400" y="3124200"/>
            <a:ext cx="2438400" cy="2286000"/>
            <a:chOff x="5791200" y="2971800"/>
            <a:chExt cx="2438400" cy="2286000"/>
          </a:xfrm>
        </p:grpSpPr>
        <p:sp>
          <p:nvSpPr>
            <p:cNvPr id="10261" name="Oval 5"/>
            <p:cNvSpPr>
              <a:spLocks noChangeArrowheads="1"/>
            </p:cNvSpPr>
            <p:nvPr/>
          </p:nvSpPr>
          <p:spPr bwMode="auto">
            <a:xfrm>
              <a:off x="6781800" y="2971800"/>
              <a:ext cx="533400" cy="533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A</a:t>
              </a:r>
              <a:endParaRPr lang="en-GB" altLang="en-US"/>
            </a:p>
          </p:txBody>
        </p:sp>
        <p:sp>
          <p:nvSpPr>
            <p:cNvPr id="10262" name="Oval 6"/>
            <p:cNvSpPr>
              <a:spLocks noChangeArrowheads="1"/>
            </p:cNvSpPr>
            <p:nvPr/>
          </p:nvSpPr>
          <p:spPr bwMode="auto">
            <a:xfrm>
              <a:off x="5791200" y="3733800"/>
              <a:ext cx="533400" cy="533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B</a:t>
              </a:r>
              <a:endParaRPr lang="en-GB" altLang="en-US"/>
            </a:p>
          </p:txBody>
        </p:sp>
        <p:sp>
          <p:nvSpPr>
            <p:cNvPr id="10263" name="Oval 7"/>
            <p:cNvSpPr>
              <a:spLocks noChangeArrowheads="1"/>
            </p:cNvSpPr>
            <p:nvPr/>
          </p:nvSpPr>
          <p:spPr bwMode="auto">
            <a:xfrm>
              <a:off x="6858000" y="4724400"/>
              <a:ext cx="533400" cy="533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D</a:t>
              </a:r>
              <a:endParaRPr lang="en-GB" altLang="en-US" sz="2000">
                <a:latin typeface="Arial" charset="0"/>
                <a:sym typeface="Symbol" charset="2"/>
              </a:endParaRPr>
            </a:p>
          </p:txBody>
        </p:sp>
        <p:sp>
          <p:nvSpPr>
            <p:cNvPr id="10264" name="Oval 9"/>
            <p:cNvSpPr>
              <a:spLocks noChangeArrowheads="1"/>
            </p:cNvSpPr>
            <p:nvPr/>
          </p:nvSpPr>
          <p:spPr bwMode="auto">
            <a:xfrm>
              <a:off x="7696200" y="3733800"/>
              <a:ext cx="533400" cy="5334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C</a:t>
              </a:r>
              <a:endParaRPr lang="en-GB" altLang="en-US" sz="2000">
                <a:latin typeface="Arial" charset="0"/>
                <a:sym typeface="Symbol" charset="2"/>
              </a:endParaRPr>
            </a:p>
          </p:txBody>
        </p:sp>
        <p:sp>
          <p:nvSpPr>
            <p:cNvPr id="10265" name="Line 11"/>
            <p:cNvSpPr>
              <a:spLocks noChangeShapeType="1"/>
            </p:cNvSpPr>
            <p:nvPr/>
          </p:nvSpPr>
          <p:spPr bwMode="auto">
            <a:xfrm>
              <a:off x="7067550" y="3505200"/>
              <a:ext cx="1905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Line 14"/>
            <p:cNvSpPr>
              <a:spLocks noChangeShapeType="1"/>
            </p:cNvSpPr>
            <p:nvPr/>
          </p:nvSpPr>
          <p:spPr bwMode="auto">
            <a:xfrm>
              <a:off x="6324600" y="4038595"/>
              <a:ext cx="1371600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Line 15"/>
            <p:cNvSpPr>
              <a:spLocks noChangeShapeType="1"/>
            </p:cNvSpPr>
            <p:nvPr/>
          </p:nvSpPr>
          <p:spPr bwMode="auto">
            <a:xfrm flipV="1">
              <a:off x="6248400" y="33528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Line 16"/>
            <p:cNvSpPr>
              <a:spLocks noChangeShapeType="1"/>
            </p:cNvSpPr>
            <p:nvPr/>
          </p:nvSpPr>
          <p:spPr bwMode="auto">
            <a:xfrm>
              <a:off x="6248401" y="4191001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Line 18"/>
            <p:cNvSpPr>
              <a:spLocks noChangeShapeType="1"/>
            </p:cNvSpPr>
            <p:nvPr/>
          </p:nvSpPr>
          <p:spPr bwMode="auto">
            <a:xfrm>
              <a:off x="7315200" y="3352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Line 19"/>
            <p:cNvSpPr>
              <a:spLocks noChangeShapeType="1"/>
            </p:cNvSpPr>
            <p:nvPr/>
          </p:nvSpPr>
          <p:spPr bwMode="auto">
            <a:xfrm flipV="1">
              <a:off x="7391400" y="42672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Text Box 20"/>
            <p:cNvSpPr txBox="1">
              <a:spLocks noChangeArrowheads="1"/>
            </p:cNvSpPr>
            <p:nvPr/>
          </p:nvSpPr>
          <p:spPr bwMode="auto">
            <a:xfrm>
              <a:off x="6191250" y="4419600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6</a:t>
              </a:r>
              <a:endParaRPr lang="en-GB" altLang="en-US"/>
            </a:p>
          </p:txBody>
        </p:sp>
        <p:sp>
          <p:nvSpPr>
            <p:cNvPr id="10272" name="Text Box 21"/>
            <p:cNvSpPr txBox="1">
              <a:spLocks noChangeArrowheads="1"/>
            </p:cNvSpPr>
            <p:nvPr/>
          </p:nvSpPr>
          <p:spPr bwMode="auto">
            <a:xfrm>
              <a:off x="6324600" y="327660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 dirty="0"/>
                <a:t>5</a:t>
              </a:r>
              <a:endParaRPr lang="en-GB" altLang="en-US" dirty="0"/>
            </a:p>
          </p:txBody>
        </p:sp>
        <p:sp>
          <p:nvSpPr>
            <p:cNvPr id="10273" name="Text Box 22"/>
            <p:cNvSpPr txBox="1">
              <a:spLocks noChangeArrowheads="1"/>
            </p:cNvSpPr>
            <p:nvPr/>
          </p:nvSpPr>
          <p:spPr bwMode="auto">
            <a:xfrm>
              <a:off x="7467600" y="3200400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4</a:t>
              </a:r>
            </a:p>
          </p:txBody>
        </p:sp>
        <p:sp>
          <p:nvSpPr>
            <p:cNvPr id="10274" name="Text Box 23"/>
            <p:cNvSpPr txBox="1">
              <a:spLocks noChangeArrowheads="1"/>
            </p:cNvSpPr>
            <p:nvPr/>
          </p:nvSpPr>
          <p:spPr bwMode="auto">
            <a:xfrm>
              <a:off x="7696200" y="441960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3</a:t>
              </a:r>
              <a:endParaRPr lang="en-GB" altLang="en-US"/>
            </a:p>
          </p:txBody>
        </p:sp>
        <p:sp>
          <p:nvSpPr>
            <p:cNvPr id="10275" name="Text Box 25"/>
            <p:cNvSpPr txBox="1">
              <a:spLocks noChangeArrowheads="1"/>
            </p:cNvSpPr>
            <p:nvPr/>
          </p:nvSpPr>
          <p:spPr bwMode="auto">
            <a:xfrm>
              <a:off x="7029450" y="415925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9</a:t>
              </a:r>
              <a:endParaRPr lang="en-GB" altLang="en-US"/>
            </a:p>
          </p:txBody>
        </p:sp>
        <p:sp>
          <p:nvSpPr>
            <p:cNvPr id="10276" name="Text Box 26"/>
            <p:cNvSpPr txBox="1">
              <a:spLocks noChangeArrowheads="1"/>
            </p:cNvSpPr>
            <p:nvPr/>
          </p:nvSpPr>
          <p:spPr bwMode="auto">
            <a:xfrm>
              <a:off x="6553200" y="400685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6</a:t>
              </a:r>
              <a:endParaRPr lang="en-GB" altLang="en-US"/>
            </a:p>
          </p:txBody>
        </p:sp>
      </p:grpSp>
      <p:grpSp>
        <p:nvGrpSpPr>
          <p:cNvPr id="10246" name="Group 55"/>
          <p:cNvGrpSpPr>
            <a:grpSpLocks/>
          </p:cNvGrpSpPr>
          <p:nvPr/>
        </p:nvGrpSpPr>
        <p:grpSpPr bwMode="auto">
          <a:xfrm>
            <a:off x="2438400" y="2895600"/>
            <a:ext cx="4221892" cy="3200400"/>
            <a:chOff x="908299" y="2743200"/>
            <a:chExt cx="4221646" cy="3200400"/>
          </a:xfrm>
        </p:grpSpPr>
        <p:sp>
          <p:nvSpPr>
            <p:cNvPr id="10247" name="Line 19"/>
            <p:cNvSpPr>
              <a:spLocks noChangeShapeType="1"/>
            </p:cNvSpPr>
            <p:nvPr/>
          </p:nvSpPr>
          <p:spPr bwMode="auto">
            <a:xfrm flipV="1">
              <a:off x="1371600" y="3124200"/>
              <a:ext cx="0" cy="281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Line 20"/>
            <p:cNvSpPr>
              <a:spLocks noChangeShapeType="1"/>
            </p:cNvSpPr>
            <p:nvPr/>
          </p:nvSpPr>
          <p:spPr bwMode="auto">
            <a:xfrm>
              <a:off x="1295400" y="38862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Text Box 21"/>
            <p:cNvSpPr txBox="1">
              <a:spLocks noChangeArrowheads="1"/>
            </p:cNvSpPr>
            <p:nvPr/>
          </p:nvSpPr>
          <p:spPr bwMode="auto">
            <a:xfrm>
              <a:off x="990600" y="370205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600"/>
                <a:t>25</a:t>
              </a:r>
            </a:p>
          </p:txBody>
        </p:sp>
        <p:sp>
          <p:nvSpPr>
            <p:cNvPr id="10250" name="Line 22"/>
            <p:cNvSpPr>
              <a:spLocks noChangeShapeType="1"/>
            </p:cNvSpPr>
            <p:nvPr/>
          </p:nvSpPr>
          <p:spPr bwMode="auto">
            <a:xfrm>
              <a:off x="1295400" y="45720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23"/>
            <p:cNvSpPr>
              <a:spLocks noChangeShapeType="1"/>
            </p:cNvSpPr>
            <p:nvPr/>
          </p:nvSpPr>
          <p:spPr bwMode="auto">
            <a:xfrm>
              <a:off x="1295400" y="52578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Text Box 24"/>
            <p:cNvSpPr txBox="1">
              <a:spLocks noChangeArrowheads="1"/>
            </p:cNvSpPr>
            <p:nvPr/>
          </p:nvSpPr>
          <p:spPr bwMode="auto">
            <a:xfrm>
              <a:off x="990600" y="441960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600"/>
                <a:t>20</a:t>
              </a:r>
            </a:p>
          </p:txBody>
        </p:sp>
        <p:sp>
          <p:nvSpPr>
            <p:cNvPr id="10253" name="Text Box 25"/>
            <p:cNvSpPr txBox="1">
              <a:spLocks noChangeArrowheads="1"/>
            </p:cNvSpPr>
            <p:nvPr/>
          </p:nvSpPr>
          <p:spPr bwMode="auto">
            <a:xfrm>
              <a:off x="990600" y="507365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600"/>
                <a:t>15</a:t>
              </a:r>
            </a:p>
          </p:txBody>
        </p:sp>
        <p:sp>
          <p:nvSpPr>
            <p:cNvPr id="10254" name="Oval 4"/>
            <p:cNvSpPr>
              <a:spLocks noChangeArrowheads="1"/>
            </p:cNvSpPr>
            <p:nvPr/>
          </p:nvSpPr>
          <p:spPr bwMode="auto">
            <a:xfrm>
              <a:off x="2819400" y="3810000"/>
              <a:ext cx="838200" cy="6096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/>
                <a:t>a-b-c-d</a:t>
              </a:r>
            </a:p>
            <a:p>
              <a:pPr algn="ctr"/>
              <a:r>
                <a:rPr lang="en-US" altLang="en-US" sz="1600"/>
                <a:t>23</a:t>
              </a:r>
            </a:p>
          </p:txBody>
        </p:sp>
        <p:sp>
          <p:nvSpPr>
            <p:cNvPr id="10255" name="Oval 6"/>
            <p:cNvSpPr>
              <a:spLocks noChangeArrowheads="1"/>
            </p:cNvSpPr>
            <p:nvPr/>
          </p:nvSpPr>
          <p:spPr bwMode="auto">
            <a:xfrm>
              <a:off x="3962400" y="4419600"/>
              <a:ext cx="838200" cy="6096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/>
                <a:t>a-b-d-c</a:t>
              </a:r>
            </a:p>
            <a:p>
              <a:pPr algn="ctr"/>
              <a:r>
                <a:rPr lang="en-US" altLang="en-US" sz="1600"/>
                <a:t>19</a:t>
              </a:r>
            </a:p>
          </p:txBody>
        </p:sp>
        <p:sp>
          <p:nvSpPr>
            <p:cNvPr id="10256" name="Oval 9"/>
            <p:cNvSpPr>
              <a:spLocks noChangeArrowheads="1"/>
            </p:cNvSpPr>
            <p:nvPr/>
          </p:nvSpPr>
          <p:spPr bwMode="auto">
            <a:xfrm>
              <a:off x="1600200" y="3581400"/>
              <a:ext cx="8382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/>
                <a:t>a-c-b-d</a:t>
              </a:r>
            </a:p>
            <a:p>
              <a:pPr algn="ctr"/>
              <a:r>
                <a:rPr lang="en-US" altLang="en-US" sz="1600"/>
                <a:t>25</a:t>
              </a:r>
            </a:p>
          </p:txBody>
        </p:sp>
        <p:sp>
          <p:nvSpPr>
            <p:cNvPr id="10257" name="Line 12"/>
            <p:cNvSpPr>
              <a:spLocks noChangeShapeType="1"/>
            </p:cNvSpPr>
            <p:nvPr/>
          </p:nvSpPr>
          <p:spPr bwMode="auto">
            <a:xfrm flipH="1" flipV="1">
              <a:off x="3581400" y="42672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28"/>
            <p:cNvSpPr>
              <a:spLocks noChangeShapeType="1"/>
            </p:cNvSpPr>
            <p:nvPr/>
          </p:nvSpPr>
          <p:spPr bwMode="auto">
            <a:xfrm flipH="1" flipV="1">
              <a:off x="2438400" y="3962400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V="1">
              <a:off x="1371600" y="5943600"/>
              <a:ext cx="3758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TextBox 52"/>
            <p:cNvSpPr txBox="1">
              <a:spLocks noChangeArrowheads="1"/>
            </p:cNvSpPr>
            <p:nvPr/>
          </p:nvSpPr>
          <p:spPr bwMode="auto">
            <a:xfrm>
              <a:off x="908299" y="2743200"/>
              <a:ext cx="212590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2000" i="1"/>
                <a:t>f(x)=tour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95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>
                <a:latin typeface="Arial" charset="0"/>
              </a:rPr>
              <a:t>Complete</a:t>
            </a:r>
            <a:r>
              <a:rPr lang="en-GB" altLang="en-US" dirty="0">
                <a:latin typeface="Arial" charset="0"/>
              </a:rPr>
              <a:t> searching is suitable for problems that </a:t>
            </a:r>
          </a:p>
          <a:p>
            <a:pPr lvl="1"/>
            <a:r>
              <a:rPr lang="en-GB" altLang="en-US" b="1" u="sng" dirty="0">
                <a:solidFill>
                  <a:srgbClr val="C00000"/>
                </a:solidFill>
                <a:latin typeface="Arial" charset="0"/>
              </a:rPr>
              <a:t>do not care </a:t>
            </a:r>
            <a:r>
              <a:rPr lang="en-GB" altLang="en-US" dirty="0">
                <a:latin typeface="Arial" charset="0"/>
              </a:rPr>
              <a:t>about the solution path</a:t>
            </a:r>
          </a:p>
          <a:p>
            <a:pPr lvl="1"/>
            <a:r>
              <a:rPr lang="en-GB" altLang="en-US" dirty="0">
                <a:latin typeface="Arial" charset="0"/>
              </a:rPr>
              <a:t>aimed at optimizing </a:t>
            </a:r>
            <a:r>
              <a:rPr lang="en-GB" altLang="en-US" b="1" dirty="0">
                <a:solidFill>
                  <a:srgbClr val="C00000"/>
                </a:solidFill>
                <a:latin typeface="Arial" charset="0"/>
              </a:rPr>
              <a:t>an objective function</a:t>
            </a:r>
          </a:p>
          <a:p>
            <a:pPr lvl="1"/>
            <a:r>
              <a:rPr lang="en-GB" altLang="en-US" dirty="0">
                <a:latin typeface="Arial" charset="0"/>
              </a:rPr>
              <a:t>require exponential time to find the optimal solution (NP-Hard problems)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BEB1E59-7ECE-C54F-8A46-3F5EFDE70117}" type="slidenum">
              <a:rPr lang="en-GB" altLang="en-US" sz="1400"/>
              <a:pPr/>
              <a:t>12</a:t>
            </a:fld>
            <a:endParaRPr lang="en-GB" altLang="en-US" sz="1400"/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Complete Searching (2)</a:t>
            </a:r>
          </a:p>
        </p:txBody>
      </p:sp>
    </p:spTree>
    <p:extLst>
      <p:ext uri="{BB962C8B-B14F-4D97-AF65-F5344CB8AC3E}">
        <p14:creationId xmlns:p14="http://schemas.microsoft.com/office/powerpoint/2010/main" val="174767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Hard problems can be solved in a reasonable time (i.e. polynomial) by either:</a:t>
            </a:r>
          </a:p>
          <a:p>
            <a:pPr lvl="1"/>
            <a:r>
              <a:rPr lang="en-GB" altLang="en-US" dirty="0">
                <a:latin typeface="Arial" charset="0"/>
              </a:rPr>
              <a:t>Approximate </a:t>
            </a:r>
            <a:r>
              <a:rPr lang="en-GB" altLang="en-US" b="1" dirty="0">
                <a:solidFill>
                  <a:srgbClr val="C00000"/>
                </a:solidFill>
                <a:latin typeface="Arial" charset="0"/>
              </a:rPr>
              <a:t>model</a:t>
            </a:r>
            <a:r>
              <a:rPr lang="en-GB" altLang="en-US" dirty="0">
                <a:latin typeface="Arial" charset="0"/>
              </a:rPr>
              <a:t>: find an </a:t>
            </a:r>
            <a:r>
              <a:rPr lang="en-GB" altLang="en-US" u="sng" dirty="0">
                <a:latin typeface="Arial" charset="0"/>
              </a:rPr>
              <a:t>exact</a:t>
            </a:r>
            <a:r>
              <a:rPr lang="en-GB" altLang="en-US" dirty="0">
                <a:latin typeface="Arial" charset="0"/>
              </a:rPr>
              <a:t> solution to a </a:t>
            </a:r>
            <a:r>
              <a:rPr lang="en-GB" altLang="en-US" u="sng" dirty="0">
                <a:latin typeface="Arial" charset="0"/>
              </a:rPr>
              <a:t>simpler</a:t>
            </a:r>
            <a:r>
              <a:rPr lang="en-GB" altLang="en-US" dirty="0">
                <a:latin typeface="Arial" charset="0"/>
              </a:rPr>
              <a:t> version of the problem</a:t>
            </a:r>
          </a:p>
          <a:p>
            <a:pPr lvl="1"/>
            <a:r>
              <a:rPr lang="en-GB" altLang="en-US" dirty="0">
                <a:latin typeface="Arial" charset="0"/>
              </a:rPr>
              <a:t>Approximate </a:t>
            </a:r>
            <a:r>
              <a:rPr lang="en-GB" altLang="en-US" b="1" dirty="0">
                <a:solidFill>
                  <a:srgbClr val="C00000"/>
                </a:solidFill>
                <a:latin typeface="Arial" charset="0"/>
              </a:rPr>
              <a:t>solution</a:t>
            </a:r>
            <a:r>
              <a:rPr lang="en-GB" altLang="en-US" dirty="0">
                <a:latin typeface="Arial" charset="0"/>
              </a:rPr>
              <a:t>: find a </a:t>
            </a:r>
            <a:r>
              <a:rPr lang="en-GB" altLang="en-US" u="sng" dirty="0">
                <a:latin typeface="Arial" charset="0"/>
              </a:rPr>
              <a:t>non-optimal</a:t>
            </a:r>
            <a:r>
              <a:rPr lang="en-GB" altLang="en-US" dirty="0">
                <a:latin typeface="Arial" charset="0"/>
              </a:rPr>
              <a:t> solution of the </a:t>
            </a:r>
            <a:r>
              <a:rPr lang="en-GB" altLang="en-US" u="sng" dirty="0">
                <a:latin typeface="Arial" charset="0"/>
              </a:rPr>
              <a:t>original</a:t>
            </a:r>
            <a:r>
              <a:rPr lang="en-GB" altLang="en-US" dirty="0">
                <a:latin typeface="Arial" charset="0"/>
              </a:rPr>
              <a:t> hard problem.</a:t>
            </a:r>
          </a:p>
          <a:p>
            <a:endParaRPr lang="en-GB" altLang="en-US" dirty="0">
              <a:latin typeface="Arial" charset="0"/>
            </a:endParaRPr>
          </a:p>
          <a:p>
            <a:r>
              <a:rPr lang="en-GB" altLang="en-US" i="1" dirty="0">
                <a:latin typeface="Arial" charset="0"/>
              </a:rPr>
              <a:t>We'll explore means to search through complete solution space for a solution that is </a:t>
            </a:r>
            <a:r>
              <a:rPr lang="en-GB" altLang="en-US" i="1" u="sng" dirty="0">
                <a:solidFill>
                  <a:srgbClr val="C00000"/>
                </a:solidFill>
                <a:latin typeface="Arial" charset="0"/>
              </a:rPr>
              <a:t>near optimal</a:t>
            </a:r>
            <a:r>
              <a:rPr lang="en-GB" altLang="en-US" i="1" dirty="0">
                <a:latin typeface="Arial" charset="0"/>
              </a:rPr>
              <a:t>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F5D9930-ACC6-2B4F-BE00-CE0D72BB2337}" type="slidenum">
              <a:rPr lang="en-GB" altLang="en-US" sz="1400"/>
              <a:pPr/>
              <a:t>13</a:t>
            </a:fld>
            <a:endParaRPr lang="en-GB" altLang="en-US" sz="1400"/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Complete Searching (3)</a:t>
            </a:r>
          </a:p>
        </p:txBody>
      </p:sp>
    </p:spTree>
    <p:extLst>
      <p:ext uri="{BB962C8B-B14F-4D97-AF65-F5344CB8AC3E}">
        <p14:creationId xmlns:p14="http://schemas.microsoft.com/office/powerpoint/2010/main" val="201037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1015546" cy="4351338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Arial" charset="0"/>
              </a:rPr>
              <a:t>Local search considers only those solutions in the </a:t>
            </a:r>
            <a:r>
              <a:rPr lang="en-GB" b="1" dirty="0">
                <a:solidFill>
                  <a:srgbClr val="C00000"/>
                </a:solidFill>
                <a:latin typeface="Arial" charset="0"/>
              </a:rPr>
              <a:t>neighbourhood</a:t>
            </a:r>
          </a:p>
          <a:p>
            <a:pPr lvl="1">
              <a:defRPr/>
            </a:pPr>
            <a:r>
              <a:rPr lang="id-ID" dirty="0">
                <a:latin typeface="Arial" charset="0"/>
              </a:rPr>
              <a:t>Global </a:t>
            </a:r>
            <a:r>
              <a:rPr lang="id-ID" dirty="0" err="1">
                <a:latin typeface="Arial" charset="0"/>
              </a:rPr>
              <a:t>search</a:t>
            </a:r>
            <a:r>
              <a:rPr lang="id-ID" dirty="0">
                <a:latin typeface="Arial" charset="0"/>
              </a:rPr>
              <a:t> </a:t>
            </a:r>
            <a:r>
              <a:rPr lang="id-ID" dirty="0" err="1">
                <a:latin typeface="Arial" charset="0"/>
              </a:rPr>
              <a:t>would</a:t>
            </a:r>
            <a:r>
              <a:rPr lang="id-ID" dirty="0">
                <a:latin typeface="Arial" charset="0"/>
              </a:rPr>
              <a:t> </a:t>
            </a:r>
            <a:r>
              <a:rPr lang="id-ID" dirty="0" err="1">
                <a:latin typeface="Arial" charset="0"/>
              </a:rPr>
              <a:t>consider</a:t>
            </a:r>
            <a:r>
              <a:rPr lang="id-ID" dirty="0">
                <a:latin typeface="Arial" charset="0"/>
              </a:rPr>
              <a:t> </a:t>
            </a:r>
            <a:r>
              <a:rPr lang="id-ID" dirty="0" err="1">
                <a:latin typeface="Arial" charset="0"/>
              </a:rPr>
              <a:t>all</a:t>
            </a:r>
            <a:r>
              <a:rPr lang="id-ID" dirty="0">
                <a:latin typeface="Arial" charset="0"/>
              </a:rPr>
              <a:t> </a:t>
            </a:r>
            <a:r>
              <a:rPr lang="id-ID" dirty="0" err="1">
                <a:latin typeface="Arial" charset="0"/>
              </a:rPr>
              <a:t>possible</a:t>
            </a:r>
            <a:r>
              <a:rPr lang="id-ID" dirty="0">
                <a:latin typeface="Arial" charset="0"/>
              </a:rPr>
              <a:t> </a:t>
            </a:r>
            <a:r>
              <a:rPr lang="id-ID" dirty="0" err="1">
                <a:latin typeface="Arial" charset="0"/>
              </a:rPr>
              <a:t>solutions</a:t>
            </a:r>
            <a:endParaRPr lang="id-ID" dirty="0">
              <a:latin typeface="Arial" charset="0"/>
            </a:endParaRPr>
          </a:p>
          <a:p>
            <a:pPr lvl="1">
              <a:defRPr/>
            </a:pPr>
            <a:endParaRPr lang="id-ID" dirty="0">
              <a:latin typeface="Arial" charset="0"/>
            </a:endParaRPr>
          </a:p>
          <a:p>
            <a:pPr>
              <a:defRPr/>
            </a:pPr>
            <a:r>
              <a:rPr lang="en-GB" dirty="0">
                <a:latin typeface="Arial" charset="0"/>
              </a:rPr>
              <a:t>Those solutions that can be reached with </a:t>
            </a:r>
            <a:r>
              <a:rPr lang="en-GB" u="sng" dirty="0">
                <a:latin typeface="Arial" charset="0"/>
              </a:rPr>
              <a:t>one application of an operator</a:t>
            </a:r>
            <a:r>
              <a:rPr lang="en-GB" dirty="0">
                <a:latin typeface="Arial" charset="0"/>
              </a:rPr>
              <a:t> in the current solution's </a:t>
            </a:r>
            <a:r>
              <a:rPr lang="en-GB" dirty="0" err="1">
                <a:latin typeface="Arial" charset="0"/>
              </a:rPr>
              <a:t>neighborhood</a:t>
            </a:r>
            <a:r>
              <a:rPr lang="en-GB" dirty="0">
                <a:latin typeface="Arial" charset="0"/>
              </a:rPr>
              <a:t> </a:t>
            </a:r>
          </a:p>
          <a:p>
            <a:pPr>
              <a:defRPr/>
            </a:pPr>
            <a:endParaRPr lang="en-GB" sz="1800" dirty="0">
              <a:latin typeface="Arial" charset="0"/>
            </a:endParaRPr>
          </a:p>
          <a:p>
            <a:pPr>
              <a:defRPr/>
            </a:pPr>
            <a:r>
              <a:rPr lang="en-GB" dirty="0">
                <a:latin typeface="Arial" charset="0"/>
              </a:rPr>
              <a:t>The </a:t>
            </a:r>
            <a:r>
              <a:rPr lang="en-GB" dirty="0" err="1">
                <a:latin typeface="Arial" charset="0"/>
              </a:rPr>
              <a:t>neighborhood</a:t>
            </a:r>
            <a:r>
              <a:rPr lang="en-GB" dirty="0">
                <a:latin typeface="Arial" charset="0"/>
              </a:rPr>
              <a:t> should be much </a:t>
            </a:r>
            <a:r>
              <a:rPr lang="en-GB" u="sng" dirty="0">
                <a:latin typeface="Arial" charset="0"/>
              </a:rPr>
              <a:t>smaller than the size of the search space</a:t>
            </a:r>
            <a:r>
              <a:rPr lang="en-GB" dirty="0">
                <a:latin typeface="Arial" charset="0"/>
              </a:rPr>
              <a:t> (otherwise the search degenerates)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ABD3823-7756-EA48-A3A2-B8E306DDDE16}" type="slidenum">
              <a:rPr lang="en-GB" altLang="en-US" sz="1400" smtClean="0"/>
              <a:pPr/>
              <a:t>14</a:t>
            </a:fld>
            <a:endParaRPr lang="en-GB" altLang="en-US" sz="1400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Localized Searching</a:t>
            </a:r>
          </a:p>
        </p:txBody>
      </p:sp>
    </p:spTree>
    <p:extLst>
      <p:ext uri="{BB962C8B-B14F-4D97-AF65-F5344CB8AC3E}">
        <p14:creationId xmlns:p14="http://schemas.microsoft.com/office/powerpoint/2010/main" val="196012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sz="2400" dirty="0">
                <a:latin typeface="Arial" charset="0"/>
              </a:rPr>
              <a:t>An evaluation </a:t>
            </a:r>
            <a:r>
              <a:rPr lang="en-GB" sz="2400" b="1" dirty="0">
                <a:solidFill>
                  <a:srgbClr val="C00000"/>
                </a:solidFill>
                <a:latin typeface="Arial" charset="0"/>
              </a:rPr>
              <a:t>function </a:t>
            </a:r>
            <a:r>
              <a:rPr lang="en-GB" sz="2400" b="1" i="1" dirty="0">
                <a:solidFill>
                  <a:srgbClr val="C00000"/>
                </a:solidFill>
                <a:latin typeface="Arial" charset="0"/>
              </a:rPr>
              <a:t>f</a:t>
            </a:r>
            <a:r>
              <a:rPr lang="en-GB" sz="2400" b="1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GB" sz="2400" b="1" i="1" dirty="0">
                <a:solidFill>
                  <a:srgbClr val="C00000"/>
                </a:solidFill>
                <a:latin typeface="Arial" charset="0"/>
              </a:rPr>
              <a:t>n</a:t>
            </a:r>
            <a:r>
              <a:rPr lang="en-GB" sz="2400" dirty="0">
                <a:latin typeface="Arial" charset="0"/>
              </a:rPr>
              <a:t>) is used to map each solution to a number corresponding to the quality of that solution.</a:t>
            </a:r>
          </a:p>
          <a:p>
            <a:pPr lvl="1">
              <a:defRPr/>
            </a:pPr>
            <a:r>
              <a:rPr lang="en-GB" sz="2000" dirty="0">
                <a:latin typeface="Arial" charset="0"/>
              </a:rPr>
              <a:t>TSP: Use the distance of the tour path. A better solution has a shorter tour path.</a:t>
            </a:r>
          </a:p>
          <a:p>
            <a:pPr marL="457200" lvl="1" indent="0">
              <a:buNone/>
              <a:defRPr/>
            </a:pPr>
            <a:endParaRPr lang="id-ID" sz="2000" dirty="0">
              <a:latin typeface="Arial" charset="0"/>
            </a:endParaRPr>
          </a:p>
          <a:p>
            <a:pPr>
              <a:defRPr/>
            </a:pPr>
            <a:endParaRPr lang="en-GB" dirty="0">
              <a:latin typeface="Arial" charset="0"/>
            </a:endParaRPr>
          </a:p>
          <a:p>
            <a:pPr>
              <a:defRPr/>
            </a:pPr>
            <a:r>
              <a:rPr lang="en-GB" sz="2400" dirty="0">
                <a:latin typeface="Arial" charset="0"/>
              </a:rPr>
              <a:t>Minimize </a:t>
            </a:r>
            <a:r>
              <a:rPr lang="en-GB" sz="2400" i="1" dirty="0">
                <a:latin typeface="Arial" charset="0"/>
              </a:rPr>
              <a:t>f</a:t>
            </a:r>
            <a:r>
              <a:rPr lang="en-GB" sz="2400" dirty="0">
                <a:latin typeface="Arial" charset="0"/>
              </a:rPr>
              <a:t>(</a:t>
            </a:r>
            <a:r>
              <a:rPr lang="en-GB" sz="2400" i="1" dirty="0">
                <a:latin typeface="Arial" charset="0"/>
              </a:rPr>
              <a:t>n</a:t>
            </a:r>
            <a:r>
              <a:rPr lang="en-GB" sz="2400" dirty="0">
                <a:latin typeface="Arial" charset="0"/>
              </a:rPr>
              <a:t>):</a:t>
            </a:r>
            <a:endParaRPr lang="en-GB" dirty="0">
              <a:latin typeface="Arial" charset="0"/>
            </a:endParaRPr>
          </a:p>
          <a:p>
            <a:pPr>
              <a:buFontTx/>
              <a:buNone/>
              <a:defRPr/>
            </a:pPr>
            <a:r>
              <a:rPr lang="en-GB" sz="2400" dirty="0">
                <a:latin typeface="Arial" charset="0"/>
              </a:rPr>
              <a:t>    called </a:t>
            </a:r>
            <a:r>
              <a:rPr lang="en-GB" sz="2400" b="1" i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valley finding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GB" sz="2400" dirty="0">
                <a:latin typeface="Arial" charset="0"/>
              </a:rPr>
              <a:t>(</a:t>
            </a:r>
            <a:r>
              <a:rPr lang="en-GB" sz="2400" b="1" i="1" dirty="0">
                <a:solidFill>
                  <a:srgbClr val="993200"/>
                </a:solidFill>
                <a:latin typeface="Arial" charset="0"/>
              </a:rPr>
              <a:t>gradient descent</a:t>
            </a:r>
            <a:r>
              <a:rPr lang="en-GB" sz="2400" dirty="0">
                <a:solidFill>
                  <a:srgbClr val="993200"/>
                </a:solidFill>
                <a:latin typeface="Arial" charset="0"/>
              </a:rPr>
              <a:t> </a:t>
            </a:r>
            <a:r>
              <a:rPr lang="en-GB" sz="2400" dirty="0">
                <a:latin typeface="Arial" charset="0"/>
              </a:rPr>
              <a:t>if continuous)</a:t>
            </a:r>
          </a:p>
          <a:p>
            <a:pPr>
              <a:defRPr/>
            </a:pPr>
            <a:r>
              <a:rPr lang="en-GB" sz="2400" dirty="0">
                <a:latin typeface="Arial" charset="0"/>
              </a:rPr>
              <a:t>Maximize </a:t>
            </a:r>
            <a:r>
              <a:rPr lang="en-GB" sz="2400" i="1" dirty="0">
                <a:latin typeface="Arial" charset="0"/>
              </a:rPr>
              <a:t>f</a:t>
            </a:r>
            <a:r>
              <a:rPr lang="en-GB" sz="2400" dirty="0">
                <a:latin typeface="Arial" charset="0"/>
              </a:rPr>
              <a:t>(</a:t>
            </a:r>
            <a:r>
              <a:rPr lang="en-GB" sz="2400" i="1" dirty="0">
                <a:latin typeface="Arial" charset="0"/>
              </a:rPr>
              <a:t>n</a:t>
            </a:r>
            <a:r>
              <a:rPr lang="en-GB" sz="2400" dirty="0">
                <a:latin typeface="Arial" charset="0"/>
              </a:rPr>
              <a:t>):</a:t>
            </a:r>
          </a:p>
          <a:p>
            <a:pPr>
              <a:buFontTx/>
              <a:buNone/>
              <a:defRPr/>
            </a:pPr>
            <a:r>
              <a:rPr lang="en-GB" sz="2400" dirty="0">
                <a:latin typeface="Arial" charset="0"/>
              </a:rPr>
              <a:t>    called </a:t>
            </a:r>
            <a:r>
              <a:rPr lang="en-GB" sz="2400" b="1" i="1" dirty="0">
                <a:solidFill>
                  <a:srgbClr val="993200"/>
                </a:solidFill>
                <a:latin typeface="Arial" charset="0"/>
              </a:rPr>
              <a:t>hill climbing</a:t>
            </a:r>
            <a:r>
              <a:rPr lang="en-GB" sz="2400" dirty="0">
                <a:solidFill>
                  <a:srgbClr val="993200"/>
                </a:solidFill>
                <a:latin typeface="Arial" charset="0"/>
              </a:rPr>
              <a:t> </a:t>
            </a:r>
            <a:r>
              <a:rPr lang="en-GB" sz="2400" dirty="0">
                <a:latin typeface="Arial" charset="0"/>
              </a:rPr>
              <a:t>(or </a:t>
            </a:r>
            <a:r>
              <a:rPr lang="en-GB" sz="2400" b="1" i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gradient ascent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GB" sz="2400" dirty="0">
                <a:latin typeface="Arial" charset="0"/>
              </a:rPr>
              <a:t>if continuous)</a:t>
            </a:r>
            <a:endParaRPr lang="id-ID" sz="2400" dirty="0">
              <a:latin typeface="Arial" charset="0"/>
            </a:endParaRPr>
          </a:p>
          <a:p>
            <a:pPr>
              <a:defRPr/>
            </a:pPr>
            <a:endParaRPr lang="id-ID" sz="2400" dirty="0">
              <a:latin typeface="Arial" charset="0"/>
            </a:endParaRPr>
          </a:p>
          <a:p>
            <a:pPr>
              <a:defRPr/>
            </a:pPr>
            <a:r>
              <a:rPr lang="id-ID" sz="2400" dirty="0">
                <a:latin typeface="Arial" charset="0"/>
              </a:rPr>
              <a:t>For </a:t>
            </a:r>
            <a:r>
              <a:rPr lang="en-GB" sz="2400" dirty="0">
                <a:latin typeface="Arial" charset="0"/>
              </a:rPr>
              <a:t>TSP</a:t>
            </a:r>
            <a:r>
              <a:rPr lang="id-ID" sz="2400" dirty="0">
                <a:latin typeface="Arial" charset="0"/>
              </a:rPr>
              <a:t> which technique would you use?</a:t>
            </a:r>
            <a:endParaRPr lang="en-GB" sz="2400" dirty="0">
              <a:latin typeface="Arial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C3990A9-0615-DC43-BB73-9EEBCF0A0BD6}" type="slidenum">
              <a:rPr lang="en-GB" altLang="en-US" sz="1400"/>
              <a:pPr/>
              <a:t>15</a:t>
            </a:fld>
            <a:endParaRPr lang="en-GB" altLang="en-US" sz="1400"/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Localized Searching (2)</a:t>
            </a:r>
          </a:p>
        </p:txBody>
      </p:sp>
    </p:spTree>
    <p:extLst>
      <p:ext uri="{BB962C8B-B14F-4D97-AF65-F5344CB8AC3E}">
        <p14:creationId xmlns:p14="http://schemas.microsoft.com/office/powerpoint/2010/main" val="134058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2B7C05D-9A2E-644C-A000-5545A49C7B6B}" type="slidenum">
              <a:rPr lang="en-GB" altLang="en-US" sz="1400"/>
              <a:pPr/>
              <a:t>16</a:t>
            </a:fld>
            <a:endParaRPr lang="en-GB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557" y="4495800"/>
            <a:ext cx="11219935" cy="1905000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altLang="en-US" sz="2400" b="1" dirty="0">
                <a:latin typeface="Arial" charset="0"/>
                <a:ea typeface="Arial" charset="0"/>
                <a:cs typeface="Arial" charset="0"/>
              </a:rPr>
              <a:t>Current node: </a:t>
            </a:r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a-b-c</a:t>
            </a:r>
            <a:endParaRPr lang="id-ID" alt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400" b="1" dirty="0">
                <a:latin typeface="Arial" charset="0"/>
                <a:ea typeface="Arial" charset="0"/>
                <a:cs typeface="Arial" charset="0"/>
              </a:rPr>
              <a:t>Operator: </a:t>
            </a:r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2-swap of consecutive cities</a:t>
            </a:r>
          </a:p>
          <a:p>
            <a:pPr>
              <a:spcBef>
                <a:spcPts val="1200"/>
              </a:spcBef>
            </a:pPr>
            <a:r>
              <a:rPr lang="en-US" altLang="en-US" sz="2400" b="1" dirty="0">
                <a:latin typeface="Arial" charset="0"/>
                <a:ea typeface="Arial" charset="0"/>
                <a:cs typeface="Arial" charset="0"/>
              </a:rPr>
              <a:t>Distances</a:t>
            </a:r>
            <a:r>
              <a:rPr lang="id-ID" altLang="en-US" sz="2400" b="1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id-ID" altLang="en-US" sz="2400" b="1" dirty="0" err="1">
                <a:latin typeface="Arial" charset="0"/>
                <a:ea typeface="Arial" charset="0"/>
                <a:cs typeface="Arial" charset="0"/>
              </a:rPr>
              <a:t>symmetric</a:t>
            </a:r>
            <a:r>
              <a:rPr lang="id-ID" altLang="en-US" sz="2400" b="1" dirty="0"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altLang="en-US" sz="2400" b="1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a-b = 2,  b-c = 3,  c-a = 1.</a:t>
            </a:r>
          </a:p>
          <a:p>
            <a:pPr>
              <a:spcBef>
                <a:spcPts val="1200"/>
              </a:spcBef>
            </a:pPr>
            <a:r>
              <a:rPr lang="id-ID" altLang="en-US" sz="2400" dirty="0" err="1">
                <a:latin typeface="Arial" charset="0"/>
                <a:ea typeface="Arial" charset="0"/>
                <a:cs typeface="Arial" charset="0"/>
              </a:rPr>
              <a:t>Note</a:t>
            </a:r>
            <a:r>
              <a:rPr lang="id-ID" altLang="en-US" sz="24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id-ID" altLang="en-US" sz="24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his is for illustration only since the return distance to </a:t>
            </a:r>
            <a:r>
              <a:rPr lang="id-ID" altLang="en-US" sz="2400" dirty="0" err="1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id-ID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sz="2400" dirty="0">
                <a:latin typeface="Arial" charset="0"/>
                <a:ea typeface="Arial" charset="0"/>
                <a:cs typeface="Arial" charset="0"/>
              </a:rPr>
              <a:t>start city is not counted.</a:t>
            </a:r>
            <a:endParaRPr lang="en-GB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Valley Finding –TSP Example</a:t>
            </a:r>
          </a:p>
        </p:txBody>
      </p:sp>
      <p:grpSp>
        <p:nvGrpSpPr>
          <p:cNvPr id="16389" name="Group 27"/>
          <p:cNvGrpSpPr>
            <a:grpSpLocks/>
          </p:cNvGrpSpPr>
          <p:nvPr/>
        </p:nvGrpSpPr>
        <p:grpSpPr bwMode="auto">
          <a:xfrm>
            <a:off x="3733800" y="1600200"/>
            <a:ext cx="4523096" cy="2819400"/>
            <a:chOff x="2286000" y="1752600"/>
            <a:chExt cx="4523096" cy="2819400"/>
          </a:xfrm>
        </p:grpSpPr>
        <p:sp>
          <p:nvSpPr>
            <p:cNvPr id="16390" name="Line 19"/>
            <p:cNvSpPr>
              <a:spLocks noChangeShapeType="1"/>
            </p:cNvSpPr>
            <p:nvPr/>
          </p:nvSpPr>
          <p:spPr bwMode="auto">
            <a:xfrm flipV="1">
              <a:off x="2667000" y="1752600"/>
              <a:ext cx="0" cy="281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20"/>
            <p:cNvSpPr>
              <a:spLocks noChangeShapeType="1"/>
            </p:cNvSpPr>
            <p:nvPr/>
          </p:nvSpPr>
          <p:spPr bwMode="auto">
            <a:xfrm>
              <a:off x="2590800" y="23622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Text Box 21"/>
            <p:cNvSpPr txBox="1">
              <a:spLocks noChangeArrowheads="1"/>
            </p:cNvSpPr>
            <p:nvPr/>
          </p:nvSpPr>
          <p:spPr bwMode="auto">
            <a:xfrm>
              <a:off x="2286000" y="217805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600"/>
                <a:t>5</a:t>
              </a:r>
            </a:p>
          </p:txBody>
        </p:sp>
        <p:sp>
          <p:nvSpPr>
            <p:cNvPr id="16393" name="Line 22"/>
            <p:cNvSpPr>
              <a:spLocks noChangeShapeType="1"/>
            </p:cNvSpPr>
            <p:nvPr/>
          </p:nvSpPr>
          <p:spPr bwMode="auto">
            <a:xfrm>
              <a:off x="2590800" y="30480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23"/>
            <p:cNvSpPr>
              <a:spLocks noChangeShapeType="1"/>
            </p:cNvSpPr>
            <p:nvPr/>
          </p:nvSpPr>
          <p:spPr bwMode="auto">
            <a:xfrm>
              <a:off x="2590800" y="37338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24"/>
            <p:cNvSpPr txBox="1">
              <a:spLocks noChangeArrowheads="1"/>
            </p:cNvSpPr>
            <p:nvPr/>
          </p:nvSpPr>
          <p:spPr bwMode="auto">
            <a:xfrm>
              <a:off x="2286000" y="289560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600"/>
                <a:t>4</a:t>
              </a:r>
            </a:p>
          </p:txBody>
        </p:sp>
        <p:sp>
          <p:nvSpPr>
            <p:cNvPr id="16396" name="Text Box 25"/>
            <p:cNvSpPr txBox="1">
              <a:spLocks noChangeArrowheads="1"/>
            </p:cNvSpPr>
            <p:nvPr/>
          </p:nvSpPr>
          <p:spPr bwMode="auto">
            <a:xfrm>
              <a:off x="2286000" y="3549650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600"/>
                <a:t>3</a:t>
              </a:r>
            </a:p>
          </p:txBody>
        </p:sp>
        <p:sp>
          <p:nvSpPr>
            <p:cNvPr id="16397" name="Oval 4"/>
            <p:cNvSpPr>
              <a:spLocks noChangeArrowheads="1"/>
            </p:cNvSpPr>
            <p:nvPr/>
          </p:nvSpPr>
          <p:spPr bwMode="auto">
            <a:xfrm>
              <a:off x="3657600" y="2133600"/>
              <a:ext cx="609600" cy="6096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/>
                <a:t>a-b-c</a:t>
              </a:r>
            </a:p>
            <a:p>
              <a:pPr algn="ctr"/>
              <a:r>
                <a:rPr lang="en-US" altLang="en-US" sz="1600"/>
                <a:t>5</a:t>
              </a:r>
            </a:p>
          </p:txBody>
        </p:sp>
        <p:sp>
          <p:nvSpPr>
            <p:cNvPr id="16398" name="Oval 6"/>
            <p:cNvSpPr>
              <a:spLocks noChangeArrowheads="1"/>
            </p:cNvSpPr>
            <p:nvPr/>
          </p:nvSpPr>
          <p:spPr bwMode="auto">
            <a:xfrm>
              <a:off x="4419600" y="3429000"/>
              <a:ext cx="609600" cy="6096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/>
                <a:t>b-a-c</a:t>
              </a:r>
            </a:p>
            <a:p>
              <a:pPr algn="ctr"/>
              <a:r>
                <a:rPr lang="en-US" altLang="en-US" sz="1600"/>
                <a:t>3</a:t>
              </a:r>
            </a:p>
          </p:txBody>
        </p:sp>
        <p:sp>
          <p:nvSpPr>
            <p:cNvPr id="16399" name="Oval 7"/>
            <p:cNvSpPr>
              <a:spLocks noChangeArrowheads="1"/>
            </p:cNvSpPr>
            <p:nvPr/>
          </p:nvSpPr>
          <p:spPr bwMode="auto">
            <a:xfrm>
              <a:off x="2895600" y="2743200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/>
                <a:t>a-c-b</a:t>
              </a:r>
            </a:p>
            <a:p>
              <a:pPr algn="ctr"/>
              <a:r>
                <a:rPr lang="en-US" altLang="en-US" sz="1600"/>
                <a:t>4</a:t>
              </a:r>
            </a:p>
          </p:txBody>
        </p:sp>
        <p:sp>
          <p:nvSpPr>
            <p:cNvPr id="16400" name="Oval 8"/>
            <p:cNvSpPr>
              <a:spLocks noChangeArrowheads="1"/>
            </p:cNvSpPr>
            <p:nvPr/>
          </p:nvSpPr>
          <p:spPr bwMode="auto">
            <a:xfrm>
              <a:off x="6096000" y="2057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/>
                <a:t>c-b-a</a:t>
              </a:r>
            </a:p>
            <a:p>
              <a:pPr algn="ctr"/>
              <a:r>
                <a:rPr lang="en-US" altLang="en-US" sz="1600"/>
                <a:t>5</a:t>
              </a:r>
            </a:p>
          </p:txBody>
        </p:sp>
        <p:sp>
          <p:nvSpPr>
            <p:cNvPr id="16401" name="Oval 9"/>
            <p:cNvSpPr>
              <a:spLocks noChangeArrowheads="1"/>
            </p:cNvSpPr>
            <p:nvPr/>
          </p:nvSpPr>
          <p:spPr bwMode="auto">
            <a:xfrm>
              <a:off x="5181600" y="2667000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600"/>
                <a:t>b-c-a</a:t>
              </a:r>
            </a:p>
            <a:p>
              <a:pPr algn="ctr"/>
              <a:r>
                <a:rPr lang="en-US" altLang="en-US" sz="1600"/>
                <a:t>4</a:t>
              </a:r>
            </a:p>
          </p:txBody>
        </p:sp>
        <p:sp>
          <p:nvSpPr>
            <p:cNvPr id="16402" name="Line 12"/>
            <p:cNvSpPr>
              <a:spLocks noChangeShapeType="1"/>
            </p:cNvSpPr>
            <p:nvPr/>
          </p:nvSpPr>
          <p:spPr bwMode="auto">
            <a:xfrm flipH="1" flipV="1">
              <a:off x="4114800" y="2667000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14"/>
            <p:cNvSpPr>
              <a:spLocks noChangeShapeType="1"/>
            </p:cNvSpPr>
            <p:nvPr/>
          </p:nvSpPr>
          <p:spPr bwMode="auto">
            <a:xfrm flipV="1">
              <a:off x="3429000" y="25908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28"/>
            <p:cNvSpPr>
              <a:spLocks noChangeShapeType="1"/>
            </p:cNvSpPr>
            <p:nvPr/>
          </p:nvSpPr>
          <p:spPr bwMode="auto">
            <a:xfrm flipH="1">
              <a:off x="5029200" y="32766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29"/>
            <p:cNvSpPr>
              <a:spLocks noChangeShapeType="1"/>
            </p:cNvSpPr>
            <p:nvPr/>
          </p:nvSpPr>
          <p:spPr bwMode="auto">
            <a:xfrm>
              <a:off x="4114800" y="2971800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19"/>
            <p:cNvSpPr>
              <a:spLocks noChangeShapeType="1"/>
            </p:cNvSpPr>
            <p:nvPr/>
          </p:nvSpPr>
          <p:spPr bwMode="auto">
            <a:xfrm flipV="1">
              <a:off x="2667000" y="4495799"/>
              <a:ext cx="4142096" cy="4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28"/>
            <p:cNvSpPr>
              <a:spLocks noChangeShapeType="1"/>
            </p:cNvSpPr>
            <p:nvPr/>
          </p:nvSpPr>
          <p:spPr bwMode="auto">
            <a:xfrm flipH="1">
              <a:off x="5791200" y="25146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8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Guess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r>
                      <a:rPr lang="en-US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</m:oMath>
                </a14:m>
                <a:endParaRPr lang="en-US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𝑁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neighbourhood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Repeat: </a:t>
                </a:r>
              </a:p>
              <a:p>
                <a:pPr marL="0" lvl="1"/>
                <a:r>
                  <a:rPr lang="en-US" dirty="0"/>
                  <a:t>Let </a:t>
                </a:r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 f(n)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  <m:r>
                      <a:rPr lang="en-US" i="1" dirty="0" smtClean="0">
                        <a:latin typeface="Cambria Math" charset="0"/>
                      </a:rPr>
                      <m:t>) &gt; </m:t>
                    </m:r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  <m:r>
                      <a:rPr lang="en-US" i="1" dirty="0" smtClean="0">
                        <a:latin typeface="Cambria Math" charset="0"/>
                      </a:rPr>
                      <m:t>) : </m:t>
                    </m:r>
                    <m:r>
                      <a:rPr lang="en-US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  <m:r>
                      <a:rPr lang="en-US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</m:oMath>
                </a14:m>
                <a:endParaRPr lang="en-US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1"/>
                <a:r>
                  <a:rPr lang="en-US" dirty="0"/>
                  <a:t>Else: stop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 dirty="0">
                <a:latin typeface="Arial" charset="0"/>
              </a:rPr>
              <a:t>Hill Climbing (1)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482045" y="2730812"/>
            <a:ext cx="4232810" cy="2540964"/>
            <a:chOff x="914400" y="4205287"/>
            <a:chExt cx="3760398" cy="230142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>
              <a:off x="1447800" y="4343400"/>
              <a:ext cx="0" cy="2057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47800" y="6400800"/>
              <a:ext cx="297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419600" y="6172200"/>
              <a:ext cx="255198" cy="334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800" i="1" dirty="0"/>
                <a:t>x</a:t>
              </a:r>
              <a:endParaRPr lang="en-GB" altLang="en-US" dirty="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914400" y="4205287"/>
              <a:ext cx="448876" cy="334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800" i="1" dirty="0"/>
                <a:t>f(x)</a:t>
              </a:r>
              <a:endParaRPr lang="en-GB" alt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524000" y="4900613"/>
              <a:ext cx="2609850" cy="1436687"/>
            </a:xfrm>
            <a:custGeom>
              <a:avLst/>
              <a:gdLst>
                <a:gd name="T0" fmla="*/ 0 w 1644"/>
                <a:gd name="T1" fmla="*/ 2147483647 h 905"/>
                <a:gd name="T2" fmla="*/ 2147483647 w 1644"/>
                <a:gd name="T3" fmla="*/ 2147483647 h 905"/>
                <a:gd name="T4" fmla="*/ 2147483647 w 1644"/>
                <a:gd name="T5" fmla="*/ 2147483647 h 905"/>
                <a:gd name="T6" fmla="*/ 2147483647 w 1644"/>
                <a:gd name="T7" fmla="*/ 2147483647 h 905"/>
                <a:gd name="T8" fmla="*/ 2147483647 w 1644"/>
                <a:gd name="T9" fmla="*/ 2147483647 h 905"/>
                <a:gd name="T10" fmla="*/ 2147483647 w 1644"/>
                <a:gd name="T11" fmla="*/ 2147483647 h 905"/>
                <a:gd name="T12" fmla="*/ 2147483647 w 1644"/>
                <a:gd name="T13" fmla="*/ 2147483647 h 905"/>
                <a:gd name="T14" fmla="*/ 2147483647 w 1644"/>
                <a:gd name="T15" fmla="*/ 2147483647 h 905"/>
                <a:gd name="T16" fmla="*/ 2147483647 w 1644"/>
                <a:gd name="T17" fmla="*/ 2147483647 h 905"/>
                <a:gd name="T18" fmla="*/ 2147483647 w 1644"/>
                <a:gd name="T19" fmla="*/ 2147483647 h 905"/>
                <a:gd name="T20" fmla="*/ 2147483647 w 1644"/>
                <a:gd name="T21" fmla="*/ 2147483647 h 9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4"/>
                <a:gd name="T34" fmla="*/ 0 h 905"/>
                <a:gd name="T35" fmla="*/ 1644 w 1644"/>
                <a:gd name="T36" fmla="*/ 905 h 9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4" h="905">
                  <a:moveTo>
                    <a:pt x="0" y="897"/>
                  </a:moveTo>
                  <a:cubicBezTo>
                    <a:pt x="36" y="861"/>
                    <a:pt x="160" y="697"/>
                    <a:pt x="216" y="681"/>
                  </a:cubicBezTo>
                  <a:cubicBezTo>
                    <a:pt x="272" y="665"/>
                    <a:pt x="281" y="905"/>
                    <a:pt x="336" y="801"/>
                  </a:cubicBezTo>
                  <a:cubicBezTo>
                    <a:pt x="391" y="697"/>
                    <a:pt x="497" y="114"/>
                    <a:pt x="546" y="57"/>
                  </a:cubicBezTo>
                  <a:cubicBezTo>
                    <a:pt x="595" y="0"/>
                    <a:pt x="594" y="404"/>
                    <a:pt x="630" y="459"/>
                  </a:cubicBezTo>
                  <a:cubicBezTo>
                    <a:pt x="666" y="514"/>
                    <a:pt x="729" y="337"/>
                    <a:pt x="762" y="387"/>
                  </a:cubicBezTo>
                  <a:cubicBezTo>
                    <a:pt x="795" y="437"/>
                    <a:pt x="790" y="725"/>
                    <a:pt x="828" y="759"/>
                  </a:cubicBezTo>
                  <a:cubicBezTo>
                    <a:pt x="866" y="793"/>
                    <a:pt x="894" y="620"/>
                    <a:pt x="990" y="591"/>
                  </a:cubicBezTo>
                  <a:cubicBezTo>
                    <a:pt x="1086" y="562"/>
                    <a:pt x="1305" y="558"/>
                    <a:pt x="1404" y="585"/>
                  </a:cubicBezTo>
                  <a:cubicBezTo>
                    <a:pt x="1503" y="612"/>
                    <a:pt x="1544" y="721"/>
                    <a:pt x="1584" y="753"/>
                  </a:cubicBezTo>
                  <a:cubicBezTo>
                    <a:pt x="1624" y="785"/>
                    <a:pt x="1632" y="772"/>
                    <a:pt x="1644" y="77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129243" y="5715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6892393" y="4481789"/>
            <a:ext cx="0" cy="6730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6736134" y="5084728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1800" i="1" dirty="0" err="1"/>
              <a:t>x</a:t>
            </a:r>
            <a:r>
              <a:rPr lang="en-GB" altLang="en-US" sz="1800" i="1" baseline="-25000" dirty="0" err="1"/>
              <a:t>start</a:t>
            </a:r>
            <a:endParaRPr lang="en-GB" altLang="en-US" baseline="-25000" dirty="0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6918326" y="4165422"/>
            <a:ext cx="85773" cy="841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595820" y="3908502"/>
            <a:ext cx="296573" cy="2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46348" y="3611015"/>
            <a:ext cx="475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666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GB" altLang="en-US" dirty="0">
                <a:latin typeface="Arial" charset="0"/>
              </a:rPr>
              <a:t>Hill climbing </a:t>
            </a:r>
            <a:r>
              <a:rPr lang="id-ID" altLang="en-US" dirty="0">
                <a:latin typeface="Arial" charset="0"/>
              </a:rPr>
              <a:t>(</a:t>
            </a:r>
            <a:r>
              <a:rPr lang="en-GB" altLang="en-US" dirty="0">
                <a:latin typeface="Arial" charset="0"/>
              </a:rPr>
              <a:t>HC</a:t>
            </a:r>
            <a:r>
              <a:rPr lang="id-ID" altLang="en-US" dirty="0">
                <a:latin typeface="Arial" charset="0"/>
              </a:rPr>
              <a:t>)</a:t>
            </a:r>
            <a:r>
              <a:rPr lang="en-GB" altLang="en-US" dirty="0">
                <a:latin typeface="Arial" charset="0"/>
              </a:rPr>
              <a:t> exploits the neighbourhood</a:t>
            </a:r>
          </a:p>
          <a:p>
            <a:pPr marL="635000" lvl="1">
              <a:spcBef>
                <a:spcPts val="600"/>
              </a:spcBef>
            </a:pPr>
            <a:r>
              <a:rPr lang="en-GB" altLang="en-US" dirty="0">
                <a:latin typeface="Arial" charset="0"/>
              </a:rPr>
              <a:t>like Greedy search it chooses </a:t>
            </a:r>
            <a:r>
              <a:rPr lang="en-GB" altLang="en-US" b="1" dirty="0">
                <a:latin typeface="Arial" charset="0"/>
              </a:rPr>
              <a:t>what looks best </a:t>
            </a:r>
            <a:r>
              <a:rPr lang="en-GB" altLang="en-US" dirty="0">
                <a:latin typeface="Arial" charset="0"/>
              </a:rPr>
              <a:t>locally</a:t>
            </a:r>
          </a:p>
          <a:p>
            <a:pPr marL="635000" lvl="1">
              <a:spcBef>
                <a:spcPts val="600"/>
              </a:spcBef>
            </a:pPr>
            <a:r>
              <a:rPr lang="id-ID" altLang="en-US" dirty="0" err="1">
                <a:latin typeface="Arial" charset="0"/>
              </a:rPr>
              <a:t>B</a:t>
            </a:r>
            <a:r>
              <a:rPr lang="en-GB" altLang="en-US" dirty="0" err="1">
                <a:latin typeface="Arial" charset="0"/>
              </a:rPr>
              <a:t>ut</a:t>
            </a:r>
            <a:r>
              <a:rPr lang="en-GB" altLang="en-US" dirty="0">
                <a:latin typeface="Arial" charset="0"/>
              </a:rPr>
              <a:t> doesn't allow backtracking or jumping to an alternative path since there is no (OPEN) nodes list</a:t>
            </a:r>
          </a:p>
          <a:p>
            <a:pPr>
              <a:spcBef>
                <a:spcPts val="600"/>
              </a:spcBef>
            </a:pPr>
            <a:endParaRPr lang="en-GB" altLang="en-US" dirty="0"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n-GB" altLang="en-US" dirty="0">
                <a:latin typeface="Arial" charset="0"/>
              </a:rPr>
              <a:t>HC is very space efficient</a:t>
            </a:r>
          </a:p>
          <a:p>
            <a:pPr marL="635000" lvl="1">
              <a:spcBef>
                <a:spcPts val="600"/>
              </a:spcBef>
            </a:pPr>
            <a:r>
              <a:rPr lang="en-GB" altLang="en-US" dirty="0">
                <a:latin typeface="Arial" charset="0"/>
              </a:rPr>
              <a:t>CLOSED nodes list, if used, could become large</a:t>
            </a:r>
          </a:p>
          <a:p>
            <a:pPr marL="635000" lvl="1">
              <a:spcBef>
                <a:spcPts val="600"/>
              </a:spcBef>
            </a:pPr>
            <a:endParaRPr lang="en-GB" altLang="en-US" dirty="0"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n-GB" altLang="en-US" dirty="0">
                <a:latin typeface="Arial" charset="0"/>
              </a:rPr>
              <a:t>HC is very fast and effective in practice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2F43B94-FEC4-5B4F-8544-6D31C4CCE552}" type="slidenum">
              <a:rPr lang="en-GB" altLang="en-US" sz="1400"/>
              <a:pPr/>
              <a:t>18</a:t>
            </a:fld>
            <a:endParaRPr lang="en-GB" altLang="en-US" sz="1400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Hill Climbing (2)</a:t>
            </a:r>
          </a:p>
        </p:txBody>
      </p:sp>
    </p:spTree>
    <p:extLst>
      <p:ext uri="{BB962C8B-B14F-4D97-AF65-F5344CB8AC3E}">
        <p14:creationId xmlns:p14="http://schemas.microsoft.com/office/powerpoint/2010/main" val="6937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te Space diagram for Hill climb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3" r="8743"/>
          <a:stretch/>
        </p:blipFill>
        <p:spPr bwMode="auto">
          <a:xfrm>
            <a:off x="6325848" y="3854450"/>
            <a:ext cx="5306519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400" dirty="0">
                <a:latin typeface="Arial" charset="0"/>
              </a:rPr>
              <a:t>Solution found by Hill Climbing (</a:t>
            </a:r>
            <a:r>
              <a:rPr lang="id-ID" sz="2400" dirty="0">
                <a:latin typeface="Arial" charset="0"/>
              </a:rPr>
              <a:t>or Gradient Descent</a:t>
            </a:r>
            <a:r>
              <a:rPr lang="en-US" sz="2400" dirty="0">
                <a:latin typeface="Arial" charset="0"/>
              </a:rPr>
              <a:t>)</a:t>
            </a:r>
            <a:r>
              <a:rPr lang="id-ID" sz="2400" dirty="0">
                <a:latin typeface="Arial" charset="0"/>
              </a:rPr>
              <a:t> </a:t>
            </a:r>
            <a:r>
              <a:rPr lang="en-GB" sz="2400" dirty="0">
                <a:latin typeface="Arial" charset="0"/>
              </a:rPr>
              <a:t>is totally determined by the starting point. </a:t>
            </a:r>
          </a:p>
          <a:p>
            <a:pPr>
              <a:defRPr/>
            </a:pPr>
            <a:endParaRPr lang="en-GB" sz="2400" dirty="0">
              <a:latin typeface="Arial" charset="0"/>
            </a:endParaRPr>
          </a:p>
          <a:p>
            <a:pPr>
              <a:tabLst>
                <a:tab pos="5199063" algn="l"/>
              </a:tabLst>
              <a:defRPr/>
            </a:pPr>
            <a:r>
              <a:rPr lang="en-GB" sz="2400" dirty="0">
                <a:latin typeface="Arial" charset="0"/>
              </a:rPr>
              <a:t>Fundamental weakness is getting stuck at:</a:t>
            </a:r>
          </a:p>
          <a:p>
            <a:pPr marL="819150" lvl="1">
              <a:defRPr/>
            </a:pPr>
            <a:r>
              <a:rPr lang="id-ID" sz="2000" dirty="0">
                <a:latin typeface="Arial" charset="0"/>
              </a:rPr>
              <a:t>L</a:t>
            </a:r>
            <a:r>
              <a:rPr lang="en-GB" sz="2000" dirty="0" err="1">
                <a:latin typeface="Arial" charset="0"/>
              </a:rPr>
              <a:t>ocal</a:t>
            </a:r>
            <a:r>
              <a:rPr lang="en-GB" sz="2000" dirty="0">
                <a:latin typeface="Arial" charset="0"/>
              </a:rPr>
              <a:t> maxima</a:t>
            </a:r>
          </a:p>
          <a:p>
            <a:pPr marL="819150" lvl="1">
              <a:defRPr/>
            </a:pPr>
            <a:r>
              <a:rPr lang="id-ID" sz="2000" dirty="0">
                <a:latin typeface="Arial" charset="0"/>
              </a:rPr>
              <a:t>P</a:t>
            </a:r>
            <a:r>
              <a:rPr lang="en-GB" sz="2000" dirty="0" err="1">
                <a:latin typeface="Arial" charset="0"/>
              </a:rPr>
              <a:t>lateaus</a:t>
            </a:r>
            <a:r>
              <a:rPr lang="en-GB" sz="2000" dirty="0">
                <a:latin typeface="Arial" charset="0"/>
              </a:rPr>
              <a:t> and </a:t>
            </a:r>
            <a:r>
              <a:rPr lang="id-ID" sz="2000" dirty="0">
                <a:latin typeface="Arial" charset="0"/>
              </a:rPr>
              <a:t>R</a:t>
            </a:r>
            <a:r>
              <a:rPr lang="en-GB" sz="2000" dirty="0" err="1">
                <a:latin typeface="Arial" charset="0"/>
              </a:rPr>
              <a:t>idges</a:t>
            </a:r>
            <a:endParaRPr lang="en-GB" sz="2000" dirty="0">
              <a:latin typeface="Arial" charset="0"/>
            </a:endParaRPr>
          </a:p>
          <a:p>
            <a:pPr marL="419100">
              <a:defRPr/>
            </a:pPr>
            <a:r>
              <a:rPr lang="en-GB" sz="2400" dirty="0">
                <a:latin typeface="Arial" charset="0"/>
              </a:rPr>
              <a:t>Global maxima may not be found.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ED6BB7-8429-DA4A-90EE-79733550DFBB}" type="slidenum">
              <a:rPr lang="en-GB" altLang="en-US" sz="1400"/>
              <a:pPr/>
              <a:t>19</a:t>
            </a:fld>
            <a:endParaRPr lang="en-GB" altLang="en-US" sz="1400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Local Optima</a:t>
            </a:r>
          </a:p>
        </p:txBody>
      </p:sp>
      <p:pic>
        <p:nvPicPr>
          <p:cNvPr id="1028" name="Picture 4" descr="https://qph.fs.quoracdn.net/main-qimg-1f615f77cf43882501664bd68b6a51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18" y="4678337"/>
            <a:ext cx="3201182" cy="20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35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Session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Upon completion of this session, students are expected to be able to</a:t>
            </a:r>
          </a:p>
          <a:p>
            <a:pPr lvl="0"/>
            <a:r>
              <a:rPr lang="en-US" dirty="0"/>
              <a:t>LO 2 Understand different approaches and techniques in AI.</a:t>
            </a:r>
          </a:p>
          <a:p>
            <a:pPr lvl="0"/>
            <a:r>
              <a:rPr lang="en-US" dirty="0"/>
              <a:t>LO 3 Understand basic mathematical background used in AI.</a:t>
            </a:r>
          </a:p>
          <a:p>
            <a:r>
              <a:rPr lang="en-US" dirty="0"/>
              <a:t>LO 4 Apply appropriate computing and mathematical techniques in AI case.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4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>
                <a:latin typeface="Arial" charset="0"/>
              </a:rPr>
              <a:t>HC gets stuck at </a:t>
            </a:r>
            <a:r>
              <a:rPr lang="en-GB" altLang="en-US" u="sng">
                <a:latin typeface="Arial" charset="0"/>
              </a:rPr>
              <a:t>local maxima</a:t>
            </a:r>
            <a:r>
              <a:rPr lang="en-GB" altLang="en-US">
                <a:latin typeface="Arial" charset="0"/>
              </a:rPr>
              <a:t> limiting the quality of the solution found</a:t>
            </a:r>
          </a:p>
          <a:p>
            <a:pPr lvl="4"/>
            <a:endParaRPr lang="en-GB" altLang="en-US">
              <a:latin typeface="Arial" charset="0"/>
            </a:endParaRPr>
          </a:p>
          <a:p>
            <a:r>
              <a:rPr lang="en-GB" altLang="en-US">
                <a:latin typeface="Arial" charset="0"/>
              </a:rPr>
              <a:t>Two ways to modify HC:</a:t>
            </a:r>
          </a:p>
          <a:p>
            <a:pPr marL="819150" lvl="1">
              <a:buNone/>
            </a:pPr>
            <a:r>
              <a:rPr lang="en-GB" altLang="en-US">
                <a:latin typeface="Arial" charset="0"/>
              </a:rPr>
              <a:t>1. choice of neighbor</a:t>
            </a:r>
          </a:p>
          <a:p>
            <a:pPr marL="819150" lvl="1">
              <a:buNone/>
            </a:pPr>
            <a:r>
              <a:rPr lang="en-GB" altLang="en-US">
                <a:latin typeface="Arial" charset="0"/>
              </a:rPr>
              <a:t>2. criteria for accepting neighbor for current</a:t>
            </a:r>
          </a:p>
          <a:p>
            <a:pPr lvl="4">
              <a:buFontTx/>
              <a:buNone/>
            </a:pPr>
            <a:endParaRPr lang="en-GB" altLang="en-US">
              <a:latin typeface="Arial" charset="0"/>
            </a:endParaRPr>
          </a:p>
          <a:p>
            <a:r>
              <a:rPr lang="en-GB" altLang="en-US">
                <a:latin typeface="Arial" charset="0"/>
              </a:rPr>
              <a:t>For example:</a:t>
            </a:r>
          </a:p>
          <a:p>
            <a:pPr marL="819150" lvl="1">
              <a:buNone/>
            </a:pPr>
            <a:r>
              <a:rPr lang="en-GB" altLang="en-US">
                <a:latin typeface="Arial" charset="0"/>
              </a:rPr>
              <a:t>1. choose neighbor randomly</a:t>
            </a:r>
          </a:p>
          <a:p>
            <a:pPr marL="819150" lvl="1">
              <a:buNone/>
            </a:pPr>
            <a:r>
              <a:rPr lang="en-GB" altLang="en-US">
                <a:latin typeface="Arial" charset="0"/>
              </a:rPr>
              <a:t>2. accept neighbor if it is better, or if it isn't, accept with some fixed probability </a:t>
            </a:r>
            <a:r>
              <a:rPr lang="en-GB" altLang="en-US" i="1">
                <a:latin typeface="Arial" charset="0"/>
              </a:rPr>
              <a:t>p</a:t>
            </a:r>
            <a:endParaRPr lang="en-GB" altLang="en-US">
              <a:latin typeface="Arial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4C4E5BA-EBB6-434C-8E99-C7977C86010E}" type="slidenum">
              <a:rPr lang="en-GB" altLang="en-US" sz="1400"/>
              <a:pPr/>
              <a:t>20</a:t>
            </a:fld>
            <a:endParaRPr lang="en-GB" altLang="en-US" sz="1400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sz="3200" dirty="0">
                <a:latin typeface="Arial" charset="0"/>
              </a:rPr>
              <a:t>Escaping Local Optima</a:t>
            </a:r>
          </a:p>
        </p:txBody>
      </p:sp>
    </p:spTree>
    <p:extLst>
      <p:ext uri="{BB962C8B-B14F-4D97-AF65-F5344CB8AC3E}">
        <p14:creationId xmlns:p14="http://schemas.microsoft.com/office/powerpoint/2010/main" val="1272729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E6A6A49-8FC7-774C-824B-87DF0A060217}" type="slidenum">
              <a:rPr lang="en-GB" altLang="en-US" sz="1400"/>
              <a:pPr/>
              <a:t>21</a:t>
            </a:fld>
            <a:endParaRPr lang="en-GB" altLang="en-US" sz="1400"/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Escaping Local Optima (2)</a:t>
            </a:r>
          </a:p>
        </p:txBody>
      </p:sp>
      <p:grpSp>
        <p:nvGrpSpPr>
          <p:cNvPr id="22532" name="Group 8"/>
          <p:cNvGrpSpPr>
            <a:grpSpLocks/>
          </p:cNvGrpSpPr>
          <p:nvPr/>
        </p:nvGrpSpPr>
        <p:grpSpPr bwMode="auto">
          <a:xfrm>
            <a:off x="2667001" y="1676400"/>
            <a:ext cx="6721475" cy="3589338"/>
            <a:chOff x="1776" y="2793"/>
            <a:chExt cx="3315" cy="1344"/>
          </a:xfrm>
        </p:grpSpPr>
        <p:sp>
          <p:nvSpPr>
            <p:cNvPr id="22534" name="Line 9"/>
            <p:cNvSpPr>
              <a:spLocks noChangeShapeType="1"/>
            </p:cNvSpPr>
            <p:nvPr/>
          </p:nvSpPr>
          <p:spPr bwMode="auto">
            <a:xfrm flipH="1">
              <a:off x="2112" y="2841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10"/>
            <p:cNvSpPr>
              <a:spLocks noChangeShapeType="1"/>
            </p:cNvSpPr>
            <p:nvPr/>
          </p:nvSpPr>
          <p:spPr bwMode="auto">
            <a:xfrm flipV="1">
              <a:off x="2112" y="4128"/>
              <a:ext cx="2784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Text Box 11"/>
            <p:cNvSpPr txBox="1">
              <a:spLocks noChangeArrowheads="1"/>
            </p:cNvSpPr>
            <p:nvPr/>
          </p:nvSpPr>
          <p:spPr bwMode="auto">
            <a:xfrm>
              <a:off x="4944" y="3936"/>
              <a:ext cx="14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/>
                <a:t>y</a:t>
              </a:r>
              <a:endParaRPr lang="en-GB" altLang="en-US" sz="2800"/>
            </a:p>
          </p:txBody>
        </p:sp>
        <p:sp>
          <p:nvSpPr>
            <p:cNvPr id="22537" name="Text Box 12"/>
            <p:cNvSpPr txBox="1">
              <a:spLocks noChangeArrowheads="1"/>
            </p:cNvSpPr>
            <p:nvPr/>
          </p:nvSpPr>
          <p:spPr bwMode="auto">
            <a:xfrm>
              <a:off x="1776" y="2793"/>
              <a:ext cx="26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 i="1"/>
                <a:t>f(y)</a:t>
              </a:r>
              <a:endParaRPr lang="en-GB" altLang="en-US" sz="2800"/>
            </a:p>
          </p:txBody>
        </p:sp>
        <p:sp>
          <p:nvSpPr>
            <p:cNvPr id="22538" name="Freeform 13"/>
            <p:cNvSpPr>
              <a:spLocks/>
            </p:cNvSpPr>
            <p:nvPr/>
          </p:nvSpPr>
          <p:spPr bwMode="auto">
            <a:xfrm>
              <a:off x="2160" y="3192"/>
              <a:ext cx="2448" cy="905"/>
            </a:xfrm>
            <a:custGeom>
              <a:avLst/>
              <a:gdLst>
                <a:gd name="T0" fmla="*/ 0 w 1644"/>
                <a:gd name="T1" fmla="*/ 897 h 905"/>
                <a:gd name="T2" fmla="*/ 11571 w 1644"/>
                <a:gd name="T3" fmla="*/ 681 h 905"/>
                <a:gd name="T4" fmla="*/ 17994 w 1644"/>
                <a:gd name="T5" fmla="*/ 801 h 905"/>
                <a:gd name="T6" fmla="*/ 29266 w 1644"/>
                <a:gd name="T7" fmla="*/ 57 h 905"/>
                <a:gd name="T8" fmla="*/ 33767 w 1644"/>
                <a:gd name="T9" fmla="*/ 459 h 905"/>
                <a:gd name="T10" fmla="*/ 40836 w 1644"/>
                <a:gd name="T11" fmla="*/ 387 h 905"/>
                <a:gd name="T12" fmla="*/ 44381 w 1644"/>
                <a:gd name="T13" fmla="*/ 759 h 905"/>
                <a:gd name="T14" fmla="*/ 53049 w 1644"/>
                <a:gd name="T15" fmla="*/ 591 h 905"/>
                <a:gd name="T16" fmla="*/ 75267 w 1644"/>
                <a:gd name="T17" fmla="*/ 585 h 905"/>
                <a:gd name="T18" fmla="*/ 84904 w 1644"/>
                <a:gd name="T19" fmla="*/ 753 h 905"/>
                <a:gd name="T20" fmla="*/ 88110 w 1644"/>
                <a:gd name="T21" fmla="*/ 777 h 9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4"/>
                <a:gd name="T34" fmla="*/ 0 h 905"/>
                <a:gd name="T35" fmla="*/ 1644 w 1644"/>
                <a:gd name="T36" fmla="*/ 905 h 9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4" h="905">
                  <a:moveTo>
                    <a:pt x="0" y="897"/>
                  </a:moveTo>
                  <a:cubicBezTo>
                    <a:pt x="36" y="861"/>
                    <a:pt x="160" y="697"/>
                    <a:pt x="216" y="681"/>
                  </a:cubicBezTo>
                  <a:cubicBezTo>
                    <a:pt x="272" y="665"/>
                    <a:pt x="281" y="905"/>
                    <a:pt x="336" y="801"/>
                  </a:cubicBezTo>
                  <a:cubicBezTo>
                    <a:pt x="391" y="697"/>
                    <a:pt x="497" y="114"/>
                    <a:pt x="546" y="57"/>
                  </a:cubicBezTo>
                  <a:cubicBezTo>
                    <a:pt x="595" y="0"/>
                    <a:pt x="594" y="404"/>
                    <a:pt x="630" y="459"/>
                  </a:cubicBezTo>
                  <a:cubicBezTo>
                    <a:pt x="666" y="514"/>
                    <a:pt x="729" y="337"/>
                    <a:pt x="762" y="387"/>
                  </a:cubicBezTo>
                  <a:cubicBezTo>
                    <a:pt x="795" y="437"/>
                    <a:pt x="790" y="725"/>
                    <a:pt x="828" y="759"/>
                  </a:cubicBezTo>
                  <a:cubicBezTo>
                    <a:pt x="866" y="793"/>
                    <a:pt x="894" y="620"/>
                    <a:pt x="990" y="591"/>
                  </a:cubicBezTo>
                  <a:cubicBezTo>
                    <a:pt x="1086" y="562"/>
                    <a:pt x="1305" y="558"/>
                    <a:pt x="1404" y="585"/>
                  </a:cubicBezTo>
                  <a:cubicBezTo>
                    <a:pt x="1503" y="612"/>
                    <a:pt x="1544" y="721"/>
                    <a:pt x="1584" y="753"/>
                  </a:cubicBezTo>
                  <a:cubicBezTo>
                    <a:pt x="1624" y="785"/>
                    <a:pt x="1632" y="772"/>
                    <a:pt x="1644" y="77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9" name="Oval 14"/>
            <p:cNvSpPr>
              <a:spLocks noChangeArrowheads="1"/>
            </p:cNvSpPr>
            <p:nvPr/>
          </p:nvSpPr>
          <p:spPr bwMode="auto">
            <a:xfrm>
              <a:off x="2448" y="384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0" name="Oval 15"/>
            <p:cNvSpPr>
              <a:spLocks noChangeArrowheads="1"/>
            </p:cNvSpPr>
            <p:nvPr/>
          </p:nvSpPr>
          <p:spPr bwMode="auto">
            <a:xfrm>
              <a:off x="2976" y="3225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1" name="Oval 16"/>
            <p:cNvSpPr>
              <a:spLocks noChangeArrowheads="1"/>
            </p:cNvSpPr>
            <p:nvPr/>
          </p:nvSpPr>
          <p:spPr bwMode="auto">
            <a:xfrm>
              <a:off x="3888" y="36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2" name="Freeform 17"/>
            <p:cNvSpPr>
              <a:spLocks/>
            </p:cNvSpPr>
            <p:nvPr/>
          </p:nvSpPr>
          <p:spPr bwMode="auto">
            <a:xfrm>
              <a:off x="2496" y="3696"/>
              <a:ext cx="240" cy="96"/>
            </a:xfrm>
            <a:custGeom>
              <a:avLst/>
              <a:gdLst>
                <a:gd name="T0" fmla="*/ 0 w 240"/>
                <a:gd name="T1" fmla="*/ 96 h 96"/>
                <a:gd name="T2" fmla="*/ 96 w 240"/>
                <a:gd name="T3" fmla="*/ 0 h 96"/>
                <a:gd name="T4" fmla="*/ 240 w 240"/>
                <a:gd name="T5" fmla="*/ 96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0" y="96"/>
                  </a:moveTo>
                  <a:cubicBezTo>
                    <a:pt x="28" y="48"/>
                    <a:pt x="56" y="0"/>
                    <a:pt x="96" y="0"/>
                  </a:cubicBezTo>
                  <a:cubicBezTo>
                    <a:pt x="136" y="0"/>
                    <a:pt x="208" y="56"/>
                    <a:pt x="240" y="9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3" name="Freeform 18"/>
            <p:cNvSpPr>
              <a:spLocks/>
            </p:cNvSpPr>
            <p:nvPr/>
          </p:nvSpPr>
          <p:spPr bwMode="auto">
            <a:xfrm>
              <a:off x="3379" y="3544"/>
              <a:ext cx="509" cy="225"/>
            </a:xfrm>
            <a:custGeom>
              <a:avLst/>
              <a:gdLst>
                <a:gd name="T0" fmla="*/ 509 w 509"/>
                <a:gd name="T1" fmla="*/ 152 h 225"/>
                <a:gd name="T2" fmla="*/ 296 w 509"/>
                <a:gd name="T3" fmla="*/ 8 h 225"/>
                <a:gd name="T4" fmla="*/ 82 w 509"/>
                <a:gd name="T5" fmla="*/ 104 h 225"/>
                <a:gd name="T6" fmla="*/ 0 w 509"/>
                <a:gd name="T7" fmla="*/ 225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9"/>
                <a:gd name="T13" fmla="*/ 0 h 225"/>
                <a:gd name="T14" fmla="*/ 509 w 509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9" h="225">
                  <a:moveTo>
                    <a:pt x="509" y="152"/>
                  </a:moveTo>
                  <a:cubicBezTo>
                    <a:pt x="438" y="84"/>
                    <a:pt x="367" y="16"/>
                    <a:pt x="296" y="8"/>
                  </a:cubicBezTo>
                  <a:cubicBezTo>
                    <a:pt x="225" y="0"/>
                    <a:pt x="131" y="68"/>
                    <a:pt x="82" y="104"/>
                  </a:cubicBezTo>
                  <a:cubicBezTo>
                    <a:pt x="33" y="140"/>
                    <a:pt x="17" y="200"/>
                    <a:pt x="0" y="22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4" name="Freeform 19"/>
            <p:cNvSpPr>
              <a:spLocks/>
            </p:cNvSpPr>
            <p:nvPr/>
          </p:nvSpPr>
          <p:spPr bwMode="auto">
            <a:xfrm>
              <a:off x="3072" y="3400"/>
              <a:ext cx="192" cy="152"/>
            </a:xfrm>
            <a:custGeom>
              <a:avLst/>
              <a:gdLst>
                <a:gd name="T0" fmla="*/ 192 w 192"/>
                <a:gd name="T1" fmla="*/ 152 h 152"/>
                <a:gd name="T2" fmla="*/ 96 w 192"/>
                <a:gd name="T3" fmla="*/ 8 h 152"/>
                <a:gd name="T4" fmla="*/ 0 w 192"/>
                <a:gd name="T5" fmla="*/ 104 h 152"/>
                <a:gd name="T6" fmla="*/ 0 60000 65536"/>
                <a:gd name="T7" fmla="*/ 0 60000 65536"/>
                <a:gd name="T8" fmla="*/ 0 60000 65536"/>
                <a:gd name="T9" fmla="*/ 0 w 192"/>
                <a:gd name="T10" fmla="*/ 0 h 152"/>
                <a:gd name="T11" fmla="*/ 192 w 19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52">
                  <a:moveTo>
                    <a:pt x="192" y="152"/>
                  </a:moveTo>
                  <a:cubicBezTo>
                    <a:pt x="160" y="84"/>
                    <a:pt x="128" y="16"/>
                    <a:pt x="96" y="8"/>
                  </a:cubicBezTo>
                  <a:cubicBezTo>
                    <a:pt x="64" y="0"/>
                    <a:pt x="40" y="40"/>
                    <a:pt x="0" y="10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2533" name="TextBox 15"/>
          <p:cNvSpPr txBox="1">
            <a:spLocks noChangeArrowheads="1"/>
          </p:cNvSpPr>
          <p:nvPr/>
        </p:nvSpPr>
        <p:spPr bwMode="auto">
          <a:xfrm>
            <a:off x="2743201" y="5638801"/>
            <a:ext cx="6024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id-ID" altLang="en-US">
                <a:latin typeface="Arial" charset="0"/>
                <a:ea typeface="Arial" charset="0"/>
                <a:cs typeface="Arial" charset="0"/>
              </a:rPr>
              <a:t>Now we consider not only local neighbors. </a:t>
            </a:r>
            <a:endParaRPr lang="en-US" altLang="en-US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6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>
                <a:latin typeface="Arial" charset="0"/>
              </a:rPr>
              <a:t>Modified HC with fixed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probability</a:t>
            </a:r>
            <a:r>
              <a:rPr lang="en-GB" altLang="en-US" dirty="0">
                <a:latin typeface="Arial" charset="0"/>
              </a:rPr>
              <a:t> </a:t>
            </a:r>
            <a:r>
              <a:rPr lang="en-GB" altLang="en-US" i="1" dirty="0">
                <a:latin typeface="Arial" charset="0"/>
              </a:rPr>
              <a:t>p</a:t>
            </a:r>
            <a:r>
              <a:rPr lang="en-GB" altLang="en-US" dirty="0">
                <a:latin typeface="Arial" charset="0"/>
              </a:rPr>
              <a:t> can escape from local maxima but</a:t>
            </a:r>
          </a:p>
          <a:p>
            <a:pPr marL="819150" lvl="1"/>
            <a:r>
              <a:rPr lang="en-GB" altLang="en-US" dirty="0">
                <a:latin typeface="Arial" charset="0"/>
              </a:rPr>
              <a:t>the </a:t>
            </a:r>
            <a:r>
              <a:rPr lang="en-GB" altLang="en-US" b="1" dirty="0">
                <a:latin typeface="Arial" charset="0"/>
              </a:rPr>
              <a:t>chance of making a bad move </a:t>
            </a:r>
            <a:r>
              <a:rPr lang="en-GB" altLang="en-US" dirty="0">
                <a:latin typeface="Arial" charset="0"/>
              </a:rPr>
              <a:t>is the same at the beginning of the search as at the end</a:t>
            </a:r>
          </a:p>
          <a:p>
            <a:pPr marL="819150" lvl="1"/>
            <a:r>
              <a:rPr lang="en-GB" altLang="en-US" dirty="0">
                <a:latin typeface="Arial" charset="0"/>
              </a:rPr>
              <a:t>the magnitude of improvement, or lack thereof, is ignored.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latin typeface="Arial" charset="0"/>
              </a:rPr>
              <a:t>Fix by replacing fixed probability </a:t>
            </a:r>
            <a:r>
              <a:rPr lang="en-GB" altLang="en-US" i="1" dirty="0">
                <a:latin typeface="Arial" charset="0"/>
              </a:rPr>
              <a:t>p</a:t>
            </a:r>
            <a:r>
              <a:rPr lang="en-GB" altLang="en-US" dirty="0">
                <a:latin typeface="Arial" charset="0"/>
              </a:rPr>
              <a:t> with a temperature </a:t>
            </a:r>
            <a:r>
              <a:rPr lang="en-GB" altLang="en-US" i="1" dirty="0">
                <a:latin typeface="Arial" charset="0"/>
              </a:rPr>
              <a:t>T </a:t>
            </a:r>
            <a:r>
              <a:rPr lang="en-GB" altLang="en-US" dirty="0">
                <a:latin typeface="Arial" charset="0"/>
              </a:rPr>
              <a:t>that decreases as the search proceeds: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i="1" dirty="0">
                <a:latin typeface="Arial" charset="0"/>
              </a:rPr>
              <a:t>      p = e</a:t>
            </a:r>
            <a:r>
              <a:rPr lang="en-GB" altLang="en-US" sz="2400" dirty="0">
                <a:latin typeface="Arial" charset="0"/>
              </a:rPr>
              <a:t> </a:t>
            </a:r>
            <a:r>
              <a:rPr lang="en-GB" altLang="en-US" baseline="36000" dirty="0">
                <a:latin typeface="Arial" charset="0"/>
              </a:rPr>
              <a:t>( </a:t>
            </a:r>
            <a:r>
              <a:rPr lang="en-GB" altLang="en-US" baseline="36000" dirty="0" err="1">
                <a:latin typeface="Arial" charset="0"/>
              </a:rPr>
              <a:t>eval</a:t>
            </a:r>
            <a:r>
              <a:rPr lang="en-GB" altLang="en-US" baseline="36000" dirty="0">
                <a:latin typeface="Arial" charset="0"/>
              </a:rPr>
              <a:t>(</a:t>
            </a:r>
            <a:r>
              <a:rPr lang="en-GB" altLang="en-US" baseline="36000" dirty="0" err="1">
                <a:latin typeface="Arial" charset="0"/>
              </a:rPr>
              <a:t>newNode</a:t>
            </a:r>
            <a:r>
              <a:rPr lang="en-GB" altLang="en-US" baseline="36000" dirty="0">
                <a:latin typeface="Arial" charset="0"/>
              </a:rPr>
              <a:t>) – </a:t>
            </a:r>
            <a:r>
              <a:rPr lang="en-GB" altLang="en-US" baseline="36000" dirty="0" err="1">
                <a:latin typeface="Arial" charset="0"/>
              </a:rPr>
              <a:t>eval</a:t>
            </a:r>
            <a:r>
              <a:rPr lang="en-GB" altLang="en-US" baseline="36000" dirty="0">
                <a:latin typeface="Arial" charset="0"/>
              </a:rPr>
              <a:t>(</a:t>
            </a:r>
            <a:r>
              <a:rPr lang="en-GB" altLang="en-US" baseline="36000" dirty="0" err="1">
                <a:latin typeface="Arial" charset="0"/>
              </a:rPr>
              <a:t>currentNode</a:t>
            </a:r>
            <a:r>
              <a:rPr lang="en-GB" altLang="en-US" baseline="36000" dirty="0">
                <a:latin typeface="Arial" charset="0"/>
              </a:rPr>
              <a:t>) ) / </a:t>
            </a:r>
            <a:r>
              <a:rPr lang="en-GB" altLang="en-US" i="1" baseline="36000" dirty="0">
                <a:latin typeface="Arial" charset="0"/>
              </a:rPr>
              <a:t>T</a:t>
            </a:r>
            <a:endParaRPr lang="en-GB" altLang="en-US" baseline="36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GB" altLang="en-US" dirty="0">
                <a:latin typeface="Arial" charset="0"/>
              </a:rPr>
              <a:t>Now as the search progresses, the chances of taking a bad move reduces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DF34FD5-47E6-5846-AD8B-157281BC7D0C}" type="slidenum">
              <a:rPr lang="en-GB" altLang="en-US" sz="1400"/>
              <a:pPr/>
              <a:t>22</a:t>
            </a:fld>
            <a:endParaRPr lang="en-GB" altLang="en-US" sz="1400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Escaping Local Optima (3)</a:t>
            </a:r>
          </a:p>
        </p:txBody>
      </p:sp>
    </p:spTree>
    <p:extLst>
      <p:ext uri="{BB962C8B-B14F-4D97-AF65-F5344CB8AC3E}">
        <p14:creationId xmlns:p14="http://schemas.microsoft.com/office/powerpoint/2010/main" val="205882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picks a neighbor at random and either rejects or accepts the new assignment.</a:t>
            </a:r>
          </a:p>
          <a:p>
            <a:r>
              <a:rPr lang="en-US" dirty="0"/>
              <a:t>Annealing is a process in metallurgy where:</a:t>
            </a:r>
          </a:p>
          <a:p>
            <a:pPr lvl="1"/>
            <a:r>
              <a:rPr lang="en-US" dirty="0"/>
              <a:t>metals are slowly cooled to make them reach a state of low energy where they are very strong. </a:t>
            </a:r>
          </a:p>
          <a:p>
            <a:pPr lvl="1"/>
            <a:r>
              <a:rPr lang="en-US" dirty="0"/>
              <a:t>The random movement corresponds to high temperature; </a:t>
            </a:r>
          </a:p>
          <a:p>
            <a:pPr lvl="1"/>
            <a:r>
              <a:rPr lang="en-US" dirty="0"/>
              <a:t>at low temperature, there is little randomness. </a:t>
            </a:r>
          </a:p>
          <a:p>
            <a:endParaRPr lang="en-US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6DE6B0A-C623-1E49-9138-4924E4502AAF}" type="slidenum">
              <a:rPr lang="en-GB" altLang="en-US" sz="1400"/>
              <a:pPr/>
              <a:t>23</a:t>
            </a:fld>
            <a:endParaRPr lang="en-GB" altLang="en-US" sz="1400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 b="1" dirty="0">
                <a:latin typeface="Arial" charset="0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97097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6DE6B0A-C623-1E49-9138-4924E4502AAF}" type="slidenum">
              <a:rPr lang="en-GB" altLang="en-US" sz="1400"/>
              <a:pPr/>
              <a:t>24</a:t>
            </a:fld>
            <a:endParaRPr lang="en-GB" altLang="en-US" sz="1400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 b="1" dirty="0">
                <a:latin typeface="Arial" charset="0"/>
              </a:rPr>
              <a:t>Simulated Annealing</a:t>
            </a:r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20" y="3788229"/>
            <a:ext cx="2104453" cy="309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annealing is a process where:</a:t>
            </a:r>
          </a:p>
          <a:p>
            <a:pPr lvl="1"/>
            <a:r>
              <a:rPr lang="en-US" dirty="0"/>
              <a:t>the temperature is reduced slowly</a:t>
            </a:r>
          </a:p>
          <a:p>
            <a:pPr lvl="1"/>
            <a:r>
              <a:rPr lang="en-US" dirty="0"/>
              <a:t>starting from a random search at high temperature eventually becoming pure greedy descent as it approaches zero temperature. </a:t>
            </a:r>
          </a:p>
          <a:p>
            <a:r>
              <a:rPr lang="en-US" dirty="0"/>
              <a:t>At high temperatures, worsening steps are more likely than at lower temperatures.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0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control how many worsening steps are accepted, </a:t>
            </a:r>
          </a:p>
          <a:p>
            <a:pPr lvl="1"/>
            <a:r>
              <a:rPr lang="en-US" dirty="0"/>
              <a:t>there is a positive real-valued </a:t>
            </a:r>
            <a:r>
              <a:rPr lang="en-US" b="1" dirty="0"/>
              <a:t>temperature </a:t>
            </a:r>
            <a:r>
              <a:rPr lang="en-US" b="1" i="1" dirty="0"/>
              <a:t>T</a:t>
            </a:r>
            <a:r>
              <a:rPr lang="en-US" b="1" dirty="0"/>
              <a:t>. </a:t>
            </a:r>
          </a:p>
          <a:p>
            <a:pPr lvl="1"/>
            <a:r>
              <a:rPr lang="en-US" dirty="0"/>
              <a:t>Suppose </a:t>
            </a:r>
            <a:r>
              <a:rPr lang="en-US" i="1" dirty="0"/>
              <a:t>A</a:t>
            </a:r>
            <a:r>
              <a:rPr lang="en-US" dirty="0"/>
              <a:t> is the current assignment of a value to each variable. </a:t>
            </a:r>
          </a:p>
          <a:p>
            <a:pPr lvl="1"/>
            <a:r>
              <a:rPr lang="en-US" u="sng" dirty="0"/>
              <a:t>Suppose</a:t>
            </a:r>
            <a:r>
              <a:rPr lang="en-US" dirty="0"/>
              <a:t> that </a:t>
            </a:r>
            <a:r>
              <a:rPr lang="en-US" b="1" i="1" dirty="0"/>
              <a:t>h(A)</a:t>
            </a:r>
            <a:r>
              <a:rPr lang="en-US" b="1" dirty="0"/>
              <a:t> is the evaluation of assignment </a:t>
            </a:r>
            <a:r>
              <a:rPr lang="en-US" b="1" i="1" dirty="0"/>
              <a:t>A</a:t>
            </a:r>
            <a:r>
              <a:rPr lang="en-US" b="1" dirty="0"/>
              <a:t> </a:t>
            </a:r>
            <a:r>
              <a:rPr lang="en-US" dirty="0"/>
              <a:t>to be </a:t>
            </a:r>
            <a:r>
              <a:rPr lang="en-US" u="sng" dirty="0"/>
              <a:t>minimized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For solving constraints, </a:t>
            </a:r>
            <a:r>
              <a:rPr lang="en-US" i="1" dirty="0"/>
              <a:t>h</a:t>
            </a:r>
            <a:r>
              <a:rPr lang="en-US" dirty="0"/>
              <a:t> is typically the number of conflicts. </a:t>
            </a:r>
          </a:p>
          <a:p>
            <a:pPr lvl="1"/>
            <a:r>
              <a:rPr lang="en-US" dirty="0"/>
              <a:t>Simulated annealing selects a neighbor at random, which gives </a:t>
            </a:r>
            <a:r>
              <a:rPr lang="en-US" b="1" dirty="0"/>
              <a:t>a new assignment </a:t>
            </a:r>
            <a:r>
              <a:rPr lang="en-US" b="1" i="1" dirty="0"/>
              <a:t>A'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h(A') ≤ h(A)</a:t>
            </a:r>
            <a:r>
              <a:rPr lang="en-US" dirty="0"/>
              <a:t>, it accepts the assignment and </a:t>
            </a:r>
            <a:r>
              <a:rPr lang="en-US" i="1" dirty="0"/>
              <a:t>A'</a:t>
            </a:r>
            <a:r>
              <a:rPr lang="en-US" dirty="0"/>
              <a:t> becomes the new assignment. </a:t>
            </a:r>
          </a:p>
          <a:p>
            <a:pPr lvl="1"/>
            <a:r>
              <a:rPr lang="en-US" dirty="0"/>
              <a:t>Otherwise, the assignment is only accepted randomly with probability 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6DE6B0A-C623-1E49-9138-4924E4502AAF}" type="slidenum">
              <a:rPr lang="en-GB" altLang="en-US" sz="1400"/>
              <a:pPr/>
              <a:t>25</a:t>
            </a:fld>
            <a:endParaRPr lang="en-GB" altLang="en-US" sz="1400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848245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6DE6B0A-C623-1E49-9138-4924E4502AAF}" type="slidenum">
              <a:rPr lang="en-GB" altLang="en-US" sz="1400"/>
              <a:pPr/>
              <a:t>26</a:t>
            </a:fld>
            <a:endParaRPr lang="en-GB" altLang="en-US" sz="1400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Simulated Annealing</a:t>
            </a:r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4" y="2136093"/>
            <a:ext cx="2225675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2136093"/>
            <a:ext cx="2565400" cy="941431"/>
          </a:xfrm>
        </p:spPr>
      </p:pic>
      <p:sp>
        <p:nvSpPr>
          <p:cNvPr id="5" name="Rectangle 4"/>
          <p:cNvSpPr/>
          <p:nvPr/>
        </p:nvSpPr>
        <p:spPr>
          <a:xfrm>
            <a:off x="749300" y="3077524"/>
            <a:ext cx="8051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Thus, if </a:t>
            </a:r>
            <a:r>
              <a:rPr lang="en-US" sz="2400" i="1" dirty="0"/>
              <a:t>h(A')</a:t>
            </a:r>
            <a:r>
              <a:rPr lang="en-US" sz="2400" dirty="0"/>
              <a:t> is close to </a:t>
            </a:r>
            <a:r>
              <a:rPr lang="en-US" sz="2400" i="1" dirty="0"/>
              <a:t>h(A)</a:t>
            </a:r>
            <a:r>
              <a:rPr lang="en-US" sz="2400" dirty="0"/>
              <a:t>, the assignment is more likely to be accepted. </a:t>
            </a:r>
          </a:p>
          <a:p>
            <a:endParaRPr lang="en-US" sz="2400" dirty="0"/>
          </a:p>
          <a:p>
            <a:r>
              <a:rPr lang="en-US" sz="2400" dirty="0"/>
              <a:t>If the temperature is high    , the exponent will be close to zero and so the probability will be close to 1. </a:t>
            </a:r>
          </a:p>
          <a:p>
            <a:endParaRPr lang="en-US" sz="2400" dirty="0"/>
          </a:p>
          <a:p>
            <a:r>
              <a:rPr lang="en-US" sz="2400" dirty="0"/>
              <a:t>As the temperature approaches zero    , the exponent approaches </a:t>
            </a:r>
            <a:r>
              <a:rPr lang="en-US" sz="2400" i="1" dirty="0"/>
              <a:t>-∞</a:t>
            </a:r>
            <a:r>
              <a:rPr lang="en-US" sz="2400" dirty="0"/>
              <a:t>, and the probability approaches zero. 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0348F694-A1C4-E345-A955-2A9510DAF93D}"/>
              </a:ext>
            </a:extLst>
          </p:cNvPr>
          <p:cNvSpPr/>
          <p:nvPr/>
        </p:nvSpPr>
        <p:spPr>
          <a:xfrm rot="10800000">
            <a:off x="3992136" y="4192858"/>
            <a:ext cx="245327" cy="31223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DE69B0E-99B5-D049-92BB-0CF498936904}"/>
              </a:ext>
            </a:extLst>
          </p:cNvPr>
          <p:cNvSpPr/>
          <p:nvPr/>
        </p:nvSpPr>
        <p:spPr>
          <a:xfrm rot="21432342">
            <a:off x="8618065" y="4253971"/>
            <a:ext cx="245327" cy="312234"/>
          </a:xfrm>
          <a:prstGeom prst="downArrow">
            <a:avLst/>
          </a:prstGeom>
          <a:solidFill>
            <a:srgbClr val="022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812569-998F-824F-9E56-83B059384151}"/>
              </a:ext>
            </a:extLst>
          </p:cNvPr>
          <p:cNvSpPr/>
          <p:nvPr/>
        </p:nvSpPr>
        <p:spPr>
          <a:xfrm>
            <a:off x="10850137" y="2732049"/>
            <a:ext cx="503662" cy="52410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383D8DD-601C-DF45-B028-3A2645F771BF}"/>
              </a:ext>
            </a:extLst>
          </p:cNvPr>
          <p:cNvSpPr/>
          <p:nvPr/>
        </p:nvSpPr>
        <p:spPr>
          <a:xfrm rot="21432342">
            <a:off x="5369343" y="5393604"/>
            <a:ext cx="245327" cy="312234"/>
          </a:xfrm>
          <a:prstGeom prst="downArrow">
            <a:avLst/>
          </a:prstGeom>
          <a:solidFill>
            <a:srgbClr val="022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3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6DE6B0A-C623-1E49-9138-4924E4502AAF}" type="slidenum">
              <a:rPr lang="en-GB" altLang="en-US" sz="1400"/>
              <a:pPr/>
              <a:t>27</a:t>
            </a:fld>
            <a:endParaRPr lang="en-GB" altLang="en-US" sz="1400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 dirty="0">
                <a:latin typeface="Arial" charset="0"/>
              </a:rPr>
              <a:t>Simulated Annealing</a:t>
            </a:r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168" y="2951203"/>
            <a:ext cx="2225675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2136093"/>
            <a:ext cx="2565400" cy="94143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763221"/>
            <a:ext cx="6608405" cy="3483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8451" y="3725036"/>
            <a:ext cx="158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h(a)-h(a')=-1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30916" y="3766750"/>
            <a:ext cx="158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h(a)-h(a')=-2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26092" y="3725036"/>
            <a:ext cx="158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h(a)-h(a')=-3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28649" y="6245241"/>
            <a:ext cx="1173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the temperature is reduced (e.g., when </a:t>
            </a:r>
            <a:r>
              <a:rPr lang="en-US" i="1" dirty="0"/>
              <a:t>T=1</a:t>
            </a:r>
            <a:r>
              <a:rPr lang="en-US" dirty="0"/>
              <a:t>), worsening steps, although still possible, become much less likely. When the temperature is low (e.g., 0.1), it is very rare that it chooses a worsening step</a:t>
            </a:r>
          </a:p>
        </p:txBody>
      </p:sp>
    </p:spTree>
    <p:extLst>
      <p:ext uri="{BB962C8B-B14F-4D97-AF65-F5344CB8AC3E}">
        <p14:creationId xmlns:p14="http://schemas.microsoft.com/office/powerpoint/2010/main" val="1965113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A0EB873-34B0-3F40-8424-1121D252CBF8}" type="slidenum">
              <a:rPr lang="en-GB" altLang="en-US" sz="1400"/>
              <a:pPr/>
              <a:t>28</a:t>
            </a:fld>
            <a:endParaRPr lang="en-GB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7772400" cy="5029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altLang="en-US" sz="2000" dirty="0">
                <a:latin typeface="Arial" charset="0"/>
              </a:rPr>
              <a:t>Node </a:t>
            </a:r>
            <a:r>
              <a:rPr lang="en-GB" altLang="en-US" sz="2000" b="1" dirty="0" err="1">
                <a:solidFill>
                  <a:schemeClr val="accent2"/>
                </a:solidFill>
                <a:latin typeface="Arial" charset="0"/>
              </a:rPr>
              <a:t>simulatedAnnealing</a:t>
            </a:r>
            <a:r>
              <a:rPr lang="en-GB" altLang="en-US" sz="2000" dirty="0">
                <a:latin typeface="Arial" charset="0"/>
              </a:rPr>
              <a:t> (</a:t>
            </a:r>
            <a:r>
              <a:rPr lang="en-GB" altLang="en-US" sz="2000" dirty="0">
                <a:solidFill>
                  <a:srgbClr val="A50021"/>
                </a:solidFill>
                <a:latin typeface="Arial" charset="0"/>
              </a:rPr>
              <a:t>Problem</a:t>
            </a:r>
            <a:r>
              <a:rPr lang="en-GB" altLang="en-US" sz="2000" dirty="0">
                <a:latin typeface="Arial" charset="0"/>
              </a:rPr>
              <a:t> problem) </a:t>
            </a:r>
          </a:p>
          <a:p>
            <a:pPr>
              <a:buFontTx/>
              <a:buNone/>
            </a:pPr>
            <a:r>
              <a:rPr lang="en-GB" altLang="en-US" sz="2000" dirty="0">
                <a:latin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altLang="en-US" sz="2000" dirty="0">
                <a:latin typeface="Arial" charset="0"/>
              </a:rPr>
              <a:t>    </a:t>
            </a:r>
            <a:r>
              <a:rPr lang="en-GB" altLang="en-US" sz="2000" dirty="0" err="1">
                <a:solidFill>
                  <a:srgbClr val="A50021"/>
                </a:solidFill>
                <a:latin typeface="Arial" charset="0"/>
              </a:rPr>
              <a:t>int</a:t>
            </a:r>
            <a:r>
              <a:rPr lang="en-GB" altLang="en-US" sz="2000" dirty="0">
                <a:latin typeface="Arial" charset="0"/>
              </a:rPr>
              <a:t> temperature = </a:t>
            </a:r>
            <a:r>
              <a:rPr lang="en-GB" altLang="en-US" sz="2000" dirty="0" err="1">
                <a:latin typeface="Arial" charset="0"/>
              </a:rPr>
              <a:t>problem.</a:t>
            </a:r>
            <a:r>
              <a:rPr lang="en-GB" altLang="en-US" sz="2000" dirty="0" err="1">
                <a:solidFill>
                  <a:schemeClr val="accent2"/>
                </a:solidFill>
                <a:latin typeface="Arial" charset="0"/>
              </a:rPr>
              <a:t>getIntialTemperature</a:t>
            </a:r>
            <a:r>
              <a:rPr lang="en-GB" altLang="en-US" sz="2000" dirty="0">
                <a:latin typeface="Arial" charset="0"/>
              </a:rPr>
              <a:t>();</a:t>
            </a:r>
          </a:p>
          <a:p>
            <a:pPr>
              <a:buFontTx/>
              <a:buNone/>
            </a:pPr>
            <a:r>
              <a:rPr lang="en-GB" altLang="en-US" sz="2000" dirty="0">
                <a:latin typeface="Arial" charset="0"/>
              </a:rPr>
              <a:t>    </a:t>
            </a:r>
            <a:r>
              <a:rPr lang="en-GB" altLang="en-US" sz="2000" dirty="0">
                <a:solidFill>
                  <a:srgbClr val="A50021"/>
                </a:solidFill>
                <a:latin typeface="Arial" charset="0"/>
              </a:rPr>
              <a:t>Node</a:t>
            </a:r>
            <a:r>
              <a:rPr lang="en-GB" altLang="en-US" sz="2000" dirty="0">
                <a:latin typeface="Arial" charset="0"/>
              </a:rPr>
              <a:t> </a:t>
            </a:r>
            <a:r>
              <a:rPr lang="en-GB" altLang="en-US" sz="2000" dirty="0" err="1">
                <a:latin typeface="Arial" charset="0"/>
              </a:rPr>
              <a:t>currentNode</a:t>
            </a:r>
            <a:r>
              <a:rPr lang="en-GB" altLang="en-US" sz="2000" dirty="0">
                <a:latin typeface="Arial" charset="0"/>
              </a:rPr>
              <a:t> = </a:t>
            </a:r>
            <a:r>
              <a:rPr lang="en-GB" altLang="en-US" sz="2000" b="1" dirty="0">
                <a:latin typeface="Arial" charset="0"/>
              </a:rPr>
              <a:t>new</a:t>
            </a:r>
            <a:r>
              <a:rPr lang="en-GB" altLang="en-US" sz="2000" dirty="0">
                <a:latin typeface="Arial" charset="0"/>
              </a:rPr>
              <a:t> </a:t>
            </a:r>
            <a:r>
              <a:rPr lang="en-GB" altLang="en-US" sz="2000" dirty="0">
                <a:solidFill>
                  <a:srgbClr val="A50021"/>
                </a:solidFill>
                <a:latin typeface="Arial" charset="0"/>
              </a:rPr>
              <a:t>Node</a:t>
            </a:r>
            <a:r>
              <a:rPr lang="en-GB" altLang="en-US" sz="2000" dirty="0">
                <a:latin typeface="Arial" charset="0"/>
              </a:rPr>
              <a:t>( </a:t>
            </a:r>
            <a:r>
              <a:rPr lang="en-GB" altLang="en-US" sz="2000" dirty="0" err="1">
                <a:latin typeface="Arial" charset="0"/>
              </a:rPr>
              <a:t>problem.</a:t>
            </a:r>
            <a:r>
              <a:rPr lang="en-GB" altLang="en-US" sz="2000" dirty="0" err="1">
                <a:solidFill>
                  <a:schemeClr val="accent2"/>
                </a:solidFill>
                <a:latin typeface="Arial" charset="0"/>
              </a:rPr>
              <a:t>getStartPoint</a:t>
            </a:r>
            <a:r>
              <a:rPr lang="en-GB" altLang="en-US" sz="2000" dirty="0">
                <a:latin typeface="Arial" charset="0"/>
              </a:rPr>
              <a:t>() );</a:t>
            </a:r>
          </a:p>
          <a:p>
            <a:pPr>
              <a:buFontTx/>
              <a:buNone/>
            </a:pPr>
            <a:r>
              <a:rPr lang="en-GB" altLang="en-US" sz="2000" dirty="0">
                <a:latin typeface="Arial" charset="0"/>
              </a:rPr>
              <a:t>    </a:t>
            </a:r>
            <a:r>
              <a:rPr lang="en-GB" altLang="en-US" sz="2000" dirty="0">
                <a:solidFill>
                  <a:srgbClr val="A50021"/>
                </a:solidFill>
                <a:latin typeface="Arial" charset="0"/>
              </a:rPr>
              <a:t>Node</a:t>
            </a:r>
            <a:r>
              <a:rPr lang="en-GB" altLang="en-US" sz="2000" dirty="0">
                <a:latin typeface="Arial" charset="0"/>
              </a:rPr>
              <a:t> </a:t>
            </a:r>
            <a:r>
              <a:rPr lang="en-GB" altLang="en-US" sz="2000" dirty="0" err="1">
                <a:latin typeface="Arial" charset="0"/>
              </a:rPr>
              <a:t>bestNode</a:t>
            </a:r>
            <a:r>
              <a:rPr lang="en-GB" altLang="en-US" sz="2000" dirty="0">
                <a:latin typeface="Arial" charset="0"/>
              </a:rPr>
              <a:t> = </a:t>
            </a:r>
            <a:r>
              <a:rPr lang="en-GB" altLang="en-US" sz="2000" dirty="0" err="1">
                <a:latin typeface="Arial" charset="0"/>
              </a:rPr>
              <a:t>currentNode</a:t>
            </a:r>
            <a:r>
              <a:rPr lang="en-GB" altLang="en-US" sz="2000" dirty="0">
                <a:latin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altLang="en-US" sz="2000" dirty="0">
                <a:latin typeface="Arial" charset="0"/>
              </a:rPr>
              <a:t>    </a:t>
            </a:r>
            <a:r>
              <a:rPr lang="en-GB" altLang="en-US" sz="2000" b="1" dirty="0">
                <a:latin typeface="Arial" charset="0"/>
              </a:rPr>
              <a:t>while</a:t>
            </a:r>
            <a:r>
              <a:rPr lang="en-GB" altLang="en-US" sz="2000" dirty="0">
                <a:latin typeface="Arial" charset="0"/>
              </a:rPr>
              <a:t> (temperature &gt; </a:t>
            </a:r>
            <a:r>
              <a:rPr lang="en-GB" altLang="en-US" sz="2000" dirty="0" err="1">
                <a:latin typeface="Arial" charset="0"/>
              </a:rPr>
              <a:t>problem.</a:t>
            </a:r>
            <a:r>
              <a:rPr lang="en-GB" altLang="en-US" sz="2000" dirty="0" err="1">
                <a:solidFill>
                  <a:schemeClr val="accent2"/>
                </a:solidFill>
                <a:latin typeface="Arial" charset="0"/>
              </a:rPr>
              <a:t>getStoppingTemperature</a:t>
            </a:r>
            <a:r>
              <a:rPr lang="en-GB" altLang="en-US" sz="2000" dirty="0">
                <a:latin typeface="Arial" charset="0"/>
              </a:rPr>
              <a:t>()) {</a:t>
            </a:r>
          </a:p>
          <a:p>
            <a:pPr>
              <a:buFontTx/>
              <a:buNone/>
            </a:pPr>
            <a:r>
              <a:rPr lang="en-GB" altLang="en-US" sz="2000" dirty="0">
                <a:latin typeface="Arial" charset="0"/>
              </a:rPr>
              <a:t>        </a:t>
            </a:r>
            <a:r>
              <a:rPr lang="en-GB" altLang="en-US" sz="2000" dirty="0">
                <a:solidFill>
                  <a:srgbClr val="A50021"/>
                </a:solidFill>
                <a:latin typeface="Arial" charset="0"/>
              </a:rPr>
              <a:t>Node</a:t>
            </a:r>
            <a:r>
              <a:rPr lang="en-GB" altLang="en-US" sz="2000" dirty="0">
                <a:latin typeface="Arial" charset="0"/>
              </a:rPr>
              <a:t> </a:t>
            </a:r>
            <a:r>
              <a:rPr lang="en-GB" altLang="en-US" sz="2000" dirty="0" err="1">
                <a:latin typeface="Arial" charset="0"/>
              </a:rPr>
              <a:t>newNode</a:t>
            </a:r>
            <a:r>
              <a:rPr lang="en-GB" altLang="en-US" sz="2000" dirty="0">
                <a:latin typeface="Arial" charset="0"/>
              </a:rPr>
              <a:t> = </a:t>
            </a:r>
            <a:r>
              <a:rPr lang="en-GB" altLang="en-US" sz="2000" i="1" dirty="0">
                <a:latin typeface="Arial" charset="0"/>
              </a:rPr>
              <a:t>random </a:t>
            </a:r>
            <a:r>
              <a:rPr lang="en-GB" altLang="en-US" sz="2000" i="1" dirty="0" err="1">
                <a:latin typeface="Arial" charset="0"/>
              </a:rPr>
              <a:t>neighbor</a:t>
            </a:r>
            <a:r>
              <a:rPr lang="en-GB" altLang="en-US" sz="2000" i="1" dirty="0">
                <a:latin typeface="Arial" charset="0"/>
              </a:rPr>
              <a:t> of </a:t>
            </a:r>
            <a:r>
              <a:rPr lang="en-GB" altLang="en-US" sz="2000" i="1" dirty="0" err="1">
                <a:latin typeface="Arial" charset="0"/>
              </a:rPr>
              <a:t>currentNode</a:t>
            </a:r>
            <a:r>
              <a:rPr lang="en-GB" altLang="en-US" sz="2000" dirty="0">
                <a:latin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altLang="en-US" sz="2000" dirty="0">
                <a:solidFill>
                  <a:srgbClr val="FF0000"/>
                </a:solidFill>
                <a:latin typeface="Arial" charset="0"/>
              </a:rPr>
              <a:t>        </a:t>
            </a:r>
            <a:r>
              <a:rPr lang="en-GB" altLang="en-US" sz="2000" i="1" dirty="0">
                <a:solidFill>
                  <a:srgbClr val="FF0000"/>
                </a:solidFill>
                <a:latin typeface="Arial" charset="0"/>
              </a:rPr>
              <a:t>check if </a:t>
            </a:r>
            <a:r>
              <a:rPr lang="en-GB" altLang="en-US" sz="2000" i="1" dirty="0" err="1">
                <a:solidFill>
                  <a:srgbClr val="FF0000"/>
                </a:solidFill>
                <a:latin typeface="Arial" charset="0"/>
              </a:rPr>
              <a:t>newNode</a:t>
            </a:r>
            <a:r>
              <a:rPr lang="en-GB" altLang="en-US" sz="2000" i="1" dirty="0">
                <a:solidFill>
                  <a:srgbClr val="FF0000"/>
                </a:solidFill>
                <a:latin typeface="Arial" charset="0"/>
              </a:rPr>
              <a:t> is acceptable to become </a:t>
            </a:r>
            <a:r>
              <a:rPr lang="en-GB" altLang="en-US" sz="2000" i="1" dirty="0" err="1">
                <a:solidFill>
                  <a:srgbClr val="FF0000"/>
                </a:solidFill>
                <a:latin typeface="Arial" charset="0"/>
              </a:rPr>
              <a:t>currentNode</a:t>
            </a:r>
            <a:endParaRPr lang="en-GB" altLang="en-US" sz="2000" dirty="0">
              <a:solidFill>
                <a:srgbClr val="FF0000"/>
              </a:solidFill>
              <a:latin typeface="Arial" charset="0"/>
            </a:endParaRPr>
          </a:p>
          <a:p>
            <a:pPr>
              <a:buFontTx/>
              <a:buNone/>
            </a:pPr>
            <a:r>
              <a:rPr lang="en-GB" altLang="en-US" sz="2000" i="1" dirty="0">
                <a:solidFill>
                  <a:srgbClr val="FF0000"/>
                </a:solidFill>
                <a:latin typeface="Arial" charset="0"/>
              </a:rPr>
              <a:t>        check if </a:t>
            </a:r>
            <a:r>
              <a:rPr lang="en-GB" altLang="en-US" sz="2000" i="1" dirty="0" err="1">
                <a:solidFill>
                  <a:srgbClr val="FF0000"/>
                </a:solidFill>
                <a:latin typeface="Arial" charset="0"/>
              </a:rPr>
              <a:t>currentNode</a:t>
            </a:r>
            <a:r>
              <a:rPr lang="en-GB" altLang="en-US" sz="2000" i="1" dirty="0">
                <a:solidFill>
                  <a:srgbClr val="FF0000"/>
                </a:solidFill>
                <a:latin typeface="Arial" charset="0"/>
              </a:rPr>
              <a:t> is better than </a:t>
            </a:r>
            <a:r>
              <a:rPr lang="en-GB" altLang="en-US" sz="2000" i="1" dirty="0" err="1">
                <a:solidFill>
                  <a:srgbClr val="FF0000"/>
                </a:solidFill>
                <a:latin typeface="Arial" charset="0"/>
              </a:rPr>
              <a:t>bestNode</a:t>
            </a:r>
            <a:endParaRPr lang="en-GB" altLang="en-US" sz="2000" dirty="0">
              <a:solidFill>
                <a:srgbClr val="FF0000"/>
              </a:solidFill>
              <a:latin typeface="Arial" charset="0"/>
            </a:endParaRPr>
          </a:p>
          <a:p>
            <a:pPr>
              <a:buFontTx/>
              <a:buNone/>
            </a:pPr>
            <a:r>
              <a:rPr lang="en-GB" altLang="en-US" sz="2000" dirty="0">
                <a:latin typeface="Arial" charset="0"/>
              </a:rPr>
              <a:t>        temperature = </a:t>
            </a:r>
            <a:r>
              <a:rPr lang="en-GB" altLang="en-US" sz="2000" dirty="0" err="1">
                <a:latin typeface="Arial" charset="0"/>
              </a:rPr>
              <a:t>problem.</a:t>
            </a:r>
            <a:r>
              <a:rPr lang="en-GB" altLang="en-US" sz="2000" dirty="0" err="1">
                <a:solidFill>
                  <a:schemeClr val="accent2"/>
                </a:solidFill>
                <a:latin typeface="Arial" charset="0"/>
              </a:rPr>
              <a:t>schedule</a:t>
            </a:r>
            <a:r>
              <a:rPr lang="en-GB" altLang="en-US" sz="2000" dirty="0">
                <a:latin typeface="Arial" charset="0"/>
              </a:rPr>
              <a:t>( temperature );</a:t>
            </a:r>
          </a:p>
          <a:p>
            <a:pPr>
              <a:buFontTx/>
              <a:buNone/>
            </a:pPr>
            <a:r>
              <a:rPr lang="en-GB" altLang="en-US" sz="2000" dirty="0">
                <a:latin typeface="Arial" charset="0"/>
              </a:rPr>
              <a:t>    }</a:t>
            </a:r>
          </a:p>
          <a:p>
            <a:pPr>
              <a:buFontTx/>
              <a:buNone/>
            </a:pPr>
            <a:r>
              <a:rPr lang="en-GB" altLang="en-US" sz="2000" dirty="0">
                <a:latin typeface="Arial" charset="0"/>
              </a:rPr>
              <a:t>    </a:t>
            </a:r>
            <a:r>
              <a:rPr lang="en-GB" altLang="en-US" sz="2000" b="1" dirty="0">
                <a:latin typeface="Arial" charset="0"/>
              </a:rPr>
              <a:t>return</a:t>
            </a:r>
            <a:r>
              <a:rPr lang="en-GB" altLang="en-US" sz="2000" dirty="0">
                <a:latin typeface="Arial" charset="0"/>
              </a:rPr>
              <a:t> </a:t>
            </a:r>
            <a:r>
              <a:rPr lang="en-GB" altLang="en-US" sz="2000" dirty="0" err="1">
                <a:latin typeface="Arial" charset="0"/>
              </a:rPr>
              <a:t>bestNode</a:t>
            </a:r>
            <a:r>
              <a:rPr lang="en-GB" altLang="en-US" sz="2000" dirty="0">
                <a:latin typeface="Arial" charset="0"/>
              </a:rPr>
              <a:t>;</a:t>
            </a:r>
          </a:p>
          <a:p>
            <a:pPr>
              <a:buFontTx/>
              <a:buNone/>
            </a:pPr>
            <a:r>
              <a:rPr lang="en-GB" altLang="en-US" sz="2000" dirty="0">
                <a:latin typeface="Arial" charset="0"/>
              </a:rPr>
              <a:t>}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Simulated Annealing (2)</a:t>
            </a:r>
          </a:p>
        </p:txBody>
      </p:sp>
    </p:spTree>
    <p:extLst>
      <p:ext uri="{BB962C8B-B14F-4D97-AF65-F5344CB8AC3E}">
        <p14:creationId xmlns:p14="http://schemas.microsoft.com/office/powerpoint/2010/main" val="1197125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5080336-7037-D04B-9E92-15EEB250345B}" type="slidenum">
              <a:rPr lang="en-GB" altLang="en-US" sz="1400"/>
              <a:pPr/>
              <a:t>29</a:t>
            </a:fld>
            <a:endParaRPr lang="en-GB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GB" altLang="en-US" sz="2000" dirty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solidFill>
                  <a:srgbClr val="FF0000"/>
                </a:solidFill>
                <a:latin typeface="Arial" charset="0"/>
              </a:rPr>
              <a:t>// check if </a:t>
            </a:r>
            <a:r>
              <a:rPr lang="en-GB" altLang="en-US" sz="2000" dirty="0" err="1">
                <a:solidFill>
                  <a:srgbClr val="FF0000"/>
                </a:solidFill>
                <a:latin typeface="Arial" charset="0"/>
              </a:rPr>
              <a:t>newNode</a:t>
            </a:r>
            <a:r>
              <a:rPr lang="en-GB" altLang="en-US" sz="2000" dirty="0">
                <a:solidFill>
                  <a:srgbClr val="FF0000"/>
                </a:solidFill>
                <a:latin typeface="Arial" charset="0"/>
              </a:rPr>
              <a:t> is acceptable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 err="1">
                <a:solidFill>
                  <a:srgbClr val="A50021"/>
                </a:solidFill>
                <a:latin typeface="Arial" charset="0"/>
              </a:rPr>
              <a:t>int</a:t>
            </a:r>
            <a:r>
              <a:rPr lang="en-GB" altLang="en-US" sz="2000" dirty="0">
                <a:latin typeface="Arial" charset="0"/>
              </a:rPr>
              <a:t> </a:t>
            </a:r>
            <a:r>
              <a:rPr lang="en-GB" altLang="en-US" sz="1800" dirty="0">
                <a:latin typeface="Arial" charset="0"/>
                <a:sym typeface="Symbol" charset="2"/>
              </a:rPr>
              <a:t></a:t>
            </a:r>
            <a:r>
              <a:rPr lang="en-GB" altLang="en-US" sz="2000" dirty="0">
                <a:latin typeface="Arial" charset="0"/>
              </a:rPr>
              <a:t>E = </a:t>
            </a:r>
            <a:r>
              <a:rPr lang="en-GB" altLang="en-US" sz="2000" dirty="0" err="1">
                <a:latin typeface="Arial" charset="0"/>
              </a:rPr>
              <a:t>problem.</a:t>
            </a:r>
            <a:r>
              <a:rPr lang="en-GB" altLang="en-US" sz="2000" dirty="0" err="1">
                <a:solidFill>
                  <a:schemeClr val="accent2"/>
                </a:solidFill>
                <a:latin typeface="Arial" charset="0"/>
              </a:rPr>
              <a:t>eval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dirty="0" err="1">
                <a:latin typeface="Arial" charset="0"/>
              </a:rPr>
              <a:t>newNode</a:t>
            </a:r>
            <a:r>
              <a:rPr lang="en-GB" altLang="en-US" sz="2000" dirty="0">
                <a:latin typeface="Arial" charset="0"/>
              </a:rPr>
              <a:t>) - </a:t>
            </a:r>
            <a:r>
              <a:rPr lang="en-GB" altLang="en-US" sz="2000" dirty="0" err="1">
                <a:latin typeface="Arial" charset="0"/>
              </a:rPr>
              <a:t>problem.</a:t>
            </a:r>
            <a:r>
              <a:rPr lang="en-GB" altLang="en-US" sz="2000" dirty="0" err="1">
                <a:solidFill>
                  <a:schemeClr val="accent2"/>
                </a:solidFill>
                <a:latin typeface="Arial" charset="0"/>
              </a:rPr>
              <a:t>eval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dirty="0" err="1">
                <a:latin typeface="Arial" charset="0"/>
              </a:rPr>
              <a:t>currentNode</a:t>
            </a:r>
            <a:r>
              <a:rPr lang="en-GB" altLang="en-US" sz="2000" dirty="0">
                <a:latin typeface="Arial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latin typeface="Arial" charset="0"/>
              </a:rPr>
              <a:t>if</a:t>
            </a:r>
            <a:r>
              <a:rPr lang="en-GB" altLang="en-US" sz="2000" dirty="0">
                <a:latin typeface="Arial" charset="0"/>
              </a:rPr>
              <a:t> (</a:t>
            </a:r>
            <a:r>
              <a:rPr lang="en-GB" altLang="en-US" sz="1800" dirty="0">
                <a:latin typeface="Arial" charset="0"/>
                <a:sym typeface="Symbol" charset="2"/>
              </a:rPr>
              <a:t></a:t>
            </a:r>
            <a:r>
              <a:rPr lang="en-GB" altLang="en-US" sz="2000" dirty="0">
                <a:latin typeface="Arial" charset="0"/>
              </a:rPr>
              <a:t>E &gt; 0)  </a:t>
            </a:r>
            <a:r>
              <a:rPr lang="en-GB" altLang="en-US" sz="2000" dirty="0">
                <a:solidFill>
                  <a:srgbClr val="FF0000"/>
                </a:solidFill>
                <a:latin typeface="Arial" charset="0"/>
              </a:rPr>
              <a:t>// </a:t>
            </a:r>
            <a:r>
              <a:rPr lang="en-GB" altLang="en-US" sz="2000" dirty="0" err="1">
                <a:solidFill>
                  <a:srgbClr val="FF0000"/>
                </a:solidFill>
                <a:latin typeface="Arial" charset="0"/>
              </a:rPr>
              <a:t>newNode</a:t>
            </a:r>
            <a:r>
              <a:rPr lang="en-GB" altLang="en-US" sz="2000" dirty="0">
                <a:solidFill>
                  <a:srgbClr val="FF0000"/>
                </a:solidFill>
                <a:latin typeface="Arial" charset="0"/>
              </a:rPr>
              <a:t> has higher </a:t>
            </a:r>
            <a:r>
              <a:rPr lang="en-GB" altLang="en-US" sz="2000" i="1" dirty="0">
                <a:solidFill>
                  <a:srgbClr val="FF0000"/>
                </a:solidFill>
                <a:latin typeface="Arial" charset="0"/>
              </a:rPr>
              <a:t>f</a:t>
            </a:r>
            <a:endParaRPr lang="en-GB" altLang="en-US" sz="20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Arial" charset="0"/>
              </a:rPr>
              <a:t>    </a:t>
            </a:r>
            <a:r>
              <a:rPr lang="en-GB" altLang="en-US" sz="2000" dirty="0" err="1">
                <a:latin typeface="Arial" charset="0"/>
              </a:rPr>
              <a:t>currentNode</a:t>
            </a:r>
            <a:r>
              <a:rPr lang="en-GB" altLang="en-US" sz="2000" dirty="0">
                <a:latin typeface="Arial" charset="0"/>
              </a:rPr>
              <a:t> = </a:t>
            </a:r>
            <a:r>
              <a:rPr lang="en-GB" altLang="en-US" sz="2000" dirty="0" err="1">
                <a:latin typeface="Arial" charset="0"/>
              </a:rPr>
              <a:t>newNode</a:t>
            </a:r>
            <a:r>
              <a:rPr lang="en-GB" altLang="en-US" sz="2000" dirty="0">
                <a:latin typeface="Arial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latin typeface="Arial" charset="0"/>
              </a:rPr>
              <a:t>else</a:t>
            </a:r>
            <a:r>
              <a:rPr lang="en-GB" altLang="en-US" sz="2000" dirty="0">
                <a:latin typeface="Arial" charset="0"/>
              </a:rPr>
              <a:t>           </a:t>
            </a:r>
            <a:r>
              <a:rPr lang="en-GB" altLang="en-US" sz="2000" dirty="0">
                <a:solidFill>
                  <a:srgbClr val="FF0000"/>
                </a:solidFill>
                <a:latin typeface="Arial" charset="0"/>
              </a:rPr>
              <a:t>// </a:t>
            </a:r>
            <a:r>
              <a:rPr lang="en-GB" altLang="en-US" sz="2000" dirty="0" err="1">
                <a:solidFill>
                  <a:srgbClr val="FF0000"/>
                </a:solidFill>
                <a:latin typeface="Arial" charset="0"/>
              </a:rPr>
              <a:t>newNode</a:t>
            </a:r>
            <a:r>
              <a:rPr lang="en-GB" altLang="en-US" sz="2000" dirty="0">
                <a:solidFill>
                  <a:srgbClr val="FF0000"/>
                </a:solidFill>
                <a:latin typeface="Arial" charset="0"/>
              </a:rPr>
              <a:t> has lower </a:t>
            </a:r>
            <a:r>
              <a:rPr lang="en-GB" altLang="en-US" sz="2000" i="1" dirty="0">
                <a:solidFill>
                  <a:srgbClr val="FF0000"/>
                </a:solidFill>
                <a:latin typeface="Arial" charset="0"/>
              </a:rPr>
              <a:t>f</a:t>
            </a:r>
            <a:endParaRPr lang="en-GB" altLang="en-US" sz="20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Arial" charset="0"/>
              </a:rPr>
              <a:t>    </a:t>
            </a:r>
            <a:r>
              <a:rPr lang="en-GB" altLang="en-US" sz="2000" dirty="0" err="1">
                <a:latin typeface="Arial" charset="0"/>
              </a:rPr>
              <a:t>currentNode</a:t>
            </a:r>
            <a:r>
              <a:rPr lang="en-GB" altLang="en-US" sz="2000" dirty="0">
                <a:latin typeface="Arial" charset="0"/>
              </a:rPr>
              <a:t> = </a:t>
            </a:r>
            <a:r>
              <a:rPr lang="en-GB" altLang="en-US" sz="2000" i="1" dirty="0" err="1">
                <a:latin typeface="Arial" charset="0"/>
              </a:rPr>
              <a:t>newNode</a:t>
            </a:r>
            <a:r>
              <a:rPr lang="en-GB" altLang="en-US" sz="2000" i="1" dirty="0">
                <a:latin typeface="Arial" charset="0"/>
              </a:rPr>
              <a:t> with probability p = e</a:t>
            </a:r>
            <a:r>
              <a:rPr lang="en-GB" altLang="en-US" sz="2000" baseline="30000" dirty="0">
                <a:latin typeface="Arial" charset="0"/>
              </a:rPr>
              <a:t>(</a:t>
            </a:r>
            <a:r>
              <a:rPr lang="en-GB" altLang="en-US" sz="1800" baseline="30000" dirty="0">
                <a:latin typeface="Arial" charset="0"/>
                <a:sym typeface="Symbol" charset="2"/>
              </a:rPr>
              <a:t></a:t>
            </a:r>
            <a:r>
              <a:rPr lang="en-GB" altLang="en-US" sz="2000" i="1" baseline="30000" dirty="0">
                <a:latin typeface="Arial" charset="0"/>
              </a:rPr>
              <a:t>E/T</a:t>
            </a:r>
            <a:r>
              <a:rPr lang="en-GB" altLang="en-US" sz="2000" baseline="30000" dirty="0">
                <a:latin typeface="Arial" charset="0"/>
              </a:rPr>
              <a:t>)</a:t>
            </a:r>
            <a:r>
              <a:rPr lang="en-GB" altLang="en-US" sz="2000" dirty="0">
                <a:latin typeface="Arial" charset="0"/>
              </a:rPr>
              <a:t>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000" dirty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000" dirty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solidFill>
                  <a:srgbClr val="FF0000"/>
                </a:solidFill>
                <a:latin typeface="Arial" charset="0"/>
              </a:rPr>
              <a:t>// check if </a:t>
            </a:r>
            <a:r>
              <a:rPr lang="en-GB" altLang="en-US" sz="2000" dirty="0" err="1">
                <a:solidFill>
                  <a:srgbClr val="FF0000"/>
                </a:solidFill>
                <a:latin typeface="Arial" charset="0"/>
              </a:rPr>
              <a:t>newNode</a:t>
            </a:r>
            <a:r>
              <a:rPr lang="en-GB" altLang="en-US" sz="2000" dirty="0">
                <a:solidFill>
                  <a:srgbClr val="FF0000"/>
                </a:solidFill>
                <a:latin typeface="Arial" charset="0"/>
              </a:rPr>
              <a:t> is better than </a:t>
            </a:r>
            <a:r>
              <a:rPr lang="en-GB" altLang="en-US" sz="2000" dirty="0" err="1">
                <a:solidFill>
                  <a:srgbClr val="FF0000"/>
                </a:solidFill>
                <a:latin typeface="Arial" charset="0"/>
              </a:rPr>
              <a:t>bestNode</a:t>
            </a:r>
            <a:endParaRPr lang="en-GB" altLang="en-US" sz="20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latin typeface="Arial" charset="0"/>
              </a:rPr>
              <a:t>if</a:t>
            </a:r>
            <a:r>
              <a:rPr lang="en-GB" altLang="en-US" sz="2000" dirty="0">
                <a:latin typeface="Arial" charset="0"/>
              </a:rPr>
              <a:t> ( </a:t>
            </a:r>
            <a:r>
              <a:rPr lang="en-GB" altLang="en-US" sz="2000" dirty="0" err="1">
                <a:latin typeface="Arial" charset="0"/>
              </a:rPr>
              <a:t>problem.</a:t>
            </a:r>
            <a:r>
              <a:rPr lang="en-GB" altLang="en-US" sz="2000" dirty="0" err="1">
                <a:solidFill>
                  <a:schemeClr val="accent2"/>
                </a:solidFill>
                <a:latin typeface="Arial" charset="0"/>
              </a:rPr>
              <a:t>eval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dirty="0" err="1">
                <a:latin typeface="Arial" charset="0"/>
              </a:rPr>
              <a:t>bestNode</a:t>
            </a:r>
            <a:r>
              <a:rPr lang="en-GB" altLang="en-US" sz="2000" dirty="0">
                <a:latin typeface="Arial" charset="0"/>
              </a:rPr>
              <a:t>) &lt; </a:t>
            </a:r>
            <a:r>
              <a:rPr lang="en-GB" altLang="en-US" sz="2000" dirty="0" err="1">
                <a:latin typeface="Arial" charset="0"/>
              </a:rPr>
              <a:t>problem.</a:t>
            </a:r>
            <a:r>
              <a:rPr lang="en-GB" altLang="en-US" sz="2000" dirty="0" err="1">
                <a:solidFill>
                  <a:schemeClr val="accent2"/>
                </a:solidFill>
                <a:latin typeface="Arial" charset="0"/>
              </a:rPr>
              <a:t>eval</a:t>
            </a:r>
            <a:r>
              <a:rPr lang="en-GB" altLang="en-US" sz="2000" dirty="0">
                <a:latin typeface="Arial" charset="0"/>
              </a:rPr>
              <a:t>(</a:t>
            </a:r>
            <a:r>
              <a:rPr lang="en-GB" altLang="en-US" sz="2000" dirty="0" err="1">
                <a:latin typeface="Arial" charset="0"/>
              </a:rPr>
              <a:t>currentNode</a:t>
            </a:r>
            <a:r>
              <a:rPr lang="en-GB" altLang="en-US" sz="2000" dirty="0">
                <a:latin typeface="Arial" charset="0"/>
              </a:rPr>
              <a:t>)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Arial" charset="0"/>
              </a:rPr>
              <a:t>    </a:t>
            </a:r>
            <a:r>
              <a:rPr lang="en-GB" altLang="en-US" sz="2000" dirty="0" err="1">
                <a:latin typeface="Arial" charset="0"/>
              </a:rPr>
              <a:t>bestNode</a:t>
            </a:r>
            <a:r>
              <a:rPr lang="en-GB" altLang="en-US" sz="2000" dirty="0">
                <a:latin typeface="Arial" charset="0"/>
              </a:rPr>
              <a:t> = </a:t>
            </a:r>
            <a:r>
              <a:rPr lang="en-GB" altLang="en-US" sz="2000" dirty="0" err="1">
                <a:latin typeface="Arial" charset="0"/>
              </a:rPr>
              <a:t>currentNode</a:t>
            </a:r>
            <a:r>
              <a:rPr lang="en-GB" altLang="en-US" sz="2000" dirty="0">
                <a:latin typeface="Arial" charset="0"/>
              </a:rPr>
              <a:t>;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Simulated Annealing (3)</a:t>
            </a:r>
          </a:p>
        </p:txBody>
      </p:sp>
    </p:spTree>
    <p:extLst>
      <p:ext uri="{BB962C8B-B14F-4D97-AF65-F5344CB8AC3E}">
        <p14:creationId xmlns:p14="http://schemas.microsoft.com/office/powerpoint/2010/main" val="31741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B51B6CB-9C9C-EB4A-A140-7B38EAEE62C2}" type="slidenum">
              <a:rPr lang="en-GB" altLang="en-US" sz="1400"/>
              <a:pPr/>
              <a:t>3</a:t>
            </a:fld>
            <a:endParaRPr lang="en-GB" altLang="en-US" sz="140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r>
              <a:rPr lang="en-GB" altLang="en-US">
                <a:latin typeface="Arial" charset="0"/>
              </a:rPr>
              <a:t>Local Search:</a:t>
            </a:r>
          </a:p>
          <a:p>
            <a:pPr lvl="1"/>
            <a:r>
              <a:rPr lang="en-GB" altLang="en-US">
                <a:latin typeface="Arial" charset="0"/>
              </a:rPr>
              <a:t>Hill-climbing</a:t>
            </a:r>
          </a:p>
          <a:p>
            <a:r>
              <a:rPr lang="en-GB" altLang="en-US">
                <a:latin typeface="Arial" charset="0"/>
              </a:rPr>
              <a:t>Local (and</a:t>
            </a:r>
            <a:r>
              <a:rPr lang="id-ID" altLang="en-US">
                <a:latin typeface="Arial" charset="0"/>
              </a:rPr>
              <a:t> Semi-Global</a:t>
            </a:r>
            <a:r>
              <a:rPr lang="en-US" altLang="en-US">
                <a:latin typeface="Arial" charset="0"/>
              </a:rPr>
              <a:t>)</a:t>
            </a:r>
            <a:r>
              <a:rPr lang="id-ID" altLang="en-US">
                <a:latin typeface="Arial" charset="0"/>
              </a:rPr>
              <a:t> </a:t>
            </a:r>
            <a:r>
              <a:rPr lang="en-GB" altLang="en-US">
                <a:latin typeface="Arial" charset="0"/>
              </a:rPr>
              <a:t>Search:</a:t>
            </a:r>
          </a:p>
          <a:p>
            <a:pPr lvl="1"/>
            <a:r>
              <a:rPr lang="en-GB" altLang="en-US">
                <a:latin typeface="Arial" charset="0"/>
              </a:rPr>
              <a:t>Simulated annealing</a:t>
            </a:r>
            <a:endParaRPr lang="id-ID" altLang="en-US">
              <a:latin typeface="Arial" charset="0"/>
            </a:endParaRPr>
          </a:p>
          <a:p>
            <a:pPr lvl="1"/>
            <a:r>
              <a:rPr lang="en-GB" altLang="en-US">
                <a:latin typeface="Arial" charset="0"/>
              </a:rPr>
              <a:t>Genetic Algorithm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6675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ill_Climbing_with_Simulated_Annealing_fZyAwo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2308225"/>
            <a:ext cx="10515600" cy="3386138"/>
          </a:xfr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 dirty="0">
                <a:latin typeface="Arial" charset="0"/>
              </a:rPr>
              <a:t>Simulated Annealing </a:t>
            </a:r>
          </a:p>
          <a:p>
            <a:pPr algn="ctr"/>
            <a:r>
              <a:rPr lang="en-GB" altLang="en-US" sz="3200" dirty="0">
                <a:latin typeface="Arial" charset="0"/>
              </a:rPr>
              <a:t>(supposed the h(A) to be maximized)</a:t>
            </a:r>
          </a:p>
        </p:txBody>
      </p:sp>
    </p:spTree>
    <p:extLst>
      <p:ext uri="{BB962C8B-B14F-4D97-AF65-F5344CB8AC3E}">
        <p14:creationId xmlns:p14="http://schemas.microsoft.com/office/powerpoint/2010/main" val="8934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GB" altLang="en-US">
                <a:latin typeface="Arial" charset="0"/>
              </a:rPr>
              <a:t>Can perform multiple backward steps in a row to escape local optima</a:t>
            </a:r>
            <a:endParaRPr lang="en-GB" altLang="en-US" sz="1800"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n-GB" altLang="en-US">
                <a:latin typeface="Arial" charset="0"/>
              </a:rPr>
              <a:t>The chance of finding a global minimum increased</a:t>
            </a:r>
            <a:endParaRPr lang="en-GB" altLang="en-US" sz="1800"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n-GB" altLang="en-US">
                <a:latin typeface="Arial" charset="0"/>
              </a:rPr>
              <a:t>Fast</a:t>
            </a:r>
          </a:p>
          <a:p>
            <a:pPr marL="819150" lvl="1">
              <a:spcBef>
                <a:spcPts val="600"/>
              </a:spcBef>
            </a:pPr>
            <a:r>
              <a:rPr lang="en-GB" altLang="en-US">
                <a:latin typeface="Arial" charset="0"/>
              </a:rPr>
              <a:t>only one neighbor generated each iteration</a:t>
            </a:r>
          </a:p>
          <a:p>
            <a:pPr marL="819150" lvl="1">
              <a:spcBef>
                <a:spcPts val="600"/>
              </a:spcBef>
            </a:pPr>
            <a:r>
              <a:rPr lang="en-GB" altLang="en-US">
                <a:latin typeface="Arial" charset="0"/>
              </a:rPr>
              <a:t>whole neighborhood is not checked as in HC</a:t>
            </a:r>
            <a:endParaRPr lang="en-GB" altLang="en-US" sz="1800"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n-GB" altLang="en-US">
                <a:latin typeface="Arial" charset="0"/>
              </a:rPr>
              <a:t>Usually finds a good quality solution in a very short amount of time.</a:t>
            </a:r>
            <a:endParaRPr lang="en-GB" altLang="en-US" sz="2000">
              <a:latin typeface="Arial" charset="0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CB6F618-8DB9-8C46-ABC0-F4C9C0156116}" type="slidenum">
              <a:rPr lang="en-GB" altLang="en-US" sz="1400"/>
              <a:pPr/>
              <a:t>31</a:t>
            </a:fld>
            <a:endParaRPr lang="en-GB" altLang="en-US" sz="1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 dirty="0">
                <a:latin typeface="Arial" charset="0"/>
              </a:rPr>
              <a:t>Simulated Annealing (5)</a:t>
            </a:r>
          </a:p>
        </p:txBody>
      </p:sp>
    </p:spTree>
    <p:extLst>
      <p:ext uri="{BB962C8B-B14F-4D97-AF65-F5344CB8AC3E}">
        <p14:creationId xmlns:p14="http://schemas.microsoft.com/office/powerpoint/2010/main" val="501417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Requires parameters to be set</a:t>
            </a:r>
          </a:p>
          <a:p>
            <a:pPr marL="819150" lvl="1"/>
            <a:r>
              <a:rPr lang="id-ID" altLang="en-US" dirty="0" err="1">
                <a:latin typeface="Arial" charset="0"/>
              </a:rPr>
              <a:t>S</a:t>
            </a:r>
            <a:r>
              <a:rPr lang="en-GB" altLang="en-US" dirty="0" err="1">
                <a:latin typeface="Arial" charset="0"/>
              </a:rPr>
              <a:t>tarting</a:t>
            </a:r>
            <a:r>
              <a:rPr lang="en-GB" altLang="en-US" dirty="0">
                <a:latin typeface="Arial" charset="0"/>
              </a:rPr>
              <a:t> temperature</a:t>
            </a:r>
          </a:p>
          <a:p>
            <a:pPr lvl="2">
              <a:buFontTx/>
              <a:buNone/>
            </a:pPr>
            <a:r>
              <a:rPr lang="en-GB" altLang="en-US" dirty="0">
                <a:latin typeface="Arial" charset="0"/>
              </a:rPr>
              <a:t>   must be high enough to escape local optima but not too high to be random exploration of space</a:t>
            </a:r>
          </a:p>
          <a:p>
            <a:pPr marL="819150" lvl="1"/>
            <a:r>
              <a:rPr lang="id-ID" altLang="en-US" dirty="0" err="1">
                <a:latin typeface="Arial" charset="0"/>
              </a:rPr>
              <a:t>H</a:t>
            </a:r>
            <a:r>
              <a:rPr lang="en-GB" altLang="en-US" dirty="0" err="1">
                <a:latin typeface="Arial" charset="0"/>
              </a:rPr>
              <a:t>alting</a:t>
            </a:r>
            <a:r>
              <a:rPr lang="en-GB" altLang="en-US" dirty="0">
                <a:latin typeface="Arial" charset="0"/>
              </a:rPr>
              <a:t> temperature</a:t>
            </a:r>
            <a:endParaRPr lang="en-US" altLang="en-US" dirty="0">
              <a:latin typeface="Arial" charset="0"/>
            </a:endParaRPr>
          </a:p>
          <a:p>
            <a:pPr marL="819150" lvl="1"/>
            <a:r>
              <a:rPr lang="id-ID" altLang="en-US" dirty="0">
                <a:latin typeface="Arial" charset="0"/>
              </a:rPr>
              <a:t>C</a:t>
            </a:r>
            <a:r>
              <a:rPr lang="en-GB" altLang="en-US" dirty="0" err="1">
                <a:latin typeface="Arial" charset="0"/>
              </a:rPr>
              <a:t>ooling</a:t>
            </a:r>
            <a:r>
              <a:rPr lang="en-GB" altLang="en-US" dirty="0">
                <a:latin typeface="Arial" charset="0"/>
              </a:rPr>
              <a:t> schedule</a:t>
            </a:r>
          </a:p>
          <a:p>
            <a:pPr lvl="2">
              <a:buFontTx/>
              <a:buNone/>
            </a:pPr>
            <a:r>
              <a:rPr lang="en-GB" altLang="en-US" dirty="0">
                <a:latin typeface="Arial" charset="0"/>
              </a:rPr>
              <a:t>   typically exponential</a:t>
            </a:r>
          </a:p>
          <a:p>
            <a:r>
              <a:rPr lang="en-GB" altLang="en-US" dirty="0">
                <a:latin typeface="Arial" charset="0"/>
              </a:rPr>
              <a:t>Domain knowledge helps set values: size of search space, bounds of maximum and minimum solutions.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6A0B98C-D94B-FB4C-8072-5CF894835ABD}" type="slidenum">
              <a:rPr lang="en-GB" altLang="en-US" sz="1400"/>
              <a:pPr/>
              <a:t>32</a:t>
            </a:fld>
            <a:endParaRPr lang="en-GB" altLang="en-US" sz="1400"/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Simulated Annealing (5)</a:t>
            </a:r>
          </a:p>
        </p:txBody>
      </p:sp>
    </p:spTree>
    <p:extLst>
      <p:ext uri="{BB962C8B-B14F-4D97-AF65-F5344CB8AC3E}">
        <p14:creationId xmlns:p14="http://schemas.microsoft.com/office/powerpoint/2010/main" val="598881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07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Nature has always been a great source of inspiration to all mankind. </a:t>
            </a:r>
          </a:p>
          <a:p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Genetic Algorithms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0546" y="6320971"/>
            <a:ext cx="600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https://sciencept2dqtr.yolasite.com/resources/</a:t>
            </a:r>
            <a:r>
              <a:rPr lang="en-US" dirty="0" err="1"/>
              <a:t>pressimage.jpg</a:t>
            </a:r>
            <a:endParaRPr lang="en-US" dirty="0"/>
          </a:p>
        </p:txBody>
      </p:sp>
      <p:pic>
        <p:nvPicPr>
          <p:cNvPr id="3074" name="Picture 2" descr="ttps://sciencept2dqtr.yolasite.com/resources/press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729" y="3204510"/>
            <a:ext cx="4833257" cy="29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2874854"/>
            <a:ext cx="51380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Genetic Algorithms (GAs) </a:t>
            </a:r>
          </a:p>
          <a:p>
            <a:r>
              <a:rPr lang="en-US" sz="2800" dirty="0"/>
              <a:t>are search based algorithms based on the concepts of </a:t>
            </a:r>
            <a:r>
              <a:rPr lang="en-US" sz="2800" b="1" dirty="0"/>
              <a:t>natural selection</a:t>
            </a:r>
            <a:r>
              <a:rPr lang="en-US" sz="2800" dirty="0"/>
              <a:t> and </a:t>
            </a:r>
            <a:r>
              <a:rPr lang="en-US" sz="2800" b="1" dirty="0"/>
              <a:t>genetics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920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nl-BE" dirty="0">
                <a:latin typeface="Arial" charset="0"/>
              </a:rPr>
              <a:t>Optimization algorithms based on evolution as it occurs in nature </a:t>
            </a:r>
          </a:p>
          <a:p>
            <a:pPr marL="819150" lvl="1">
              <a:defRPr/>
            </a:pPr>
            <a:r>
              <a:rPr lang="nl-BE" dirty="0">
                <a:latin typeface="Arial" charset="0"/>
              </a:rPr>
              <a:t>Lamarck, Darwin: </a:t>
            </a:r>
            <a:r>
              <a:rPr lang="nl-BE" b="1" dirty="0">
                <a:latin typeface="Arial" charset="0"/>
              </a:rPr>
              <a:t>evolution</a:t>
            </a:r>
            <a:r>
              <a:rPr lang="nl-BE" dirty="0">
                <a:latin typeface="Arial" charset="0"/>
              </a:rPr>
              <a:t> of species, survival of the fittest</a:t>
            </a:r>
          </a:p>
          <a:p>
            <a:pPr marL="819150" lvl="1">
              <a:defRPr/>
            </a:pPr>
            <a:r>
              <a:rPr lang="nl-BE" dirty="0">
                <a:latin typeface="Arial" charset="0"/>
              </a:rPr>
              <a:t>Mendel: genetics provides </a:t>
            </a:r>
            <a:r>
              <a:rPr lang="nl-BE" b="1" dirty="0">
                <a:latin typeface="Arial" charset="0"/>
              </a:rPr>
              <a:t>inheritance</a:t>
            </a:r>
            <a:r>
              <a:rPr lang="nl-BE" dirty="0">
                <a:latin typeface="Arial" charset="0"/>
              </a:rPr>
              <a:t> mechanism</a:t>
            </a:r>
          </a:p>
          <a:p>
            <a:pPr lvl="1">
              <a:lnSpc>
                <a:spcPct val="90000"/>
              </a:lnSpc>
              <a:defRPr/>
            </a:pPr>
            <a:endParaRPr lang="nl-BE" dirty="0">
              <a:latin typeface="Arial" charset="0"/>
            </a:endParaRPr>
          </a:p>
          <a:p>
            <a:pPr lvl="1">
              <a:lnSpc>
                <a:spcPct val="90000"/>
              </a:lnSpc>
              <a:defRPr/>
            </a:pPr>
            <a:endParaRPr lang="nl-BE" dirty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nl-BE" dirty="0">
                <a:latin typeface="Arial" charset="0"/>
              </a:rPr>
              <a:t>Essentially a massively </a:t>
            </a:r>
            <a:r>
              <a:rPr lang="nl-BE" b="1" dirty="0">
                <a:latin typeface="Arial" charset="0"/>
              </a:rPr>
              <a:t>parallel</a:t>
            </a:r>
            <a:r>
              <a:rPr lang="nl-BE" dirty="0">
                <a:latin typeface="Arial" charset="0"/>
              </a:rPr>
              <a:t> </a:t>
            </a:r>
            <a:r>
              <a:rPr lang="nl-BE" u="sng" dirty="0">
                <a:latin typeface="Arial" charset="0"/>
              </a:rPr>
              <a:t>search</a:t>
            </a:r>
            <a:r>
              <a:rPr lang="nl-BE" dirty="0">
                <a:latin typeface="Arial" charset="0"/>
              </a:rPr>
              <a:t> procedure</a:t>
            </a:r>
          </a:p>
          <a:p>
            <a:pPr marL="819150" lvl="1">
              <a:defRPr/>
            </a:pPr>
            <a:r>
              <a:rPr lang="nl-BE" dirty="0">
                <a:latin typeface="Arial" charset="0"/>
              </a:rPr>
              <a:t>Start with random population of individuals</a:t>
            </a:r>
          </a:p>
          <a:p>
            <a:pPr marL="819150" lvl="1">
              <a:defRPr/>
            </a:pPr>
            <a:r>
              <a:rPr lang="nl-BE" dirty="0">
                <a:latin typeface="Arial" charset="0"/>
              </a:rPr>
              <a:t>Gradually move to better individuals</a:t>
            </a:r>
            <a:endParaRPr lang="en-GB" dirty="0">
              <a:latin typeface="Arial" charset="0"/>
            </a:endParaRP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0360380-057D-CB4D-BACF-451CEF7EFDFA}" type="slidenum">
              <a:rPr lang="en-GB" altLang="en-US" sz="1400"/>
              <a:pPr/>
              <a:t>34</a:t>
            </a:fld>
            <a:endParaRPr lang="en-GB" altLang="en-US" sz="1400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Genetic Algorithms</a:t>
            </a:r>
            <a:endParaRPr lang="en-GB" altLang="en-US" sz="3200" dirty="0">
              <a:latin typeface="Arial" charset="0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1877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dirty="0">
                <a:latin typeface="Arial" charset="0"/>
              </a:rPr>
              <a:t>Problems are encoded into a representation which allows certain operations to occur</a:t>
            </a:r>
          </a:p>
          <a:p>
            <a:pPr marL="687388" lvl="1">
              <a:spcBef>
                <a:spcPts val="600"/>
              </a:spcBef>
            </a:pPr>
            <a:r>
              <a:rPr lang="en-US" altLang="en-US" dirty="0">
                <a:latin typeface="Arial" charset="0"/>
              </a:rPr>
              <a:t>Usually use a </a:t>
            </a:r>
            <a:r>
              <a:rPr lang="en-US" altLang="en-US" b="1" i="1" dirty="0">
                <a:latin typeface="Arial" charset="0"/>
              </a:rPr>
              <a:t>bitstring</a:t>
            </a:r>
            <a:r>
              <a:rPr lang="en-US" altLang="en-US" i="1" dirty="0">
                <a:latin typeface="Arial" charset="0"/>
              </a:rPr>
              <a:t> </a:t>
            </a:r>
          </a:p>
          <a:p>
            <a:pPr marL="687388" lvl="1">
              <a:spcBef>
                <a:spcPts val="600"/>
              </a:spcBef>
            </a:pPr>
            <a:r>
              <a:rPr lang="en-US" altLang="en-US" dirty="0">
                <a:latin typeface="Arial" charset="0"/>
              </a:rPr>
              <a:t>The representation is key – needs to be thought out carefully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Arial" charset="0"/>
              </a:rPr>
              <a:t>An encoded candidate solution is an </a:t>
            </a:r>
            <a:r>
              <a:rPr lang="en-US" altLang="en-US" dirty="0">
                <a:solidFill>
                  <a:srgbClr val="CC0000"/>
                </a:solidFill>
                <a:latin typeface="Arial" charset="0"/>
              </a:rPr>
              <a:t>individual</a:t>
            </a:r>
            <a:r>
              <a:rPr lang="en-US" altLang="en-US" dirty="0">
                <a:latin typeface="Arial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Arial" charset="0"/>
              </a:rPr>
              <a:t>Each individual has a </a:t>
            </a:r>
            <a:r>
              <a:rPr lang="en-US" altLang="en-US" dirty="0">
                <a:solidFill>
                  <a:srgbClr val="CC0000"/>
                </a:solidFill>
                <a:latin typeface="Arial" charset="0"/>
              </a:rPr>
              <a:t>fitness</a:t>
            </a:r>
            <a:r>
              <a:rPr lang="en-US" altLang="en-US" dirty="0">
                <a:latin typeface="Arial" charset="0"/>
              </a:rPr>
              <a:t> which is a numerical value associated with its quality of solution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Arial" charset="0"/>
              </a:rPr>
              <a:t>A </a:t>
            </a:r>
            <a:r>
              <a:rPr lang="en-US" altLang="en-US" dirty="0">
                <a:solidFill>
                  <a:srgbClr val="CC0000"/>
                </a:solidFill>
                <a:latin typeface="Arial" charset="0"/>
              </a:rPr>
              <a:t>population</a:t>
            </a:r>
            <a:r>
              <a:rPr lang="en-US" altLang="en-US" dirty="0">
                <a:latin typeface="Arial" charset="0"/>
              </a:rPr>
              <a:t> is a set of individuals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Arial" charset="0"/>
              </a:rPr>
              <a:t>Populations change over </a:t>
            </a:r>
            <a:r>
              <a:rPr lang="en-US" altLang="en-US" dirty="0">
                <a:solidFill>
                  <a:srgbClr val="CC0000"/>
                </a:solidFill>
                <a:latin typeface="Arial" charset="0"/>
              </a:rPr>
              <a:t>generations</a:t>
            </a:r>
            <a:r>
              <a:rPr lang="en-US" altLang="en-US" dirty="0">
                <a:latin typeface="Arial" charset="0"/>
              </a:rPr>
              <a:t> by applying strategies to them</a:t>
            </a:r>
            <a:endParaRPr lang="en-GB" altLang="en-US" dirty="0">
              <a:latin typeface="Arial" charset="0"/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D2AC1DB-4A95-3B41-9C1F-577709C62B1C}" type="slidenum">
              <a:rPr lang="en-GB" altLang="en-US" sz="1400"/>
              <a:pPr/>
              <a:t>35</a:t>
            </a:fld>
            <a:endParaRPr lang="en-GB" altLang="en-US" sz="1400"/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Genetic Algorithms</a:t>
            </a:r>
            <a:endParaRPr lang="en-GB" alt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2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D2AC1DB-4A95-3B41-9C1F-577709C62B1C}" type="slidenum">
              <a:rPr lang="en-GB" altLang="en-US" sz="1400"/>
              <a:pPr/>
              <a:t>36</a:t>
            </a:fld>
            <a:endParaRPr lang="en-GB" altLang="en-US" sz="1400"/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Genetic Algorithms</a:t>
            </a:r>
            <a:endParaRPr lang="en-GB" altLang="en-US" sz="3200" dirty="0">
              <a:latin typeface="Arial" charset="0"/>
            </a:endParaRPr>
          </a:p>
        </p:txBody>
      </p:sp>
      <p:pic>
        <p:nvPicPr>
          <p:cNvPr id="5122" name="Picture 2" descr="https://miro.medium.com/max/1112/1*vIrsxg12DSltpdWoO561y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14" y="1825624"/>
            <a:ext cx="7315200" cy="452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60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>
                <a:latin typeface="Arial" charset="0"/>
              </a:rPr>
              <a:t>Initialize: Population P (size = N) </a:t>
            </a:r>
            <a:r>
              <a:rPr lang="id-ID" altLang="en-US" sz="2400" dirty="0" err="1">
                <a:latin typeface="Arial" charset="0"/>
              </a:rPr>
              <a:t>of</a:t>
            </a:r>
            <a:r>
              <a:rPr lang="id-ID" altLang="en-US" sz="2400" dirty="0">
                <a:latin typeface="Arial" charset="0"/>
              </a:rPr>
              <a:t> </a:t>
            </a:r>
            <a:r>
              <a:rPr lang="en-US" altLang="en-US" sz="2400" dirty="0">
                <a:latin typeface="Arial" charset="0"/>
              </a:rPr>
              <a:t>random individuals (bitstrings)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>
                <a:latin typeface="Arial" charset="0"/>
              </a:rPr>
              <a:t>Evaluate: for each x </a:t>
            </a:r>
            <a:r>
              <a:rPr lang="en-US" altLang="en-US" sz="2400" dirty="0">
                <a:latin typeface="Arial" charset="0"/>
                <a:sym typeface="Symbol" charset="2"/>
              </a:rPr>
              <a:t></a:t>
            </a:r>
            <a:r>
              <a:rPr lang="en-US" altLang="en-US" sz="2400" dirty="0">
                <a:latin typeface="Arial" charset="0"/>
              </a:rPr>
              <a:t> P, compute fitness(x)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>
                <a:latin typeface="Arial" charset="0"/>
              </a:rPr>
              <a:t>Loop</a:t>
            </a:r>
          </a:p>
          <a:p>
            <a:pPr marL="819150" lvl="1">
              <a:spcBef>
                <a:spcPts val="600"/>
              </a:spcBef>
              <a:spcAft>
                <a:spcPts val="300"/>
              </a:spcAft>
            </a:pPr>
            <a:r>
              <a:rPr lang="en-US" altLang="en-US" sz="2000" dirty="0">
                <a:latin typeface="Arial" charset="0"/>
              </a:rPr>
              <a:t>For I = 1 to N 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altLang="en-US" sz="1800" dirty="0">
                <a:latin typeface="Arial" charset="0"/>
              </a:rPr>
              <a:t>Choose 2 parents each with probability proportional to fitness scores</a:t>
            </a:r>
            <a:r>
              <a:rPr lang="id-ID" altLang="en-US" sz="1800" dirty="0">
                <a:latin typeface="Arial" charset="0"/>
              </a:rPr>
              <a:t> (</a:t>
            </a:r>
            <a:r>
              <a:rPr lang="id-ID" altLang="en-US" sz="1800" b="1" dirty="0" err="1">
                <a:solidFill>
                  <a:srgbClr val="C00000"/>
                </a:solidFill>
                <a:latin typeface="Arial" charset="0"/>
              </a:rPr>
              <a:t>roulette</a:t>
            </a:r>
            <a:r>
              <a:rPr lang="id-ID" altLang="en-US" sz="18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id-ID" altLang="en-US" sz="1800" b="1" dirty="0" err="1">
                <a:solidFill>
                  <a:srgbClr val="C00000"/>
                </a:solidFill>
                <a:latin typeface="Arial" charset="0"/>
              </a:rPr>
              <a:t>wheel</a:t>
            </a:r>
            <a:r>
              <a:rPr lang="id-ID" altLang="en-US" sz="18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id-ID" altLang="en-US" sz="1800" b="1" dirty="0" err="1">
                <a:solidFill>
                  <a:srgbClr val="C00000"/>
                </a:solidFill>
                <a:latin typeface="Arial" charset="0"/>
              </a:rPr>
              <a:t>selection</a:t>
            </a:r>
            <a:r>
              <a:rPr lang="id-ID" altLang="en-US" sz="1800" dirty="0">
                <a:latin typeface="Arial" charset="0"/>
              </a:rPr>
              <a:t>)</a:t>
            </a:r>
            <a:endParaRPr lang="en-US" altLang="en-US" sz="1800" dirty="0">
              <a:latin typeface="Arial" charset="0"/>
            </a:endParaRP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altLang="en-US" sz="1800" b="1" dirty="0">
                <a:solidFill>
                  <a:srgbClr val="CC0000"/>
                </a:solidFill>
                <a:latin typeface="Arial" charset="0"/>
              </a:rPr>
              <a:t>Crossover</a:t>
            </a:r>
            <a:r>
              <a:rPr lang="en-US" altLang="en-US" sz="1800" dirty="0">
                <a:latin typeface="Arial" charset="0"/>
              </a:rPr>
              <a:t> the 2 parents to produce a new bitstring (child)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altLang="en-US" sz="1800" dirty="0">
                <a:latin typeface="Arial" charset="0"/>
              </a:rPr>
              <a:t>With some </a:t>
            </a:r>
            <a:r>
              <a:rPr lang="en-US" altLang="en-US" sz="1800" u="sng" dirty="0">
                <a:latin typeface="Arial" charset="0"/>
              </a:rPr>
              <a:t>small</a:t>
            </a:r>
            <a:r>
              <a:rPr lang="en-US" altLang="en-US" sz="1800" dirty="0">
                <a:latin typeface="Arial" charset="0"/>
              </a:rPr>
              <a:t> probability </a:t>
            </a:r>
            <a:r>
              <a:rPr lang="en-US" altLang="en-US" sz="1800" b="1" dirty="0">
                <a:solidFill>
                  <a:srgbClr val="CC0000"/>
                </a:solidFill>
                <a:latin typeface="Arial" charset="0"/>
              </a:rPr>
              <a:t>mutate</a:t>
            </a:r>
            <a:r>
              <a:rPr lang="en-US" altLang="en-US" sz="1800" dirty="0">
                <a:latin typeface="Arial" charset="0"/>
              </a:rPr>
              <a:t> child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altLang="en-US" sz="1800" dirty="0">
                <a:latin typeface="Arial" charset="0"/>
              </a:rPr>
              <a:t>Add child (and its fitness score) to the population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>
                <a:latin typeface="Arial" charset="0"/>
              </a:rPr>
              <a:t>Until some child is fit enough or you get bored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>
                <a:latin typeface="Arial" charset="0"/>
              </a:rPr>
              <a:t>Return the best individual in the population according to fitness function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B058F9C-B711-9441-BDFC-0941BE4C7950}" type="slidenum">
              <a:rPr lang="en-GB" altLang="en-US" sz="1400"/>
              <a:pPr/>
              <a:t>37</a:t>
            </a:fld>
            <a:endParaRPr lang="en-GB" altLang="en-US" sz="1400"/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Typical Genetic Algorithm</a:t>
            </a:r>
            <a:endParaRPr lang="en-GB" altLang="en-US" sz="3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4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B058F9C-B711-9441-BDFC-0941BE4C7950}" type="slidenum">
              <a:rPr lang="en-GB" altLang="en-US" sz="1400"/>
              <a:pPr/>
              <a:t>38</a:t>
            </a:fld>
            <a:endParaRPr lang="en-GB" altLang="en-US" sz="1400"/>
          </a:p>
        </p:txBody>
      </p:sp>
      <p:sp>
        <p:nvSpPr>
          <p:cNvPr id="5" name="Rectangle 4"/>
          <p:cNvSpPr/>
          <p:nvPr/>
        </p:nvSpPr>
        <p:spPr>
          <a:xfrm>
            <a:off x="3167235" y="6169580"/>
            <a:ext cx="602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www.ewh.ieee.org</a:t>
            </a:r>
            <a:r>
              <a:rPr lang="en-US" dirty="0"/>
              <a:t>/</a:t>
            </a:r>
            <a:r>
              <a:rPr lang="en-US" dirty="0" err="1"/>
              <a:t>soc</a:t>
            </a:r>
            <a:r>
              <a:rPr lang="en-US" dirty="0"/>
              <a:t>/</a:t>
            </a:r>
            <a:r>
              <a:rPr lang="en-US" dirty="0" err="1"/>
              <a:t>es</a:t>
            </a:r>
            <a:r>
              <a:rPr lang="en-US" dirty="0"/>
              <a:t>/May2001/14/GAPROC0.GIF</a:t>
            </a:r>
          </a:p>
        </p:txBody>
      </p:sp>
      <p:pic>
        <p:nvPicPr>
          <p:cNvPr id="6" name="GA_UzDSIR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67235" y="30717"/>
            <a:ext cx="59817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oulette Wheel Se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14" y="3569498"/>
            <a:ext cx="7097486" cy="328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>
          <a:xfrm>
            <a:off x="760141" y="1393829"/>
            <a:ext cx="11130643" cy="4351338"/>
          </a:xfrm>
        </p:spPr>
        <p:txBody>
          <a:bodyPr/>
          <a:lstStyle/>
          <a:p>
            <a:r>
              <a:rPr lang="en-US" dirty="0"/>
              <a:t>The idea of </a:t>
            </a:r>
            <a:r>
              <a:rPr lang="en-US" b="1" dirty="0"/>
              <a:t>selection</a:t>
            </a:r>
            <a:r>
              <a:rPr lang="en-US" dirty="0"/>
              <a:t> phase is to select the fittest individuals and let them pass their genes to the next generation.</a:t>
            </a:r>
          </a:p>
          <a:p>
            <a:r>
              <a:rPr lang="en-US" dirty="0"/>
              <a:t>Evaluate the fitness of each element of the population and build a mating pool. Individuals with high fitness have more chance to be selected for </a:t>
            </a:r>
            <a:r>
              <a:rPr lang="en-US" b="1" dirty="0"/>
              <a:t>reproduction</a:t>
            </a:r>
            <a:r>
              <a:rPr lang="en-US" dirty="0"/>
              <a:t>.</a:t>
            </a:r>
          </a:p>
          <a:p>
            <a:endParaRPr lang="en-US" altLang="en-US" dirty="0">
              <a:latin typeface="Arial" charset="0"/>
            </a:endParaRP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3F0791F-D88D-2249-B581-A62AEA3C8B5F}" type="slidenum">
              <a:rPr lang="en-GB" altLang="en-US" sz="1400"/>
              <a:pPr/>
              <a:t>39</a:t>
            </a:fld>
            <a:endParaRPr lang="en-GB" altLang="en-US" sz="1400"/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 dirty="0">
                <a:latin typeface="Arial" charset="0"/>
              </a:rPr>
              <a:t>Selection</a:t>
            </a:r>
            <a:endParaRPr lang="en-GB" altLang="en-US" sz="3200" dirty="0"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1F6E2-5BBC-2142-AC32-DECE734DD524}"/>
              </a:ext>
            </a:extLst>
          </p:cNvPr>
          <p:cNvSpPr txBox="1"/>
          <p:nvPr/>
        </p:nvSpPr>
        <p:spPr>
          <a:xfrm>
            <a:off x="1042640" y="4604783"/>
            <a:ext cx="3161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Survival of the fittest</a:t>
            </a:r>
          </a:p>
        </p:txBody>
      </p:sp>
    </p:spTree>
    <p:extLst>
      <p:ext uri="{BB962C8B-B14F-4D97-AF65-F5344CB8AC3E}">
        <p14:creationId xmlns:p14="http://schemas.microsoft.com/office/powerpoint/2010/main" val="65536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6098FC1-9FB3-DD4C-ABF0-133441C0539A}" type="slidenum">
              <a:rPr lang="en-GB" altLang="en-US" sz="1400"/>
              <a:pPr/>
              <a:t>4</a:t>
            </a:fld>
            <a:endParaRPr lang="en-GB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863600" y="1825625"/>
            <a:ext cx="9652000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effectLst/>
              </a:rPr>
              <a:t>In week 2 we addressed a single category of problems: 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ffectLst/>
              </a:rPr>
              <a:t>Observable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ffectLst/>
              </a:rPr>
              <a:t>Deterministic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ffectLst/>
              </a:rPr>
              <a:t>Known environments 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effectLst/>
              </a:rPr>
              <a:t>The solution is a sequence of actions. 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effectLst/>
              </a:rPr>
              <a:t>Now, we look at what happens when these assumptions are </a:t>
            </a:r>
            <a:r>
              <a:rPr lang="en-US" sz="3200" b="1" dirty="0">
                <a:solidFill>
                  <a:srgbClr val="FF0000"/>
                </a:solidFill>
                <a:effectLst/>
              </a:rPr>
              <a:t>relaxed.</a:t>
            </a:r>
            <a:r>
              <a:rPr lang="en-US" sz="3200" dirty="0">
                <a:effectLst/>
              </a:rPr>
              <a:t> </a:t>
            </a:r>
            <a:endParaRPr lang="en-GB" altLang="en-US" sz="4400" b="1" dirty="0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 dirty="0">
                <a:latin typeface="Arial" charset="0"/>
              </a:rPr>
              <a:t>What kind of problem?</a:t>
            </a:r>
          </a:p>
        </p:txBody>
      </p:sp>
      <p:grpSp>
        <p:nvGrpSpPr>
          <p:cNvPr id="5125" name="Group 27"/>
          <p:cNvGrpSpPr>
            <a:grpSpLocks/>
          </p:cNvGrpSpPr>
          <p:nvPr/>
        </p:nvGrpSpPr>
        <p:grpSpPr bwMode="auto">
          <a:xfrm>
            <a:off x="9982200" y="3708743"/>
            <a:ext cx="1885950" cy="2133600"/>
            <a:chOff x="6324600" y="1676400"/>
            <a:chExt cx="2286000" cy="2514600"/>
          </a:xfrm>
        </p:grpSpPr>
        <p:sp>
          <p:nvSpPr>
            <p:cNvPr id="5141" name="Oval 3"/>
            <p:cNvSpPr>
              <a:spLocks noChangeArrowheads="1"/>
            </p:cNvSpPr>
            <p:nvPr/>
          </p:nvSpPr>
          <p:spPr bwMode="auto">
            <a:xfrm>
              <a:off x="7162800" y="1676400"/>
              <a:ext cx="609600" cy="609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1600">
                  <a:latin typeface="Arial" charset="0"/>
                </a:rPr>
                <a:t>S</a:t>
              </a:r>
              <a:endParaRPr lang="en-GB" altLang="en-US" sz="1800">
                <a:latin typeface="Arial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GB" altLang="en-US" sz="1400" i="1">
                  <a:latin typeface="Arial" charset="0"/>
                </a:rPr>
                <a:t>h</a:t>
              </a:r>
              <a:r>
                <a:rPr lang="en-GB" altLang="en-US" sz="1400">
                  <a:latin typeface="Arial" charset="0"/>
                </a:rPr>
                <a:t>=8</a:t>
              </a:r>
              <a:endParaRPr lang="en-GB" altLang="en-US" sz="1800"/>
            </a:p>
          </p:txBody>
        </p:sp>
        <p:sp>
          <p:nvSpPr>
            <p:cNvPr id="5142" name="Oval 4"/>
            <p:cNvSpPr>
              <a:spLocks noChangeArrowheads="1"/>
            </p:cNvSpPr>
            <p:nvPr/>
          </p:nvSpPr>
          <p:spPr bwMode="auto">
            <a:xfrm>
              <a:off x="6324600" y="2590800"/>
              <a:ext cx="609600" cy="6096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1600" dirty="0">
                  <a:latin typeface="Arial" charset="0"/>
                </a:rPr>
                <a:t>A</a:t>
              </a:r>
              <a:endParaRPr lang="en-GB" altLang="en-US" sz="1800" dirty="0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GB" altLang="en-US" sz="1400" i="1" dirty="0">
                  <a:latin typeface="Arial" charset="0"/>
                </a:rPr>
                <a:t>h</a:t>
              </a:r>
              <a:r>
                <a:rPr lang="en-GB" altLang="en-US" sz="1400" dirty="0">
                  <a:latin typeface="Arial" charset="0"/>
                </a:rPr>
                <a:t>=8</a:t>
              </a:r>
              <a:endParaRPr lang="en-GB" altLang="en-US" sz="1800" dirty="0"/>
            </a:p>
          </p:txBody>
        </p:sp>
        <p:sp>
          <p:nvSpPr>
            <p:cNvPr id="5143" name="Oval 5"/>
            <p:cNvSpPr>
              <a:spLocks noChangeArrowheads="1"/>
            </p:cNvSpPr>
            <p:nvPr/>
          </p:nvSpPr>
          <p:spPr bwMode="auto">
            <a:xfrm>
              <a:off x="7162800" y="2590800"/>
              <a:ext cx="609600" cy="6096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1600">
                  <a:latin typeface="Arial" charset="0"/>
                </a:rPr>
                <a:t>B</a:t>
              </a:r>
              <a:endParaRPr lang="en-GB" altLang="en-US" sz="1800">
                <a:latin typeface="Arial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GB" altLang="en-US" sz="1400" i="1">
                  <a:latin typeface="Arial" charset="0"/>
                </a:rPr>
                <a:t>h</a:t>
              </a:r>
              <a:r>
                <a:rPr lang="en-GB" altLang="en-US" sz="1400">
                  <a:latin typeface="Arial" charset="0"/>
                </a:rPr>
                <a:t>=4</a:t>
              </a:r>
              <a:endParaRPr lang="en-GB" altLang="en-US" sz="1800"/>
            </a:p>
          </p:txBody>
        </p:sp>
        <p:sp>
          <p:nvSpPr>
            <p:cNvPr id="5144" name="Oval 6"/>
            <p:cNvSpPr>
              <a:spLocks noChangeArrowheads="1"/>
            </p:cNvSpPr>
            <p:nvPr/>
          </p:nvSpPr>
          <p:spPr bwMode="auto">
            <a:xfrm>
              <a:off x="8001000" y="2590800"/>
              <a:ext cx="609600" cy="609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1600">
                  <a:latin typeface="Arial" charset="0"/>
                </a:rPr>
                <a:t>C</a:t>
              </a:r>
              <a:endParaRPr lang="en-GB" altLang="en-US" sz="1800">
                <a:latin typeface="Arial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GB" altLang="en-US" sz="1400" i="1">
                  <a:latin typeface="Arial" charset="0"/>
                </a:rPr>
                <a:t>h</a:t>
              </a:r>
              <a:r>
                <a:rPr lang="en-GB" altLang="en-US" sz="1400">
                  <a:latin typeface="Arial" charset="0"/>
                </a:rPr>
                <a:t>=3</a:t>
              </a:r>
              <a:endParaRPr lang="en-GB" altLang="en-US" sz="1800">
                <a:latin typeface="Arial" charset="0"/>
              </a:endParaRPr>
            </a:p>
          </p:txBody>
        </p:sp>
        <p:sp>
          <p:nvSpPr>
            <p:cNvPr id="5145" name="Oval 8"/>
            <p:cNvSpPr>
              <a:spLocks noChangeArrowheads="1"/>
            </p:cNvSpPr>
            <p:nvPr/>
          </p:nvSpPr>
          <p:spPr bwMode="auto">
            <a:xfrm>
              <a:off x="7162800" y="3581400"/>
              <a:ext cx="609600" cy="609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1600">
                  <a:latin typeface="Arial" charset="0"/>
                </a:rPr>
                <a:t>G</a:t>
              </a:r>
              <a:endParaRPr lang="en-GB" altLang="en-US" sz="1800">
                <a:latin typeface="Arial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GB" altLang="en-US" sz="1400" i="1">
                  <a:latin typeface="Arial" charset="0"/>
                </a:rPr>
                <a:t>h</a:t>
              </a:r>
              <a:r>
                <a:rPr lang="en-GB" altLang="en-US" sz="1400">
                  <a:latin typeface="Arial" charset="0"/>
                </a:rPr>
                <a:t>=0</a:t>
              </a:r>
              <a:endParaRPr lang="en-GB" altLang="en-US" sz="1800"/>
            </a:p>
          </p:txBody>
        </p:sp>
        <p:sp>
          <p:nvSpPr>
            <p:cNvPr id="5146" name="Line 10"/>
            <p:cNvSpPr>
              <a:spLocks noChangeShapeType="1"/>
            </p:cNvSpPr>
            <p:nvPr/>
          </p:nvSpPr>
          <p:spPr bwMode="auto">
            <a:xfrm flipH="1">
              <a:off x="6858000" y="220980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11"/>
            <p:cNvSpPr>
              <a:spLocks noChangeShapeType="1"/>
            </p:cNvSpPr>
            <p:nvPr/>
          </p:nvSpPr>
          <p:spPr bwMode="auto">
            <a:xfrm>
              <a:off x="7467600" y="22860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2"/>
            <p:cNvSpPr>
              <a:spLocks noChangeShapeType="1"/>
            </p:cNvSpPr>
            <p:nvPr/>
          </p:nvSpPr>
          <p:spPr bwMode="auto">
            <a:xfrm>
              <a:off x="7696200" y="2209800"/>
              <a:ext cx="4572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5"/>
            <p:cNvSpPr>
              <a:spLocks noChangeShapeType="1"/>
            </p:cNvSpPr>
            <p:nvPr/>
          </p:nvSpPr>
          <p:spPr bwMode="auto">
            <a:xfrm>
              <a:off x="6858000" y="3124200"/>
              <a:ext cx="381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6"/>
            <p:cNvSpPr>
              <a:spLocks noChangeShapeType="1"/>
            </p:cNvSpPr>
            <p:nvPr/>
          </p:nvSpPr>
          <p:spPr bwMode="auto">
            <a:xfrm>
              <a:off x="7467600" y="32004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 flipH="1">
              <a:off x="7696200" y="3124200"/>
              <a:ext cx="3810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742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Consists of combining parts of individuals to create new individuals</a:t>
            </a:r>
          </a:p>
          <a:p>
            <a:r>
              <a:rPr lang="en-US" altLang="en-US" dirty="0">
                <a:latin typeface="Arial" charset="0"/>
              </a:rPr>
              <a:t>For each pair choose a random crossover point</a:t>
            </a:r>
          </a:p>
          <a:p>
            <a:pPr marL="819150" lvl="1"/>
            <a:r>
              <a:rPr lang="en-US" altLang="en-US" dirty="0">
                <a:latin typeface="Arial" charset="0"/>
              </a:rPr>
              <a:t>Cut the individuals there and swap the pieces</a:t>
            </a:r>
          </a:p>
          <a:p>
            <a:endParaRPr lang="en-US" altLang="en-US" dirty="0">
              <a:latin typeface="Arial" charset="0"/>
            </a:endParaRP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492875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3F0791F-D88D-2249-B581-A62AEA3C8B5F}" type="slidenum">
              <a:rPr lang="en-GB" altLang="en-US" sz="1400"/>
              <a:pPr/>
              <a:t>40</a:t>
            </a:fld>
            <a:endParaRPr lang="en-GB" altLang="en-US" sz="1400"/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Crossover</a:t>
            </a:r>
            <a:endParaRPr lang="en-GB" altLang="en-US" sz="3200" dirty="0">
              <a:latin typeface="Arial" charset="0"/>
            </a:endParaRPr>
          </a:p>
        </p:txBody>
      </p:sp>
      <p:pic>
        <p:nvPicPr>
          <p:cNvPr id="7170" name="Picture 2" descr="https://miro.medium.com/max/654/1*Wi6ou9jyMHdxrF2dgczz7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65425"/>
            <a:ext cx="31146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miro.medium.com/max/622/1*_Dl6Hwkay-UU24DJ_oVrL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358" y="3947886"/>
            <a:ext cx="29622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6302829" y="4425043"/>
            <a:ext cx="1077685" cy="5551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7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Mutation allows use to generate desirable features that are not present in the original population</a:t>
            </a: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Typically mutation just means </a:t>
            </a:r>
            <a:r>
              <a:rPr lang="en-US" altLang="en-US" b="1" dirty="0">
                <a:latin typeface="Arial" charset="0"/>
              </a:rPr>
              <a:t>flipping</a:t>
            </a:r>
            <a:r>
              <a:rPr lang="en-US" altLang="en-US" dirty="0">
                <a:latin typeface="Arial" charset="0"/>
              </a:rPr>
              <a:t> a bit in the string</a:t>
            </a:r>
          </a:p>
          <a:p>
            <a:endParaRPr lang="en-GB" altLang="en-US" dirty="0">
              <a:latin typeface="Arial" charset="0"/>
            </a:endParaRP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7B7B135-316E-5B45-90A0-F01B3B702717}" type="slidenum">
              <a:rPr lang="en-GB" altLang="en-US" sz="1400"/>
              <a:pPr/>
              <a:t>41</a:t>
            </a:fld>
            <a:endParaRPr lang="en-GB" altLang="en-US" sz="1400"/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Mutation</a:t>
            </a:r>
            <a:endParaRPr lang="en-GB" altLang="en-US" sz="3200" dirty="0">
              <a:latin typeface="Arial" charset="0"/>
            </a:endParaRPr>
          </a:p>
        </p:txBody>
      </p:sp>
      <p:pic>
        <p:nvPicPr>
          <p:cNvPr id="8194" name="Picture 2" descr="https://miro.medium.com/max/702/1*CGt_UhRqCjIDb7dqycmO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57" y="4131128"/>
            <a:ext cx="33432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00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terminates if the population </a:t>
            </a:r>
            <a:r>
              <a:rPr lang="en-US" b="1" u="sng" dirty="0">
                <a:solidFill>
                  <a:srgbClr val="C00000"/>
                </a:solidFill>
              </a:rPr>
              <a:t>has converged </a:t>
            </a:r>
            <a:r>
              <a:rPr lang="en-US" dirty="0"/>
              <a:t>(does not produce offspring which are significantly different from the previous generation).</a:t>
            </a:r>
          </a:p>
          <a:p>
            <a:endParaRPr lang="en-US" dirty="0"/>
          </a:p>
          <a:p>
            <a:r>
              <a:rPr lang="en-US" dirty="0"/>
              <a:t>Then it is said that the genetic algorithm has provided a set of solutions to our problem.</a:t>
            </a:r>
          </a:p>
          <a:p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3200" dirty="0">
                <a:latin typeface="Arial" charset="0"/>
              </a:rPr>
              <a:t>Termination</a:t>
            </a:r>
          </a:p>
        </p:txBody>
      </p:sp>
    </p:spTree>
    <p:extLst>
      <p:ext uri="{BB962C8B-B14F-4D97-AF65-F5344CB8AC3E}">
        <p14:creationId xmlns:p14="http://schemas.microsoft.com/office/powerpoint/2010/main" val="281079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42A1A17-086E-0E47-A57C-483F262E398E}" type="slidenum">
              <a:rPr lang="en-GB" altLang="en-US" sz="1400"/>
              <a:pPr/>
              <a:t>43</a:t>
            </a:fld>
            <a:endParaRPr lang="en-GB" altLang="en-US" sz="1400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Example: 8-queens</a:t>
            </a:r>
            <a:endParaRPr lang="en-GB" altLang="en-US" sz="3200" dirty="0">
              <a:latin typeface="Arial" charset="0"/>
            </a:endParaRPr>
          </a:p>
        </p:txBody>
      </p:sp>
      <p:graphicFrame>
        <p:nvGraphicFramePr>
          <p:cNvPr id="226396" name="Group 92"/>
          <p:cNvGraphicFramePr>
            <a:graphicFrameLocks noGrp="1"/>
          </p:cNvGraphicFramePr>
          <p:nvPr>
            <p:ph/>
          </p:nvPr>
        </p:nvGraphicFramePr>
        <p:xfrm>
          <a:off x="5149850" y="1828801"/>
          <a:ext cx="2895600" cy="268224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4903" name="Picture 94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38862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04" name="Picture 95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32004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05" name="Picture 96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32004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06" name="Picture 97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1871664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07" name="Picture 98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28956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08" name="Picture 99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50" y="28956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09" name="Picture 100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38862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10" name="Picture 101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22098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1" name="Text Box 102"/>
          <p:cNvSpPr txBox="1">
            <a:spLocks noChangeArrowheads="1"/>
          </p:cNvSpPr>
          <p:nvPr/>
        </p:nvSpPr>
        <p:spPr bwMode="auto">
          <a:xfrm>
            <a:off x="5029201" y="4572001"/>
            <a:ext cx="3236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[ 2  4   7   4   8   5   5  2 ]</a:t>
            </a:r>
          </a:p>
        </p:txBody>
      </p:sp>
      <p:sp>
        <p:nvSpPr>
          <p:cNvPr id="34912" name="Text Box 103"/>
          <p:cNvSpPr txBox="1">
            <a:spLocks noChangeArrowheads="1"/>
          </p:cNvSpPr>
          <p:nvPr/>
        </p:nvSpPr>
        <p:spPr bwMode="auto">
          <a:xfrm>
            <a:off x="2254250" y="45720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String representation:</a:t>
            </a:r>
          </a:p>
        </p:txBody>
      </p:sp>
      <p:sp>
        <p:nvSpPr>
          <p:cNvPr id="34913" name="Text Box 104"/>
          <p:cNvSpPr txBox="1">
            <a:spLocks noChangeArrowheads="1"/>
          </p:cNvSpPr>
          <p:nvPr/>
        </p:nvSpPr>
        <p:spPr bwMode="auto">
          <a:xfrm>
            <a:off x="3930650" y="51054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Fitness:</a:t>
            </a:r>
          </a:p>
        </p:txBody>
      </p:sp>
      <p:sp>
        <p:nvSpPr>
          <p:cNvPr id="34914" name="Text Box 106"/>
          <p:cNvSpPr txBox="1">
            <a:spLocks noChangeArrowheads="1"/>
          </p:cNvSpPr>
          <p:nvPr/>
        </p:nvSpPr>
        <p:spPr bwMode="auto">
          <a:xfrm>
            <a:off x="5149850" y="5105400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6+5+ 4+ 4+3+ 1 +1+0 = 24</a:t>
            </a:r>
          </a:p>
        </p:txBody>
      </p:sp>
      <p:sp>
        <p:nvSpPr>
          <p:cNvPr id="34915" name="Rectangle 108"/>
          <p:cNvSpPr>
            <a:spLocks noChangeArrowheads="1"/>
          </p:cNvSpPr>
          <p:nvPr/>
        </p:nvSpPr>
        <p:spPr bwMode="auto">
          <a:xfrm>
            <a:off x="2057401" y="5638800"/>
            <a:ext cx="8012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/>
              <a:t> Fitness function: the number of non-attacking pairs of queens.</a:t>
            </a:r>
          </a:p>
        </p:txBody>
      </p:sp>
    </p:spTree>
    <p:extLst>
      <p:ext uri="{BB962C8B-B14F-4D97-AF65-F5344CB8AC3E}">
        <p14:creationId xmlns:p14="http://schemas.microsoft.com/office/powerpoint/2010/main" val="165274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42A1A17-086E-0E47-A57C-483F262E398E}" type="slidenum">
              <a:rPr lang="en-GB" altLang="en-US" sz="1400"/>
              <a:pPr/>
              <a:t>44</a:t>
            </a:fld>
            <a:endParaRPr lang="en-GB" altLang="en-US" sz="1400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Example: 8-queens</a:t>
            </a:r>
            <a:endParaRPr lang="en-GB" altLang="en-US" sz="3200">
              <a:latin typeface="Arial" charset="0"/>
            </a:endParaRPr>
          </a:p>
        </p:txBody>
      </p:sp>
      <p:graphicFrame>
        <p:nvGraphicFramePr>
          <p:cNvPr id="226396" name="Group 92"/>
          <p:cNvGraphicFramePr>
            <a:graphicFrameLocks noGrp="1"/>
          </p:cNvGraphicFramePr>
          <p:nvPr>
            <p:ph/>
          </p:nvPr>
        </p:nvGraphicFramePr>
        <p:xfrm>
          <a:off x="5149850" y="1828801"/>
          <a:ext cx="2895600" cy="268224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4903" name="Picture 94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38862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04" name="Picture 95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32004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05" name="Picture 96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32004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06" name="Picture 97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1871664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07" name="Picture 98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28956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08" name="Picture 99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50" y="28956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09" name="Picture 100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38862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10" name="Picture 101" descr="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220980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1" name="Text Box 102"/>
          <p:cNvSpPr txBox="1">
            <a:spLocks noChangeArrowheads="1"/>
          </p:cNvSpPr>
          <p:nvPr/>
        </p:nvSpPr>
        <p:spPr bwMode="auto">
          <a:xfrm>
            <a:off x="5029201" y="4572001"/>
            <a:ext cx="3236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[ 2  4   7   4   8   5   5  2 ]</a:t>
            </a:r>
          </a:p>
        </p:txBody>
      </p:sp>
      <p:sp>
        <p:nvSpPr>
          <p:cNvPr id="34912" name="Text Box 103"/>
          <p:cNvSpPr txBox="1">
            <a:spLocks noChangeArrowheads="1"/>
          </p:cNvSpPr>
          <p:nvPr/>
        </p:nvSpPr>
        <p:spPr bwMode="auto">
          <a:xfrm>
            <a:off x="2254250" y="45720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String representation:</a:t>
            </a:r>
          </a:p>
        </p:txBody>
      </p:sp>
      <p:sp>
        <p:nvSpPr>
          <p:cNvPr id="34913" name="Text Box 104"/>
          <p:cNvSpPr txBox="1">
            <a:spLocks noChangeArrowheads="1"/>
          </p:cNvSpPr>
          <p:nvPr/>
        </p:nvSpPr>
        <p:spPr bwMode="auto">
          <a:xfrm>
            <a:off x="3930650" y="51054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Fitness:</a:t>
            </a:r>
          </a:p>
        </p:txBody>
      </p:sp>
      <p:sp>
        <p:nvSpPr>
          <p:cNvPr id="34914" name="Text Box 106"/>
          <p:cNvSpPr txBox="1">
            <a:spLocks noChangeArrowheads="1"/>
          </p:cNvSpPr>
          <p:nvPr/>
        </p:nvSpPr>
        <p:spPr bwMode="auto">
          <a:xfrm>
            <a:off x="5149850" y="5105400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6+5+ 4+ 4+3+ 1 +1+0 = 24</a:t>
            </a:r>
          </a:p>
        </p:txBody>
      </p:sp>
      <p:sp>
        <p:nvSpPr>
          <p:cNvPr id="34915" name="Rectangle 108"/>
          <p:cNvSpPr>
            <a:spLocks noChangeArrowheads="1"/>
          </p:cNvSpPr>
          <p:nvPr/>
        </p:nvSpPr>
        <p:spPr bwMode="auto">
          <a:xfrm>
            <a:off x="2057401" y="5638800"/>
            <a:ext cx="8012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/>
              <a:t> Fitness function: the number of non-attacking pairs of queens.</a:t>
            </a:r>
          </a:p>
        </p:txBody>
      </p:sp>
      <p:sp>
        <p:nvSpPr>
          <p:cNvPr id="2" name="Oval 1"/>
          <p:cNvSpPr/>
          <p:nvPr/>
        </p:nvSpPr>
        <p:spPr>
          <a:xfrm>
            <a:off x="5062538" y="3797441"/>
            <a:ext cx="468312" cy="4757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530850" y="4062412"/>
            <a:ext cx="211455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475631" y="3140419"/>
            <a:ext cx="423862" cy="419156"/>
          </a:xfrm>
          <a:prstGeom prst="ellipse">
            <a:avLst/>
          </a:prstGeom>
          <a:noFill/>
          <a:ln w="38100">
            <a:solidFill>
              <a:srgbClr val="022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16600" y="2152623"/>
            <a:ext cx="423862" cy="419156"/>
          </a:xfrm>
          <a:prstGeom prst="ellipse">
            <a:avLst/>
          </a:prstGeom>
          <a:noFill/>
          <a:ln w="38100">
            <a:solidFill>
              <a:srgbClr val="022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05709" y="3119410"/>
            <a:ext cx="423862" cy="419156"/>
          </a:xfrm>
          <a:prstGeom prst="ellipse">
            <a:avLst/>
          </a:prstGeom>
          <a:noFill/>
          <a:ln w="38100">
            <a:solidFill>
              <a:srgbClr val="022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550819" y="1795573"/>
            <a:ext cx="423862" cy="419156"/>
          </a:xfrm>
          <a:prstGeom prst="ellipse">
            <a:avLst/>
          </a:prstGeom>
          <a:noFill/>
          <a:ln w="38100">
            <a:solidFill>
              <a:srgbClr val="022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88163" y="2790129"/>
            <a:ext cx="423862" cy="419156"/>
          </a:xfrm>
          <a:prstGeom prst="ellipse">
            <a:avLst/>
          </a:prstGeom>
          <a:noFill/>
          <a:ln w="38100">
            <a:solidFill>
              <a:srgbClr val="022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12025" y="2790129"/>
            <a:ext cx="423862" cy="419156"/>
          </a:xfrm>
          <a:prstGeom prst="ellipse">
            <a:avLst/>
          </a:prstGeom>
          <a:noFill/>
          <a:ln w="38100">
            <a:solidFill>
              <a:srgbClr val="022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62538" y="5086866"/>
            <a:ext cx="468312" cy="4757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15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0A7EE64-4E3F-7F42-B425-A72CE74745B8}" type="slidenum">
              <a:rPr lang="en-GB" altLang="en-US" sz="1400"/>
              <a:pPr/>
              <a:t>45</a:t>
            </a:fld>
            <a:endParaRPr lang="en-GB" altLang="en-US" sz="1400"/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Example</a:t>
            </a:r>
            <a:endParaRPr lang="en-GB" altLang="en-US" sz="3200">
              <a:latin typeface="Arial" charset="0"/>
            </a:endParaRPr>
          </a:p>
        </p:txBody>
      </p:sp>
      <p:pic>
        <p:nvPicPr>
          <p:cNvPr id="35844" name="Picture 7" descr="genetic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438400"/>
            <a:ext cx="8686800" cy="3276600"/>
          </a:xfrm>
          <a:noFill/>
        </p:spPr>
      </p:pic>
      <p:sp>
        <p:nvSpPr>
          <p:cNvPr id="35845" name="Text Box 8"/>
          <p:cNvSpPr txBox="1">
            <a:spLocks noChangeArrowheads="1"/>
          </p:cNvSpPr>
          <p:nvPr/>
        </p:nvSpPr>
        <p:spPr bwMode="auto">
          <a:xfrm>
            <a:off x="1981200" y="1524001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>
                <a:latin typeface="Arial" charset="0"/>
              </a:rPr>
              <a:t> An example of how GA works on the 8-queens problem.</a:t>
            </a:r>
          </a:p>
          <a:p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38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id-ID" altLang="en-US" dirty="0">
                <a:latin typeface="Arial" charset="0"/>
              </a:rPr>
              <a:t>The </a:t>
            </a:r>
            <a:r>
              <a:rPr lang="id-ID" altLang="en-US" dirty="0" err="1">
                <a:latin typeface="Arial" charset="0"/>
              </a:rPr>
              <a:t>algorithm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is</a:t>
            </a:r>
            <a:r>
              <a:rPr lang="id-ID" altLang="en-US" dirty="0">
                <a:latin typeface="Arial" charset="0"/>
              </a:rPr>
              <a:t> not </a:t>
            </a:r>
            <a:r>
              <a:rPr lang="id-ID" altLang="en-US" dirty="0" err="1">
                <a:latin typeface="Arial" charset="0"/>
              </a:rPr>
              <a:t>sacred</a:t>
            </a:r>
            <a:r>
              <a:rPr lang="id-ID" altLang="en-US" dirty="0">
                <a:latin typeface="Arial" charset="0"/>
              </a:rPr>
              <a:t>, </a:t>
            </a:r>
            <a:r>
              <a:rPr lang="id-ID" altLang="en-US" dirty="0" err="1">
                <a:latin typeface="Arial" charset="0"/>
              </a:rPr>
              <a:t>many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ways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to</a:t>
            </a:r>
            <a:r>
              <a:rPr lang="id-ID" altLang="en-US" dirty="0">
                <a:latin typeface="Arial" charset="0"/>
              </a:rPr>
              <a:t>: 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latin typeface="Arial" charset="0"/>
              </a:rPr>
              <a:t>select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parents</a:t>
            </a:r>
            <a:r>
              <a:rPr lang="id-ID" altLang="en-US" dirty="0">
                <a:latin typeface="Arial" charset="0"/>
              </a:rPr>
              <a:t>, e.g. </a:t>
            </a:r>
            <a:r>
              <a:rPr lang="id-ID" altLang="en-US" dirty="0" err="1">
                <a:latin typeface="Arial" charset="0"/>
              </a:rPr>
              <a:t>roulette</a:t>
            </a:r>
            <a:r>
              <a:rPr lang="en-US" altLang="en-US" dirty="0">
                <a:latin typeface="Arial" charset="0"/>
              </a:rPr>
              <a:t>, rank (based on fitness),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or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tournament</a:t>
            </a:r>
            <a:r>
              <a:rPr lang="id-ID" altLang="en-US" dirty="0">
                <a:latin typeface="Arial" charset="0"/>
              </a:rPr>
              <a:t> </a:t>
            </a:r>
            <a:r>
              <a:rPr lang="en-US" altLang="en-US" dirty="0">
                <a:latin typeface="Arial" charset="0"/>
              </a:rPr>
              <a:t>(x best individuals from random population samples)</a:t>
            </a:r>
            <a:endParaRPr lang="id-ID" altLang="en-US" dirty="0">
              <a:latin typeface="Arial" charset="0"/>
            </a:endParaRPr>
          </a:p>
          <a:p>
            <a:pPr lvl="1">
              <a:spcBef>
                <a:spcPct val="0"/>
              </a:spcBef>
            </a:pPr>
            <a:r>
              <a:rPr lang="id-ID" altLang="en-US" dirty="0" err="1">
                <a:latin typeface="Arial" charset="0"/>
              </a:rPr>
              <a:t>do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crossover</a:t>
            </a:r>
            <a:r>
              <a:rPr lang="id-ID" altLang="en-US" dirty="0">
                <a:latin typeface="Arial" charset="0"/>
              </a:rPr>
              <a:t>, e.g. 1-point </a:t>
            </a:r>
            <a:r>
              <a:rPr lang="id-ID" altLang="en-US" dirty="0" err="1">
                <a:latin typeface="Arial" charset="0"/>
              </a:rPr>
              <a:t>or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multiple-point</a:t>
            </a:r>
            <a:endParaRPr lang="id-ID" altLang="en-US" dirty="0">
              <a:latin typeface="Arial" charset="0"/>
            </a:endParaRPr>
          </a:p>
          <a:p>
            <a:pPr lvl="1">
              <a:spcBef>
                <a:spcPct val="0"/>
              </a:spcBef>
            </a:pPr>
            <a:r>
              <a:rPr lang="id-ID" altLang="en-US" dirty="0" err="1">
                <a:latin typeface="Arial" charset="0"/>
              </a:rPr>
              <a:t>choose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the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individuals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for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next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evolution</a:t>
            </a:r>
            <a:endParaRPr lang="id-ID" altLang="en-US" dirty="0">
              <a:latin typeface="Arial" charset="0"/>
            </a:endParaRP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401D11B-AD6E-2D47-8717-F47AE247BE8F}" type="slidenum">
              <a:rPr lang="en-GB" altLang="en-US" sz="1400"/>
              <a:pPr/>
              <a:t>46</a:t>
            </a:fld>
            <a:endParaRPr lang="en-GB" altLang="en-US" sz="1400"/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Genetic Algorithm</a:t>
            </a:r>
            <a:r>
              <a:rPr lang="id-ID" altLang="en-US" sz="3200" dirty="0">
                <a:latin typeface="Arial" charset="0"/>
              </a:rPr>
              <a:t> </a:t>
            </a:r>
            <a:r>
              <a:rPr lang="id-ID" altLang="en-US" sz="3200" dirty="0" err="1">
                <a:latin typeface="Arial" charset="0"/>
              </a:rPr>
              <a:t>Issues</a:t>
            </a:r>
            <a:endParaRPr lang="en-GB" altLang="en-US" sz="3200" dirty="0">
              <a:latin typeface="Arial" charset="0"/>
            </a:endParaRPr>
          </a:p>
        </p:txBody>
      </p:sp>
      <p:pic>
        <p:nvPicPr>
          <p:cNvPr id="36869" name="Picture 6" descr="http://www.edc.ncl.ac.uk/assets/hilite_graphics/rhjan07g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38601"/>
            <a:ext cx="28194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8" descr="http://www.stumptown.com/diss/tourna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8601"/>
            <a:ext cx="3276600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94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Arial" charset="0"/>
              </a:rPr>
              <a:t>The representation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of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the</a:t>
            </a:r>
            <a:r>
              <a:rPr lang="id-ID" altLang="en-US" dirty="0">
                <a:latin typeface="Arial" charset="0"/>
              </a:rPr>
              <a:t> problem</a:t>
            </a:r>
            <a:r>
              <a:rPr lang="en-US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into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bitstring</a:t>
            </a:r>
            <a:r>
              <a:rPr lang="id-ID" altLang="en-US" dirty="0">
                <a:latin typeface="Arial" charset="0"/>
              </a:rPr>
              <a:t> </a:t>
            </a:r>
            <a:r>
              <a:rPr lang="en-US" altLang="en-US" dirty="0">
                <a:latin typeface="Arial" charset="0"/>
              </a:rPr>
              <a:t>is </a:t>
            </a:r>
            <a:r>
              <a:rPr lang="id-ID" altLang="en-US" dirty="0" err="1">
                <a:latin typeface="Arial" charset="0"/>
              </a:rPr>
              <a:t>the</a:t>
            </a:r>
            <a:r>
              <a:rPr lang="id-ID" altLang="en-US" dirty="0">
                <a:latin typeface="Arial" charset="0"/>
              </a:rPr>
              <a:t> </a:t>
            </a:r>
            <a:r>
              <a:rPr lang="en-US" altLang="en-US" dirty="0">
                <a:latin typeface="Arial" charset="0"/>
              </a:rPr>
              <a:t>key</a:t>
            </a:r>
            <a:endParaRPr lang="id-ID" altLang="en-US" dirty="0">
              <a:latin typeface="Arial" charset="0"/>
            </a:endParaRPr>
          </a:p>
          <a:p>
            <a:pPr lvl="1">
              <a:spcBef>
                <a:spcPct val="0"/>
              </a:spcBef>
            </a:pPr>
            <a:r>
              <a:rPr lang="id-ID" altLang="en-US" dirty="0" err="1">
                <a:latin typeface="Arial" charset="0"/>
              </a:rPr>
              <a:t>Fitness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function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then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should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be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designed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accordingly</a:t>
            </a:r>
            <a:endParaRPr lang="id-ID" altLang="en-US" dirty="0">
              <a:latin typeface="Arial" charset="0"/>
            </a:endParaRPr>
          </a:p>
          <a:p>
            <a:pPr>
              <a:spcBef>
                <a:spcPct val="0"/>
              </a:spcBef>
            </a:pPr>
            <a:endParaRPr lang="id-ID" altLang="en-US" dirty="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id-ID" altLang="en-US" dirty="0" err="1">
                <a:latin typeface="Arial" charset="0"/>
              </a:rPr>
              <a:t>Some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parameters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need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to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be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tuned</a:t>
            </a:r>
            <a:r>
              <a:rPr lang="id-ID" altLang="en-US" dirty="0">
                <a:latin typeface="Arial" charset="0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id-ID" altLang="en-US" dirty="0" err="1">
                <a:latin typeface="Arial" charset="0"/>
              </a:rPr>
              <a:t>Size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of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population</a:t>
            </a:r>
            <a:r>
              <a:rPr lang="id-ID" altLang="en-US" dirty="0">
                <a:latin typeface="Arial" charset="0"/>
              </a:rPr>
              <a:t> (</a:t>
            </a:r>
            <a:r>
              <a:rPr lang="id-ID" altLang="en-US" dirty="0" err="1">
                <a:latin typeface="Arial" charset="0"/>
              </a:rPr>
              <a:t>also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fixed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or</a:t>
            </a:r>
            <a:r>
              <a:rPr lang="id-ID" altLang="en-US" dirty="0">
                <a:latin typeface="Arial" charset="0"/>
              </a:rPr>
              <a:t> not)</a:t>
            </a:r>
          </a:p>
          <a:p>
            <a:pPr lvl="1">
              <a:spcBef>
                <a:spcPct val="0"/>
              </a:spcBef>
            </a:pPr>
            <a:r>
              <a:rPr lang="id-ID" altLang="en-US" dirty="0" err="1">
                <a:latin typeface="Arial" charset="0"/>
              </a:rPr>
              <a:t>Maximum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number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of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generations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to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be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evolved</a:t>
            </a:r>
            <a:endParaRPr lang="id-ID" altLang="en-US" dirty="0">
              <a:latin typeface="Arial" charset="0"/>
            </a:endParaRPr>
          </a:p>
          <a:p>
            <a:pPr lvl="1">
              <a:spcBef>
                <a:spcPct val="0"/>
              </a:spcBef>
            </a:pPr>
            <a:r>
              <a:rPr lang="id-ID" altLang="en-US" dirty="0" err="1">
                <a:latin typeface="Arial" charset="0"/>
              </a:rPr>
              <a:t>Crossover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locations</a:t>
            </a:r>
            <a:endParaRPr lang="id-ID" altLang="en-US" dirty="0">
              <a:latin typeface="Arial" charset="0"/>
            </a:endParaRPr>
          </a:p>
          <a:p>
            <a:pPr lvl="1">
              <a:spcBef>
                <a:spcPct val="0"/>
              </a:spcBef>
            </a:pPr>
            <a:r>
              <a:rPr lang="id-ID" altLang="en-US" dirty="0" err="1">
                <a:latin typeface="Arial" charset="0"/>
              </a:rPr>
              <a:t>Probability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of</a:t>
            </a:r>
            <a:r>
              <a:rPr lang="id-ID" altLang="en-US" dirty="0">
                <a:latin typeface="Arial" charset="0"/>
              </a:rPr>
              <a:t> </a:t>
            </a:r>
            <a:r>
              <a:rPr lang="id-ID" altLang="en-US" dirty="0" err="1">
                <a:latin typeface="Arial" charset="0"/>
              </a:rPr>
              <a:t>mutation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C6BDE24-25C0-9348-A1E8-E8AECE3E3FF1}" type="slidenum">
              <a:rPr lang="en-GB" altLang="en-US" sz="1400"/>
              <a:pPr/>
              <a:t>47</a:t>
            </a:fld>
            <a:endParaRPr lang="en-GB" altLang="en-US" sz="1400"/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Genetic Algorithm</a:t>
            </a:r>
            <a:r>
              <a:rPr lang="id-ID" altLang="en-US" sz="3200" dirty="0">
                <a:latin typeface="Arial" charset="0"/>
              </a:rPr>
              <a:t> </a:t>
            </a:r>
            <a:r>
              <a:rPr lang="id-ID" altLang="en-US" sz="3200" dirty="0" err="1">
                <a:latin typeface="Arial" charset="0"/>
              </a:rPr>
              <a:t>Issues</a:t>
            </a:r>
            <a:r>
              <a:rPr lang="en-US" altLang="en-US" sz="3200" dirty="0">
                <a:latin typeface="Arial" charset="0"/>
              </a:rPr>
              <a:t> (2)</a:t>
            </a:r>
            <a:endParaRPr lang="en-GB" alt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67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Why genetic algorithm is a type of search?</a:t>
            </a:r>
          </a:p>
          <a:p>
            <a:pPr marL="819150" lvl="1"/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States: possible solutions</a:t>
            </a:r>
          </a:p>
          <a:p>
            <a:pPr marL="819150" lvl="1"/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Operators: mutation, crossover, selection</a:t>
            </a:r>
          </a:p>
          <a:p>
            <a:pPr marL="819150" lvl="1"/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Parallel search: since several solutions are maintained in parallel</a:t>
            </a:r>
          </a:p>
          <a:p>
            <a:pPr marL="819150" lvl="1"/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Hill-climbing on the fitness function</a:t>
            </a:r>
          </a:p>
          <a:p>
            <a:pPr marL="819150" lvl="1"/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Mutation and crossover allow us to get out of local optima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0AC9DC4-CF19-3B4A-AB9B-62D8F7FF9F3A}" type="slidenum">
              <a:rPr lang="en-GB" altLang="en-US" sz="1400"/>
              <a:pPr/>
              <a:t>48</a:t>
            </a:fld>
            <a:endParaRPr lang="en-GB" altLang="en-US" sz="1400"/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413000" y="478632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charset="0"/>
              </a:rPr>
              <a:t>Genetic Algorithms and Search</a:t>
            </a:r>
            <a:endParaRPr lang="en-GB" alt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11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to perform Genetic Algorithm to find word “bad” from the population of the first 5 alphabet “</a:t>
            </a:r>
            <a:r>
              <a:rPr lang="en-US" dirty="0" err="1"/>
              <a:t>abcde</a:t>
            </a:r>
            <a:r>
              <a:rPr lang="en-US" dirty="0"/>
              <a:t>”. </a:t>
            </a:r>
          </a:p>
          <a:p>
            <a:r>
              <a:rPr lang="en-US" b="1" dirty="0"/>
              <a:t>Fitness score</a:t>
            </a:r>
            <a:r>
              <a:rPr lang="en-US" dirty="0"/>
              <a:t> is the number of characters which differ from characters in target string at a particular index. So individual having lower fitness value is given more preference. </a:t>
            </a:r>
          </a:p>
          <a:p>
            <a:pPr lvl="1"/>
            <a:r>
              <a:rPr lang="en-US" dirty="0"/>
              <a:t>For example: </a:t>
            </a:r>
          </a:p>
          <a:p>
            <a:pPr lvl="1"/>
            <a:r>
              <a:rPr lang="en-US" dirty="0"/>
              <a:t>the fitness score for </a:t>
            </a:r>
            <a:r>
              <a:rPr lang="en-US" b="1" dirty="0"/>
              <a:t>[</a:t>
            </a:r>
            <a:r>
              <a:rPr lang="en-US" b="1" dirty="0" err="1"/>
              <a:t>edc</a:t>
            </a:r>
            <a:r>
              <a:rPr lang="en-US" b="1" dirty="0"/>
              <a:t>]</a:t>
            </a:r>
            <a:r>
              <a:rPr lang="en-US" dirty="0"/>
              <a:t> is 3, because it has 3 characters which differ from the target string </a:t>
            </a:r>
            <a:r>
              <a:rPr lang="en-US" b="1" dirty="0"/>
              <a:t>[bad]</a:t>
            </a:r>
          </a:p>
          <a:p>
            <a:pPr lvl="1"/>
            <a:r>
              <a:rPr lang="en-US" dirty="0"/>
              <a:t>the fitness score for [bac] is 1, because it has 1 characters which differ from the target string </a:t>
            </a:r>
          </a:p>
          <a:p>
            <a:pPr lvl="1"/>
            <a:r>
              <a:rPr lang="en-US" dirty="0"/>
              <a:t>The algorithm will stop when it founds the offspring with fitness = 0</a:t>
            </a:r>
          </a:p>
          <a:p>
            <a:pPr lvl="1"/>
            <a:endParaRPr lang="en-US" dirty="0"/>
          </a:p>
          <a:p>
            <a:endParaRPr lang="id-ID" altLang="en-US" dirty="0"/>
          </a:p>
        </p:txBody>
      </p:sp>
    </p:spTree>
    <p:extLst>
      <p:ext uri="{BB962C8B-B14F-4D97-AF65-F5344CB8AC3E}">
        <p14:creationId xmlns:p14="http://schemas.microsoft.com/office/powerpoint/2010/main" val="74202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6098FC1-9FB3-DD4C-ABF0-133441C0539A}" type="slidenum">
              <a:rPr lang="en-GB" altLang="en-US" sz="1400"/>
              <a:pPr/>
              <a:t>5</a:t>
            </a:fld>
            <a:endParaRPr lang="en-GB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863600" y="1825625"/>
            <a:ext cx="9652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altLang="en-US" sz="3600" b="1" dirty="0">
                <a:latin typeface="Arial" charset="0"/>
              </a:rPr>
              <a:t>Partial</a:t>
            </a:r>
            <a:r>
              <a:rPr lang="en-GB" altLang="en-US" sz="3600" dirty="0">
                <a:latin typeface="Arial" charset="0"/>
              </a:rPr>
              <a:t> searching: </a:t>
            </a:r>
          </a:p>
          <a:p>
            <a:pPr>
              <a:lnSpc>
                <a:spcPct val="80000"/>
              </a:lnSpc>
            </a:pPr>
            <a:r>
              <a:rPr lang="en-GB" altLang="en-US" sz="3600" dirty="0">
                <a:latin typeface="Arial" charset="0"/>
              </a:rPr>
              <a:t>seeks a goal node and constructs a path from the start to a goal state</a:t>
            </a:r>
          </a:p>
          <a:p>
            <a:pPr>
              <a:lnSpc>
                <a:spcPct val="80000"/>
              </a:lnSpc>
            </a:pPr>
            <a:endParaRPr lang="en-GB" altLang="en-US" sz="4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GB" altLang="en-US" sz="3200" dirty="0">
                <a:latin typeface="Arial" charset="0"/>
              </a:rPr>
              <a:t>BFS, DFS, UCS, Greedy, etc.</a:t>
            </a:r>
          </a:p>
          <a:p>
            <a:pPr lvl="1">
              <a:lnSpc>
                <a:spcPct val="80000"/>
              </a:lnSpc>
            </a:pPr>
            <a:r>
              <a:rPr lang="en-GB" altLang="en-US" sz="3200" dirty="0">
                <a:latin typeface="Arial" charset="0"/>
              </a:rPr>
              <a:t>A* searches different solutions by looking at estimated cost of a solution path.</a:t>
            </a:r>
          </a:p>
          <a:p>
            <a:pPr>
              <a:lnSpc>
                <a:spcPct val="80000"/>
              </a:lnSpc>
            </a:pPr>
            <a:endParaRPr lang="en-GB" altLang="en-US" sz="3600" b="1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GB" altLang="en-US" sz="3600" b="1" dirty="0">
              <a:latin typeface="Arial" charset="0"/>
            </a:endParaRP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Complete Searching</a:t>
            </a:r>
          </a:p>
        </p:txBody>
      </p:sp>
      <p:grpSp>
        <p:nvGrpSpPr>
          <p:cNvPr id="5125" name="Group 27"/>
          <p:cNvGrpSpPr>
            <a:grpSpLocks/>
          </p:cNvGrpSpPr>
          <p:nvPr/>
        </p:nvGrpSpPr>
        <p:grpSpPr bwMode="auto">
          <a:xfrm>
            <a:off x="9982200" y="3708743"/>
            <a:ext cx="1885950" cy="2133600"/>
            <a:chOff x="6324600" y="1676400"/>
            <a:chExt cx="2286000" cy="2514600"/>
          </a:xfrm>
        </p:grpSpPr>
        <p:sp>
          <p:nvSpPr>
            <p:cNvPr id="5141" name="Oval 3"/>
            <p:cNvSpPr>
              <a:spLocks noChangeArrowheads="1"/>
            </p:cNvSpPr>
            <p:nvPr/>
          </p:nvSpPr>
          <p:spPr bwMode="auto">
            <a:xfrm>
              <a:off x="7162800" y="1676400"/>
              <a:ext cx="609600" cy="609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1600">
                  <a:latin typeface="Arial" charset="0"/>
                </a:rPr>
                <a:t>S</a:t>
              </a:r>
              <a:endParaRPr lang="en-GB" altLang="en-US" sz="1800">
                <a:latin typeface="Arial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GB" altLang="en-US" sz="1400" i="1">
                  <a:latin typeface="Arial" charset="0"/>
                </a:rPr>
                <a:t>h</a:t>
              </a:r>
              <a:r>
                <a:rPr lang="en-GB" altLang="en-US" sz="1400">
                  <a:latin typeface="Arial" charset="0"/>
                </a:rPr>
                <a:t>=8</a:t>
              </a:r>
              <a:endParaRPr lang="en-GB" altLang="en-US" sz="1800"/>
            </a:p>
          </p:txBody>
        </p:sp>
        <p:sp>
          <p:nvSpPr>
            <p:cNvPr id="5142" name="Oval 4"/>
            <p:cNvSpPr>
              <a:spLocks noChangeArrowheads="1"/>
            </p:cNvSpPr>
            <p:nvPr/>
          </p:nvSpPr>
          <p:spPr bwMode="auto">
            <a:xfrm>
              <a:off x="6324600" y="2590800"/>
              <a:ext cx="609600" cy="6096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1600" dirty="0">
                  <a:latin typeface="Arial" charset="0"/>
                </a:rPr>
                <a:t>A</a:t>
              </a:r>
              <a:endParaRPr lang="en-GB" altLang="en-US" sz="1800" dirty="0">
                <a:latin typeface="Arial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GB" altLang="en-US" sz="1400" i="1" dirty="0">
                  <a:latin typeface="Arial" charset="0"/>
                </a:rPr>
                <a:t>h</a:t>
              </a:r>
              <a:r>
                <a:rPr lang="en-GB" altLang="en-US" sz="1400" dirty="0">
                  <a:latin typeface="Arial" charset="0"/>
                </a:rPr>
                <a:t>=8</a:t>
              </a:r>
              <a:endParaRPr lang="en-GB" altLang="en-US" sz="1800" dirty="0"/>
            </a:p>
          </p:txBody>
        </p:sp>
        <p:sp>
          <p:nvSpPr>
            <p:cNvPr id="5143" name="Oval 5"/>
            <p:cNvSpPr>
              <a:spLocks noChangeArrowheads="1"/>
            </p:cNvSpPr>
            <p:nvPr/>
          </p:nvSpPr>
          <p:spPr bwMode="auto">
            <a:xfrm>
              <a:off x="7162800" y="2590800"/>
              <a:ext cx="609600" cy="6096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1600">
                  <a:latin typeface="Arial" charset="0"/>
                </a:rPr>
                <a:t>B</a:t>
              </a:r>
              <a:endParaRPr lang="en-GB" altLang="en-US" sz="1800">
                <a:latin typeface="Arial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GB" altLang="en-US" sz="1400" i="1">
                  <a:latin typeface="Arial" charset="0"/>
                </a:rPr>
                <a:t>h</a:t>
              </a:r>
              <a:r>
                <a:rPr lang="en-GB" altLang="en-US" sz="1400">
                  <a:latin typeface="Arial" charset="0"/>
                </a:rPr>
                <a:t>=4</a:t>
              </a:r>
              <a:endParaRPr lang="en-GB" altLang="en-US" sz="1800"/>
            </a:p>
          </p:txBody>
        </p:sp>
        <p:sp>
          <p:nvSpPr>
            <p:cNvPr id="5144" name="Oval 6"/>
            <p:cNvSpPr>
              <a:spLocks noChangeArrowheads="1"/>
            </p:cNvSpPr>
            <p:nvPr/>
          </p:nvSpPr>
          <p:spPr bwMode="auto">
            <a:xfrm>
              <a:off x="8001000" y="2590800"/>
              <a:ext cx="609600" cy="609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1600">
                  <a:latin typeface="Arial" charset="0"/>
                </a:rPr>
                <a:t>C</a:t>
              </a:r>
              <a:endParaRPr lang="en-GB" altLang="en-US" sz="1800">
                <a:latin typeface="Arial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GB" altLang="en-US" sz="1400" i="1">
                  <a:latin typeface="Arial" charset="0"/>
                </a:rPr>
                <a:t>h</a:t>
              </a:r>
              <a:r>
                <a:rPr lang="en-GB" altLang="en-US" sz="1400">
                  <a:latin typeface="Arial" charset="0"/>
                </a:rPr>
                <a:t>=3</a:t>
              </a:r>
              <a:endParaRPr lang="en-GB" altLang="en-US" sz="1800">
                <a:latin typeface="Arial" charset="0"/>
              </a:endParaRPr>
            </a:p>
          </p:txBody>
        </p:sp>
        <p:sp>
          <p:nvSpPr>
            <p:cNvPr id="5145" name="Oval 8"/>
            <p:cNvSpPr>
              <a:spLocks noChangeArrowheads="1"/>
            </p:cNvSpPr>
            <p:nvPr/>
          </p:nvSpPr>
          <p:spPr bwMode="auto">
            <a:xfrm>
              <a:off x="7162800" y="3581400"/>
              <a:ext cx="609600" cy="6096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1600">
                  <a:latin typeface="Arial" charset="0"/>
                </a:rPr>
                <a:t>G</a:t>
              </a:r>
              <a:endParaRPr lang="en-GB" altLang="en-US" sz="1800">
                <a:latin typeface="Arial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GB" altLang="en-US" sz="1400" i="1">
                  <a:latin typeface="Arial" charset="0"/>
                </a:rPr>
                <a:t>h</a:t>
              </a:r>
              <a:r>
                <a:rPr lang="en-GB" altLang="en-US" sz="1400">
                  <a:latin typeface="Arial" charset="0"/>
                </a:rPr>
                <a:t>=0</a:t>
              </a:r>
              <a:endParaRPr lang="en-GB" altLang="en-US" sz="1800"/>
            </a:p>
          </p:txBody>
        </p:sp>
        <p:sp>
          <p:nvSpPr>
            <p:cNvPr id="5146" name="Line 10"/>
            <p:cNvSpPr>
              <a:spLocks noChangeShapeType="1"/>
            </p:cNvSpPr>
            <p:nvPr/>
          </p:nvSpPr>
          <p:spPr bwMode="auto">
            <a:xfrm flipH="1">
              <a:off x="6858000" y="2209800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11"/>
            <p:cNvSpPr>
              <a:spLocks noChangeShapeType="1"/>
            </p:cNvSpPr>
            <p:nvPr/>
          </p:nvSpPr>
          <p:spPr bwMode="auto">
            <a:xfrm>
              <a:off x="7467600" y="22860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2"/>
            <p:cNvSpPr>
              <a:spLocks noChangeShapeType="1"/>
            </p:cNvSpPr>
            <p:nvPr/>
          </p:nvSpPr>
          <p:spPr bwMode="auto">
            <a:xfrm>
              <a:off x="7696200" y="2209800"/>
              <a:ext cx="4572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5"/>
            <p:cNvSpPr>
              <a:spLocks noChangeShapeType="1"/>
            </p:cNvSpPr>
            <p:nvPr/>
          </p:nvSpPr>
          <p:spPr bwMode="auto">
            <a:xfrm>
              <a:off x="6858000" y="3124200"/>
              <a:ext cx="381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6"/>
            <p:cNvSpPr>
              <a:spLocks noChangeShapeType="1"/>
            </p:cNvSpPr>
            <p:nvPr/>
          </p:nvSpPr>
          <p:spPr bwMode="auto">
            <a:xfrm>
              <a:off x="7467600" y="32004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 flipH="1">
              <a:off x="7696200" y="3124200"/>
              <a:ext cx="3810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99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start with 5 initial population, such as:</a:t>
            </a:r>
          </a:p>
          <a:p>
            <a:pPr lvl="1"/>
            <a:r>
              <a:rPr lang="nl-NL" dirty="0"/>
              <a:t>['e', 'd', 'c'], fitness = 3</a:t>
            </a:r>
          </a:p>
          <a:p>
            <a:pPr lvl="1"/>
            <a:r>
              <a:rPr lang="nl-NL" dirty="0"/>
              <a:t>['e', 'e', 'a'], fitness = 3 </a:t>
            </a:r>
          </a:p>
          <a:p>
            <a:pPr lvl="1"/>
            <a:r>
              <a:rPr lang="nl-NL" dirty="0"/>
              <a:t>[’b', 'e', 'a'], fitness = 2 </a:t>
            </a:r>
          </a:p>
          <a:p>
            <a:pPr lvl="1"/>
            <a:r>
              <a:rPr lang="es-ES_tradnl" dirty="0"/>
              <a:t>['c', 'c', 'c'], fitness = 3</a:t>
            </a:r>
          </a:p>
          <a:p>
            <a:pPr lvl="1"/>
            <a:r>
              <a:rPr lang="es-ES_tradnl" dirty="0"/>
              <a:t>['c', 'e', 'c'], fitness = 3</a:t>
            </a:r>
          </a:p>
        </p:txBody>
      </p:sp>
    </p:spTree>
    <p:extLst>
      <p:ext uri="{BB962C8B-B14F-4D97-AF65-F5344CB8AC3E}">
        <p14:creationId xmlns:p14="http://schemas.microsoft.com/office/powerpoint/2010/main" val="719780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FD962CD-9F7B-044C-9EED-8257AD4861FB}" type="slidenum">
              <a:rPr lang="en-GB" altLang="en-US" sz="1400"/>
              <a:pPr/>
              <a:t>51</a:t>
            </a:fld>
            <a:endParaRPr lang="en-GB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>
                <a:latin typeface="Arial" charset="0"/>
              </a:rPr>
              <a:t>Complete Searching</a:t>
            </a:r>
          </a:p>
          <a:p>
            <a:pPr>
              <a:buFont typeface="Wingdings" charset="2"/>
              <a:buChar char="§"/>
            </a:pPr>
            <a:r>
              <a:rPr lang="id-ID" altLang="en-US">
                <a:latin typeface="Arial" charset="0"/>
              </a:rPr>
              <a:t>L</a:t>
            </a:r>
            <a:r>
              <a:rPr lang="en-GB" altLang="en-US">
                <a:latin typeface="Arial" charset="0"/>
              </a:rPr>
              <a:t>ook through solution space for better solution</a:t>
            </a:r>
          </a:p>
          <a:p>
            <a:pPr marL="819150" lvl="1"/>
            <a:r>
              <a:rPr lang="en-GB" altLang="en-US">
                <a:latin typeface="Arial" charset="0"/>
              </a:rPr>
              <a:t>nodes : complete solution</a:t>
            </a:r>
          </a:p>
          <a:p>
            <a:pPr marL="819150" lvl="1"/>
            <a:r>
              <a:rPr lang="en-GB" altLang="en-US">
                <a:latin typeface="Arial" charset="0"/>
              </a:rPr>
              <a:t>edges : operator changes to another solution</a:t>
            </a:r>
          </a:p>
          <a:p>
            <a:pPr marL="819150" lvl="1"/>
            <a:r>
              <a:rPr lang="en-GB" altLang="en-US">
                <a:latin typeface="Arial" charset="0"/>
              </a:rPr>
              <a:t>can stop at any time</a:t>
            </a:r>
          </a:p>
          <a:p>
            <a:pPr marL="819150" lvl="1"/>
            <a:r>
              <a:rPr lang="en-GB" altLang="en-US">
                <a:latin typeface="Arial" charset="0"/>
              </a:rPr>
              <a:t>technique suited for:</a:t>
            </a:r>
          </a:p>
          <a:p>
            <a:pPr lvl="2"/>
            <a:r>
              <a:rPr lang="en-GB" altLang="en-US">
                <a:latin typeface="Arial" charset="0"/>
              </a:rPr>
              <a:t>hard problems, e.g., TSP</a:t>
            </a:r>
          </a:p>
          <a:p>
            <a:pPr lvl="2"/>
            <a:r>
              <a:rPr lang="en-GB" altLang="en-US">
                <a:latin typeface="Arial" charset="0"/>
              </a:rPr>
              <a:t>optimization problems.</a:t>
            </a: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051554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4F13729-6ED6-1D45-A7C2-8DD6A5F90B7B}" type="slidenum">
              <a:rPr lang="en-GB" altLang="en-US" sz="1400"/>
              <a:pPr/>
              <a:t>52</a:t>
            </a:fld>
            <a:endParaRPr lang="en-GB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>
                <a:latin typeface="Arial" charset="0"/>
              </a:rPr>
              <a:t>Localized Searching</a:t>
            </a:r>
          </a:p>
          <a:p>
            <a:r>
              <a:rPr lang="en-GB" altLang="en-US" sz="2400" i="1">
                <a:latin typeface="Arial" charset="0"/>
              </a:rPr>
              <a:t>f</a:t>
            </a:r>
            <a:r>
              <a:rPr lang="en-GB" altLang="en-US" sz="2400">
                <a:latin typeface="Arial" charset="0"/>
              </a:rPr>
              <a:t>(</a:t>
            </a:r>
            <a:r>
              <a:rPr lang="en-GB" altLang="en-US" sz="2400" i="1">
                <a:latin typeface="Arial" charset="0"/>
              </a:rPr>
              <a:t>n</a:t>
            </a:r>
            <a:r>
              <a:rPr lang="en-GB" altLang="en-US" sz="2400">
                <a:latin typeface="Arial" charset="0"/>
              </a:rPr>
              <a:t>): evaluates quality of solution by using domain knowledge</a:t>
            </a:r>
          </a:p>
          <a:p>
            <a:pPr marL="1981200" lvl="4">
              <a:lnSpc>
                <a:spcPct val="30000"/>
              </a:lnSpc>
            </a:pPr>
            <a:endParaRPr lang="en-GB" altLang="en-US" sz="1600">
              <a:latin typeface="Arial" charset="0"/>
            </a:endParaRPr>
          </a:p>
          <a:p>
            <a:r>
              <a:rPr lang="en-GB" altLang="en-US" sz="2400">
                <a:latin typeface="Arial" charset="0"/>
              </a:rPr>
              <a:t>HC: maximizes </a:t>
            </a:r>
            <a:r>
              <a:rPr lang="en-GB" altLang="en-US" sz="2400" i="1">
                <a:latin typeface="Arial" charset="0"/>
              </a:rPr>
              <a:t>f</a:t>
            </a:r>
            <a:r>
              <a:rPr lang="en-GB" altLang="en-US" sz="2400">
                <a:latin typeface="Arial" charset="0"/>
              </a:rPr>
              <a:t>(</a:t>
            </a:r>
            <a:r>
              <a:rPr lang="en-GB" altLang="en-US" sz="2400" i="1">
                <a:latin typeface="Arial" charset="0"/>
              </a:rPr>
              <a:t>n</a:t>
            </a:r>
            <a:r>
              <a:rPr lang="en-GB" altLang="en-US" sz="2400">
                <a:latin typeface="Arial" charset="0"/>
              </a:rPr>
              <a:t>), VF: minimizes </a:t>
            </a:r>
            <a:r>
              <a:rPr lang="en-GB" altLang="en-US" sz="2400" i="1">
                <a:latin typeface="Arial" charset="0"/>
              </a:rPr>
              <a:t>f</a:t>
            </a:r>
            <a:r>
              <a:rPr lang="en-GB" altLang="en-US" sz="2400">
                <a:latin typeface="Arial" charset="0"/>
              </a:rPr>
              <a:t>(</a:t>
            </a:r>
            <a:r>
              <a:rPr lang="en-GB" altLang="en-US" sz="2400" i="1">
                <a:latin typeface="Arial" charset="0"/>
              </a:rPr>
              <a:t>n</a:t>
            </a:r>
            <a:r>
              <a:rPr lang="en-GB" altLang="en-US" sz="2400">
                <a:latin typeface="Arial" charset="0"/>
              </a:rPr>
              <a:t>)</a:t>
            </a:r>
          </a:p>
          <a:p>
            <a:pPr marL="819150" lvl="1"/>
            <a:r>
              <a:rPr lang="en-GB" altLang="en-US">
                <a:latin typeface="Arial" charset="0"/>
              </a:rPr>
              <a:t>solution found determined by starting point</a:t>
            </a:r>
          </a:p>
          <a:p>
            <a:pPr marL="819150" lvl="1"/>
            <a:r>
              <a:rPr lang="en-GB" altLang="en-US">
                <a:latin typeface="Arial" charset="0"/>
              </a:rPr>
              <a:t>can get stuck, prevents finding global optima</a:t>
            </a:r>
            <a:endParaRPr lang="en-GB" altLang="en-US" sz="1800">
              <a:latin typeface="Arial" charset="0"/>
            </a:endParaRPr>
          </a:p>
          <a:p>
            <a:r>
              <a:rPr lang="en-GB" altLang="en-US" sz="2400">
                <a:latin typeface="Arial" charset="0"/>
              </a:rPr>
              <a:t>SA: explores then settles down</a:t>
            </a:r>
          </a:p>
          <a:p>
            <a:pPr marL="819150" lvl="1"/>
            <a:r>
              <a:rPr lang="en-GB" altLang="en-US">
                <a:latin typeface="Arial" charset="0"/>
              </a:rPr>
              <a:t>bad moves accepted with probability that decreases as the search progress (</a:t>
            </a:r>
            <a:r>
              <a:rPr lang="en-GB" altLang="en-US" i="1">
                <a:latin typeface="Arial" charset="0"/>
              </a:rPr>
              <a:t>T</a:t>
            </a:r>
            <a:r>
              <a:rPr lang="en-GB" altLang="en-US">
                <a:latin typeface="Arial" charset="0"/>
              </a:rPr>
              <a:t> decreases) and with the badness of move (</a:t>
            </a:r>
            <a:r>
              <a:rPr lang="en-GB" altLang="en-US">
                <a:latin typeface="Arial" charset="0"/>
                <a:sym typeface="Symbol" charset="2"/>
              </a:rPr>
              <a:t></a:t>
            </a:r>
            <a:r>
              <a:rPr lang="en-GB" altLang="en-US" i="1">
                <a:latin typeface="Arial" charset="0"/>
              </a:rPr>
              <a:t>E</a:t>
            </a:r>
            <a:r>
              <a:rPr lang="en-GB" altLang="en-US">
                <a:latin typeface="Arial" charset="0"/>
              </a:rPr>
              <a:t> worsens)</a:t>
            </a:r>
          </a:p>
          <a:p>
            <a:pPr marL="819150" lvl="1"/>
            <a:r>
              <a:rPr lang="en-GB" altLang="en-US">
                <a:latin typeface="Arial" charset="0"/>
              </a:rPr>
              <a:t>requires parameters to be set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GB" altLang="en-US" sz="3200">
                <a:latin typeface="Arial" charset="0"/>
              </a:rPr>
              <a:t>Summary (</a:t>
            </a:r>
            <a:r>
              <a:rPr lang="id-ID" altLang="en-US" sz="3200">
                <a:latin typeface="Arial" charset="0"/>
              </a:rPr>
              <a:t>2</a:t>
            </a:r>
            <a:r>
              <a:rPr lang="en-GB" altLang="en-US" sz="3200">
                <a:latin typeface="Arial" charset="0"/>
              </a:rPr>
              <a:t>)</a:t>
            </a:r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26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Russell, S..J. ,&amp; </a:t>
            </a:r>
            <a:r>
              <a:rPr lang="en-US" dirty="0" err="1"/>
              <a:t>Norvig</a:t>
            </a:r>
            <a:r>
              <a:rPr lang="en-US" dirty="0"/>
              <a:t>, P. (2010). </a:t>
            </a:r>
            <a:r>
              <a:rPr lang="en-US" i="1" dirty="0"/>
              <a:t>Artificial intelligence: A Modern Approach</a:t>
            </a:r>
            <a:r>
              <a:rPr lang="en-US" dirty="0"/>
              <a:t> (3</a:t>
            </a:r>
            <a:r>
              <a:rPr lang="en-US" baseline="30000" dirty="0"/>
              <a:t>rd</a:t>
            </a:r>
            <a:r>
              <a:rPr lang="en-US" dirty="0"/>
              <a:t> Ed.). New York: Pearson. ISBN: 860-1419506989</a:t>
            </a:r>
          </a:p>
        </p:txBody>
      </p:sp>
    </p:spTree>
    <p:extLst>
      <p:ext uri="{BB962C8B-B14F-4D97-AF65-F5344CB8AC3E}">
        <p14:creationId xmlns:p14="http://schemas.microsoft.com/office/powerpoint/2010/main" val="259504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6098FC1-9FB3-DD4C-ABF0-133441C0539A}" type="slidenum">
              <a:rPr lang="en-GB" altLang="en-US" sz="1400"/>
              <a:pPr/>
              <a:t>6</a:t>
            </a:fld>
            <a:endParaRPr lang="en-GB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584200" y="1825625"/>
            <a:ext cx="99314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altLang="en-US" sz="2400" b="1" dirty="0">
                <a:latin typeface="Arial" charset="0"/>
              </a:rPr>
              <a:t>Complete</a:t>
            </a:r>
            <a:r>
              <a:rPr lang="en-GB" altLang="en-US" sz="2400" dirty="0">
                <a:latin typeface="Arial" charset="0"/>
              </a:rPr>
              <a:t> searching: every node is a solution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GB" altLang="en-US" dirty="0">
                <a:latin typeface="Arial" charset="0"/>
              </a:rPr>
              <a:t>operators go from one solution to another</a:t>
            </a:r>
          </a:p>
          <a:p>
            <a:pPr lvl="1">
              <a:lnSpc>
                <a:spcPct val="80000"/>
              </a:lnSpc>
            </a:pPr>
            <a:r>
              <a:rPr lang="en-GB" altLang="en-US" dirty="0">
                <a:latin typeface="Arial" charset="0"/>
              </a:rPr>
              <a:t>can stop any time and have a valid solution</a:t>
            </a:r>
          </a:p>
          <a:p>
            <a:pPr lvl="1">
              <a:lnSpc>
                <a:spcPct val="80000"/>
              </a:lnSpc>
            </a:pPr>
            <a:r>
              <a:rPr lang="en-GB" altLang="en-US" dirty="0">
                <a:latin typeface="Arial" charset="0"/>
              </a:rPr>
              <a:t>search is now about finding a better solution.</a:t>
            </a:r>
          </a:p>
          <a:p>
            <a:pPr lvl="1">
              <a:lnSpc>
                <a:spcPct val="80000"/>
              </a:lnSpc>
            </a:pPr>
            <a:endParaRPr lang="en-GB" alt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GB" altLang="en-US" sz="2400" b="1" i="1" dirty="0">
                <a:solidFill>
                  <a:srgbClr val="C00000"/>
                </a:solidFill>
                <a:latin typeface="Arial" charset="0"/>
              </a:rPr>
              <a:t>No longer searching state space for a solution path.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Complete Searching</a:t>
            </a:r>
          </a:p>
        </p:txBody>
      </p:sp>
      <p:grpSp>
        <p:nvGrpSpPr>
          <p:cNvPr id="5126" name="Group 55"/>
          <p:cNvGrpSpPr>
            <a:grpSpLocks/>
          </p:cNvGrpSpPr>
          <p:nvPr/>
        </p:nvGrpSpPr>
        <p:grpSpPr bwMode="auto">
          <a:xfrm>
            <a:off x="4124083" y="4411727"/>
            <a:ext cx="2471737" cy="1984375"/>
            <a:chOff x="976310" y="2952392"/>
            <a:chExt cx="3961102" cy="2777846"/>
          </a:xfrm>
        </p:grpSpPr>
        <p:sp>
          <p:nvSpPr>
            <p:cNvPr id="5127" name="Line 19"/>
            <p:cNvSpPr>
              <a:spLocks noChangeShapeType="1"/>
            </p:cNvSpPr>
            <p:nvPr/>
          </p:nvSpPr>
          <p:spPr bwMode="auto">
            <a:xfrm flipH="1" flipV="1">
              <a:off x="1445515" y="3169919"/>
              <a:ext cx="73255" cy="2560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20"/>
            <p:cNvSpPr>
              <a:spLocks noChangeShapeType="1"/>
            </p:cNvSpPr>
            <p:nvPr/>
          </p:nvSpPr>
          <p:spPr bwMode="auto">
            <a:xfrm>
              <a:off x="1396677" y="3886201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Text Box 21"/>
            <p:cNvSpPr txBox="1">
              <a:spLocks noChangeArrowheads="1"/>
            </p:cNvSpPr>
            <p:nvPr/>
          </p:nvSpPr>
          <p:spPr bwMode="auto">
            <a:xfrm>
              <a:off x="976310" y="3702050"/>
              <a:ext cx="542461" cy="387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200"/>
                <a:t>20</a:t>
              </a:r>
            </a:p>
          </p:txBody>
        </p:sp>
        <p:sp>
          <p:nvSpPr>
            <p:cNvPr id="5130" name="Line 22"/>
            <p:cNvSpPr>
              <a:spLocks noChangeShapeType="1"/>
            </p:cNvSpPr>
            <p:nvPr/>
          </p:nvSpPr>
          <p:spPr bwMode="auto">
            <a:xfrm>
              <a:off x="1442571" y="45720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23"/>
            <p:cNvSpPr>
              <a:spLocks noChangeShapeType="1"/>
            </p:cNvSpPr>
            <p:nvPr/>
          </p:nvSpPr>
          <p:spPr bwMode="auto">
            <a:xfrm>
              <a:off x="1442571" y="52578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Text Box 24"/>
            <p:cNvSpPr txBox="1">
              <a:spLocks noChangeArrowheads="1"/>
            </p:cNvSpPr>
            <p:nvPr/>
          </p:nvSpPr>
          <p:spPr bwMode="auto">
            <a:xfrm>
              <a:off x="976310" y="4343400"/>
              <a:ext cx="542461" cy="387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200"/>
                <a:t>15</a:t>
              </a:r>
            </a:p>
          </p:txBody>
        </p:sp>
        <p:sp>
          <p:nvSpPr>
            <p:cNvPr id="5133" name="Text Box 25"/>
            <p:cNvSpPr txBox="1">
              <a:spLocks noChangeArrowheads="1"/>
            </p:cNvSpPr>
            <p:nvPr/>
          </p:nvSpPr>
          <p:spPr bwMode="auto">
            <a:xfrm>
              <a:off x="976310" y="5073650"/>
              <a:ext cx="542461" cy="387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200"/>
                <a:t>10</a:t>
              </a:r>
            </a:p>
          </p:txBody>
        </p:sp>
        <p:sp>
          <p:nvSpPr>
            <p:cNvPr id="5134" name="Oval 4"/>
            <p:cNvSpPr>
              <a:spLocks noChangeArrowheads="1"/>
            </p:cNvSpPr>
            <p:nvPr/>
          </p:nvSpPr>
          <p:spPr bwMode="auto">
            <a:xfrm>
              <a:off x="2819401" y="4587239"/>
              <a:ext cx="838200" cy="60960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/>
                <a:t>S-B-G</a:t>
              </a:r>
            </a:p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135" name="Oval 6"/>
            <p:cNvSpPr>
              <a:spLocks noChangeArrowheads="1"/>
            </p:cNvSpPr>
            <p:nvPr/>
          </p:nvSpPr>
          <p:spPr bwMode="auto">
            <a:xfrm>
              <a:off x="3838563" y="4770120"/>
              <a:ext cx="838200" cy="609601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/>
                <a:t>S-C-G</a:t>
              </a:r>
            </a:p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136" name="Oval 9"/>
            <p:cNvSpPr>
              <a:spLocks noChangeArrowheads="1"/>
            </p:cNvSpPr>
            <p:nvPr/>
          </p:nvSpPr>
          <p:spPr bwMode="auto">
            <a:xfrm>
              <a:off x="1779420" y="4130040"/>
              <a:ext cx="838200" cy="60960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200"/>
                <a:t>S-A-G</a:t>
              </a:r>
            </a:p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137" name="Line 12"/>
            <p:cNvSpPr>
              <a:spLocks noChangeShapeType="1"/>
            </p:cNvSpPr>
            <p:nvPr/>
          </p:nvSpPr>
          <p:spPr bwMode="auto">
            <a:xfrm flipH="1" flipV="1">
              <a:off x="3594374" y="4983479"/>
              <a:ext cx="244189" cy="1066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28"/>
            <p:cNvSpPr>
              <a:spLocks noChangeShapeType="1"/>
            </p:cNvSpPr>
            <p:nvPr/>
          </p:nvSpPr>
          <p:spPr bwMode="auto">
            <a:xfrm flipH="1" flipV="1">
              <a:off x="2617617" y="4450080"/>
              <a:ext cx="244190" cy="320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 flipV="1">
              <a:off x="1518771" y="5652073"/>
              <a:ext cx="3418641" cy="35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TextBox 52"/>
            <p:cNvSpPr txBox="1">
              <a:spLocks noChangeArrowheads="1"/>
            </p:cNvSpPr>
            <p:nvPr/>
          </p:nvSpPr>
          <p:spPr bwMode="auto">
            <a:xfrm>
              <a:off x="1512392" y="2952392"/>
              <a:ext cx="2448267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400" i="1"/>
                <a:t>f(x)=total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97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Classic NP-Hard problem:</a:t>
            </a:r>
          </a:p>
          <a:p>
            <a:r>
              <a:rPr lang="en-GB" altLang="en-US" dirty="0"/>
              <a:t>A salesman wants to visit a list of cities</a:t>
            </a:r>
          </a:p>
          <a:p>
            <a:pPr lvl="1"/>
            <a:r>
              <a:rPr lang="en-GB" altLang="en-US" dirty="0"/>
              <a:t>stopping in each city only once</a:t>
            </a:r>
          </a:p>
          <a:p>
            <a:pPr lvl="1"/>
            <a:r>
              <a:rPr lang="en-GB" altLang="en-US" dirty="0"/>
              <a:t>returning to the first city</a:t>
            </a:r>
          </a:p>
          <a:p>
            <a:pPr lvl="1"/>
            <a:r>
              <a:rPr lang="en-GB" altLang="en-US" dirty="0"/>
              <a:t>travelling the shortest distance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DB8411C-A89A-1F4F-AD95-3CCF14D57F2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Travelling Salesman Problem (TSP)</a:t>
            </a:r>
          </a:p>
        </p:txBody>
      </p:sp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2902547"/>
            <a:ext cx="4267200" cy="2624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9512" y="5706071"/>
            <a:ext cx="11656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 problem is NP-hard if an </a:t>
            </a:r>
            <a:r>
              <a:rPr lang="en-US" i="1" dirty="0">
                <a:hlinkClick r:id="rId3"/>
              </a:rPr>
              <a:t>algorithm</a:t>
            </a:r>
            <a:r>
              <a:rPr lang="en-US" i="1" dirty="0"/>
              <a:t> for solving it can be translated into one for solving any </a:t>
            </a:r>
            <a:r>
              <a:rPr lang="en-US" i="1" dirty="0">
                <a:hlinkClick r:id="rId4"/>
              </a:rPr>
              <a:t>NP-problem</a:t>
            </a:r>
            <a:r>
              <a:rPr lang="en-US" i="1" dirty="0"/>
              <a:t> (nondeterministic polynomial time) problem. NP-hard therefore means "at least as hard as any </a:t>
            </a:r>
            <a:r>
              <a:rPr lang="en-US" i="1" dirty="0">
                <a:hlinkClick r:id="rId4"/>
              </a:rPr>
              <a:t>NP-problem</a:t>
            </a:r>
            <a:r>
              <a:rPr lang="en-US" i="1" dirty="0"/>
              <a:t>," although it might, in fact, be harder.</a:t>
            </a:r>
          </a:p>
        </p:txBody>
      </p:sp>
    </p:spTree>
    <p:extLst>
      <p:ext uri="{BB962C8B-B14F-4D97-AF65-F5344CB8AC3E}">
        <p14:creationId xmlns:p14="http://schemas.microsoft.com/office/powerpoint/2010/main" val="2312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>
                <a:latin typeface="Arial" charset="0"/>
              </a:rPr>
              <a:t>Nodes are cities</a:t>
            </a:r>
          </a:p>
          <a:p>
            <a:r>
              <a:rPr lang="en-GB" altLang="en-US" sz="2400" dirty="0">
                <a:latin typeface="Arial" charset="0"/>
              </a:rPr>
              <a:t>Edges are labelled with distances between cities</a:t>
            </a:r>
          </a:p>
          <a:p>
            <a:pPr lvl="4">
              <a:lnSpc>
                <a:spcPct val="50000"/>
              </a:lnSpc>
            </a:pPr>
            <a:endParaRPr lang="en-GB" altLang="en-US" sz="1400" dirty="0">
              <a:latin typeface="Arial" charset="0"/>
            </a:endParaRPr>
          </a:p>
          <a:p>
            <a:r>
              <a:rPr lang="en-GB" altLang="en-US" sz="2400" dirty="0">
                <a:latin typeface="Arial" charset="0"/>
              </a:rPr>
              <a:t>Adjacency matrix: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A77EB9E-C1D0-3E4D-A55E-A705983F304B}" type="slidenum">
              <a:rPr lang="en-GB" altLang="en-US" sz="1400"/>
              <a:pPr/>
              <a:t>8</a:t>
            </a:fld>
            <a:endParaRPr lang="en-GB" altLang="en-US" sz="1400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TSP (2)</a:t>
            </a:r>
          </a:p>
        </p:txBody>
      </p:sp>
      <p:grpSp>
        <p:nvGrpSpPr>
          <p:cNvPr id="7173" name="Group 89"/>
          <p:cNvGrpSpPr>
            <a:grpSpLocks/>
          </p:cNvGrpSpPr>
          <p:nvPr/>
        </p:nvGrpSpPr>
        <p:grpSpPr bwMode="auto">
          <a:xfrm>
            <a:off x="8047338" y="3328987"/>
            <a:ext cx="2438400" cy="2622550"/>
            <a:chOff x="3504" y="1392"/>
            <a:chExt cx="1536" cy="1652"/>
          </a:xfrm>
        </p:grpSpPr>
        <p:sp>
          <p:nvSpPr>
            <p:cNvPr id="7225" name="Oval 4"/>
            <p:cNvSpPr>
              <a:spLocks noChangeArrowheads="1"/>
            </p:cNvSpPr>
            <p:nvPr/>
          </p:nvSpPr>
          <p:spPr bwMode="auto">
            <a:xfrm>
              <a:off x="4080" y="1392"/>
              <a:ext cx="384" cy="38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A</a:t>
              </a:r>
              <a:endParaRPr lang="en-GB" altLang="en-US"/>
            </a:p>
          </p:txBody>
        </p:sp>
        <p:sp>
          <p:nvSpPr>
            <p:cNvPr id="7226" name="Oval 5"/>
            <p:cNvSpPr>
              <a:spLocks noChangeArrowheads="1"/>
            </p:cNvSpPr>
            <p:nvPr/>
          </p:nvSpPr>
          <p:spPr bwMode="auto">
            <a:xfrm>
              <a:off x="3504" y="1872"/>
              <a:ext cx="384" cy="38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B</a:t>
              </a:r>
              <a:endParaRPr lang="en-GB" altLang="en-US"/>
            </a:p>
          </p:txBody>
        </p:sp>
        <p:sp>
          <p:nvSpPr>
            <p:cNvPr id="7227" name="Oval 6"/>
            <p:cNvSpPr>
              <a:spLocks noChangeArrowheads="1"/>
            </p:cNvSpPr>
            <p:nvPr/>
          </p:nvSpPr>
          <p:spPr bwMode="auto">
            <a:xfrm>
              <a:off x="3744" y="2592"/>
              <a:ext cx="384" cy="38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D</a:t>
              </a:r>
              <a:endParaRPr lang="en-GB" altLang="en-US" sz="2000">
                <a:latin typeface="Arial" charset="0"/>
                <a:sym typeface="Symbol" charset="2"/>
              </a:endParaRPr>
            </a:p>
          </p:txBody>
        </p:sp>
        <p:sp>
          <p:nvSpPr>
            <p:cNvPr id="7228" name="Oval 7"/>
            <p:cNvSpPr>
              <a:spLocks noChangeArrowheads="1"/>
            </p:cNvSpPr>
            <p:nvPr/>
          </p:nvSpPr>
          <p:spPr bwMode="auto">
            <a:xfrm>
              <a:off x="4464" y="2592"/>
              <a:ext cx="384" cy="38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E</a:t>
              </a:r>
              <a:endParaRPr lang="en-GB" altLang="en-US"/>
            </a:p>
          </p:txBody>
        </p:sp>
        <p:sp>
          <p:nvSpPr>
            <p:cNvPr id="7229" name="Oval 8"/>
            <p:cNvSpPr>
              <a:spLocks noChangeArrowheads="1"/>
            </p:cNvSpPr>
            <p:nvPr/>
          </p:nvSpPr>
          <p:spPr bwMode="auto">
            <a:xfrm>
              <a:off x="4656" y="1872"/>
              <a:ext cx="384" cy="38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C</a:t>
              </a:r>
              <a:endParaRPr lang="en-GB" altLang="en-US" sz="2000">
                <a:latin typeface="Arial" charset="0"/>
                <a:sym typeface="Symbol" charset="2"/>
              </a:endParaRPr>
            </a:p>
          </p:txBody>
        </p:sp>
        <p:sp>
          <p:nvSpPr>
            <p:cNvPr id="7230" name="Line 17"/>
            <p:cNvSpPr>
              <a:spLocks noChangeShapeType="1"/>
            </p:cNvSpPr>
            <p:nvPr/>
          </p:nvSpPr>
          <p:spPr bwMode="auto">
            <a:xfrm flipH="1">
              <a:off x="3984" y="1776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1" name="Line 18"/>
            <p:cNvSpPr>
              <a:spLocks noChangeShapeType="1"/>
            </p:cNvSpPr>
            <p:nvPr/>
          </p:nvSpPr>
          <p:spPr bwMode="auto">
            <a:xfrm>
              <a:off x="4320" y="1776"/>
              <a:ext cx="28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Line 19"/>
            <p:cNvSpPr>
              <a:spLocks noChangeShapeType="1"/>
            </p:cNvSpPr>
            <p:nvPr/>
          </p:nvSpPr>
          <p:spPr bwMode="auto">
            <a:xfrm flipV="1">
              <a:off x="4080" y="2208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3" name="Line 20"/>
            <p:cNvSpPr>
              <a:spLocks noChangeShapeType="1"/>
            </p:cNvSpPr>
            <p:nvPr/>
          </p:nvSpPr>
          <p:spPr bwMode="auto">
            <a:xfrm>
              <a:off x="3840" y="2208"/>
              <a:ext cx="67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Line 21"/>
            <p:cNvSpPr>
              <a:spLocks noChangeShapeType="1"/>
            </p:cNvSpPr>
            <p:nvPr/>
          </p:nvSpPr>
          <p:spPr bwMode="auto">
            <a:xfrm>
              <a:off x="3888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Line 22"/>
            <p:cNvSpPr>
              <a:spLocks noChangeShapeType="1"/>
            </p:cNvSpPr>
            <p:nvPr/>
          </p:nvSpPr>
          <p:spPr bwMode="auto">
            <a:xfrm flipV="1">
              <a:off x="3840" y="168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Line 23"/>
            <p:cNvSpPr>
              <a:spLocks noChangeShapeType="1"/>
            </p:cNvSpPr>
            <p:nvPr/>
          </p:nvSpPr>
          <p:spPr bwMode="auto">
            <a:xfrm>
              <a:off x="3696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Line 24"/>
            <p:cNvSpPr>
              <a:spLocks noChangeShapeType="1"/>
            </p:cNvSpPr>
            <p:nvPr/>
          </p:nvSpPr>
          <p:spPr bwMode="auto">
            <a:xfrm>
              <a:off x="4128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Line 25"/>
            <p:cNvSpPr>
              <a:spLocks noChangeShapeType="1"/>
            </p:cNvSpPr>
            <p:nvPr/>
          </p:nvSpPr>
          <p:spPr bwMode="auto">
            <a:xfrm>
              <a:off x="4464" y="16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" name="Line 26"/>
            <p:cNvSpPr>
              <a:spLocks noChangeShapeType="1"/>
            </p:cNvSpPr>
            <p:nvPr/>
          </p:nvSpPr>
          <p:spPr bwMode="auto">
            <a:xfrm flipV="1">
              <a:off x="4800" y="225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" name="Text Box 27"/>
            <p:cNvSpPr txBox="1">
              <a:spLocks noChangeArrowheads="1"/>
            </p:cNvSpPr>
            <p:nvPr/>
          </p:nvSpPr>
          <p:spPr bwMode="auto">
            <a:xfrm>
              <a:off x="3600" y="235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5</a:t>
              </a:r>
              <a:endParaRPr lang="en-GB" altLang="en-US"/>
            </a:p>
          </p:txBody>
        </p:sp>
        <p:sp>
          <p:nvSpPr>
            <p:cNvPr id="7241" name="Text Box 28"/>
            <p:cNvSpPr txBox="1">
              <a:spLocks noChangeArrowheads="1"/>
            </p:cNvSpPr>
            <p:nvPr/>
          </p:nvSpPr>
          <p:spPr bwMode="auto">
            <a:xfrm>
              <a:off x="3840" y="163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5</a:t>
              </a:r>
              <a:endParaRPr lang="en-GB" altLang="en-US"/>
            </a:p>
          </p:txBody>
        </p:sp>
        <p:sp>
          <p:nvSpPr>
            <p:cNvPr id="7242" name="Text Box 29"/>
            <p:cNvSpPr txBox="1">
              <a:spLocks noChangeArrowheads="1"/>
            </p:cNvSpPr>
            <p:nvPr/>
          </p:nvSpPr>
          <p:spPr bwMode="auto">
            <a:xfrm>
              <a:off x="4560" y="158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8</a:t>
              </a:r>
              <a:endParaRPr lang="en-GB" altLang="en-US"/>
            </a:p>
          </p:txBody>
        </p:sp>
        <p:sp>
          <p:nvSpPr>
            <p:cNvPr id="7243" name="Text Box 30"/>
            <p:cNvSpPr txBox="1">
              <a:spLocks noChangeArrowheads="1"/>
            </p:cNvSpPr>
            <p:nvPr/>
          </p:nvSpPr>
          <p:spPr bwMode="auto">
            <a:xfrm>
              <a:off x="4848" y="235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3</a:t>
              </a:r>
              <a:endParaRPr lang="en-GB" altLang="en-US"/>
            </a:p>
          </p:txBody>
        </p:sp>
        <p:sp>
          <p:nvSpPr>
            <p:cNvPr id="7244" name="Text Box 31"/>
            <p:cNvSpPr txBox="1">
              <a:spLocks noChangeArrowheads="1"/>
            </p:cNvSpPr>
            <p:nvPr/>
          </p:nvSpPr>
          <p:spPr bwMode="auto">
            <a:xfrm>
              <a:off x="4224" y="283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4</a:t>
              </a:r>
              <a:endParaRPr lang="en-GB" altLang="en-US"/>
            </a:p>
          </p:txBody>
        </p:sp>
        <p:sp>
          <p:nvSpPr>
            <p:cNvPr id="7245" name="Text Box 32"/>
            <p:cNvSpPr txBox="1">
              <a:spLocks noChangeArrowheads="1"/>
            </p:cNvSpPr>
            <p:nvPr/>
          </p:nvSpPr>
          <p:spPr bwMode="auto">
            <a:xfrm>
              <a:off x="3936" y="20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9</a:t>
              </a:r>
              <a:endParaRPr lang="en-GB" altLang="en-US"/>
            </a:p>
          </p:txBody>
        </p:sp>
        <p:sp>
          <p:nvSpPr>
            <p:cNvPr id="7246" name="Text Box 33"/>
            <p:cNvSpPr txBox="1">
              <a:spLocks noChangeArrowheads="1"/>
            </p:cNvSpPr>
            <p:nvPr/>
          </p:nvSpPr>
          <p:spPr bwMode="auto">
            <a:xfrm>
              <a:off x="4176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6</a:t>
              </a:r>
              <a:endParaRPr lang="en-GB" altLang="en-US"/>
            </a:p>
          </p:txBody>
        </p:sp>
        <p:sp>
          <p:nvSpPr>
            <p:cNvPr id="7247" name="Text Box 34"/>
            <p:cNvSpPr txBox="1">
              <a:spLocks noChangeArrowheads="1"/>
            </p:cNvSpPr>
            <p:nvPr/>
          </p:nvSpPr>
          <p:spPr bwMode="auto">
            <a:xfrm>
              <a:off x="4464" y="20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7</a:t>
              </a:r>
              <a:endParaRPr lang="en-GB" altLang="en-US"/>
            </a:p>
          </p:txBody>
        </p:sp>
        <p:sp>
          <p:nvSpPr>
            <p:cNvPr id="7248" name="Text Box 35"/>
            <p:cNvSpPr txBox="1">
              <a:spLocks noChangeArrowheads="1"/>
            </p:cNvSpPr>
            <p:nvPr/>
          </p:nvSpPr>
          <p:spPr bwMode="auto">
            <a:xfrm>
              <a:off x="4320" y="240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2</a:t>
              </a:r>
              <a:endParaRPr lang="en-GB" altLang="en-US"/>
            </a:p>
          </p:txBody>
        </p:sp>
        <p:sp>
          <p:nvSpPr>
            <p:cNvPr id="7249" name="Text Box 36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5</a:t>
              </a:r>
              <a:endParaRPr lang="en-GB" altLang="en-US"/>
            </a:p>
          </p:txBody>
        </p:sp>
      </p:grpSp>
      <p:grpSp>
        <p:nvGrpSpPr>
          <p:cNvPr id="7174" name="Group 90"/>
          <p:cNvGrpSpPr>
            <a:grpSpLocks/>
          </p:cNvGrpSpPr>
          <p:nvPr/>
        </p:nvGrpSpPr>
        <p:grpSpPr bwMode="auto">
          <a:xfrm>
            <a:off x="1352550" y="3649662"/>
            <a:ext cx="3505200" cy="2301875"/>
            <a:chOff x="768" y="2208"/>
            <a:chExt cx="2208" cy="1450"/>
          </a:xfrm>
        </p:grpSpPr>
        <p:sp>
          <p:nvSpPr>
            <p:cNvPr id="7176" name="Line 37"/>
            <p:cNvSpPr>
              <a:spLocks noChangeShapeType="1"/>
            </p:cNvSpPr>
            <p:nvPr/>
          </p:nvSpPr>
          <p:spPr bwMode="auto">
            <a:xfrm>
              <a:off x="768" y="220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38"/>
            <p:cNvSpPr>
              <a:spLocks noChangeShapeType="1"/>
            </p:cNvSpPr>
            <p:nvPr/>
          </p:nvSpPr>
          <p:spPr bwMode="auto">
            <a:xfrm>
              <a:off x="768" y="244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39"/>
            <p:cNvSpPr>
              <a:spLocks noChangeShapeType="1"/>
            </p:cNvSpPr>
            <p:nvPr/>
          </p:nvSpPr>
          <p:spPr bwMode="auto">
            <a:xfrm>
              <a:off x="768" y="268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40"/>
            <p:cNvSpPr>
              <a:spLocks noChangeShapeType="1"/>
            </p:cNvSpPr>
            <p:nvPr/>
          </p:nvSpPr>
          <p:spPr bwMode="auto">
            <a:xfrm>
              <a:off x="768" y="292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41"/>
            <p:cNvSpPr>
              <a:spLocks noChangeShapeType="1"/>
            </p:cNvSpPr>
            <p:nvPr/>
          </p:nvSpPr>
          <p:spPr bwMode="auto">
            <a:xfrm>
              <a:off x="768" y="316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42"/>
            <p:cNvSpPr>
              <a:spLocks noChangeShapeType="1"/>
            </p:cNvSpPr>
            <p:nvPr/>
          </p:nvSpPr>
          <p:spPr bwMode="auto">
            <a:xfrm>
              <a:off x="768" y="340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43"/>
            <p:cNvSpPr>
              <a:spLocks noChangeShapeType="1"/>
            </p:cNvSpPr>
            <p:nvPr/>
          </p:nvSpPr>
          <p:spPr bwMode="auto">
            <a:xfrm>
              <a:off x="768" y="364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45"/>
            <p:cNvSpPr>
              <a:spLocks noChangeShapeType="1"/>
            </p:cNvSpPr>
            <p:nvPr/>
          </p:nvSpPr>
          <p:spPr bwMode="auto">
            <a:xfrm>
              <a:off x="768" y="220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46"/>
            <p:cNvSpPr>
              <a:spLocks noChangeShapeType="1"/>
            </p:cNvSpPr>
            <p:nvPr/>
          </p:nvSpPr>
          <p:spPr bwMode="auto">
            <a:xfrm>
              <a:off x="2976" y="220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47"/>
            <p:cNvSpPr>
              <a:spLocks noChangeShapeType="1"/>
            </p:cNvSpPr>
            <p:nvPr/>
          </p:nvSpPr>
          <p:spPr bwMode="auto">
            <a:xfrm>
              <a:off x="1872" y="220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48"/>
            <p:cNvSpPr>
              <a:spLocks noChangeShapeType="1"/>
            </p:cNvSpPr>
            <p:nvPr/>
          </p:nvSpPr>
          <p:spPr bwMode="auto">
            <a:xfrm>
              <a:off x="1104" y="220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49"/>
            <p:cNvSpPr>
              <a:spLocks noChangeShapeType="1"/>
            </p:cNvSpPr>
            <p:nvPr/>
          </p:nvSpPr>
          <p:spPr bwMode="auto">
            <a:xfrm>
              <a:off x="1488" y="220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50"/>
            <p:cNvSpPr>
              <a:spLocks noChangeShapeType="1"/>
            </p:cNvSpPr>
            <p:nvPr/>
          </p:nvSpPr>
          <p:spPr bwMode="auto">
            <a:xfrm>
              <a:off x="2256" y="220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51"/>
            <p:cNvSpPr>
              <a:spLocks noChangeShapeType="1"/>
            </p:cNvSpPr>
            <p:nvPr/>
          </p:nvSpPr>
          <p:spPr bwMode="auto">
            <a:xfrm>
              <a:off x="2640" y="220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52"/>
            <p:cNvSpPr txBox="1">
              <a:spLocks noChangeArrowheads="1"/>
            </p:cNvSpPr>
            <p:nvPr/>
          </p:nvSpPr>
          <p:spPr bwMode="auto">
            <a:xfrm>
              <a:off x="816" y="244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A</a:t>
              </a:r>
              <a:endParaRPr lang="en-GB" altLang="en-US"/>
            </a:p>
          </p:txBody>
        </p:sp>
        <p:sp>
          <p:nvSpPr>
            <p:cNvPr id="7191" name="Text Box 53"/>
            <p:cNvSpPr txBox="1">
              <a:spLocks noChangeArrowheads="1"/>
            </p:cNvSpPr>
            <p:nvPr/>
          </p:nvSpPr>
          <p:spPr bwMode="auto">
            <a:xfrm>
              <a:off x="816" y="268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B</a:t>
              </a:r>
              <a:endParaRPr lang="en-GB" altLang="en-US"/>
            </a:p>
          </p:txBody>
        </p:sp>
        <p:sp>
          <p:nvSpPr>
            <p:cNvPr id="7192" name="Text Box 54"/>
            <p:cNvSpPr txBox="1">
              <a:spLocks noChangeArrowheads="1"/>
            </p:cNvSpPr>
            <p:nvPr/>
          </p:nvSpPr>
          <p:spPr bwMode="auto">
            <a:xfrm>
              <a:off x="816" y="292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C</a:t>
              </a:r>
              <a:endParaRPr lang="en-GB" altLang="en-US"/>
            </a:p>
          </p:txBody>
        </p:sp>
        <p:sp>
          <p:nvSpPr>
            <p:cNvPr id="7193" name="Text Box 55"/>
            <p:cNvSpPr txBox="1">
              <a:spLocks noChangeArrowheads="1"/>
            </p:cNvSpPr>
            <p:nvPr/>
          </p:nvSpPr>
          <p:spPr bwMode="auto">
            <a:xfrm>
              <a:off x="816" y="316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D</a:t>
              </a:r>
              <a:endParaRPr lang="en-GB" altLang="en-US"/>
            </a:p>
          </p:txBody>
        </p:sp>
        <p:sp>
          <p:nvSpPr>
            <p:cNvPr id="7194" name="Text Box 56"/>
            <p:cNvSpPr txBox="1">
              <a:spLocks noChangeArrowheads="1"/>
            </p:cNvSpPr>
            <p:nvPr/>
          </p:nvSpPr>
          <p:spPr bwMode="auto">
            <a:xfrm>
              <a:off x="816" y="340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E</a:t>
              </a:r>
              <a:endParaRPr lang="en-GB" altLang="en-US"/>
            </a:p>
          </p:txBody>
        </p:sp>
        <p:sp>
          <p:nvSpPr>
            <p:cNvPr id="7195" name="Text Box 57"/>
            <p:cNvSpPr txBox="1">
              <a:spLocks noChangeArrowheads="1"/>
            </p:cNvSpPr>
            <p:nvPr/>
          </p:nvSpPr>
          <p:spPr bwMode="auto">
            <a:xfrm>
              <a:off x="1200" y="220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A</a:t>
              </a:r>
              <a:endParaRPr lang="en-GB" altLang="en-US"/>
            </a:p>
          </p:txBody>
        </p:sp>
        <p:sp>
          <p:nvSpPr>
            <p:cNvPr id="7196" name="Text Box 58"/>
            <p:cNvSpPr txBox="1">
              <a:spLocks noChangeArrowheads="1"/>
            </p:cNvSpPr>
            <p:nvPr/>
          </p:nvSpPr>
          <p:spPr bwMode="auto">
            <a:xfrm>
              <a:off x="1584" y="220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B</a:t>
              </a:r>
              <a:endParaRPr lang="en-GB" altLang="en-US"/>
            </a:p>
          </p:txBody>
        </p:sp>
        <p:sp>
          <p:nvSpPr>
            <p:cNvPr id="7197" name="Text Box 59"/>
            <p:cNvSpPr txBox="1">
              <a:spLocks noChangeArrowheads="1"/>
            </p:cNvSpPr>
            <p:nvPr/>
          </p:nvSpPr>
          <p:spPr bwMode="auto">
            <a:xfrm>
              <a:off x="1968" y="220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C</a:t>
              </a:r>
              <a:endParaRPr lang="en-GB" altLang="en-US"/>
            </a:p>
          </p:txBody>
        </p:sp>
        <p:sp>
          <p:nvSpPr>
            <p:cNvPr id="7198" name="Text Box 60"/>
            <p:cNvSpPr txBox="1">
              <a:spLocks noChangeArrowheads="1"/>
            </p:cNvSpPr>
            <p:nvPr/>
          </p:nvSpPr>
          <p:spPr bwMode="auto">
            <a:xfrm>
              <a:off x="2352" y="220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D</a:t>
              </a:r>
              <a:endParaRPr lang="en-GB" altLang="en-US"/>
            </a:p>
          </p:txBody>
        </p:sp>
        <p:sp>
          <p:nvSpPr>
            <p:cNvPr id="7199" name="Text Box 61"/>
            <p:cNvSpPr txBox="1">
              <a:spLocks noChangeArrowheads="1"/>
            </p:cNvSpPr>
            <p:nvPr/>
          </p:nvSpPr>
          <p:spPr bwMode="auto">
            <a:xfrm>
              <a:off x="2688" y="220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E</a:t>
              </a:r>
              <a:endParaRPr lang="en-GB" altLang="en-US"/>
            </a:p>
          </p:txBody>
        </p:sp>
        <p:sp>
          <p:nvSpPr>
            <p:cNvPr id="7200" name="Text Box 62"/>
            <p:cNvSpPr txBox="1">
              <a:spLocks noChangeArrowheads="1"/>
            </p:cNvSpPr>
            <p:nvPr/>
          </p:nvSpPr>
          <p:spPr bwMode="auto">
            <a:xfrm>
              <a:off x="1200" y="244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0</a:t>
              </a:r>
              <a:endParaRPr lang="en-GB" altLang="en-US"/>
            </a:p>
          </p:txBody>
        </p:sp>
        <p:sp>
          <p:nvSpPr>
            <p:cNvPr id="7201" name="Text Box 63"/>
            <p:cNvSpPr txBox="1">
              <a:spLocks noChangeArrowheads="1"/>
            </p:cNvSpPr>
            <p:nvPr/>
          </p:nvSpPr>
          <p:spPr bwMode="auto">
            <a:xfrm>
              <a:off x="1584" y="268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0</a:t>
              </a:r>
              <a:endParaRPr lang="en-GB" altLang="en-US"/>
            </a:p>
          </p:txBody>
        </p:sp>
        <p:sp>
          <p:nvSpPr>
            <p:cNvPr id="7202" name="Text Box 64"/>
            <p:cNvSpPr txBox="1">
              <a:spLocks noChangeArrowheads="1"/>
            </p:cNvSpPr>
            <p:nvPr/>
          </p:nvSpPr>
          <p:spPr bwMode="auto">
            <a:xfrm>
              <a:off x="1968" y="29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0</a:t>
              </a:r>
              <a:endParaRPr lang="en-GB" altLang="en-US"/>
            </a:p>
          </p:txBody>
        </p:sp>
        <p:sp>
          <p:nvSpPr>
            <p:cNvPr id="7203" name="Text Box 65"/>
            <p:cNvSpPr txBox="1">
              <a:spLocks noChangeArrowheads="1"/>
            </p:cNvSpPr>
            <p:nvPr/>
          </p:nvSpPr>
          <p:spPr bwMode="auto">
            <a:xfrm>
              <a:off x="2352" y="316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0</a:t>
              </a:r>
              <a:endParaRPr lang="en-GB" altLang="en-US"/>
            </a:p>
          </p:txBody>
        </p:sp>
        <p:sp>
          <p:nvSpPr>
            <p:cNvPr id="7204" name="Text Box 66"/>
            <p:cNvSpPr txBox="1">
              <a:spLocks noChangeArrowheads="1"/>
            </p:cNvSpPr>
            <p:nvPr/>
          </p:nvSpPr>
          <p:spPr bwMode="auto">
            <a:xfrm>
              <a:off x="2688" y="340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0</a:t>
              </a:r>
              <a:endParaRPr lang="en-GB" altLang="en-US"/>
            </a:p>
          </p:txBody>
        </p:sp>
        <p:sp>
          <p:nvSpPr>
            <p:cNvPr id="7205" name="Text Box 67"/>
            <p:cNvSpPr txBox="1">
              <a:spLocks noChangeArrowheads="1"/>
            </p:cNvSpPr>
            <p:nvPr/>
          </p:nvSpPr>
          <p:spPr bwMode="auto">
            <a:xfrm>
              <a:off x="1584" y="244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5</a:t>
              </a:r>
              <a:endParaRPr lang="en-GB" altLang="en-US"/>
            </a:p>
          </p:txBody>
        </p:sp>
        <p:sp>
          <p:nvSpPr>
            <p:cNvPr id="7206" name="Text Box 68"/>
            <p:cNvSpPr txBox="1">
              <a:spLocks noChangeArrowheads="1"/>
            </p:cNvSpPr>
            <p:nvPr/>
          </p:nvSpPr>
          <p:spPr bwMode="auto">
            <a:xfrm>
              <a:off x="1200" y="268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5</a:t>
              </a:r>
              <a:endParaRPr lang="en-GB" altLang="en-US"/>
            </a:p>
          </p:txBody>
        </p:sp>
        <p:sp>
          <p:nvSpPr>
            <p:cNvPr id="7207" name="Text Box 69"/>
            <p:cNvSpPr txBox="1">
              <a:spLocks noChangeArrowheads="1"/>
            </p:cNvSpPr>
            <p:nvPr/>
          </p:nvSpPr>
          <p:spPr bwMode="auto">
            <a:xfrm>
              <a:off x="1968" y="244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8</a:t>
              </a:r>
              <a:endParaRPr lang="en-GB" altLang="en-US"/>
            </a:p>
          </p:txBody>
        </p:sp>
        <p:sp>
          <p:nvSpPr>
            <p:cNvPr id="7208" name="Text Box 70"/>
            <p:cNvSpPr txBox="1">
              <a:spLocks noChangeArrowheads="1"/>
            </p:cNvSpPr>
            <p:nvPr/>
          </p:nvSpPr>
          <p:spPr bwMode="auto">
            <a:xfrm>
              <a:off x="1200" y="29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8</a:t>
              </a:r>
              <a:endParaRPr lang="en-GB" altLang="en-US"/>
            </a:p>
          </p:txBody>
        </p:sp>
        <p:sp>
          <p:nvSpPr>
            <p:cNvPr id="7209" name="Text Box 71"/>
            <p:cNvSpPr txBox="1">
              <a:spLocks noChangeArrowheads="1"/>
            </p:cNvSpPr>
            <p:nvPr/>
          </p:nvSpPr>
          <p:spPr bwMode="auto">
            <a:xfrm>
              <a:off x="2352" y="244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9</a:t>
              </a:r>
              <a:endParaRPr lang="en-GB" altLang="en-US"/>
            </a:p>
          </p:txBody>
        </p:sp>
        <p:sp>
          <p:nvSpPr>
            <p:cNvPr id="7210" name="Text Box 72"/>
            <p:cNvSpPr txBox="1">
              <a:spLocks noChangeArrowheads="1"/>
            </p:cNvSpPr>
            <p:nvPr/>
          </p:nvSpPr>
          <p:spPr bwMode="auto">
            <a:xfrm>
              <a:off x="1200" y="316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9</a:t>
              </a:r>
              <a:endParaRPr lang="en-GB" altLang="en-US"/>
            </a:p>
          </p:txBody>
        </p:sp>
        <p:sp>
          <p:nvSpPr>
            <p:cNvPr id="7211" name="Text Box 73"/>
            <p:cNvSpPr txBox="1">
              <a:spLocks noChangeArrowheads="1"/>
            </p:cNvSpPr>
            <p:nvPr/>
          </p:nvSpPr>
          <p:spPr bwMode="auto">
            <a:xfrm>
              <a:off x="2688" y="244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7</a:t>
              </a:r>
              <a:endParaRPr lang="en-GB" altLang="en-US"/>
            </a:p>
          </p:txBody>
        </p:sp>
        <p:sp>
          <p:nvSpPr>
            <p:cNvPr id="7212" name="Text Box 74"/>
            <p:cNvSpPr txBox="1">
              <a:spLocks noChangeArrowheads="1"/>
            </p:cNvSpPr>
            <p:nvPr/>
          </p:nvSpPr>
          <p:spPr bwMode="auto">
            <a:xfrm>
              <a:off x="1200" y="340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7</a:t>
              </a:r>
              <a:endParaRPr lang="en-GB" altLang="en-US"/>
            </a:p>
          </p:txBody>
        </p:sp>
        <p:sp>
          <p:nvSpPr>
            <p:cNvPr id="7213" name="Text Box 75"/>
            <p:cNvSpPr txBox="1">
              <a:spLocks noChangeArrowheads="1"/>
            </p:cNvSpPr>
            <p:nvPr/>
          </p:nvSpPr>
          <p:spPr bwMode="auto">
            <a:xfrm>
              <a:off x="1968" y="268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6</a:t>
              </a:r>
              <a:endParaRPr lang="en-GB" altLang="en-US"/>
            </a:p>
          </p:txBody>
        </p:sp>
        <p:sp>
          <p:nvSpPr>
            <p:cNvPr id="7214" name="Text Box 76"/>
            <p:cNvSpPr txBox="1">
              <a:spLocks noChangeArrowheads="1"/>
            </p:cNvSpPr>
            <p:nvPr/>
          </p:nvSpPr>
          <p:spPr bwMode="auto">
            <a:xfrm>
              <a:off x="1584" y="29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6</a:t>
              </a:r>
              <a:endParaRPr lang="en-GB" altLang="en-US"/>
            </a:p>
          </p:txBody>
        </p:sp>
        <p:sp>
          <p:nvSpPr>
            <p:cNvPr id="7215" name="Text Box 77"/>
            <p:cNvSpPr txBox="1">
              <a:spLocks noChangeArrowheads="1"/>
            </p:cNvSpPr>
            <p:nvPr/>
          </p:nvSpPr>
          <p:spPr bwMode="auto">
            <a:xfrm>
              <a:off x="2352" y="268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5</a:t>
              </a:r>
              <a:endParaRPr lang="en-GB" altLang="en-US"/>
            </a:p>
          </p:txBody>
        </p:sp>
        <p:sp>
          <p:nvSpPr>
            <p:cNvPr id="7216" name="Text Box 78"/>
            <p:cNvSpPr txBox="1">
              <a:spLocks noChangeArrowheads="1"/>
            </p:cNvSpPr>
            <p:nvPr/>
          </p:nvSpPr>
          <p:spPr bwMode="auto">
            <a:xfrm>
              <a:off x="1584" y="316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5</a:t>
              </a:r>
              <a:endParaRPr lang="en-GB" altLang="en-US"/>
            </a:p>
          </p:txBody>
        </p:sp>
        <p:sp>
          <p:nvSpPr>
            <p:cNvPr id="7217" name="Text Box 79"/>
            <p:cNvSpPr txBox="1">
              <a:spLocks noChangeArrowheads="1"/>
            </p:cNvSpPr>
            <p:nvPr/>
          </p:nvSpPr>
          <p:spPr bwMode="auto">
            <a:xfrm>
              <a:off x="2688" y="268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5</a:t>
              </a:r>
              <a:endParaRPr lang="en-GB" altLang="en-US"/>
            </a:p>
          </p:txBody>
        </p:sp>
        <p:sp>
          <p:nvSpPr>
            <p:cNvPr id="7218" name="Text Box 80"/>
            <p:cNvSpPr txBox="1">
              <a:spLocks noChangeArrowheads="1"/>
            </p:cNvSpPr>
            <p:nvPr/>
          </p:nvSpPr>
          <p:spPr bwMode="auto">
            <a:xfrm>
              <a:off x="1584" y="340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5</a:t>
              </a:r>
              <a:endParaRPr lang="en-GB" altLang="en-US"/>
            </a:p>
          </p:txBody>
        </p:sp>
        <p:sp>
          <p:nvSpPr>
            <p:cNvPr id="7219" name="Text Box 81"/>
            <p:cNvSpPr txBox="1">
              <a:spLocks noChangeArrowheads="1"/>
            </p:cNvSpPr>
            <p:nvPr/>
          </p:nvSpPr>
          <p:spPr bwMode="auto">
            <a:xfrm>
              <a:off x="2352" y="29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2</a:t>
              </a:r>
              <a:endParaRPr lang="en-GB" altLang="en-US"/>
            </a:p>
          </p:txBody>
        </p:sp>
        <p:sp>
          <p:nvSpPr>
            <p:cNvPr id="7220" name="Text Box 83"/>
            <p:cNvSpPr txBox="1">
              <a:spLocks noChangeArrowheads="1"/>
            </p:cNvSpPr>
            <p:nvPr/>
          </p:nvSpPr>
          <p:spPr bwMode="auto">
            <a:xfrm>
              <a:off x="1968" y="316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2</a:t>
              </a:r>
              <a:endParaRPr lang="en-GB" altLang="en-US"/>
            </a:p>
          </p:txBody>
        </p:sp>
        <p:sp>
          <p:nvSpPr>
            <p:cNvPr id="7221" name="Text Box 84"/>
            <p:cNvSpPr txBox="1">
              <a:spLocks noChangeArrowheads="1"/>
            </p:cNvSpPr>
            <p:nvPr/>
          </p:nvSpPr>
          <p:spPr bwMode="auto">
            <a:xfrm>
              <a:off x="2688" y="29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3</a:t>
              </a:r>
              <a:endParaRPr lang="en-GB" altLang="en-US"/>
            </a:p>
          </p:txBody>
        </p:sp>
        <p:sp>
          <p:nvSpPr>
            <p:cNvPr id="7222" name="Text Box 86"/>
            <p:cNvSpPr txBox="1">
              <a:spLocks noChangeArrowheads="1"/>
            </p:cNvSpPr>
            <p:nvPr/>
          </p:nvSpPr>
          <p:spPr bwMode="auto">
            <a:xfrm>
              <a:off x="1968" y="340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3</a:t>
              </a:r>
              <a:endParaRPr lang="en-GB" altLang="en-US"/>
            </a:p>
          </p:txBody>
        </p:sp>
        <p:sp>
          <p:nvSpPr>
            <p:cNvPr id="7223" name="Text Box 87"/>
            <p:cNvSpPr txBox="1">
              <a:spLocks noChangeArrowheads="1"/>
            </p:cNvSpPr>
            <p:nvPr/>
          </p:nvSpPr>
          <p:spPr bwMode="auto">
            <a:xfrm>
              <a:off x="2352" y="340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4</a:t>
              </a:r>
              <a:endParaRPr lang="en-GB" altLang="en-US"/>
            </a:p>
          </p:txBody>
        </p:sp>
        <p:sp>
          <p:nvSpPr>
            <p:cNvPr id="7224" name="Text Box 88"/>
            <p:cNvSpPr txBox="1">
              <a:spLocks noChangeArrowheads="1"/>
            </p:cNvSpPr>
            <p:nvPr/>
          </p:nvSpPr>
          <p:spPr bwMode="auto">
            <a:xfrm>
              <a:off x="2688" y="316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2000">
                  <a:latin typeface="Arial" charset="0"/>
                </a:rPr>
                <a:t>4</a:t>
              </a:r>
              <a:endParaRPr lang="en-GB" altLang="en-US"/>
            </a:p>
          </p:txBody>
        </p:sp>
      </p:grpSp>
      <p:sp>
        <p:nvSpPr>
          <p:cNvPr id="7175" name="Text Box 91"/>
          <p:cNvSpPr txBox="1">
            <a:spLocks noChangeArrowheads="1"/>
          </p:cNvSpPr>
          <p:nvPr/>
        </p:nvSpPr>
        <p:spPr bwMode="auto">
          <a:xfrm>
            <a:off x="8641063" y="2501901"/>
            <a:ext cx="1481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latin typeface="Arial" charset="0"/>
              </a:rPr>
              <a:t>5-city TSP</a:t>
            </a:r>
          </a:p>
          <a:p>
            <a:r>
              <a:rPr lang="en-GB" altLang="en-US" sz="2000">
                <a:latin typeface="Arial" charset="0"/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2526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6A939EF-7E71-A74D-8803-E00796D8AEEA}" type="slidenum">
              <a:rPr lang="en-GB" altLang="en-US" sz="1400"/>
              <a:pPr/>
              <a:t>9</a:t>
            </a:fld>
            <a:endParaRPr lang="en-GB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648200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400">
                <a:latin typeface="Arial" charset="0"/>
              </a:rPr>
              <a:t>A solution is a permutation of cities, called a tour,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Arial" charset="0"/>
              </a:rPr>
              <a:t>    e.g. A-B-C-D-E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latin typeface="Arial" charset="0"/>
              </a:rPr>
              <a:t>Assumes tours return home</a:t>
            </a:r>
          </a:p>
          <a:p>
            <a:pPr>
              <a:lnSpc>
                <a:spcPct val="90000"/>
              </a:lnSpc>
            </a:pPr>
            <a:endParaRPr lang="en-GB" altLang="en-US" sz="24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>
                <a:latin typeface="Arial" charset="0"/>
              </a:rPr>
              <a:t>How many </a:t>
            </a:r>
            <a:r>
              <a:rPr lang="id-ID" altLang="en-US" sz="2400">
                <a:latin typeface="Arial" charset="0"/>
              </a:rPr>
              <a:t>possible </a:t>
            </a:r>
            <a:r>
              <a:rPr lang="en-GB" altLang="en-US" sz="2400">
                <a:latin typeface="Arial" charset="0"/>
              </a:rPr>
              <a:t>solutions exist?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Arial" charset="0"/>
              </a:rPr>
              <a:t>    (</a:t>
            </a:r>
            <a:r>
              <a:rPr lang="en-GB" altLang="en-US" sz="2400" i="1">
                <a:latin typeface="Arial" charset="0"/>
              </a:rPr>
              <a:t>n</a:t>
            </a:r>
            <a:r>
              <a:rPr lang="en-GB" altLang="en-US" sz="2400">
                <a:latin typeface="Arial" charset="0"/>
              </a:rPr>
              <a:t>-1)! / 2, where </a:t>
            </a:r>
            <a:r>
              <a:rPr lang="en-GB" altLang="en-US" sz="2400" i="1">
                <a:latin typeface="Arial" charset="0"/>
              </a:rPr>
              <a:t>n</a:t>
            </a:r>
            <a:r>
              <a:rPr lang="en-GB" altLang="en-US" sz="2400">
                <a:latin typeface="Arial" charset="0"/>
              </a:rPr>
              <a:t> is # of cities</a:t>
            </a:r>
          </a:p>
          <a:p>
            <a:pPr lvl="1">
              <a:lnSpc>
                <a:spcPct val="90000"/>
              </a:lnSpc>
              <a:buFont typeface="Courier New" charset="0"/>
              <a:buChar char="o"/>
            </a:pPr>
            <a:r>
              <a:rPr lang="en-GB" altLang="en-US" sz="2000">
                <a:latin typeface="Arial" charset="0"/>
              </a:rPr>
              <a:t>n = 5 results in 12 tours</a:t>
            </a:r>
          </a:p>
          <a:p>
            <a:pPr lvl="1">
              <a:lnSpc>
                <a:spcPct val="90000"/>
              </a:lnSpc>
              <a:buFont typeface="Courier New" charset="0"/>
              <a:buChar char="o"/>
            </a:pPr>
            <a:r>
              <a:rPr lang="en-GB" altLang="en-US" sz="2000">
                <a:latin typeface="Arial" charset="0"/>
              </a:rPr>
              <a:t>n = 10 results in 181440 tours</a:t>
            </a:r>
          </a:p>
          <a:p>
            <a:pPr lvl="1">
              <a:lnSpc>
                <a:spcPct val="90000"/>
              </a:lnSpc>
              <a:buFont typeface="Courier New" charset="0"/>
              <a:buChar char="o"/>
            </a:pPr>
            <a:r>
              <a:rPr lang="en-GB" altLang="en-US" sz="2000">
                <a:latin typeface="Arial" charset="0"/>
              </a:rPr>
              <a:t>n = 20 results in ± 6•10</a:t>
            </a:r>
            <a:r>
              <a:rPr lang="en-GB" altLang="en-US" sz="2000" baseline="30000">
                <a:latin typeface="Arial" charset="0"/>
              </a:rPr>
              <a:t>16</a:t>
            </a:r>
            <a:r>
              <a:rPr lang="en-GB" altLang="en-US" sz="2000">
                <a:latin typeface="Arial" charset="0"/>
              </a:rPr>
              <a:t> tours.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2133600" y="381000"/>
            <a:ext cx="7924800" cy="8382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3200">
                <a:latin typeface="Arial" charset="0"/>
              </a:rPr>
              <a:t>TSP (3)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7391400" y="2438400"/>
            <a:ext cx="2438400" cy="2622550"/>
            <a:chOff x="3504" y="1392"/>
            <a:chExt cx="1536" cy="1652"/>
          </a:xfrm>
        </p:grpSpPr>
        <p:sp>
          <p:nvSpPr>
            <p:cNvPr id="8200" name="Oval 5"/>
            <p:cNvSpPr>
              <a:spLocks noChangeArrowheads="1"/>
            </p:cNvSpPr>
            <p:nvPr/>
          </p:nvSpPr>
          <p:spPr bwMode="auto">
            <a:xfrm>
              <a:off x="4080" y="1392"/>
              <a:ext cx="384" cy="38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A</a:t>
              </a:r>
              <a:endParaRPr lang="en-GB" altLang="en-US"/>
            </a:p>
          </p:txBody>
        </p:sp>
        <p:sp>
          <p:nvSpPr>
            <p:cNvPr id="8201" name="Oval 6"/>
            <p:cNvSpPr>
              <a:spLocks noChangeArrowheads="1"/>
            </p:cNvSpPr>
            <p:nvPr/>
          </p:nvSpPr>
          <p:spPr bwMode="auto">
            <a:xfrm>
              <a:off x="3504" y="1872"/>
              <a:ext cx="384" cy="38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B</a:t>
              </a:r>
              <a:endParaRPr lang="en-GB" altLang="en-US"/>
            </a:p>
          </p:txBody>
        </p:sp>
        <p:sp>
          <p:nvSpPr>
            <p:cNvPr id="8202" name="Oval 7"/>
            <p:cNvSpPr>
              <a:spLocks noChangeArrowheads="1"/>
            </p:cNvSpPr>
            <p:nvPr/>
          </p:nvSpPr>
          <p:spPr bwMode="auto">
            <a:xfrm>
              <a:off x="3744" y="2592"/>
              <a:ext cx="384" cy="38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D</a:t>
              </a:r>
              <a:endParaRPr lang="en-GB" altLang="en-US" sz="2000">
                <a:latin typeface="Arial" charset="0"/>
                <a:sym typeface="Symbol" charset="2"/>
              </a:endParaRPr>
            </a:p>
          </p:txBody>
        </p:sp>
        <p:sp>
          <p:nvSpPr>
            <p:cNvPr id="8203" name="Oval 8"/>
            <p:cNvSpPr>
              <a:spLocks noChangeArrowheads="1"/>
            </p:cNvSpPr>
            <p:nvPr/>
          </p:nvSpPr>
          <p:spPr bwMode="auto">
            <a:xfrm>
              <a:off x="4464" y="2592"/>
              <a:ext cx="384" cy="38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E</a:t>
              </a:r>
              <a:endParaRPr lang="en-GB" altLang="en-US"/>
            </a:p>
          </p:txBody>
        </p:sp>
        <p:sp>
          <p:nvSpPr>
            <p:cNvPr id="8204" name="Oval 9"/>
            <p:cNvSpPr>
              <a:spLocks noChangeArrowheads="1"/>
            </p:cNvSpPr>
            <p:nvPr/>
          </p:nvSpPr>
          <p:spPr bwMode="auto">
            <a:xfrm>
              <a:off x="4656" y="1872"/>
              <a:ext cx="384" cy="38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GB" altLang="en-US" sz="2000">
                  <a:latin typeface="Arial" charset="0"/>
                </a:rPr>
                <a:t>C</a:t>
              </a:r>
              <a:endParaRPr lang="en-GB" altLang="en-US" sz="2000">
                <a:latin typeface="Arial" charset="0"/>
                <a:sym typeface="Symbol" charset="2"/>
              </a:endParaRPr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 flipH="1">
              <a:off x="3984" y="1776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1"/>
            <p:cNvSpPr>
              <a:spLocks noChangeShapeType="1"/>
            </p:cNvSpPr>
            <p:nvPr/>
          </p:nvSpPr>
          <p:spPr bwMode="auto">
            <a:xfrm>
              <a:off x="4320" y="1776"/>
              <a:ext cx="28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 flipV="1">
              <a:off x="4080" y="2208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>
              <a:off x="3840" y="2208"/>
              <a:ext cx="67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>
              <a:off x="3888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15"/>
            <p:cNvSpPr>
              <a:spLocks noChangeShapeType="1"/>
            </p:cNvSpPr>
            <p:nvPr/>
          </p:nvSpPr>
          <p:spPr bwMode="auto">
            <a:xfrm flipV="1">
              <a:off x="3840" y="168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16"/>
            <p:cNvSpPr>
              <a:spLocks noChangeShapeType="1"/>
            </p:cNvSpPr>
            <p:nvPr/>
          </p:nvSpPr>
          <p:spPr bwMode="auto">
            <a:xfrm>
              <a:off x="3696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17"/>
            <p:cNvSpPr>
              <a:spLocks noChangeShapeType="1"/>
            </p:cNvSpPr>
            <p:nvPr/>
          </p:nvSpPr>
          <p:spPr bwMode="auto">
            <a:xfrm>
              <a:off x="4128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18"/>
            <p:cNvSpPr>
              <a:spLocks noChangeShapeType="1"/>
            </p:cNvSpPr>
            <p:nvPr/>
          </p:nvSpPr>
          <p:spPr bwMode="auto">
            <a:xfrm>
              <a:off x="4464" y="16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19"/>
            <p:cNvSpPr>
              <a:spLocks noChangeShapeType="1"/>
            </p:cNvSpPr>
            <p:nvPr/>
          </p:nvSpPr>
          <p:spPr bwMode="auto">
            <a:xfrm flipV="1">
              <a:off x="4800" y="225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Text Box 20"/>
            <p:cNvSpPr txBox="1">
              <a:spLocks noChangeArrowheads="1"/>
            </p:cNvSpPr>
            <p:nvPr/>
          </p:nvSpPr>
          <p:spPr bwMode="auto">
            <a:xfrm>
              <a:off x="3600" y="235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5</a:t>
              </a:r>
              <a:endParaRPr lang="en-GB" altLang="en-US"/>
            </a:p>
          </p:txBody>
        </p:sp>
        <p:sp>
          <p:nvSpPr>
            <p:cNvPr id="8216" name="Text Box 21"/>
            <p:cNvSpPr txBox="1">
              <a:spLocks noChangeArrowheads="1"/>
            </p:cNvSpPr>
            <p:nvPr/>
          </p:nvSpPr>
          <p:spPr bwMode="auto">
            <a:xfrm>
              <a:off x="3840" y="163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5</a:t>
              </a:r>
              <a:endParaRPr lang="en-GB" altLang="en-US"/>
            </a:p>
          </p:txBody>
        </p:sp>
        <p:sp>
          <p:nvSpPr>
            <p:cNvPr id="8217" name="Text Box 22"/>
            <p:cNvSpPr txBox="1">
              <a:spLocks noChangeArrowheads="1"/>
            </p:cNvSpPr>
            <p:nvPr/>
          </p:nvSpPr>
          <p:spPr bwMode="auto">
            <a:xfrm>
              <a:off x="4560" y="158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8</a:t>
              </a:r>
              <a:endParaRPr lang="en-GB" altLang="en-US"/>
            </a:p>
          </p:txBody>
        </p:sp>
        <p:sp>
          <p:nvSpPr>
            <p:cNvPr id="8218" name="Text Box 23"/>
            <p:cNvSpPr txBox="1">
              <a:spLocks noChangeArrowheads="1"/>
            </p:cNvSpPr>
            <p:nvPr/>
          </p:nvSpPr>
          <p:spPr bwMode="auto">
            <a:xfrm>
              <a:off x="4848" y="235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3</a:t>
              </a:r>
              <a:endParaRPr lang="en-GB" altLang="en-US"/>
            </a:p>
          </p:txBody>
        </p:sp>
        <p:sp>
          <p:nvSpPr>
            <p:cNvPr id="8219" name="Text Box 24"/>
            <p:cNvSpPr txBox="1">
              <a:spLocks noChangeArrowheads="1"/>
            </p:cNvSpPr>
            <p:nvPr/>
          </p:nvSpPr>
          <p:spPr bwMode="auto">
            <a:xfrm>
              <a:off x="4224" y="283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4</a:t>
              </a:r>
              <a:endParaRPr lang="en-GB" altLang="en-US"/>
            </a:p>
          </p:txBody>
        </p:sp>
        <p:sp>
          <p:nvSpPr>
            <p:cNvPr id="8220" name="Text Box 25"/>
            <p:cNvSpPr txBox="1">
              <a:spLocks noChangeArrowheads="1"/>
            </p:cNvSpPr>
            <p:nvPr/>
          </p:nvSpPr>
          <p:spPr bwMode="auto">
            <a:xfrm>
              <a:off x="3936" y="20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9</a:t>
              </a:r>
              <a:endParaRPr lang="en-GB" altLang="en-US"/>
            </a:p>
          </p:txBody>
        </p:sp>
        <p:sp>
          <p:nvSpPr>
            <p:cNvPr id="8221" name="Text Box 26"/>
            <p:cNvSpPr txBox="1">
              <a:spLocks noChangeArrowheads="1"/>
            </p:cNvSpPr>
            <p:nvPr/>
          </p:nvSpPr>
          <p:spPr bwMode="auto">
            <a:xfrm>
              <a:off x="4176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6</a:t>
              </a:r>
              <a:endParaRPr lang="en-GB" altLang="en-US"/>
            </a:p>
          </p:txBody>
        </p:sp>
        <p:sp>
          <p:nvSpPr>
            <p:cNvPr id="8222" name="Text Box 27"/>
            <p:cNvSpPr txBox="1">
              <a:spLocks noChangeArrowheads="1"/>
            </p:cNvSpPr>
            <p:nvPr/>
          </p:nvSpPr>
          <p:spPr bwMode="auto">
            <a:xfrm>
              <a:off x="4464" y="20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7</a:t>
              </a:r>
              <a:endParaRPr lang="en-GB" altLang="en-US"/>
            </a:p>
          </p:txBody>
        </p:sp>
        <p:sp>
          <p:nvSpPr>
            <p:cNvPr id="8223" name="Text Box 28"/>
            <p:cNvSpPr txBox="1">
              <a:spLocks noChangeArrowheads="1"/>
            </p:cNvSpPr>
            <p:nvPr/>
          </p:nvSpPr>
          <p:spPr bwMode="auto">
            <a:xfrm>
              <a:off x="4320" y="240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2</a:t>
              </a:r>
              <a:endParaRPr lang="en-GB" altLang="en-US"/>
            </a:p>
          </p:txBody>
        </p:sp>
        <p:sp>
          <p:nvSpPr>
            <p:cNvPr id="8224" name="Text Box 29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GB" altLang="en-US" sz="1600"/>
                <a:t>5</a:t>
              </a:r>
              <a:endParaRPr lang="en-GB" altLang="en-US"/>
            </a:p>
          </p:txBody>
        </p:sp>
      </p:grpSp>
      <p:sp>
        <p:nvSpPr>
          <p:cNvPr id="8198" name="Text Box 80"/>
          <p:cNvSpPr txBox="1">
            <a:spLocks noChangeArrowheads="1"/>
          </p:cNvSpPr>
          <p:nvPr/>
        </p:nvSpPr>
        <p:spPr bwMode="auto">
          <a:xfrm>
            <a:off x="7985125" y="1611314"/>
            <a:ext cx="1481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GB" altLang="en-US" sz="2000">
                <a:latin typeface="Arial" charset="0"/>
              </a:rPr>
              <a:t>5-city TSP</a:t>
            </a:r>
          </a:p>
          <a:p>
            <a:r>
              <a:rPr lang="en-GB" altLang="en-US" sz="2000">
                <a:latin typeface="Arial" charset="0"/>
              </a:rPr>
              <a:t>not to scale</a:t>
            </a:r>
          </a:p>
        </p:txBody>
      </p:sp>
      <p:sp>
        <p:nvSpPr>
          <p:cNvPr id="8199" name="TextBox 31"/>
          <p:cNvSpPr txBox="1">
            <a:spLocks noChangeArrowheads="1"/>
          </p:cNvSpPr>
          <p:nvPr/>
        </p:nvSpPr>
        <p:spPr bwMode="auto">
          <a:xfrm>
            <a:off x="2362200" y="5791201"/>
            <a:ext cx="7391400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Times New Roman" pitchFamily="18" charset="0"/>
              </a:rPr>
              <a:t>Note: this is assuming the start city is fixed and paths are symmetric.</a:t>
            </a:r>
            <a:endParaRPr lang="id-ID" sz="2000" dirty="0">
              <a:latin typeface="Times New Roman" pitchFamily="18" charset="0"/>
            </a:endParaRPr>
          </a:p>
          <a:p>
            <a:pPr>
              <a:defRPr/>
            </a:pPr>
            <a:r>
              <a:rPr lang="id-ID" sz="2000" dirty="0"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n! </a:t>
            </a:r>
            <a:r>
              <a:rPr lang="id-ID" sz="2000" dirty="0">
                <a:latin typeface="Times New Roman" pitchFamily="18" charset="0"/>
              </a:rPr>
              <a:t> if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id-ID" sz="2000" dirty="0">
                <a:latin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</a:rPr>
              <a:t>start city can be any cities and paths are asymmetric</a:t>
            </a:r>
            <a:r>
              <a:rPr lang="id-ID" sz="2000" dirty="0">
                <a:latin typeface="Times New Roman" pitchFamily="18" charset="0"/>
              </a:rPr>
              <a:t>.)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5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3570</TotalTime>
  <Words>3289</Words>
  <Application>Microsoft Macintosh PowerPoint</Application>
  <PresentationFormat>Widescreen</PresentationFormat>
  <Paragraphs>531</Paragraphs>
  <Slides>53</Slides>
  <Notes>1</Notes>
  <HiddenSlides>2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 Intelligent System </vt:lpstr>
      <vt:lpstr>Session Learning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Exercise</vt:lpstr>
      <vt:lpstr>Your Exercise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201</cp:revision>
  <dcterms:created xsi:type="dcterms:W3CDTF">2018-07-13T04:13:16Z</dcterms:created>
  <dcterms:modified xsi:type="dcterms:W3CDTF">2022-10-04T13:56:48Z</dcterms:modified>
</cp:coreProperties>
</file>