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301" r:id="rId34"/>
    <p:sldId id="259" r:id="rId3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820"/>
    <a:srgbClr val="993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1" autoAdjust="0"/>
    <p:restoredTop sz="94660"/>
  </p:normalViewPr>
  <p:slideViewPr>
    <p:cSldViewPr snapToGrid="0">
      <p:cViewPr>
        <p:scale>
          <a:sx n="88" d="100"/>
          <a:sy n="88" d="100"/>
        </p:scale>
        <p:origin x="111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3B7C5-9619-484F-8BF4-E1B37C855DD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F6379-35C9-5A4B-9AEB-F39A4278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54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95ABE-8E2D-D243-A835-7D5DA8DA4A97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0FE86-5A24-7743-8CAD-04CF07D6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6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23/02/21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841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23/02/21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3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23/02/21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75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23/02/21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84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65125"/>
            <a:ext cx="9399588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23/02/21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8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427831"/>
            <a:ext cx="8737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23/02/21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804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23/02/21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60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23/02/21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11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23/02/21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34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6C90-F534-45F7-AFB9-2D60CD17F851}" type="datetimeFigureOut">
              <a:rPr lang="id-ID" smtClean="0"/>
              <a:t>23/02/21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fr-FR" b="1" dirty="0"/>
              <a:t>Intelligent System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Informed </a:t>
            </a:r>
            <a:r>
              <a:rPr lang="en-US" dirty="0"/>
              <a:t>Search </a:t>
            </a:r>
            <a:endParaRPr lang="en-US" dirty="0" smtClean="0"/>
          </a:p>
          <a:p>
            <a:endParaRPr lang="id-ID" dirty="0"/>
          </a:p>
          <a:p>
            <a:r>
              <a:rPr lang="id-ID" dirty="0" smtClean="0"/>
              <a:t>Nunung Nurul </a:t>
            </a:r>
            <a:r>
              <a:rPr lang="id-ID" dirty="0" err="1" smtClean="0"/>
              <a:t>Q</a:t>
            </a:r>
            <a:r>
              <a:rPr lang="en-US" dirty="0" smtClean="0"/>
              <a:t>o</a:t>
            </a:r>
            <a:r>
              <a:rPr lang="id-ID" dirty="0" err="1" smtClean="0"/>
              <a:t>mariyah</a:t>
            </a:r>
            <a:r>
              <a:rPr lang="id-ID" dirty="0" smtClean="0"/>
              <a:t> </a:t>
            </a:r>
          </a:p>
          <a:p>
            <a:r>
              <a:rPr lang="en-US" dirty="0" smtClean="0"/>
              <a:t>n</a:t>
            </a:r>
            <a:r>
              <a:rPr lang="id-ID" dirty="0" err="1" smtClean="0"/>
              <a:t>unung.qomariyah@binus.edu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865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0270ED8-8582-034F-B0BB-5C178FC4D30C}" type="slidenum">
              <a:rPr lang="en-GB" altLang="en-US" sz="1400"/>
              <a:pPr/>
              <a:t>10</a:t>
            </a:fld>
            <a:endParaRPr lang="en-GB" altLang="en-US" sz="1400"/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Greedy Search Example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8686800" y="1676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=8</a:t>
            </a:r>
            <a:endParaRPr lang="en-GB" altLang="en-US"/>
          </a:p>
        </p:txBody>
      </p:sp>
      <p:sp>
        <p:nvSpPr>
          <p:cNvPr id="11269" name="Oval 6"/>
          <p:cNvSpPr>
            <a:spLocks noChangeArrowheads="1"/>
          </p:cNvSpPr>
          <p:nvPr/>
        </p:nvSpPr>
        <p:spPr bwMode="auto">
          <a:xfrm>
            <a:off x="78486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A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8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=8</a:t>
            </a:r>
            <a:endParaRPr lang="en-GB" altLang="en-US"/>
          </a:p>
        </p:txBody>
      </p:sp>
      <p:sp>
        <p:nvSpPr>
          <p:cNvPr id="11270" name="Oval 7"/>
          <p:cNvSpPr>
            <a:spLocks noChangeArrowheads="1"/>
          </p:cNvSpPr>
          <p:nvPr/>
        </p:nvSpPr>
        <p:spPr bwMode="auto">
          <a:xfrm>
            <a:off x="86868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B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=4</a:t>
            </a:r>
            <a:endParaRPr lang="en-GB" altLang="en-US"/>
          </a:p>
        </p:txBody>
      </p:sp>
      <p:sp>
        <p:nvSpPr>
          <p:cNvPr id="11271" name="Oval 8"/>
          <p:cNvSpPr>
            <a:spLocks noChangeArrowheads="1"/>
          </p:cNvSpPr>
          <p:nvPr/>
        </p:nvSpPr>
        <p:spPr bwMode="auto">
          <a:xfrm>
            <a:off x="95250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C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=3</a:t>
            </a:r>
            <a:endParaRPr lang="en-GB" altLang="en-US">
              <a:latin typeface="Arial" charset="0"/>
            </a:endParaRPr>
          </a:p>
        </p:txBody>
      </p:sp>
      <p:sp>
        <p:nvSpPr>
          <p:cNvPr id="11272" name="Oval 9"/>
          <p:cNvSpPr>
            <a:spLocks noChangeArrowheads="1"/>
          </p:cNvSpPr>
          <p:nvPr/>
        </p:nvSpPr>
        <p:spPr bwMode="auto">
          <a:xfrm>
            <a:off x="7848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E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11273" name="Oval 10"/>
          <p:cNvSpPr>
            <a:spLocks noChangeArrowheads="1"/>
          </p:cNvSpPr>
          <p:nvPr/>
        </p:nvSpPr>
        <p:spPr bwMode="auto">
          <a:xfrm>
            <a:off x="86868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G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=0</a:t>
            </a:r>
            <a:endParaRPr lang="en-GB" altLang="en-US"/>
          </a:p>
        </p:txBody>
      </p:sp>
      <p:sp>
        <p:nvSpPr>
          <p:cNvPr id="11274" name="Oval 11"/>
          <p:cNvSpPr>
            <a:spLocks noChangeArrowheads="1"/>
          </p:cNvSpPr>
          <p:nvPr/>
        </p:nvSpPr>
        <p:spPr bwMode="auto">
          <a:xfrm>
            <a:off x="7086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D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 flipH="1">
            <a:off x="8382000" y="2209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>
            <a:off x="8991600" y="2286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>
            <a:off x="9220200" y="2209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5"/>
          <p:cNvSpPr>
            <a:spLocks noChangeShapeType="1"/>
          </p:cNvSpPr>
          <p:nvPr/>
        </p:nvSpPr>
        <p:spPr bwMode="auto">
          <a:xfrm flipH="1">
            <a:off x="75438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>
            <a:off x="81534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17"/>
          <p:cNvSpPr>
            <a:spLocks noChangeShapeType="1"/>
          </p:cNvSpPr>
          <p:nvPr/>
        </p:nvSpPr>
        <p:spPr bwMode="auto">
          <a:xfrm>
            <a:off x="83820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18"/>
          <p:cNvSpPr>
            <a:spLocks noChangeShapeType="1"/>
          </p:cNvSpPr>
          <p:nvPr/>
        </p:nvSpPr>
        <p:spPr bwMode="auto">
          <a:xfrm>
            <a:off x="89916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9"/>
          <p:cNvSpPr>
            <a:spLocks noChangeShapeType="1"/>
          </p:cNvSpPr>
          <p:nvPr/>
        </p:nvSpPr>
        <p:spPr bwMode="auto">
          <a:xfrm flipH="1">
            <a:off x="92202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Text Box 20"/>
          <p:cNvSpPr txBox="1">
            <a:spLocks noChangeArrowheads="1"/>
          </p:cNvSpPr>
          <p:nvPr/>
        </p:nvSpPr>
        <p:spPr bwMode="auto">
          <a:xfrm>
            <a:off x="83820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1</a:t>
            </a:r>
            <a:endParaRPr lang="en-GB" altLang="en-US" sz="1600"/>
          </a:p>
        </p:txBody>
      </p:sp>
      <p:sp>
        <p:nvSpPr>
          <p:cNvPr id="11284" name="Text Box 21"/>
          <p:cNvSpPr txBox="1">
            <a:spLocks noChangeArrowheads="1"/>
          </p:cNvSpPr>
          <p:nvPr/>
        </p:nvSpPr>
        <p:spPr bwMode="auto">
          <a:xfrm>
            <a:off x="8686801" y="2286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11285" name="Text Box 22"/>
          <p:cNvSpPr txBox="1">
            <a:spLocks noChangeArrowheads="1"/>
          </p:cNvSpPr>
          <p:nvPr/>
        </p:nvSpPr>
        <p:spPr bwMode="auto">
          <a:xfrm>
            <a:off x="93726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8</a:t>
            </a:r>
            <a:endParaRPr lang="en-GB" altLang="en-US" sz="1600"/>
          </a:p>
        </p:txBody>
      </p:sp>
      <p:sp>
        <p:nvSpPr>
          <p:cNvPr id="11286" name="Text Box 23"/>
          <p:cNvSpPr txBox="1">
            <a:spLocks noChangeArrowheads="1"/>
          </p:cNvSpPr>
          <p:nvPr/>
        </p:nvSpPr>
        <p:spPr bwMode="auto">
          <a:xfrm>
            <a:off x="7543801" y="3124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3</a:t>
            </a:r>
            <a:endParaRPr lang="en-GB" altLang="en-US" sz="1600"/>
          </a:p>
        </p:txBody>
      </p:sp>
      <p:sp>
        <p:nvSpPr>
          <p:cNvPr id="11287" name="Text Box 24"/>
          <p:cNvSpPr txBox="1">
            <a:spLocks noChangeArrowheads="1"/>
          </p:cNvSpPr>
          <p:nvPr/>
        </p:nvSpPr>
        <p:spPr bwMode="auto">
          <a:xfrm>
            <a:off x="78486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7</a:t>
            </a:r>
            <a:endParaRPr lang="en-GB" altLang="en-US" sz="1600"/>
          </a:p>
        </p:txBody>
      </p:sp>
      <p:sp>
        <p:nvSpPr>
          <p:cNvPr id="11288" name="Text Box 25"/>
          <p:cNvSpPr txBox="1">
            <a:spLocks noChangeArrowheads="1"/>
          </p:cNvSpPr>
          <p:nvPr/>
        </p:nvSpPr>
        <p:spPr bwMode="auto">
          <a:xfrm>
            <a:off x="8305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9</a:t>
            </a:r>
            <a:endParaRPr lang="en-GB" altLang="en-US" sz="1600"/>
          </a:p>
        </p:txBody>
      </p:sp>
      <p:sp>
        <p:nvSpPr>
          <p:cNvPr id="11289" name="Text Box 26"/>
          <p:cNvSpPr txBox="1">
            <a:spLocks noChangeArrowheads="1"/>
          </p:cNvSpPr>
          <p:nvPr/>
        </p:nvSpPr>
        <p:spPr bwMode="auto">
          <a:xfrm>
            <a:off x="86868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4</a:t>
            </a:r>
            <a:endParaRPr lang="en-GB" altLang="en-US" sz="1600"/>
          </a:p>
        </p:txBody>
      </p:sp>
      <p:sp>
        <p:nvSpPr>
          <p:cNvPr id="11290" name="Text Box 27"/>
          <p:cNvSpPr txBox="1">
            <a:spLocks noChangeArrowheads="1"/>
          </p:cNvSpPr>
          <p:nvPr/>
        </p:nvSpPr>
        <p:spPr bwMode="auto">
          <a:xfrm>
            <a:off x="9448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11291" name="Text Box 29"/>
          <p:cNvSpPr txBox="1">
            <a:spLocks noChangeArrowheads="1"/>
          </p:cNvSpPr>
          <p:nvPr/>
        </p:nvSpPr>
        <p:spPr bwMode="auto">
          <a:xfrm>
            <a:off x="2286000" y="1524001"/>
            <a:ext cx="396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i="1">
                <a:latin typeface="Arial" charset="0"/>
              </a:rPr>
              <a:t>f</a:t>
            </a:r>
            <a:r>
              <a:rPr lang="en-GB" altLang="en-US" sz="2000">
                <a:latin typeface="Arial" charset="0"/>
              </a:rPr>
              <a:t>(</a:t>
            </a:r>
            <a:r>
              <a:rPr lang="en-GB" altLang="en-US" sz="2000" i="1">
                <a:latin typeface="Arial" charset="0"/>
              </a:rPr>
              <a:t>n</a:t>
            </a:r>
            <a:r>
              <a:rPr lang="en-GB" altLang="en-US" sz="2000">
                <a:latin typeface="Arial" charset="0"/>
              </a:rPr>
              <a:t>) = </a:t>
            </a:r>
            <a:r>
              <a:rPr lang="en-GB" altLang="en-US" sz="2000" i="1">
                <a:latin typeface="Arial" charset="0"/>
              </a:rPr>
              <a:t>h</a:t>
            </a:r>
            <a:r>
              <a:rPr lang="en-GB" altLang="en-US" sz="2000">
                <a:latin typeface="Arial" charset="0"/>
              </a:rPr>
              <a:t>(</a:t>
            </a:r>
            <a:r>
              <a:rPr lang="en-GB" altLang="en-US" sz="2000" i="1">
                <a:latin typeface="Arial" charset="0"/>
              </a:rPr>
              <a:t>n</a:t>
            </a:r>
            <a:r>
              <a:rPr lang="en-GB" altLang="en-US" sz="2000">
                <a:latin typeface="Arial" charset="0"/>
              </a:rPr>
              <a:t>)</a:t>
            </a:r>
          </a:p>
          <a:p>
            <a:r>
              <a:rPr lang="en-GB" altLang="en-US" sz="2000">
                <a:latin typeface="Arial" charset="0"/>
              </a:rPr>
              <a:t># of nodes tested=0, expanded=0</a:t>
            </a:r>
            <a:endParaRPr lang="en-GB" altLang="en-US" sz="2000"/>
          </a:p>
        </p:txBody>
      </p:sp>
      <p:sp>
        <p:nvSpPr>
          <p:cNvPr id="11292" name="Line 30"/>
          <p:cNvSpPr>
            <a:spLocks noChangeShapeType="1"/>
          </p:cNvSpPr>
          <p:nvPr/>
        </p:nvSpPr>
        <p:spPr bwMode="auto">
          <a:xfrm>
            <a:off x="2209800" y="23622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31"/>
          <p:cNvSpPr>
            <a:spLocks noChangeShapeType="1"/>
          </p:cNvSpPr>
          <p:nvPr/>
        </p:nvSpPr>
        <p:spPr bwMode="auto">
          <a:xfrm>
            <a:off x="2209800" y="2971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Line 32"/>
          <p:cNvSpPr>
            <a:spLocks noChangeShapeType="1"/>
          </p:cNvSpPr>
          <p:nvPr/>
        </p:nvSpPr>
        <p:spPr bwMode="auto">
          <a:xfrm>
            <a:off x="2209800" y="2667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Text Box 33"/>
          <p:cNvSpPr txBox="1">
            <a:spLocks noChangeArrowheads="1"/>
          </p:cNvSpPr>
          <p:nvPr/>
        </p:nvSpPr>
        <p:spPr bwMode="auto">
          <a:xfrm>
            <a:off x="2286001" y="2286001"/>
            <a:ext cx="1681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b="1">
                <a:latin typeface="Arial" charset="0"/>
              </a:rPr>
              <a:t>expnd. node</a:t>
            </a:r>
            <a:endParaRPr lang="en-GB" altLang="en-US" sz="2000">
              <a:latin typeface="Arial" charset="0"/>
            </a:endParaRPr>
          </a:p>
        </p:txBody>
      </p:sp>
      <p:sp>
        <p:nvSpPr>
          <p:cNvPr id="11296" name="Text Box 34"/>
          <p:cNvSpPr txBox="1">
            <a:spLocks noChangeArrowheads="1"/>
          </p:cNvSpPr>
          <p:nvPr/>
        </p:nvSpPr>
        <p:spPr bwMode="auto">
          <a:xfrm>
            <a:off x="4876800" y="2286001"/>
            <a:ext cx="1339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b="1">
                <a:latin typeface="Arial" charset="0"/>
              </a:rPr>
              <a:t>OPEN list</a:t>
            </a:r>
            <a:endParaRPr lang="en-GB" altLang="en-US" sz="2000">
              <a:latin typeface="Arial" charset="0"/>
            </a:endParaRPr>
          </a:p>
        </p:txBody>
      </p:sp>
      <p:sp>
        <p:nvSpPr>
          <p:cNvPr id="11297" name="Text Box 35"/>
          <p:cNvSpPr txBox="1">
            <a:spLocks noChangeArrowheads="1"/>
          </p:cNvSpPr>
          <p:nvPr/>
        </p:nvSpPr>
        <p:spPr bwMode="auto">
          <a:xfrm>
            <a:off x="5105401" y="2590801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{S:8}</a:t>
            </a:r>
          </a:p>
        </p:txBody>
      </p:sp>
      <p:sp>
        <p:nvSpPr>
          <p:cNvPr id="11298" name="Line 36"/>
          <p:cNvSpPr>
            <a:spLocks noChangeShapeType="1"/>
          </p:cNvSpPr>
          <p:nvPr/>
        </p:nvSpPr>
        <p:spPr bwMode="auto">
          <a:xfrm>
            <a:off x="4038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3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5208AE6-957E-374D-87D3-B3AE599D95FE}" type="slidenum">
              <a:rPr lang="en-GB" altLang="en-US" sz="1400"/>
              <a:pPr/>
              <a:t>11</a:t>
            </a:fld>
            <a:endParaRPr lang="en-GB" altLang="en-US" sz="1400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Greedy Search Example (2)</a:t>
            </a:r>
          </a:p>
        </p:txBody>
      </p:sp>
      <p:sp>
        <p:nvSpPr>
          <p:cNvPr id="12292" name="Oval 3"/>
          <p:cNvSpPr>
            <a:spLocks noChangeArrowheads="1"/>
          </p:cNvSpPr>
          <p:nvPr/>
        </p:nvSpPr>
        <p:spPr bwMode="auto">
          <a:xfrm>
            <a:off x="8686800" y="1676400"/>
            <a:ext cx="609600" cy="609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=8</a:t>
            </a:r>
            <a:endParaRPr lang="en-GB" altLang="en-US"/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7848600" y="2590800"/>
            <a:ext cx="6096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A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8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=8</a:t>
            </a:r>
            <a:endParaRPr lang="en-GB" alt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8686800" y="2590800"/>
            <a:ext cx="6096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B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=4</a:t>
            </a:r>
            <a:endParaRPr lang="en-GB" alt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9525000" y="2590800"/>
            <a:ext cx="6096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C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=3</a:t>
            </a:r>
            <a:endParaRPr lang="en-GB" altLang="en-US">
              <a:latin typeface="Arial" charset="0"/>
            </a:endParaRP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7848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E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86868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G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=0</a:t>
            </a:r>
            <a:endParaRPr lang="en-GB" alt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7086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D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 flipH="1">
            <a:off x="8382000" y="2209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8991600" y="2286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9220200" y="2209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 flipH="1">
            <a:off x="75438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81534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5"/>
          <p:cNvSpPr>
            <a:spLocks noChangeShapeType="1"/>
          </p:cNvSpPr>
          <p:nvPr/>
        </p:nvSpPr>
        <p:spPr bwMode="auto">
          <a:xfrm>
            <a:off x="83820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6"/>
          <p:cNvSpPr>
            <a:spLocks noChangeShapeType="1"/>
          </p:cNvSpPr>
          <p:nvPr/>
        </p:nvSpPr>
        <p:spPr bwMode="auto">
          <a:xfrm>
            <a:off x="89916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 flipH="1">
            <a:off x="92202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Text Box 18"/>
          <p:cNvSpPr txBox="1">
            <a:spLocks noChangeArrowheads="1"/>
          </p:cNvSpPr>
          <p:nvPr/>
        </p:nvSpPr>
        <p:spPr bwMode="auto">
          <a:xfrm>
            <a:off x="83820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1</a:t>
            </a:r>
            <a:endParaRPr lang="en-GB" altLang="en-US" sz="1600"/>
          </a:p>
        </p:txBody>
      </p:sp>
      <p:sp>
        <p:nvSpPr>
          <p:cNvPr id="12308" name="Text Box 19"/>
          <p:cNvSpPr txBox="1">
            <a:spLocks noChangeArrowheads="1"/>
          </p:cNvSpPr>
          <p:nvPr/>
        </p:nvSpPr>
        <p:spPr bwMode="auto">
          <a:xfrm>
            <a:off x="8686801" y="2286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12309" name="Text Box 20"/>
          <p:cNvSpPr txBox="1">
            <a:spLocks noChangeArrowheads="1"/>
          </p:cNvSpPr>
          <p:nvPr/>
        </p:nvSpPr>
        <p:spPr bwMode="auto">
          <a:xfrm>
            <a:off x="93726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8</a:t>
            </a:r>
            <a:endParaRPr lang="en-GB" altLang="en-US" sz="1600"/>
          </a:p>
        </p:txBody>
      </p:sp>
      <p:sp>
        <p:nvSpPr>
          <p:cNvPr id="12310" name="Text Box 21"/>
          <p:cNvSpPr txBox="1">
            <a:spLocks noChangeArrowheads="1"/>
          </p:cNvSpPr>
          <p:nvPr/>
        </p:nvSpPr>
        <p:spPr bwMode="auto">
          <a:xfrm>
            <a:off x="7543801" y="3124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3</a:t>
            </a:r>
            <a:endParaRPr lang="en-GB" altLang="en-US" sz="1600"/>
          </a:p>
        </p:txBody>
      </p:sp>
      <p:sp>
        <p:nvSpPr>
          <p:cNvPr id="12311" name="Text Box 22"/>
          <p:cNvSpPr txBox="1">
            <a:spLocks noChangeArrowheads="1"/>
          </p:cNvSpPr>
          <p:nvPr/>
        </p:nvSpPr>
        <p:spPr bwMode="auto">
          <a:xfrm>
            <a:off x="78486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7</a:t>
            </a:r>
            <a:endParaRPr lang="en-GB" altLang="en-US" sz="1600"/>
          </a:p>
        </p:txBody>
      </p:sp>
      <p:sp>
        <p:nvSpPr>
          <p:cNvPr id="12312" name="Text Box 23"/>
          <p:cNvSpPr txBox="1">
            <a:spLocks noChangeArrowheads="1"/>
          </p:cNvSpPr>
          <p:nvPr/>
        </p:nvSpPr>
        <p:spPr bwMode="auto">
          <a:xfrm>
            <a:off x="8305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9</a:t>
            </a:r>
            <a:endParaRPr lang="en-GB" altLang="en-US" sz="1600"/>
          </a:p>
        </p:txBody>
      </p:sp>
      <p:sp>
        <p:nvSpPr>
          <p:cNvPr id="12313" name="Text Box 24"/>
          <p:cNvSpPr txBox="1">
            <a:spLocks noChangeArrowheads="1"/>
          </p:cNvSpPr>
          <p:nvPr/>
        </p:nvSpPr>
        <p:spPr bwMode="auto">
          <a:xfrm>
            <a:off x="86868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4</a:t>
            </a:r>
            <a:endParaRPr lang="en-GB" altLang="en-US" sz="1600"/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9448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12315" name="Text Box 26"/>
          <p:cNvSpPr txBox="1">
            <a:spLocks noChangeArrowheads="1"/>
          </p:cNvSpPr>
          <p:nvPr/>
        </p:nvSpPr>
        <p:spPr bwMode="auto">
          <a:xfrm>
            <a:off x="2286000" y="1524001"/>
            <a:ext cx="396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i="1">
                <a:latin typeface="Arial" charset="0"/>
              </a:rPr>
              <a:t>f</a:t>
            </a:r>
            <a:r>
              <a:rPr lang="en-GB" altLang="en-US" sz="2000">
                <a:latin typeface="Arial" charset="0"/>
              </a:rPr>
              <a:t>(</a:t>
            </a:r>
            <a:r>
              <a:rPr lang="en-GB" altLang="en-US" sz="2000" i="1">
                <a:latin typeface="Arial" charset="0"/>
              </a:rPr>
              <a:t>n</a:t>
            </a:r>
            <a:r>
              <a:rPr lang="en-GB" altLang="en-US" sz="2000">
                <a:latin typeface="Arial" charset="0"/>
              </a:rPr>
              <a:t>) = </a:t>
            </a:r>
            <a:r>
              <a:rPr lang="en-GB" altLang="en-US" sz="2000" i="1">
                <a:latin typeface="Arial" charset="0"/>
              </a:rPr>
              <a:t>h</a:t>
            </a:r>
            <a:r>
              <a:rPr lang="en-GB" altLang="en-US" sz="2000">
                <a:latin typeface="Arial" charset="0"/>
              </a:rPr>
              <a:t>(</a:t>
            </a:r>
            <a:r>
              <a:rPr lang="en-GB" altLang="en-US" sz="2000" i="1">
                <a:latin typeface="Arial" charset="0"/>
              </a:rPr>
              <a:t>n</a:t>
            </a:r>
            <a:r>
              <a:rPr lang="en-GB" altLang="en-US" sz="2000">
                <a:latin typeface="Arial" charset="0"/>
              </a:rPr>
              <a:t>)</a:t>
            </a:r>
          </a:p>
          <a:p>
            <a:r>
              <a:rPr lang="en-GB" altLang="en-US" sz="2000">
                <a:latin typeface="Arial" charset="0"/>
              </a:rPr>
              <a:t># of nodes tested=1, expanded=1</a:t>
            </a:r>
            <a:endParaRPr lang="en-GB" altLang="en-US" sz="2000"/>
          </a:p>
        </p:txBody>
      </p:sp>
      <p:sp>
        <p:nvSpPr>
          <p:cNvPr id="12316" name="Line 27"/>
          <p:cNvSpPr>
            <a:spLocks noChangeShapeType="1"/>
          </p:cNvSpPr>
          <p:nvPr/>
        </p:nvSpPr>
        <p:spPr bwMode="auto">
          <a:xfrm>
            <a:off x="2209800" y="23622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28"/>
          <p:cNvSpPr>
            <a:spLocks noChangeShapeType="1"/>
          </p:cNvSpPr>
          <p:nvPr/>
        </p:nvSpPr>
        <p:spPr bwMode="auto">
          <a:xfrm>
            <a:off x="2209800" y="2971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Line 29"/>
          <p:cNvSpPr>
            <a:spLocks noChangeShapeType="1"/>
          </p:cNvSpPr>
          <p:nvPr/>
        </p:nvSpPr>
        <p:spPr bwMode="auto">
          <a:xfrm>
            <a:off x="2209800" y="2667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Text Box 30"/>
          <p:cNvSpPr txBox="1">
            <a:spLocks noChangeArrowheads="1"/>
          </p:cNvSpPr>
          <p:nvPr/>
        </p:nvSpPr>
        <p:spPr bwMode="auto">
          <a:xfrm>
            <a:off x="2286001" y="2286001"/>
            <a:ext cx="1681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b="1">
                <a:latin typeface="Arial" charset="0"/>
              </a:rPr>
              <a:t>expnd. node</a:t>
            </a:r>
            <a:endParaRPr lang="en-GB" altLang="en-US" sz="2000">
              <a:latin typeface="Arial" charset="0"/>
            </a:endParaRPr>
          </a:p>
        </p:txBody>
      </p:sp>
      <p:sp>
        <p:nvSpPr>
          <p:cNvPr id="12320" name="Text Box 31"/>
          <p:cNvSpPr txBox="1">
            <a:spLocks noChangeArrowheads="1"/>
          </p:cNvSpPr>
          <p:nvPr/>
        </p:nvSpPr>
        <p:spPr bwMode="auto">
          <a:xfrm>
            <a:off x="4876800" y="2286001"/>
            <a:ext cx="1339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b="1">
                <a:latin typeface="Arial" charset="0"/>
              </a:rPr>
              <a:t>OPEN list</a:t>
            </a:r>
            <a:endParaRPr lang="en-GB" altLang="en-US" sz="2000">
              <a:latin typeface="Arial" charset="0"/>
            </a:endParaRPr>
          </a:p>
        </p:txBody>
      </p:sp>
      <p:sp>
        <p:nvSpPr>
          <p:cNvPr id="12321" name="Text Box 32"/>
          <p:cNvSpPr txBox="1">
            <a:spLocks noChangeArrowheads="1"/>
          </p:cNvSpPr>
          <p:nvPr/>
        </p:nvSpPr>
        <p:spPr bwMode="auto">
          <a:xfrm>
            <a:off x="5105401" y="2590801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{S:8}</a:t>
            </a:r>
          </a:p>
        </p:txBody>
      </p:sp>
      <p:sp>
        <p:nvSpPr>
          <p:cNvPr id="12322" name="Line 33"/>
          <p:cNvSpPr>
            <a:spLocks noChangeShapeType="1"/>
          </p:cNvSpPr>
          <p:nvPr/>
        </p:nvSpPr>
        <p:spPr bwMode="auto">
          <a:xfrm>
            <a:off x="4038600" y="2362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Line 34"/>
          <p:cNvSpPr>
            <a:spLocks noChangeShapeType="1"/>
          </p:cNvSpPr>
          <p:nvPr/>
        </p:nvSpPr>
        <p:spPr bwMode="auto">
          <a:xfrm>
            <a:off x="2209800" y="32766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Text Box 35"/>
          <p:cNvSpPr txBox="1">
            <a:spLocks noChangeArrowheads="1"/>
          </p:cNvSpPr>
          <p:nvPr/>
        </p:nvSpPr>
        <p:spPr bwMode="auto">
          <a:xfrm>
            <a:off x="4651376" y="2895601"/>
            <a:ext cx="164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{C:3,B:4,A:8}</a:t>
            </a:r>
          </a:p>
        </p:txBody>
      </p:sp>
      <p:sp>
        <p:nvSpPr>
          <p:cNvPr id="12325" name="Text Box 36"/>
          <p:cNvSpPr txBox="1">
            <a:spLocks noChangeArrowheads="1"/>
          </p:cNvSpPr>
          <p:nvPr/>
        </p:nvSpPr>
        <p:spPr bwMode="auto">
          <a:xfrm>
            <a:off x="2371725" y="2895601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 not goal</a:t>
            </a:r>
          </a:p>
        </p:txBody>
      </p:sp>
    </p:spTree>
    <p:extLst>
      <p:ext uri="{BB962C8B-B14F-4D97-AF65-F5344CB8AC3E}">
        <p14:creationId xmlns:p14="http://schemas.microsoft.com/office/powerpoint/2010/main" val="112816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1EA51EB-6B40-5F4B-835D-53168F1AA60E}" type="slidenum">
              <a:rPr lang="en-GB" altLang="en-US" sz="1400"/>
              <a:pPr/>
              <a:t>12</a:t>
            </a:fld>
            <a:endParaRPr lang="en-GB" altLang="en-US" sz="1400"/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Greedy Search Example (3)</a:t>
            </a:r>
          </a:p>
        </p:txBody>
      </p:sp>
      <p:sp>
        <p:nvSpPr>
          <p:cNvPr id="13316" name="Oval 3"/>
          <p:cNvSpPr>
            <a:spLocks noChangeArrowheads="1"/>
          </p:cNvSpPr>
          <p:nvPr/>
        </p:nvSpPr>
        <p:spPr bwMode="auto">
          <a:xfrm>
            <a:off x="8686800" y="1676400"/>
            <a:ext cx="609600" cy="609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=8</a:t>
            </a:r>
            <a:endParaRPr lang="en-GB" altLang="en-US"/>
          </a:p>
        </p:txBody>
      </p:sp>
      <p:sp>
        <p:nvSpPr>
          <p:cNvPr id="13317" name="Oval 4"/>
          <p:cNvSpPr>
            <a:spLocks noChangeArrowheads="1"/>
          </p:cNvSpPr>
          <p:nvPr/>
        </p:nvSpPr>
        <p:spPr bwMode="auto">
          <a:xfrm>
            <a:off x="7848600" y="2590800"/>
            <a:ext cx="6096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A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8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=8</a:t>
            </a:r>
            <a:endParaRPr lang="en-GB" altLang="en-US"/>
          </a:p>
        </p:txBody>
      </p:sp>
      <p:sp>
        <p:nvSpPr>
          <p:cNvPr id="13318" name="Oval 5"/>
          <p:cNvSpPr>
            <a:spLocks noChangeArrowheads="1"/>
          </p:cNvSpPr>
          <p:nvPr/>
        </p:nvSpPr>
        <p:spPr bwMode="auto">
          <a:xfrm>
            <a:off x="8686800" y="2590800"/>
            <a:ext cx="6096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B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=4</a:t>
            </a:r>
            <a:endParaRPr lang="en-GB" altLang="en-US"/>
          </a:p>
        </p:txBody>
      </p: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9525000" y="2590800"/>
            <a:ext cx="609600" cy="609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C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=3</a:t>
            </a:r>
            <a:endParaRPr lang="en-GB" altLang="en-US">
              <a:latin typeface="Arial" charset="0"/>
            </a:endParaRPr>
          </a:p>
        </p:txBody>
      </p:sp>
      <p:sp>
        <p:nvSpPr>
          <p:cNvPr id="13320" name="Oval 7"/>
          <p:cNvSpPr>
            <a:spLocks noChangeArrowheads="1"/>
          </p:cNvSpPr>
          <p:nvPr/>
        </p:nvSpPr>
        <p:spPr bwMode="auto">
          <a:xfrm>
            <a:off x="7848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E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8686800" y="3581400"/>
            <a:ext cx="6096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G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=0</a:t>
            </a:r>
            <a:endParaRPr lang="en-GB" altLang="en-US"/>
          </a:p>
        </p:txBody>
      </p:sp>
      <p:sp>
        <p:nvSpPr>
          <p:cNvPr id="13322" name="Oval 9"/>
          <p:cNvSpPr>
            <a:spLocks noChangeArrowheads="1"/>
          </p:cNvSpPr>
          <p:nvPr/>
        </p:nvSpPr>
        <p:spPr bwMode="auto">
          <a:xfrm>
            <a:off x="7086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D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 flipH="1">
            <a:off x="8382000" y="2209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1"/>
          <p:cNvSpPr>
            <a:spLocks noChangeShapeType="1"/>
          </p:cNvSpPr>
          <p:nvPr/>
        </p:nvSpPr>
        <p:spPr bwMode="auto">
          <a:xfrm>
            <a:off x="8991600" y="2286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>
            <a:off x="9220200" y="2209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 flipH="1">
            <a:off x="75438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81534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>
            <a:off x="83820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>
            <a:off x="89916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17"/>
          <p:cNvSpPr>
            <a:spLocks noChangeShapeType="1"/>
          </p:cNvSpPr>
          <p:nvPr/>
        </p:nvSpPr>
        <p:spPr bwMode="auto">
          <a:xfrm flipH="1">
            <a:off x="92202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Text Box 18"/>
          <p:cNvSpPr txBox="1">
            <a:spLocks noChangeArrowheads="1"/>
          </p:cNvSpPr>
          <p:nvPr/>
        </p:nvSpPr>
        <p:spPr bwMode="auto">
          <a:xfrm>
            <a:off x="83820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1</a:t>
            </a:r>
            <a:endParaRPr lang="en-GB" altLang="en-US" sz="1600"/>
          </a:p>
        </p:txBody>
      </p:sp>
      <p:sp>
        <p:nvSpPr>
          <p:cNvPr id="13332" name="Text Box 19"/>
          <p:cNvSpPr txBox="1">
            <a:spLocks noChangeArrowheads="1"/>
          </p:cNvSpPr>
          <p:nvPr/>
        </p:nvSpPr>
        <p:spPr bwMode="auto">
          <a:xfrm>
            <a:off x="8686801" y="2286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13333" name="Text Box 20"/>
          <p:cNvSpPr txBox="1">
            <a:spLocks noChangeArrowheads="1"/>
          </p:cNvSpPr>
          <p:nvPr/>
        </p:nvSpPr>
        <p:spPr bwMode="auto">
          <a:xfrm>
            <a:off x="93726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8</a:t>
            </a:r>
            <a:endParaRPr lang="en-GB" altLang="en-US" sz="1600"/>
          </a:p>
        </p:txBody>
      </p:sp>
      <p:sp>
        <p:nvSpPr>
          <p:cNvPr id="13334" name="Text Box 21"/>
          <p:cNvSpPr txBox="1">
            <a:spLocks noChangeArrowheads="1"/>
          </p:cNvSpPr>
          <p:nvPr/>
        </p:nvSpPr>
        <p:spPr bwMode="auto">
          <a:xfrm>
            <a:off x="7543801" y="3124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3</a:t>
            </a:r>
            <a:endParaRPr lang="en-GB" altLang="en-US" sz="1600"/>
          </a:p>
        </p:txBody>
      </p:sp>
      <p:sp>
        <p:nvSpPr>
          <p:cNvPr id="13335" name="Text Box 22"/>
          <p:cNvSpPr txBox="1">
            <a:spLocks noChangeArrowheads="1"/>
          </p:cNvSpPr>
          <p:nvPr/>
        </p:nvSpPr>
        <p:spPr bwMode="auto">
          <a:xfrm>
            <a:off x="78486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7</a:t>
            </a:r>
            <a:endParaRPr lang="en-GB" altLang="en-US" sz="1600"/>
          </a:p>
        </p:txBody>
      </p:sp>
      <p:sp>
        <p:nvSpPr>
          <p:cNvPr id="13336" name="Text Box 23"/>
          <p:cNvSpPr txBox="1">
            <a:spLocks noChangeArrowheads="1"/>
          </p:cNvSpPr>
          <p:nvPr/>
        </p:nvSpPr>
        <p:spPr bwMode="auto">
          <a:xfrm>
            <a:off x="8305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9</a:t>
            </a:r>
            <a:endParaRPr lang="en-GB" altLang="en-US" sz="1600"/>
          </a:p>
        </p:txBody>
      </p:sp>
      <p:sp>
        <p:nvSpPr>
          <p:cNvPr id="13337" name="Text Box 24"/>
          <p:cNvSpPr txBox="1">
            <a:spLocks noChangeArrowheads="1"/>
          </p:cNvSpPr>
          <p:nvPr/>
        </p:nvSpPr>
        <p:spPr bwMode="auto">
          <a:xfrm>
            <a:off x="86868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4</a:t>
            </a:r>
            <a:endParaRPr lang="en-GB" altLang="en-US" sz="1600"/>
          </a:p>
        </p:txBody>
      </p:sp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9448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2286000" y="1524001"/>
            <a:ext cx="396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i="1">
                <a:latin typeface="Arial" charset="0"/>
              </a:rPr>
              <a:t>f</a:t>
            </a:r>
            <a:r>
              <a:rPr lang="en-GB" altLang="en-US" sz="2000">
                <a:latin typeface="Arial" charset="0"/>
              </a:rPr>
              <a:t>(</a:t>
            </a:r>
            <a:r>
              <a:rPr lang="en-GB" altLang="en-US" sz="2000" i="1">
                <a:latin typeface="Arial" charset="0"/>
              </a:rPr>
              <a:t>n</a:t>
            </a:r>
            <a:r>
              <a:rPr lang="en-GB" altLang="en-US" sz="2000">
                <a:latin typeface="Arial" charset="0"/>
              </a:rPr>
              <a:t>) = </a:t>
            </a:r>
            <a:r>
              <a:rPr lang="en-GB" altLang="en-US" sz="2000" i="1">
                <a:latin typeface="Arial" charset="0"/>
              </a:rPr>
              <a:t>h</a:t>
            </a:r>
            <a:r>
              <a:rPr lang="en-GB" altLang="en-US" sz="2000">
                <a:latin typeface="Arial" charset="0"/>
              </a:rPr>
              <a:t>(</a:t>
            </a:r>
            <a:r>
              <a:rPr lang="en-GB" altLang="en-US" sz="2000" i="1">
                <a:latin typeface="Arial" charset="0"/>
              </a:rPr>
              <a:t>n</a:t>
            </a:r>
            <a:r>
              <a:rPr lang="en-GB" altLang="en-US" sz="2000">
                <a:latin typeface="Arial" charset="0"/>
              </a:rPr>
              <a:t>)</a:t>
            </a:r>
          </a:p>
          <a:p>
            <a:r>
              <a:rPr lang="en-GB" altLang="en-US" sz="2000">
                <a:latin typeface="Arial" charset="0"/>
              </a:rPr>
              <a:t># of nodes tested=2, expanded=2</a:t>
            </a:r>
            <a:endParaRPr lang="en-GB" altLang="en-US" sz="2000"/>
          </a:p>
        </p:txBody>
      </p:sp>
      <p:sp>
        <p:nvSpPr>
          <p:cNvPr id="13340" name="Line 27"/>
          <p:cNvSpPr>
            <a:spLocks noChangeShapeType="1"/>
          </p:cNvSpPr>
          <p:nvPr/>
        </p:nvSpPr>
        <p:spPr bwMode="auto">
          <a:xfrm>
            <a:off x="2209800" y="23622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Line 28"/>
          <p:cNvSpPr>
            <a:spLocks noChangeShapeType="1"/>
          </p:cNvSpPr>
          <p:nvPr/>
        </p:nvSpPr>
        <p:spPr bwMode="auto">
          <a:xfrm>
            <a:off x="2209800" y="2971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Line 29"/>
          <p:cNvSpPr>
            <a:spLocks noChangeShapeType="1"/>
          </p:cNvSpPr>
          <p:nvPr/>
        </p:nvSpPr>
        <p:spPr bwMode="auto">
          <a:xfrm>
            <a:off x="2209800" y="2667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3" name="Text Box 30"/>
          <p:cNvSpPr txBox="1">
            <a:spLocks noChangeArrowheads="1"/>
          </p:cNvSpPr>
          <p:nvPr/>
        </p:nvSpPr>
        <p:spPr bwMode="auto">
          <a:xfrm>
            <a:off x="2286001" y="2286001"/>
            <a:ext cx="1681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b="1">
                <a:latin typeface="Arial" charset="0"/>
              </a:rPr>
              <a:t>expnd. node</a:t>
            </a:r>
            <a:endParaRPr lang="en-GB" altLang="en-US" sz="2000">
              <a:latin typeface="Arial" charset="0"/>
            </a:endParaRPr>
          </a:p>
        </p:txBody>
      </p:sp>
      <p:sp>
        <p:nvSpPr>
          <p:cNvPr id="13344" name="Text Box 31"/>
          <p:cNvSpPr txBox="1">
            <a:spLocks noChangeArrowheads="1"/>
          </p:cNvSpPr>
          <p:nvPr/>
        </p:nvSpPr>
        <p:spPr bwMode="auto">
          <a:xfrm>
            <a:off x="4876800" y="2286001"/>
            <a:ext cx="1339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b="1">
                <a:latin typeface="Arial" charset="0"/>
              </a:rPr>
              <a:t>OPEN list</a:t>
            </a:r>
            <a:endParaRPr lang="en-GB" altLang="en-US" sz="2000">
              <a:latin typeface="Arial" charset="0"/>
            </a:endParaRPr>
          </a:p>
        </p:txBody>
      </p:sp>
      <p:sp>
        <p:nvSpPr>
          <p:cNvPr id="13345" name="Text Box 32"/>
          <p:cNvSpPr txBox="1">
            <a:spLocks noChangeArrowheads="1"/>
          </p:cNvSpPr>
          <p:nvPr/>
        </p:nvSpPr>
        <p:spPr bwMode="auto">
          <a:xfrm>
            <a:off x="5105401" y="2590801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{S:8}</a:t>
            </a:r>
          </a:p>
        </p:txBody>
      </p:sp>
      <p:sp>
        <p:nvSpPr>
          <p:cNvPr id="13346" name="Line 33"/>
          <p:cNvSpPr>
            <a:spLocks noChangeShapeType="1"/>
          </p:cNvSpPr>
          <p:nvPr/>
        </p:nvSpPr>
        <p:spPr bwMode="auto">
          <a:xfrm>
            <a:off x="4038600" y="2362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Line 34"/>
          <p:cNvSpPr>
            <a:spLocks noChangeShapeType="1"/>
          </p:cNvSpPr>
          <p:nvPr/>
        </p:nvSpPr>
        <p:spPr bwMode="auto">
          <a:xfrm>
            <a:off x="2209800" y="32766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Text Box 35"/>
          <p:cNvSpPr txBox="1">
            <a:spLocks noChangeArrowheads="1"/>
          </p:cNvSpPr>
          <p:nvPr/>
        </p:nvSpPr>
        <p:spPr bwMode="auto">
          <a:xfrm>
            <a:off x="4651376" y="2895601"/>
            <a:ext cx="164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{C:3,B:4,A:8}</a:t>
            </a:r>
          </a:p>
        </p:txBody>
      </p:sp>
      <p:sp>
        <p:nvSpPr>
          <p:cNvPr id="13349" name="Text Box 36"/>
          <p:cNvSpPr txBox="1">
            <a:spLocks noChangeArrowheads="1"/>
          </p:cNvSpPr>
          <p:nvPr/>
        </p:nvSpPr>
        <p:spPr bwMode="auto">
          <a:xfrm>
            <a:off x="2371725" y="2895601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 not goal</a:t>
            </a:r>
          </a:p>
        </p:txBody>
      </p:sp>
      <p:sp>
        <p:nvSpPr>
          <p:cNvPr id="13350" name="Line 37"/>
          <p:cNvSpPr>
            <a:spLocks noChangeShapeType="1"/>
          </p:cNvSpPr>
          <p:nvPr/>
        </p:nvSpPr>
        <p:spPr bwMode="auto">
          <a:xfrm>
            <a:off x="2209800" y="35814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Text Box 38"/>
          <p:cNvSpPr txBox="1">
            <a:spLocks noChangeArrowheads="1"/>
          </p:cNvSpPr>
          <p:nvPr/>
        </p:nvSpPr>
        <p:spPr bwMode="auto">
          <a:xfrm>
            <a:off x="2355850" y="3276601"/>
            <a:ext cx="1341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C not goal</a:t>
            </a:r>
          </a:p>
        </p:txBody>
      </p:sp>
      <p:sp>
        <p:nvSpPr>
          <p:cNvPr id="13352" name="Text Box 39"/>
          <p:cNvSpPr txBox="1">
            <a:spLocks noChangeArrowheads="1"/>
          </p:cNvSpPr>
          <p:nvPr/>
        </p:nvSpPr>
        <p:spPr bwMode="auto">
          <a:xfrm>
            <a:off x="4641851" y="3276601"/>
            <a:ext cx="1662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{G:0,B:4,A:8}</a:t>
            </a:r>
          </a:p>
        </p:txBody>
      </p:sp>
    </p:spTree>
    <p:extLst>
      <p:ext uri="{BB962C8B-B14F-4D97-AF65-F5344CB8AC3E}">
        <p14:creationId xmlns:p14="http://schemas.microsoft.com/office/powerpoint/2010/main" val="86581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DAA2DC5-5A28-3B4E-AE18-9BC5C1A6C569}" type="slidenum">
              <a:rPr lang="en-GB" altLang="en-US" sz="1400"/>
              <a:pPr/>
              <a:t>13</a:t>
            </a:fld>
            <a:endParaRPr lang="en-GB" altLang="en-US" sz="1400"/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Greedy Search Example (4)</a:t>
            </a:r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8686800" y="1676400"/>
            <a:ext cx="609600" cy="609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=8</a:t>
            </a:r>
            <a:endParaRPr lang="en-GB" altLang="en-US"/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7848600" y="2590800"/>
            <a:ext cx="6096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A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8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=8</a:t>
            </a:r>
            <a:endParaRPr lang="en-GB" altLang="en-US"/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8686800" y="2590800"/>
            <a:ext cx="6096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B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=4</a:t>
            </a:r>
            <a:endParaRPr lang="en-GB" altLang="en-US"/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9525000" y="2590800"/>
            <a:ext cx="609600" cy="609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C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=3</a:t>
            </a:r>
            <a:endParaRPr lang="en-GB" altLang="en-US">
              <a:latin typeface="Arial" charset="0"/>
            </a:endParaRPr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7848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E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8686800" y="3581400"/>
            <a:ext cx="609600" cy="609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G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=0</a:t>
            </a:r>
            <a:endParaRPr lang="en-GB" altLang="en-US"/>
          </a:p>
        </p:txBody>
      </p:sp>
      <p:sp>
        <p:nvSpPr>
          <p:cNvPr id="14346" name="Oval 9"/>
          <p:cNvSpPr>
            <a:spLocks noChangeArrowheads="1"/>
          </p:cNvSpPr>
          <p:nvPr/>
        </p:nvSpPr>
        <p:spPr bwMode="auto">
          <a:xfrm>
            <a:off x="7086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D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 flipH="1">
            <a:off x="8382000" y="2209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1"/>
          <p:cNvSpPr>
            <a:spLocks noChangeShapeType="1"/>
          </p:cNvSpPr>
          <p:nvPr/>
        </p:nvSpPr>
        <p:spPr bwMode="auto">
          <a:xfrm>
            <a:off x="8991600" y="2286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>
            <a:off x="9220200" y="2209800"/>
            <a:ext cx="457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 flipH="1">
            <a:off x="75438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>
            <a:off x="81534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>
            <a:off x="83820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6"/>
          <p:cNvSpPr>
            <a:spLocks noChangeShapeType="1"/>
          </p:cNvSpPr>
          <p:nvPr/>
        </p:nvSpPr>
        <p:spPr bwMode="auto">
          <a:xfrm>
            <a:off x="89916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 flipH="1">
            <a:off x="9220200" y="3124200"/>
            <a:ext cx="3810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83820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1</a:t>
            </a:r>
            <a:endParaRPr lang="en-GB" altLang="en-US" sz="1600"/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8686801" y="2286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93726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8</a:t>
            </a:r>
            <a:endParaRPr lang="en-GB" altLang="en-US" sz="1600"/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7543801" y="3124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3</a:t>
            </a:r>
            <a:endParaRPr lang="en-GB" altLang="en-US" sz="1600"/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78486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7</a:t>
            </a:r>
            <a:endParaRPr lang="en-GB" altLang="en-US" sz="1600"/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8305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9</a:t>
            </a:r>
            <a:endParaRPr lang="en-GB" altLang="en-US" sz="1600"/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86868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4</a:t>
            </a:r>
            <a:endParaRPr lang="en-GB" altLang="en-US" sz="1600"/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9448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2286000" y="1524001"/>
            <a:ext cx="396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i="1">
                <a:latin typeface="Arial" charset="0"/>
              </a:rPr>
              <a:t>f</a:t>
            </a:r>
            <a:r>
              <a:rPr lang="en-GB" altLang="en-US" sz="2000">
                <a:latin typeface="Arial" charset="0"/>
              </a:rPr>
              <a:t>(</a:t>
            </a:r>
            <a:r>
              <a:rPr lang="en-GB" altLang="en-US" sz="2000" i="1">
                <a:latin typeface="Arial" charset="0"/>
              </a:rPr>
              <a:t>n</a:t>
            </a:r>
            <a:r>
              <a:rPr lang="en-GB" altLang="en-US" sz="2000">
                <a:latin typeface="Arial" charset="0"/>
              </a:rPr>
              <a:t>) = </a:t>
            </a:r>
            <a:r>
              <a:rPr lang="en-GB" altLang="en-US" sz="2000" i="1">
                <a:latin typeface="Arial" charset="0"/>
              </a:rPr>
              <a:t>h</a:t>
            </a:r>
            <a:r>
              <a:rPr lang="en-GB" altLang="en-US" sz="2000">
                <a:latin typeface="Arial" charset="0"/>
              </a:rPr>
              <a:t>(</a:t>
            </a:r>
            <a:r>
              <a:rPr lang="en-GB" altLang="en-US" sz="2000" i="1">
                <a:latin typeface="Arial" charset="0"/>
              </a:rPr>
              <a:t>n</a:t>
            </a:r>
            <a:r>
              <a:rPr lang="en-GB" altLang="en-US" sz="2000">
                <a:latin typeface="Arial" charset="0"/>
              </a:rPr>
              <a:t>)</a:t>
            </a:r>
          </a:p>
          <a:p>
            <a:r>
              <a:rPr lang="en-GB" altLang="en-US" sz="2000">
                <a:latin typeface="Arial" charset="0"/>
              </a:rPr>
              <a:t># of nodes tested=3, expanded=2</a:t>
            </a:r>
            <a:endParaRPr lang="en-GB" altLang="en-US" sz="2000"/>
          </a:p>
        </p:txBody>
      </p:sp>
      <p:sp>
        <p:nvSpPr>
          <p:cNvPr id="14364" name="Line 27"/>
          <p:cNvSpPr>
            <a:spLocks noChangeShapeType="1"/>
          </p:cNvSpPr>
          <p:nvPr/>
        </p:nvSpPr>
        <p:spPr bwMode="auto">
          <a:xfrm>
            <a:off x="2209800" y="23622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2209800" y="2971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Line 29"/>
          <p:cNvSpPr>
            <a:spLocks noChangeShapeType="1"/>
          </p:cNvSpPr>
          <p:nvPr/>
        </p:nvSpPr>
        <p:spPr bwMode="auto">
          <a:xfrm>
            <a:off x="2209800" y="2667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Text Box 30"/>
          <p:cNvSpPr txBox="1">
            <a:spLocks noChangeArrowheads="1"/>
          </p:cNvSpPr>
          <p:nvPr/>
        </p:nvSpPr>
        <p:spPr bwMode="auto">
          <a:xfrm>
            <a:off x="2286001" y="2286001"/>
            <a:ext cx="1681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b="1">
                <a:latin typeface="Arial" charset="0"/>
              </a:rPr>
              <a:t>expnd. node</a:t>
            </a:r>
            <a:endParaRPr lang="en-GB" altLang="en-US" sz="2000">
              <a:latin typeface="Arial" charset="0"/>
            </a:endParaRPr>
          </a:p>
        </p:txBody>
      </p:sp>
      <p:sp>
        <p:nvSpPr>
          <p:cNvPr id="14368" name="Text Box 31"/>
          <p:cNvSpPr txBox="1">
            <a:spLocks noChangeArrowheads="1"/>
          </p:cNvSpPr>
          <p:nvPr/>
        </p:nvSpPr>
        <p:spPr bwMode="auto">
          <a:xfrm>
            <a:off x="4876800" y="2286001"/>
            <a:ext cx="1339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b="1">
                <a:latin typeface="Arial" charset="0"/>
              </a:rPr>
              <a:t>OPEN list</a:t>
            </a:r>
            <a:endParaRPr lang="en-GB" altLang="en-US" sz="2000">
              <a:latin typeface="Arial" charset="0"/>
            </a:endParaRPr>
          </a:p>
        </p:txBody>
      </p:sp>
      <p:sp>
        <p:nvSpPr>
          <p:cNvPr id="14369" name="Text Box 32"/>
          <p:cNvSpPr txBox="1">
            <a:spLocks noChangeArrowheads="1"/>
          </p:cNvSpPr>
          <p:nvPr/>
        </p:nvSpPr>
        <p:spPr bwMode="auto">
          <a:xfrm>
            <a:off x="5105401" y="2590801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{S:8}</a:t>
            </a:r>
          </a:p>
        </p:txBody>
      </p:sp>
      <p:sp>
        <p:nvSpPr>
          <p:cNvPr id="14370" name="Line 33"/>
          <p:cNvSpPr>
            <a:spLocks noChangeShapeType="1"/>
          </p:cNvSpPr>
          <p:nvPr/>
        </p:nvSpPr>
        <p:spPr bwMode="auto">
          <a:xfrm>
            <a:off x="4038600" y="2362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Line 34"/>
          <p:cNvSpPr>
            <a:spLocks noChangeShapeType="1"/>
          </p:cNvSpPr>
          <p:nvPr/>
        </p:nvSpPr>
        <p:spPr bwMode="auto">
          <a:xfrm>
            <a:off x="2209800" y="32766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Text Box 35"/>
          <p:cNvSpPr txBox="1">
            <a:spLocks noChangeArrowheads="1"/>
          </p:cNvSpPr>
          <p:nvPr/>
        </p:nvSpPr>
        <p:spPr bwMode="auto">
          <a:xfrm>
            <a:off x="4651376" y="2895601"/>
            <a:ext cx="164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{C:3,B:4,A:8}</a:t>
            </a:r>
          </a:p>
        </p:txBody>
      </p:sp>
      <p:sp>
        <p:nvSpPr>
          <p:cNvPr id="14373" name="Text Box 36"/>
          <p:cNvSpPr txBox="1">
            <a:spLocks noChangeArrowheads="1"/>
          </p:cNvSpPr>
          <p:nvPr/>
        </p:nvSpPr>
        <p:spPr bwMode="auto">
          <a:xfrm>
            <a:off x="2371725" y="2895601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 not goal</a:t>
            </a:r>
          </a:p>
        </p:txBody>
      </p:sp>
      <p:sp>
        <p:nvSpPr>
          <p:cNvPr id="14374" name="Line 37"/>
          <p:cNvSpPr>
            <a:spLocks noChangeShapeType="1"/>
          </p:cNvSpPr>
          <p:nvPr/>
        </p:nvSpPr>
        <p:spPr bwMode="auto">
          <a:xfrm>
            <a:off x="2209800" y="35814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5" name="Text Box 38"/>
          <p:cNvSpPr txBox="1">
            <a:spLocks noChangeArrowheads="1"/>
          </p:cNvSpPr>
          <p:nvPr/>
        </p:nvSpPr>
        <p:spPr bwMode="auto">
          <a:xfrm>
            <a:off x="2355850" y="3276601"/>
            <a:ext cx="1341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C not goal</a:t>
            </a:r>
          </a:p>
        </p:txBody>
      </p:sp>
      <p:sp>
        <p:nvSpPr>
          <p:cNvPr id="14376" name="Text Box 39"/>
          <p:cNvSpPr txBox="1">
            <a:spLocks noChangeArrowheads="1"/>
          </p:cNvSpPr>
          <p:nvPr/>
        </p:nvSpPr>
        <p:spPr bwMode="auto">
          <a:xfrm>
            <a:off x="4641851" y="3276601"/>
            <a:ext cx="1662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{G:0,B:4,A:8}</a:t>
            </a:r>
          </a:p>
        </p:txBody>
      </p:sp>
      <p:sp>
        <p:nvSpPr>
          <p:cNvPr id="14377" name="Line 40"/>
          <p:cNvSpPr>
            <a:spLocks noChangeShapeType="1"/>
          </p:cNvSpPr>
          <p:nvPr/>
        </p:nvSpPr>
        <p:spPr bwMode="auto">
          <a:xfrm>
            <a:off x="2209800" y="38862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Text Box 41"/>
          <p:cNvSpPr txBox="1">
            <a:spLocks noChangeArrowheads="1"/>
          </p:cNvSpPr>
          <p:nvPr/>
        </p:nvSpPr>
        <p:spPr bwMode="auto">
          <a:xfrm>
            <a:off x="2439988" y="3581401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G is goal</a:t>
            </a:r>
          </a:p>
        </p:txBody>
      </p:sp>
      <p:sp>
        <p:nvSpPr>
          <p:cNvPr id="14379" name="Text Box 42"/>
          <p:cNvSpPr txBox="1">
            <a:spLocks noChangeArrowheads="1"/>
          </p:cNvSpPr>
          <p:nvPr/>
        </p:nvSpPr>
        <p:spPr bwMode="auto">
          <a:xfrm>
            <a:off x="4886326" y="3581401"/>
            <a:ext cx="118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{B:4,A:8}</a:t>
            </a:r>
          </a:p>
        </p:txBody>
      </p:sp>
      <p:sp>
        <p:nvSpPr>
          <p:cNvPr id="14380" name="Text Box 43"/>
          <p:cNvSpPr txBox="1">
            <a:spLocks noChangeArrowheads="1"/>
          </p:cNvSpPr>
          <p:nvPr/>
        </p:nvSpPr>
        <p:spPr bwMode="auto">
          <a:xfrm>
            <a:off x="7070725" y="4811714"/>
            <a:ext cx="1676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>
                <a:latin typeface="Arial" charset="0"/>
              </a:rPr>
              <a:t>Path: S, C, G</a:t>
            </a:r>
          </a:p>
          <a:p>
            <a:r>
              <a:rPr lang="en-GB" altLang="en-US" sz="2000">
                <a:latin typeface="Arial" charset="0"/>
              </a:rPr>
              <a:t>Cost: 13</a:t>
            </a:r>
          </a:p>
        </p:txBody>
      </p:sp>
      <p:sp>
        <p:nvSpPr>
          <p:cNvPr id="14381" name="Text Box 44"/>
          <p:cNvSpPr txBox="1">
            <a:spLocks noChangeArrowheads="1"/>
          </p:cNvSpPr>
          <p:nvPr/>
        </p:nvSpPr>
        <p:spPr bwMode="auto">
          <a:xfrm>
            <a:off x="2498726" y="4687888"/>
            <a:ext cx="3135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>
                <a:latin typeface="Arial" charset="0"/>
              </a:rPr>
              <a:t>• </a:t>
            </a:r>
            <a:r>
              <a:rPr lang="en-GB" altLang="en-US" i="1">
                <a:latin typeface="Arial" charset="0"/>
              </a:rPr>
              <a:t>Fast but not optimal.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168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8864" y="632460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CBBC099-006F-9B47-8E2E-6BB410885F0A}" type="slidenum">
              <a:rPr lang="en-GB" altLang="en-US" sz="1400"/>
              <a:pPr/>
              <a:t>14</a:t>
            </a:fld>
            <a:endParaRPr lang="en-GB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600200"/>
            <a:ext cx="6807201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400" dirty="0">
                <a:latin typeface="Arial" charset="0"/>
              </a:rPr>
              <a:t>Not complete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GB" altLang="en-US" sz="2000" dirty="0">
                <a:latin typeface="Arial" charset="0"/>
              </a:rPr>
              <a:t>If trapped in an infinite path or loops.</a:t>
            </a:r>
          </a:p>
          <a:p>
            <a:pPr>
              <a:lnSpc>
                <a:spcPct val="80000"/>
              </a:lnSpc>
              <a:buFont typeface="Symbol" charset="2"/>
              <a:buChar char=""/>
            </a:pPr>
            <a:endParaRPr lang="en-GB" alt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GB" altLang="en-US" sz="2400" dirty="0">
                <a:latin typeface="Arial" charset="0"/>
              </a:rPr>
              <a:t>Not optimal/admissible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GB" altLang="en-US" sz="2000" dirty="0">
                <a:latin typeface="Arial" charset="0"/>
              </a:rPr>
              <a:t>Greedy search finds the left goal (solution cost: 7)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GB" altLang="en-US" sz="2000" dirty="0">
                <a:latin typeface="Arial" charset="0"/>
              </a:rPr>
              <a:t>Optimal solution is the path to the right goal (solution cost: 5)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Arial" charset="0"/>
              </a:rPr>
              <a:t>The worst case time complexity = space complexity = O(</a:t>
            </a:r>
            <a:r>
              <a:rPr lang="en-US" altLang="en-US" sz="2400" dirty="0" err="1">
                <a:latin typeface="Arial" charset="0"/>
              </a:rPr>
              <a:t>b</a:t>
            </a:r>
            <a:r>
              <a:rPr lang="en-US" altLang="en-US" sz="2400" baseline="30000" dirty="0" err="1">
                <a:latin typeface="Arial" charset="0"/>
              </a:rPr>
              <a:t>m</a:t>
            </a:r>
            <a:r>
              <a:rPr lang="en-US" altLang="en-US" sz="2400" dirty="0">
                <a:latin typeface="Arial" charset="0"/>
              </a:rPr>
              <a:t>),   </a:t>
            </a:r>
            <a:endParaRPr lang="en-US" altLang="en-US" sz="2400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latin typeface="Arial" charset="0"/>
              </a:rPr>
              <a:t>m</a:t>
            </a:r>
            <a:r>
              <a:rPr lang="en-US" altLang="en-US" sz="2400" dirty="0">
                <a:latin typeface="Arial" charset="0"/>
              </a:rPr>
              <a:t>: maximum depth of the search space.</a:t>
            </a:r>
            <a:endParaRPr lang="en-GB" altLang="en-US" sz="2400" dirty="0">
              <a:latin typeface="Arial" charset="0"/>
            </a:endParaRP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Greedy Search Evaluation</a:t>
            </a: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8686800" y="1676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>
                <a:latin typeface="Arial" charset="0"/>
              </a:rPr>
              <a:t>h=5</a:t>
            </a:r>
            <a:endParaRPr lang="en-GB" altLang="en-US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78486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A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80000"/>
              </a:lnSpc>
            </a:pPr>
            <a:r>
              <a:rPr lang="en-GB" altLang="en-US" sz="1800">
                <a:latin typeface="Arial" charset="0"/>
              </a:rPr>
              <a:t>h=3</a:t>
            </a:r>
            <a:endParaRPr lang="en-GB" altLang="en-US"/>
          </a:p>
        </p:txBody>
      </p:sp>
      <p:sp>
        <p:nvSpPr>
          <p:cNvPr id="15367" name="Oval 6"/>
          <p:cNvSpPr>
            <a:spLocks noChangeArrowheads="1"/>
          </p:cNvSpPr>
          <p:nvPr/>
        </p:nvSpPr>
        <p:spPr bwMode="auto">
          <a:xfrm>
            <a:off x="94488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B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>
                <a:latin typeface="Arial" charset="0"/>
              </a:rPr>
              <a:t>h=4</a:t>
            </a:r>
            <a:endParaRPr lang="en-GB" altLang="en-US"/>
          </a:p>
        </p:txBody>
      </p:sp>
      <p:sp>
        <p:nvSpPr>
          <p:cNvPr id="15368" name="Oval 7"/>
          <p:cNvSpPr>
            <a:spLocks noChangeArrowheads="1"/>
          </p:cNvSpPr>
          <p:nvPr/>
        </p:nvSpPr>
        <p:spPr bwMode="auto">
          <a:xfrm>
            <a:off x="7848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C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>
                <a:latin typeface="Arial" charset="0"/>
              </a:rPr>
              <a:t>h=3</a:t>
            </a:r>
            <a:endParaRPr lang="en-GB" altLang="en-US">
              <a:latin typeface="Arial" charset="0"/>
            </a:endParaRPr>
          </a:p>
        </p:txBody>
      </p:sp>
      <p:sp>
        <p:nvSpPr>
          <p:cNvPr id="15369" name="Oval 8"/>
          <p:cNvSpPr>
            <a:spLocks noChangeArrowheads="1"/>
          </p:cNvSpPr>
          <p:nvPr/>
        </p:nvSpPr>
        <p:spPr bwMode="auto">
          <a:xfrm>
            <a:off x="7848600" y="45720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E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>
                <a:latin typeface="Arial" charset="0"/>
              </a:rPr>
              <a:t>h=</a:t>
            </a:r>
            <a:r>
              <a:rPr lang="en-GB" altLang="en-US" sz="2000">
                <a:latin typeface="Arial" charset="0"/>
                <a:sym typeface="Symbol" charset="2"/>
              </a:rPr>
              <a:t>2</a:t>
            </a:r>
          </a:p>
        </p:txBody>
      </p:sp>
      <p:sp>
        <p:nvSpPr>
          <p:cNvPr id="15370" name="Oval 9"/>
          <p:cNvSpPr>
            <a:spLocks noChangeArrowheads="1"/>
          </p:cNvSpPr>
          <p:nvPr/>
        </p:nvSpPr>
        <p:spPr bwMode="auto">
          <a:xfrm>
            <a:off x="7848600" y="55626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G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>
                <a:latin typeface="Arial" charset="0"/>
              </a:rPr>
              <a:t>goal</a:t>
            </a:r>
            <a:endParaRPr lang="en-GB" altLang="en-US"/>
          </a:p>
        </p:txBody>
      </p:sp>
      <p:sp>
        <p:nvSpPr>
          <p:cNvPr id="15371" name="Oval 10"/>
          <p:cNvSpPr>
            <a:spLocks noChangeArrowheads="1"/>
          </p:cNvSpPr>
          <p:nvPr/>
        </p:nvSpPr>
        <p:spPr bwMode="auto">
          <a:xfrm>
            <a:off x="94488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D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>
                <a:latin typeface="Arial" charset="0"/>
              </a:rPr>
              <a:t>h=</a:t>
            </a:r>
            <a:r>
              <a:rPr lang="en-GB" altLang="en-US" sz="2000">
                <a:latin typeface="Arial" charset="0"/>
                <a:sym typeface="Symbol" charset="2"/>
              </a:rPr>
              <a:t>1</a:t>
            </a:r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 flipH="1">
            <a:off x="8382000" y="2209800"/>
            <a:ext cx="3810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2"/>
          <p:cNvSpPr>
            <a:spLocks noChangeShapeType="1"/>
          </p:cNvSpPr>
          <p:nvPr/>
        </p:nvSpPr>
        <p:spPr bwMode="auto">
          <a:xfrm>
            <a:off x="9220200" y="2209800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>
            <a:off x="8153400" y="3200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83820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2</a:t>
            </a:r>
            <a:endParaRPr lang="en-GB" altLang="en-US" sz="1600"/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93726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2</a:t>
            </a:r>
            <a:endParaRPr lang="en-GB" altLang="en-US" sz="1600"/>
          </a:p>
        </p:txBody>
      </p:sp>
      <p:sp>
        <p:nvSpPr>
          <p:cNvPr id="15377" name="Text Box 16"/>
          <p:cNvSpPr txBox="1">
            <a:spLocks noChangeArrowheads="1"/>
          </p:cNvSpPr>
          <p:nvPr/>
        </p:nvSpPr>
        <p:spPr bwMode="auto">
          <a:xfrm>
            <a:off x="78486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1</a:t>
            </a:r>
            <a:endParaRPr lang="en-GB" altLang="en-US" sz="1600"/>
          </a:p>
        </p:txBody>
      </p:sp>
      <p:sp>
        <p:nvSpPr>
          <p:cNvPr id="15378" name="Line 17"/>
          <p:cNvSpPr>
            <a:spLocks noChangeShapeType="1"/>
          </p:cNvSpPr>
          <p:nvPr/>
        </p:nvSpPr>
        <p:spPr bwMode="auto">
          <a:xfrm>
            <a:off x="9753600" y="32004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18"/>
          <p:cNvSpPr>
            <a:spLocks noChangeShapeType="1"/>
          </p:cNvSpPr>
          <p:nvPr/>
        </p:nvSpPr>
        <p:spPr bwMode="auto">
          <a:xfrm>
            <a:off x="8153400" y="4191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19"/>
          <p:cNvSpPr>
            <a:spLocks noChangeShapeType="1"/>
          </p:cNvSpPr>
          <p:nvPr/>
        </p:nvSpPr>
        <p:spPr bwMode="auto">
          <a:xfrm>
            <a:off x="9753600" y="41910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20"/>
          <p:cNvSpPr>
            <a:spLocks noChangeShapeType="1"/>
          </p:cNvSpPr>
          <p:nvPr/>
        </p:nvSpPr>
        <p:spPr bwMode="auto">
          <a:xfrm>
            <a:off x="8153400" y="51816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Oval 21"/>
          <p:cNvSpPr>
            <a:spLocks noChangeArrowheads="1"/>
          </p:cNvSpPr>
          <p:nvPr/>
        </p:nvSpPr>
        <p:spPr bwMode="auto">
          <a:xfrm>
            <a:off x="9448800" y="45720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G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>
                <a:latin typeface="Arial" charset="0"/>
              </a:rPr>
              <a:t>goal</a:t>
            </a:r>
            <a:endParaRPr lang="en-GB" altLang="en-US"/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93726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2</a:t>
            </a:r>
            <a:endParaRPr lang="en-GB" altLang="en-US" sz="1600"/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7772401" y="4191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1</a:t>
            </a:r>
            <a:endParaRPr lang="en-GB" altLang="en-US" sz="1600"/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9372601" y="4191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1</a:t>
            </a:r>
            <a:endParaRPr lang="en-GB" altLang="en-US" sz="1600"/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7772401" y="5181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3</a:t>
            </a:r>
            <a:endParaRPr lang="en-GB" altLang="en-US" sz="1600"/>
          </a:p>
        </p:txBody>
      </p:sp>
    </p:spTree>
    <p:extLst>
      <p:ext uri="{BB962C8B-B14F-4D97-AF65-F5344CB8AC3E}">
        <p14:creationId xmlns:p14="http://schemas.microsoft.com/office/powerpoint/2010/main" val="8485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BA8B29B-51AB-B142-A12F-28BE073CE01E}" type="slidenum">
              <a:rPr lang="en-GB" altLang="en-US" sz="1400"/>
              <a:pPr/>
              <a:t>15</a:t>
            </a:fld>
            <a:endParaRPr lang="en-GB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4685" y="1600200"/>
            <a:ext cx="9942285" cy="4724400"/>
          </a:xfrm>
        </p:spPr>
        <p:txBody>
          <a:bodyPr/>
          <a:lstStyle/>
          <a:p>
            <a:pPr>
              <a:buFont typeface="Symbol" charset="2"/>
              <a:buChar char="+"/>
            </a:pPr>
            <a:r>
              <a:rPr lang="en-GB" altLang="en-US" sz="2400" dirty="0">
                <a:latin typeface="Arial" charset="0"/>
              </a:rPr>
              <a:t>Use an evaluation function </a:t>
            </a:r>
            <a:r>
              <a:rPr lang="en-GB" altLang="en-US" sz="2400" i="1" dirty="0">
                <a:latin typeface="Arial" charset="0"/>
              </a:rPr>
              <a:t>f</a:t>
            </a:r>
            <a:r>
              <a:rPr lang="en-GB" altLang="en-US" sz="2400" dirty="0">
                <a:latin typeface="Arial" charset="0"/>
              </a:rPr>
              <a:t>(</a:t>
            </a:r>
            <a:r>
              <a:rPr lang="en-GB" altLang="en-US" sz="2400" i="1" dirty="0">
                <a:latin typeface="Arial" charset="0"/>
              </a:rPr>
              <a:t>n</a:t>
            </a:r>
            <a:r>
              <a:rPr lang="en-GB" altLang="en-US" sz="2400" dirty="0">
                <a:latin typeface="Arial" charset="0"/>
              </a:rPr>
              <a:t>) = </a:t>
            </a:r>
            <a:r>
              <a:rPr lang="en-GB" altLang="en-US" sz="2400" i="1" dirty="0">
                <a:latin typeface="Arial" charset="0"/>
              </a:rPr>
              <a:t>h</a:t>
            </a:r>
            <a:r>
              <a:rPr lang="en-GB" altLang="en-US" sz="2400" dirty="0">
                <a:latin typeface="Arial" charset="0"/>
              </a:rPr>
              <a:t>(</a:t>
            </a:r>
            <a:r>
              <a:rPr lang="en-GB" altLang="en-US" sz="2400" i="1" dirty="0">
                <a:latin typeface="Arial" charset="0"/>
              </a:rPr>
              <a:t>n</a:t>
            </a:r>
            <a:r>
              <a:rPr lang="en-GB" altLang="en-US" sz="2400" dirty="0">
                <a:latin typeface="Arial" charset="0"/>
              </a:rPr>
              <a:t>) as in greedy search, but </a:t>
            </a:r>
            <a:r>
              <a:rPr lang="en-GB" altLang="en-US" sz="2400" b="1" dirty="0">
                <a:latin typeface="Arial" charset="0"/>
              </a:rPr>
              <a:t>restrict</a:t>
            </a:r>
            <a:r>
              <a:rPr lang="en-GB" altLang="en-US" sz="2400" dirty="0">
                <a:latin typeface="Arial" charset="0"/>
              </a:rPr>
              <a:t> the maximum size of the nodes list to a constant </a:t>
            </a:r>
            <a:r>
              <a:rPr lang="en-GB" altLang="en-US" sz="2400" i="1" dirty="0" err="1" smtClean="0">
                <a:latin typeface="Arial" charset="0"/>
              </a:rPr>
              <a:t>k</a:t>
            </a:r>
            <a:r>
              <a:rPr lang="en-GB" altLang="en-US" sz="2400" dirty="0" err="1" smtClean="0">
                <a:latin typeface="Arial" charset="0"/>
              </a:rPr>
              <a:t>.s</a:t>
            </a:r>
            <a:endParaRPr lang="en-GB" altLang="en-US" sz="2400" dirty="0">
              <a:latin typeface="Arial" charset="0"/>
            </a:endParaRPr>
          </a:p>
          <a:p>
            <a:pPr lvl="4">
              <a:buFont typeface="Symbol" charset="2"/>
              <a:buChar char="+"/>
            </a:pPr>
            <a:endParaRPr lang="en-GB" altLang="en-US" sz="1600" dirty="0">
              <a:latin typeface="Arial" charset="0"/>
            </a:endParaRPr>
          </a:p>
          <a:p>
            <a:pPr>
              <a:buFont typeface="Symbol" charset="2"/>
              <a:buChar char="+"/>
            </a:pPr>
            <a:r>
              <a:rPr lang="en-GB" altLang="en-US" sz="2400" dirty="0">
                <a:latin typeface="Arial" charset="0"/>
              </a:rPr>
              <a:t>Only keep </a:t>
            </a:r>
            <a:r>
              <a:rPr lang="en-GB" altLang="en-US" sz="2400" i="1" dirty="0">
                <a:latin typeface="Arial" charset="0"/>
              </a:rPr>
              <a:t>k</a:t>
            </a:r>
            <a:r>
              <a:rPr lang="en-GB" altLang="en-US" sz="2400" dirty="0">
                <a:latin typeface="Arial" charset="0"/>
              </a:rPr>
              <a:t> best nodes as candidates for expansion, and throw away the rest.</a:t>
            </a:r>
          </a:p>
          <a:p>
            <a:pPr lvl="4">
              <a:buFont typeface="Symbol" charset="2"/>
              <a:buChar char="+"/>
            </a:pPr>
            <a:endParaRPr lang="en-GB" altLang="en-US" sz="1600" dirty="0">
              <a:latin typeface="Arial" charset="0"/>
            </a:endParaRPr>
          </a:p>
          <a:p>
            <a:pPr>
              <a:buFont typeface="Symbol" charset="2"/>
              <a:buChar char="+"/>
            </a:pPr>
            <a:r>
              <a:rPr lang="en-GB" altLang="en-US" sz="2400" dirty="0">
                <a:latin typeface="Arial" charset="0"/>
              </a:rPr>
              <a:t>More </a:t>
            </a:r>
            <a:r>
              <a:rPr lang="en-GB" altLang="en-US" sz="2400" u="sng" dirty="0">
                <a:latin typeface="Arial" charset="0"/>
              </a:rPr>
              <a:t>space efficient</a:t>
            </a:r>
            <a:r>
              <a:rPr lang="en-GB" altLang="en-US" sz="2400" dirty="0">
                <a:latin typeface="Arial" charset="0"/>
              </a:rPr>
              <a:t> than Greedy Search, but may throw away a node on a solution path.</a:t>
            </a:r>
          </a:p>
          <a:p>
            <a:pPr lvl="4">
              <a:buFont typeface="Symbol" charset="2"/>
              <a:buChar char="§"/>
            </a:pPr>
            <a:endParaRPr lang="en-GB" altLang="en-US" sz="1600" dirty="0">
              <a:latin typeface="Arial" charset="0"/>
            </a:endParaRPr>
          </a:p>
          <a:p>
            <a:pPr>
              <a:buFont typeface="Marlett" charset="2"/>
              <a:buChar char="8"/>
            </a:pPr>
            <a:r>
              <a:rPr lang="en-GB" altLang="en-US" sz="2400" dirty="0">
                <a:latin typeface="Arial" charset="0"/>
              </a:rPr>
              <a:t>Not complete.</a:t>
            </a:r>
          </a:p>
          <a:p>
            <a:pPr>
              <a:buFont typeface="Marlett" charset="2"/>
              <a:buChar char="8"/>
            </a:pPr>
            <a:r>
              <a:rPr lang="en-GB" altLang="en-US" sz="2400" dirty="0">
                <a:latin typeface="Arial" charset="0"/>
              </a:rPr>
              <a:t>Not optimal/admissible.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Beam Search</a:t>
            </a:r>
          </a:p>
        </p:txBody>
      </p:sp>
    </p:spTree>
    <p:extLst>
      <p:ext uri="{BB962C8B-B14F-4D97-AF65-F5344CB8AC3E}">
        <p14:creationId xmlns:p14="http://schemas.microsoft.com/office/powerpoint/2010/main" val="1806392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8FC1426-6B52-2E4F-A7CE-112FD4414C15}" type="slidenum">
              <a:rPr lang="en-GB" altLang="en-US" sz="1400"/>
              <a:pPr/>
              <a:t>16</a:t>
            </a:fld>
            <a:endParaRPr lang="en-GB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5029" y="1600200"/>
            <a:ext cx="10014857" cy="4876800"/>
          </a:xfrm>
        </p:spPr>
        <p:txBody>
          <a:bodyPr/>
          <a:lstStyle/>
          <a:p>
            <a:r>
              <a:rPr lang="en-GB" altLang="en-US" dirty="0">
                <a:latin typeface="Arial" charset="0"/>
              </a:rPr>
              <a:t>Use evaluation function </a:t>
            </a:r>
            <a:r>
              <a:rPr lang="en-GB" altLang="en-US" i="1" dirty="0">
                <a:latin typeface="Arial" charset="0"/>
              </a:rPr>
              <a:t>f</a:t>
            </a:r>
            <a:r>
              <a:rPr lang="en-GB" altLang="en-US" dirty="0">
                <a:latin typeface="Arial" charset="0"/>
              </a:rPr>
              <a:t>(</a:t>
            </a:r>
            <a:r>
              <a:rPr lang="en-GB" altLang="en-US" i="1" dirty="0">
                <a:latin typeface="Arial" charset="0"/>
              </a:rPr>
              <a:t>n</a:t>
            </a:r>
            <a:r>
              <a:rPr lang="en-GB" altLang="en-US" dirty="0">
                <a:latin typeface="Arial" charset="0"/>
              </a:rPr>
              <a:t>) = </a:t>
            </a:r>
            <a:r>
              <a:rPr lang="en-GB" altLang="en-US" i="1" dirty="0">
                <a:latin typeface="Arial" charset="0"/>
              </a:rPr>
              <a:t>g</a:t>
            </a:r>
            <a:r>
              <a:rPr lang="en-GB" altLang="en-US" dirty="0">
                <a:latin typeface="Arial" charset="0"/>
              </a:rPr>
              <a:t>(</a:t>
            </a:r>
            <a:r>
              <a:rPr lang="en-GB" altLang="en-US" i="1" dirty="0">
                <a:latin typeface="Arial" charset="0"/>
              </a:rPr>
              <a:t>n</a:t>
            </a:r>
            <a:r>
              <a:rPr lang="en-GB" altLang="en-US" dirty="0">
                <a:latin typeface="Arial" charset="0"/>
              </a:rPr>
              <a:t>) + </a:t>
            </a:r>
            <a:r>
              <a:rPr lang="en-GB" altLang="en-US" i="1" dirty="0">
                <a:latin typeface="Arial" charset="0"/>
              </a:rPr>
              <a:t>h</a:t>
            </a:r>
            <a:r>
              <a:rPr lang="en-GB" altLang="en-US" dirty="0">
                <a:latin typeface="Arial" charset="0"/>
              </a:rPr>
              <a:t>(</a:t>
            </a:r>
            <a:r>
              <a:rPr lang="en-GB" altLang="en-US" i="1" dirty="0">
                <a:latin typeface="Arial" charset="0"/>
              </a:rPr>
              <a:t>n</a:t>
            </a:r>
            <a:r>
              <a:rPr lang="en-GB" altLang="en-US" dirty="0">
                <a:latin typeface="Arial" charset="0"/>
              </a:rPr>
              <a:t>), where</a:t>
            </a:r>
          </a:p>
          <a:p>
            <a:pPr lvl="1"/>
            <a:r>
              <a:rPr lang="en-GB" altLang="en-US" i="1" dirty="0">
                <a:latin typeface="Arial" charset="0"/>
              </a:rPr>
              <a:t>g</a:t>
            </a:r>
            <a:r>
              <a:rPr lang="en-GB" altLang="en-US" dirty="0">
                <a:latin typeface="Arial" charset="0"/>
              </a:rPr>
              <a:t>(</a:t>
            </a:r>
            <a:r>
              <a:rPr lang="en-GB" altLang="en-US" i="1" dirty="0">
                <a:latin typeface="Arial" charset="0"/>
              </a:rPr>
              <a:t>n</a:t>
            </a:r>
            <a:r>
              <a:rPr lang="en-GB" altLang="en-US" dirty="0">
                <a:latin typeface="Arial" charset="0"/>
              </a:rPr>
              <a:t>) is </a:t>
            </a:r>
            <a:r>
              <a:rPr lang="en-GB" altLang="en-US" u="sng" dirty="0">
                <a:latin typeface="Arial" charset="0"/>
              </a:rPr>
              <a:t>path cost from start to current node </a:t>
            </a:r>
            <a:r>
              <a:rPr lang="en-GB" altLang="en-US" i="1" u="sng" dirty="0">
                <a:latin typeface="Arial" charset="0"/>
              </a:rPr>
              <a:t>n</a:t>
            </a:r>
            <a:r>
              <a:rPr lang="en-GB" altLang="en-US" dirty="0">
                <a:latin typeface="Arial" charset="0"/>
              </a:rPr>
              <a:t> (as defined in Uniform-Cost search).</a:t>
            </a:r>
          </a:p>
          <a:p>
            <a:pPr lvl="1"/>
            <a:r>
              <a:rPr lang="en-GB" altLang="en-US" i="1" dirty="0">
                <a:latin typeface="Arial" charset="0"/>
              </a:rPr>
              <a:t>h</a:t>
            </a:r>
            <a:r>
              <a:rPr lang="en-GB" altLang="en-US" dirty="0">
                <a:latin typeface="Arial" charset="0"/>
              </a:rPr>
              <a:t>(</a:t>
            </a:r>
            <a:r>
              <a:rPr lang="en-GB" altLang="en-US" i="1" dirty="0">
                <a:latin typeface="Arial" charset="0"/>
              </a:rPr>
              <a:t>n</a:t>
            </a:r>
            <a:r>
              <a:rPr lang="en-GB" altLang="en-US" dirty="0">
                <a:latin typeface="Arial" charset="0"/>
              </a:rPr>
              <a:t>) is the estimated cost from node </a:t>
            </a:r>
            <a:r>
              <a:rPr lang="en-GB" altLang="en-US" i="1" dirty="0">
                <a:latin typeface="Arial" charset="0"/>
              </a:rPr>
              <a:t>n</a:t>
            </a:r>
            <a:r>
              <a:rPr lang="en-GB" altLang="en-US" dirty="0">
                <a:latin typeface="Arial" charset="0"/>
              </a:rPr>
              <a:t> to goal</a:t>
            </a:r>
          </a:p>
          <a:p>
            <a:pPr lvl="1"/>
            <a:r>
              <a:rPr lang="en-GB" altLang="en-US" i="1" dirty="0">
                <a:latin typeface="Arial" charset="0"/>
              </a:rPr>
              <a:t>f</a:t>
            </a:r>
            <a:r>
              <a:rPr lang="en-GB" altLang="en-US" dirty="0">
                <a:latin typeface="Arial" charset="0"/>
              </a:rPr>
              <a:t>(</a:t>
            </a:r>
            <a:r>
              <a:rPr lang="en-GB" altLang="en-US" i="1" dirty="0">
                <a:latin typeface="Arial" charset="0"/>
              </a:rPr>
              <a:t>n</a:t>
            </a:r>
            <a:r>
              <a:rPr lang="en-GB" altLang="en-US" dirty="0">
                <a:latin typeface="Arial" charset="0"/>
              </a:rPr>
              <a:t>) is the estimated cost of a solution through </a:t>
            </a:r>
            <a:r>
              <a:rPr lang="en-GB" altLang="en-US" i="1" dirty="0">
                <a:latin typeface="Arial" charset="0"/>
              </a:rPr>
              <a:t>n</a:t>
            </a:r>
            <a:r>
              <a:rPr lang="en-GB" altLang="en-US" dirty="0">
                <a:latin typeface="Arial" charset="0"/>
              </a:rPr>
              <a:t> to goal</a:t>
            </a:r>
          </a:p>
          <a:p>
            <a:pPr lvl="3"/>
            <a:endParaRPr lang="en-GB" altLang="en-US" dirty="0">
              <a:latin typeface="Arial" charset="0"/>
            </a:endParaRPr>
          </a:p>
          <a:p>
            <a:r>
              <a:rPr lang="en-GB" altLang="en-US" dirty="0">
                <a:latin typeface="Arial" charset="0"/>
              </a:rPr>
              <a:t>Nodes on the search frontier (in nodes list) are ranked by the estimated cost of a solution </a:t>
            </a:r>
            <a:r>
              <a:rPr lang="en-GB" altLang="en-US" i="1" dirty="0">
                <a:latin typeface="Arial" charset="0"/>
              </a:rPr>
              <a:t>f</a:t>
            </a:r>
            <a:r>
              <a:rPr lang="en-GB" altLang="en-US" dirty="0">
                <a:latin typeface="Arial" charset="0"/>
              </a:rPr>
              <a:t>(</a:t>
            </a:r>
            <a:r>
              <a:rPr lang="en-GB" altLang="en-US" i="1" dirty="0">
                <a:latin typeface="Arial" charset="0"/>
              </a:rPr>
              <a:t>n</a:t>
            </a:r>
            <a:r>
              <a:rPr lang="en-GB" altLang="en-US" dirty="0">
                <a:latin typeface="Arial" charset="0"/>
              </a:rPr>
              <a:t>).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 dirty="0" smtClean="0">
                <a:latin typeface="Arial" charset="0"/>
              </a:rPr>
              <a:t>A </a:t>
            </a:r>
            <a:r>
              <a:rPr lang="en-GB" altLang="en-US" sz="3200" dirty="0">
                <a:latin typeface="Arial" charset="0"/>
              </a:rPr>
              <a:t>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1059959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ACE6601-93C4-9546-A163-D54A81BC5F86}" type="slidenum">
              <a:rPr lang="en-GB" altLang="en-US" sz="1400"/>
              <a:pPr/>
              <a:t>17</a:t>
            </a:fld>
            <a:endParaRPr lang="en-GB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3200400" cy="4724400"/>
          </a:xfrm>
        </p:spPr>
        <p:txBody>
          <a:bodyPr/>
          <a:lstStyle/>
          <a:p>
            <a:r>
              <a:rPr lang="en-GB" altLang="en-US">
                <a:latin typeface="Arial" charset="0"/>
              </a:rPr>
              <a:t>Not complete</a:t>
            </a:r>
          </a:p>
          <a:p>
            <a:r>
              <a:rPr lang="en-GB" altLang="en-US">
                <a:latin typeface="Arial" charset="0"/>
              </a:rPr>
              <a:t>Not optimal / admissible</a:t>
            </a:r>
          </a:p>
          <a:p>
            <a:endParaRPr lang="en-GB" altLang="en-US">
              <a:latin typeface="Arial" charset="0"/>
            </a:endParaRPr>
          </a:p>
          <a:p>
            <a:pPr>
              <a:buFont typeface="Marlett" charset="2"/>
              <a:buChar char="8"/>
            </a:pPr>
            <a:r>
              <a:rPr lang="en-GB" altLang="en-US" sz="2400">
                <a:latin typeface="Arial" charset="0"/>
              </a:rPr>
              <a:t>Algorithm A Search never expands E because </a:t>
            </a:r>
            <a:r>
              <a:rPr lang="en-GB" altLang="en-US" sz="2400" i="1">
                <a:latin typeface="Arial" charset="0"/>
              </a:rPr>
              <a:t>h</a:t>
            </a:r>
            <a:r>
              <a:rPr lang="en-GB" altLang="en-US" sz="2400">
                <a:latin typeface="Arial" charset="0"/>
              </a:rPr>
              <a:t>(E) = </a:t>
            </a:r>
            <a:r>
              <a:rPr lang="en-GB" altLang="en-US" sz="2400">
                <a:latin typeface="Arial" charset="0"/>
                <a:sym typeface="Symbol" charset="2"/>
              </a:rPr>
              <a:t></a:t>
            </a:r>
          </a:p>
          <a:p>
            <a:pPr>
              <a:buFont typeface="Marlett" charset="2"/>
              <a:buChar char="8"/>
            </a:pPr>
            <a:endParaRPr lang="en-GB" altLang="en-US" sz="2400">
              <a:latin typeface="Arial" charset="0"/>
              <a:sym typeface="Symbol" charset="2"/>
            </a:endParaRPr>
          </a:p>
          <a:p>
            <a:pPr>
              <a:buFont typeface="Marlett" charset="2"/>
              <a:buChar char="8"/>
            </a:pPr>
            <a:r>
              <a:rPr lang="en-GB" altLang="en-US" sz="2400">
                <a:latin typeface="Arial" charset="0"/>
                <a:sym typeface="Symbol" charset="2"/>
              </a:rPr>
              <a:t>What’s the problem?</a:t>
            </a:r>
            <a:r>
              <a:rPr lang="en-GB" altLang="en-US">
                <a:latin typeface="Arial" charset="0"/>
              </a:rPr>
              <a:t> 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sz="3200" dirty="0" smtClean="0">
                <a:latin typeface="Arial" charset="0"/>
              </a:rPr>
              <a:t>A </a:t>
            </a:r>
            <a:r>
              <a:rPr lang="en-GB" sz="3200" dirty="0">
                <a:latin typeface="Arial" charset="0"/>
              </a:rPr>
              <a:t>Search Algorithm (2)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6400800" y="1676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>
                <a:latin typeface="Arial" charset="0"/>
              </a:rPr>
              <a:t>h=6</a:t>
            </a:r>
            <a:endParaRPr lang="en-GB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55626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A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80000"/>
              </a:lnSpc>
            </a:pPr>
            <a:r>
              <a:rPr lang="en-GB" altLang="en-US" sz="1800">
                <a:latin typeface="Arial" charset="0"/>
              </a:rPr>
              <a:t>h=3</a:t>
            </a:r>
            <a:endParaRPr lang="en-GB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71628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B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>
                <a:latin typeface="Arial" charset="0"/>
              </a:rPr>
              <a:t>h=4</a:t>
            </a:r>
            <a:endParaRPr lang="en-GB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5562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C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>
                <a:latin typeface="Arial" charset="0"/>
              </a:rPr>
              <a:t>h=2</a:t>
            </a:r>
            <a:endParaRPr lang="en-GB" altLang="en-US">
              <a:latin typeface="Arial" charset="0"/>
            </a:endParaRPr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5562600" y="45720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E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>
                <a:latin typeface="Arial" charset="0"/>
              </a:rPr>
              <a:t>h= </a:t>
            </a:r>
            <a:r>
              <a:rPr lang="en-GB" altLang="en-US">
                <a:sym typeface="Symbol" charset="2"/>
              </a:rPr>
              <a:t>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5562600" y="55626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G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>
                <a:latin typeface="Arial" charset="0"/>
              </a:rPr>
              <a:t>h=0</a:t>
            </a:r>
            <a:endParaRPr lang="en-GB" altLang="en-US"/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71628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D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>
                <a:latin typeface="Arial" charset="0"/>
              </a:rPr>
              <a:t>h=</a:t>
            </a:r>
            <a:r>
              <a:rPr lang="en-GB" altLang="en-US" sz="2000">
                <a:latin typeface="Arial" charset="0"/>
                <a:sym typeface="Symbol" charset="2"/>
              </a:rPr>
              <a:t>1</a:t>
            </a:r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 flipH="1">
            <a:off x="6096000" y="2209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6934200" y="2209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58674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60960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2</a:t>
            </a:r>
            <a:endParaRPr lang="en-GB" altLang="en-US" sz="1600"/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70866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2</a:t>
            </a:r>
            <a:endParaRPr lang="en-GB" altLang="en-US" sz="1600"/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5562600" y="3200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/>
              <a:t>2</a:t>
            </a:r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>
            <a:off x="74676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>
            <a:off x="5867400" y="4191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7467600" y="4191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5867400" y="5181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7162800" y="45720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F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id-ID" altLang="en-US" sz="1800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=90</a:t>
            </a:r>
            <a:endParaRPr lang="en-GB" altLang="en-US" sz="2000">
              <a:latin typeface="Arial" charset="0"/>
              <a:sym typeface="Symbol" charset="2"/>
            </a:endParaRP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70866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2</a:t>
            </a:r>
            <a:endParaRPr lang="en-GB" altLang="en-US" sz="1600"/>
          </a:p>
        </p:txBody>
      </p:sp>
      <p:sp>
        <p:nvSpPr>
          <p:cNvPr id="18456" name="Text Box 23"/>
          <p:cNvSpPr txBox="1">
            <a:spLocks noChangeArrowheads="1"/>
          </p:cNvSpPr>
          <p:nvPr/>
        </p:nvSpPr>
        <p:spPr bwMode="auto">
          <a:xfrm>
            <a:off x="5486401" y="4191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1</a:t>
            </a:r>
            <a:endParaRPr lang="en-GB" altLang="en-US" sz="1600"/>
          </a:p>
        </p:txBody>
      </p:sp>
      <p:sp>
        <p:nvSpPr>
          <p:cNvPr id="18457" name="Text Box 24"/>
          <p:cNvSpPr txBox="1">
            <a:spLocks noChangeArrowheads="1"/>
          </p:cNvSpPr>
          <p:nvPr/>
        </p:nvSpPr>
        <p:spPr bwMode="auto">
          <a:xfrm>
            <a:off x="7086601" y="4191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1</a:t>
            </a:r>
            <a:endParaRPr lang="en-GB" altLang="en-US" sz="1600"/>
          </a:p>
        </p:txBody>
      </p:sp>
      <p:sp>
        <p:nvSpPr>
          <p:cNvPr id="18458" name="Text Box 25"/>
          <p:cNvSpPr txBox="1">
            <a:spLocks noChangeArrowheads="1"/>
          </p:cNvSpPr>
          <p:nvPr/>
        </p:nvSpPr>
        <p:spPr bwMode="auto">
          <a:xfrm>
            <a:off x="5410200" y="51816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/>
              <a:t>99</a:t>
            </a:r>
          </a:p>
        </p:txBody>
      </p:sp>
      <p:sp>
        <p:nvSpPr>
          <p:cNvPr id="18459" name="Oval 48"/>
          <p:cNvSpPr>
            <a:spLocks noChangeArrowheads="1"/>
          </p:cNvSpPr>
          <p:nvPr/>
        </p:nvSpPr>
        <p:spPr bwMode="auto">
          <a:xfrm>
            <a:off x="8991600" y="1676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>
                <a:latin typeface="Arial" charset="0"/>
              </a:rPr>
              <a:t>h=7</a:t>
            </a:r>
            <a:endParaRPr lang="en-GB" altLang="en-US"/>
          </a:p>
        </p:txBody>
      </p:sp>
      <p:sp>
        <p:nvSpPr>
          <p:cNvPr id="18460" name="Oval 49"/>
          <p:cNvSpPr>
            <a:spLocks noChangeArrowheads="1"/>
          </p:cNvSpPr>
          <p:nvPr/>
        </p:nvSpPr>
        <p:spPr bwMode="auto">
          <a:xfrm>
            <a:off x="81534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A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80000"/>
              </a:lnSpc>
            </a:pPr>
            <a:r>
              <a:rPr lang="en-GB" altLang="en-US" sz="1800">
                <a:latin typeface="Arial" charset="0"/>
              </a:rPr>
              <a:t>h=7</a:t>
            </a:r>
            <a:endParaRPr lang="en-GB" altLang="en-US"/>
          </a:p>
        </p:txBody>
      </p:sp>
      <p:sp>
        <p:nvSpPr>
          <p:cNvPr id="18461" name="Oval 50"/>
          <p:cNvSpPr>
            <a:spLocks noChangeArrowheads="1"/>
          </p:cNvSpPr>
          <p:nvPr/>
        </p:nvSpPr>
        <p:spPr bwMode="auto">
          <a:xfrm>
            <a:off x="97536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B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>
                <a:latin typeface="Arial" charset="0"/>
              </a:rPr>
              <a:t>h=4</a:t>
            </a:r>
            <a:endParaRPr lang="en-GB" altLang="en-US"/>
          </a:p>
        </p:txBody>
      </p:sp>
      <p:sp>
        <p:nvSpPr>
          <p:cNvPr id="18462" name="Oval 51"/>
          <p:cNvSpPr>
            <a:spLocks noChangeArrowheads="1"/>
          </p:cNvSpPr>
          <p:nvPr/>
        </p:nvSpPr>
        <p:spPr bwMode="auto">
          <a:xfrm>
            <a:off x="81534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C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=5</a:t>
            </a:r>
            <a:endParaRPr lang="en-GB" altLang="en-US">
              <a:latin typeface="Arial" charset="0"/>
            </a:endParaRPr>
          </a:p>
        </p:txBody>
      </p:sp>
      <p:sp>
        <p:nvSpPr>
          <p:cNvPr id="18463" name="Oval 52"/>
          <p:cNvSpPr>
            <a:spLocks noChangeArrowheads="1"/>
          </p:cNvSpPr>
          <p:nvPr/>
        </p:nvSpPr>
        <p:spPr bwMode="auto">
          <a:xfrm>
            <a:off x="8153400" y="45720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E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>
                <a:latin typeface="Arial" charset="0"/>
              </a:rPr>
              <a:t>h= 3</a:t>
            </a:r>
            <a:endParaRPr lang="en-GB" altLang="en-US">
              <a:sym typeface="Symbol" charset="2"/>
            </a:endParaRPr>
          </a:p>
        </p:txBody>
      </p:sp>
      <p:sp>
        <p:nvSpPr>
          <p:cNvPr id="18464" name="Oval 53"/>
          <p:cNvSpPr>
            <a:spLocks noChangeArrowheads="1"/>
          </p:cNvSpPr>
          <p:nvPr/>
        </p:nvSpPr>
        <p:spPr bwMode="auto">
          <a:xfrm>
            <a:off x="8153400" y="55626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G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>
                <a:latin typeface="Arial" charset="0"/>
              </a:rPr>
              <a:t>h=0</a:t>
            </a:r>
            <a:endParaRPr lang="en-GB" altLang="en-US"/>
          </a:p>
        </p:txBody>
      </p:sp>
      <p:sp>
        <p:nvSpPr>
          <p:cNvPr id="18465" name="Oval 54"/>
          <p:cNvSpPr>
            <a:spLocks noChangeArrowheads="1"/>
          </p:cNvSpPr>
          <p:nvPr/>
        </p:nvSpPr>
        <p:spPr bwMode="auto">
          <a:xfrm>
            <a:off x="9753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D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>
                <a:latin typeface="Arial" charset="0"/>
              </a:rPr>
              <a:t>h=3</a:t>
            </a:r>
            <a:endParaRPr lang="en-GB" altLang="en-US" sz="2000">
              <a:latin typeface="Arial" charset="0"/>
              <a:sym typeface="Symbol" charset="2"/>
            </a:endParaRPr>
          </a:p>
        </p:txBody>
      </p:sp>
      <p:sp>
        <p:nvSpPr>
          <p:cNvPr id="18466" name="Line 55"/>
          <p:cNvSpPr>
            <a:spLocks noChangeShapeType="1"/>
          </p:cNvSpPr>
          <p:nvPr/>
        </p:nvSpPr>
        <p:spPr bwMode="auto">
          <a:xfrm flipH="1">
            <a:off x="8686800" y="2209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Line 56"/>
          <p:cNvSpPr>
            <a:spLocks noChangeShapeType="1"/>
          </p:cNvSpPr>
          <p:nvPr/>
        </p:nvSpPr>
        <p:spPr bwMode="auto">
          <a:xfrm>
            <a:off x="9525000" y="2209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Line 57"/>
          <p:cNvSpPr>
            <a:spLocks noChangeShapeType="1"/>
          </p:cNvSpPr>
          <p:nvPr/>
        </p:nvSpPr>
        <p:spPr bwMode="auto">
          <a:xfrm>
            <a:off x="84582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9" name="Text Box 58"/>
          <p:cNvSpPr txBox="1">
            <a:spLocks noChangeArrowheads="1"/>
          </p:cNvSpPr>
          <p:nvPr/>
        </p:nvSpPr>
        <p:spPr bwMode="auto">
          <a:xfrm>
            <a:off x="86868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1</a:t>
            </a:r>
            <a:endParaRPr lang="en-GB" altLang="en-US" sz="1600"/>
          </a:p>
        </p:txBody>
      </p:sp>
      <p:sp>
        <p:nvSpPr>
          <p:cNvPr id="18470" name="Text Box 59"/>
          <p:cNvSpPr txBox="1">
            <a:spLocks noChangeArrowheads="1"/>
          </p:cNvSpPr>
          <p:nvPr/>
        </p:nvSpPr>
        <p:spPr bwMode="auto">
          <a:xfrm>
            <a:off x="96774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2</a:t>
            </a:r>
            <a:endParaRPr lang="en-GB" altLang="en-US" sz="1600"/>
          </a:p>
        </p:txBody>
      </p:sp>
      <p:sp>
        <p:nvSpPr>
          <p:cNvPr id="18471" name="Text Box 60"/>
          <p:cNvSpPr txBox="1">
            <a:spLocks noChangeArrowheads="1"/>
          </p:cNvSpPr>
          <p:nvPr/>
        </p:nvSpPr>
        <p:spPr bwMode="auto">
          <a:xfrm>
            <a:off x="8153400" y="3200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/>
              <a:t>1</a:t>
            </a:r>
          </a:p>
        </p:txBody>
      </p:sp>
      <p:sp>
        <p:nvSpPr>
          <p:cNvPr id="18472" name="Line 61"/>
          <p:cNvSpPr>
            <a:spLocks noChangeShapeType="1"/>
          </p:cNvSpPr>
          <p:nvPr/>
        </p:nvSpPr>
        <p:spPr bwMode="auto">
          <a:xfrm>
            <a:off x="100584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3" name="Line 62"/>
          <p:cNvSpPr>
            <a:spLocks noChangeShapeType="1"/>
          </p:cNvSpPr>
          <p:nvPr/>
        </p:nvSpPr>
        <p:spPr bwMode="auto">
          <a:xfrm>
            <a:off x="8458200" y="4191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4" name="Line 63"/>
          <p:cNvSpPr>
            <a:spLocks noChangeShapeType="1"/>
          </p:cNvSpPr>
          <p:nvPr/>
        </p:nvSpPr>
        <p:spPr bwMode="auto">
          <a:xfrm>
            <a:off x="10058400" y="4191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5" name="Line 64"/>
          <p:cNvSpPr>
            <a:spLocks noChangeShapeType="1"/>
          </p:cNvSpPr>
          <p:nvPr/>
        </p:nvSpPr>
        <p:spPr bwMode="auto">
          <a:xfrm>
            <a:off x="8458200" y="5181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6" name="Oval 65"/>
          <p:cNvSpPr>
            <a:spLocks noChangeArrowheads="1"/>
          </p:cNvSpPr>
          <p:nvPr/>
        </p:nvSpPr>
        <p:spPr bwMode="auto">
          <a:xfrm>
            <a:off x="9753600" y="45720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F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>
                <a:latin typeface="Arial" charset="0"/>
              </a:rPr>
              <a:t>h=2</a:t>
            </a:r>
            <a:endParaRPr lang="en-GB" altLang="en-US" sz="2000">
              <a:latin typeface="Arial" charset="0"/>
              <a:sym typeface="Symbol" charset="2"/>
            </a:endParaRPr>
          </a:p>
        </p:txBody>
      </p:sp>
      <p:sp>
        <p:nvSpPr>
          <p:cNvPr id="18477" name="Text Box 66"/>
          <p:cNvSpPr txBox="1">
            <a:spLocks noChangeArrowheads="1"/>
          </p:cNvSpPr>
          <p:nvPr/>
        </p:nvSpPr>
        <p:spPr bwMode="auto">
          <a:xfrm>
            <a:off x="96774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2</a:t>
            </a:r>
            <a:endParaRPr lang="en-GB" altLang="en-US" sz="1600"/>
          </a:p>
        </p:txBody>
      </p:sp>
      <p:sp>
        <p:nvSpPr>
          <p:cNvPr id="18478" name="Text Box 67"/>
          <p:cNvSpPr txBox="1">
            <a:spLocks noChangeArrowheads="1"/>
          </p:cNvSpPr>
          <p:nvPr/>
        </p:nvSpPr>
        <p:spPr bwMode="auto">
          <a:xfrm>
            <a:off x="8077201" y="4191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1</a:t>
            </a:r>
            <a:endParaRPr lang="en-GB" altLang="en-US" sz="1600"/>
          </a:p>
        </p:txBody>
      </p:sp>
      <p:sp>
        <p:nvSpPr>
          <p:cNvPr id="18479" name="Text Box 68"/>
          <p:cNvSpPr txBox="1">
            <a:spLocks noChangeArrowheads="1"/>
          </p:cNvSpPr>
          <p:nvPr/>
        </p:nvSpPr>
        <p:spPr bwMode="auto">
          <a:xfrm>
            <a:off x="96774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/>
              <a:t>1</a:t>
            </a:r>
          </a:p>
        </p:txBody>
      </p:sp>
      <p:sp>
        <p:nvSpPr>
          <p:cNvPr id="18480" name="Text Box 69"/>
          <p:cNvSpPr txBox="1">
            <a:spLocks noChangeArrowheads="1"/>
          </p:cNvSpPr>
          <p:nvPr/>
        </p:nvSpPr>
        <p:spPr bwMode="auto">
          <a:xfrm>
            <a:off x="8077200" y="5181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/>
              <a:t>1</a:t>
            </a:r>
          </a:p>
        </p:txBody>
      </p:sp>
      <p:sp>
        <p:nvSpPr>
          <p:cNvPr id="18481" name="Line 70"/>
          <p:cNvSpPr>
            <a:spLocks noChangeShapeType="1"/>
          </p:cNvSpPr>
          <p:nvPr/>
        </p:nvSpPr>
        <p:spPr bwMode="auto">
          <a:xfrm flipH="1">
            <a:off x="8763000" y="5105400"/>
            <a:ext cx="1066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Text Box 71"/>
          <p:cNvSpPr txBox="1">
            <a:spLocks noChangeArrowheads="1"/>
          </p:cNvSpPr>
          <p:nvPr/>
        </p:nvSpPr>
        <p:spPr bwMode="auto">
          <a:xfrm>
            <a:off x="9144000" y="5029200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7960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0C801E5-FD8B-5D45-AF8B-CF2806045595}" type="slidenum">
              <a:rPr lang="en-GB" altLang="en-US" sz="1400"/>
              <a:pPr/>
              <a:t>18</a:t>
            </a:fld>
            <a:endParaRPr lang="en-GB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01485" y="1600200"/>
            <a:ext cx="10522857" cy="48006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>
                <a:latin typeface="Arial" charset="0"/>
              </a:rPr>
              <a:t>Uses the same evaluation function as used by Algorithm A search, except adds the constraint that: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altLang="en-US" sz="2000" dirty="0">
                <a:latin typeface="Arial" charset="0"/>
              </a:rPr>
              <a:t>For all nodes </a:t>
            </a:r>
            <a:r>
              <a:rPr lang="en-GB" altLang="en-US" sz="2000" i="1" dirty="0">
                <a:latin typeface="Arial" charset="0"/>
              </a:rPr>
              <a:t>n</a:t>
            </a:r>
            <a:r>
              <a:rPr lang="en-GB" altLang="en-US" sz="2000" dirty="0">
                <a:latin typeface="Arial" charset="0"/>
              </a:rPr>
              <a:t> in the search space, </a:t>
            </a:r>
            <a:r>
              <a:rPr lang="en-GB" altLang="en-US" sz="2000" i="1" dirty="0">
                <a:latin typeface="Arial" charset="0"/>
              </a:rPr>
              <a:t>h</a:t>
            </a:r>
            <a:r>
              <a:rPr lang="en-GB" altLang="en-US" sz="2000" dirty="0">
                <a:latin typeface="Arial" charset="0"/>
              </a:rPr>
              <a:t>(</a:t>
            </a:r>
            <a:r>
              <a:rPr lang="en-GB" altLang="en-US" sz="2000" i="1" dirty="0">
                <a:latin typeface="Arial" charset="0"/>
              </a:rPr>
              <a:t>n</a:t>
            </a:r>
            <a:r>
              <a:rPr lang="en-GB" altLang="en-US" sz="2000" dirty="0">
                <a:latin typeface="Arial" charset="0"/>
              </a:rPr>
              <a:t>) </a:t>
            </a:r>
            <a:r>
              <a:rPr lang="en-GB" altLang="en-US" sz="2000" dirty="0">
                <a:latin typeface="Arial" charset="0"/>
                <a:sym typeface="Symbol" charset="2"/>
              </a:rPr>
              <a:t></a:t>
            </a:r>
            <a:r>
              <a:rPr lang="en-GB" altLang="en-US" sz="2000" dirty="0">
                <a:latin typeface="Arial" charset="0"/>
              </a:rPr>
              <a:t> </a:t>
            </a:r>
            <a:r>
              <a:rPr lang="en-GB" altLang="en-US" sz="2000" i="1" dirty="0">
                <a:latin typeface="Arial" charset="0"/>
              </a:rPr>
              <a:t>h</a:t>
            </a:r>
            <a:r>
              <a:rPr lang="en-GB" altLang="en-US" sz="2000" dirty="0">
                <a:latin typeface="Arial" charset="0"/>
              </a:rPr>
              <a:t>*(</a:t>
            </a:r>
            <a:r>
              <a:rPr lang="en-GB" altLang="en-US" sz="2000" i="1" dirty="0">
                <a:latin typeface="Arial" charset="0"/>
              </a:rPr>
              <a:t>n</a:t>
            </a:r>
            <a:r>
              <a:rPr lang="en-GB" altLang="en-US" sz="2000" dirty="0">
                <a:latin typeface="Arial" charset="0"/>
              </a:rPr>
              <a:t>), where </a:t>
            </a:r>
            <a:r>
              <a:rPr lang="en-GB" altLang="en-US" sz="2000" i="1" dirty="0">
                <a:latin typeface="Arial" charset="0"/>
              </a:rPr>
              <a:t>h</a:t>
            </a:r>
            <a:r>
              <a:rPr lang="en-GB" altLang="en-US" sz="2000" dirty="0">
                <a:latin typeface="Arial" charset="0"/>
              </a:rPr>
              <a:t>*(</a:t>
            </a:r>
            <a:r>
              <a:rPr lang="en-GB" altLang="en-US" sz="2000" i="1" dirty="0">
                <a:latin typeface="Arial" charset="0"/>
              </a:rPr>
              <a:t>n</a:t>
            </a:r>
            <a:r>
              <a:rPr lang="en-GB" altLang="en-US" sz="2000" dirty="0">
                <a:latin typeface="Arial" charset="0"/>
              </a:rPr>
              <a:t>) is the true cost of the minimal cost path from </a:t>
            </a:r>
            <a:r>
              <a:rPr lang="en-GB" altLang="en-US" sz="2000" i="1" dirty="0">
                <a:latin typeface="Arial" charset="0"/>
              </a:rPr>
              <a:t>n</a:t>
            </a:r>
            <a:r>
              <a:rPr lang="en-GB" altLang="en-US" sz="2000" dirty="0">
                <a:latin typeface="Arial" charset="0"/>
              </a:rPr>
              <a:t> to a goal</a:t>
            </a:r>
            <a:r>
              <a:rPr lang="en-GB" altLang="en-US" sz="2000" dirty="0" smtClean="0">
                <a:latin typeface="Arial" charset="0"/>
              </a:rPr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GB" altLang="en-US" sz="2000" dirty="0">
              <a:latin typeface="Arial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GB" altLang="en-US" sz="2000" dirty="0"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>
                <a:solidFill>
                  <a:srgbClr val="FF0000"/>
                </a:solidFill>
                <a:latin typeface="Arial" charset="0"/>
              </a:rPr>
              <a:t>When </a:t>
            </a:r>
            <a:r>
              <a:rPr lang="en-GB" altLang="en-US" sz="2400" i="1" dirty="0">
                <a:solidFill>
                  <a:srgbClr val="FF0000"/>
                </a:solidFill>
                <a:latin typeface="Arial" charset="0"/>
              </a:rPr>
              <a:t>h</a:t>
            </a:r>
            <a:r>
              <a:rPr lang="en-GB" altLang="en-US" sz="2400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GB" altLang="en-US" sz="2400" i="1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GB" altLang="en-US" sz="2400" dirty="0">
                <a:solidFill>
                  <a:srgbClr val="FF0000"/>
                </a:solidFill>
                <a:latin typeface="Arial" charset="0"/>
              </a:rPr>
              <a:t>) </a:t>
            </a:r>
            <a:r>
              <a:rPr lang="en-GB" altLang="en-US" sz="2400" dirty="0">
                <a:solidFill>
                  <a:srgbClr val="FF0000"/>
                </a:solidFill>
                <a:latin typeface="Arial" charset="0"/>
                <a:sym typeface="Symbol" charset="2"/>
              </a:rPr>
              <a:t></a:t>
            </a:r>
            <a:r>
              <a:rPr lang="en-GB" altLang="en-US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GB" altLang="en-US" sz="2400" i="1" dirty="0">
                <a:solidFill>
                  <a:srgbClr val="FF0000"/>
                </a:solidFill>
                <a:latin typeface="Arial" charset="0"/>
              </a:rPr>
              <a:t>h</a:t>
            </a:r>
            <a:r>
              <a:rPr lang="en-GB" altLang="en-US" sz="2400" dirty="0">
                <a:solidFill>
                  <a:srgbClr val="FF0000"/>
                </a:solidFill>
                <a:latin typeface="Arial" charset="0"/>
              </a:rPr>
              <a:t>*(</a:t>
            </a:r>
            <a:r>
              <a:rPr lang="en-GB" altLang="en-US" sz="2400" i="1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GB" altLang="en-US" sz="2400" dirty="0">
                <a:solidFill>
                  <a:srgbClr val="FF0000"/>
                </a:solidFill>
                <a:latin typeface="Arial" charset="0"/>
              </a:rPr>
              <a:t>) holds for all </a:t>
            </a:r>
            <a:r>
              <a:rPr lang="en-GB" altLang="en-US" sz="2400" i="1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GB" altLang="en-US" sz="2400" dirty="0">
                <a:solidFill>
                  <a:srgbClr val="FF0000"/>
                </a:solidFill>
                <a:latin typeface="Arial" charset="0"/>
              </a:rPr>
              <a:t>, then </a:t>
            </a:r>
            <a:r>
              <a:rPr lang="en-GB" altLang="en-US" sz="2400" b="1" i="1" dirty="0">
                <a:solidFill>
                  <a:srgbClr val="FF0000"/>
                </a:solidFill>
                <a:latin typeface="Arial" charset="0"/>
              </a:rPr>
              <a:t>h</a:t>
            </a:r>
            <a:r>
              <a:rPr lang="en-GB" altLang="en-US" sz="2400" b="1" dirty="0">
                <a:solidFill>
                  <a:srgbClr val="FF0000"/>
                </a:solidFill>
                <a:latin typeface="Arial" charset="0"/>
              </a:rPr>
              <a:t> is </a:t>
            </a:r>
            <a:r>
              <a:rPr lang="en-GB" altLang="en-US" sz="2400" b="1" i="1" dirty="0">
                <a:solidFill>
                  <a:srgbClr val="FF0000"/>
                </a:solidFill>
                <a:latin typeface="Arial" charset="0"/>
              </a:rPr>
              <a:t>admissible</a:t>
            </a:r>
            <a:r>
              <a:rPr lang="en-GB" altLang="en-US" sz="2400" dirty="0">
                <a:solidFill>
                  <a:srgbClr val="FF0000"/>
                </a:solidFill>
                <a:latin typeface="Arial" charset="0"/>
              </a:rPr>
              <a:t>,  </a:t>
            </a:r>
            <a:endParaRPr lang="en-GB" altLang="en-US" sz="2400" dirty="0" smtClean="0">
              <a:solidFill>
                <a:srgbClr val="FF0000"/>
              </a:solidFill>
              <a:latin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400" dirty="0">
                <a:solidFill>
                  <a:srgbClr val="FF0000"/>
                </a:solidFill>
                <a:latin typeface="Arial" charset="0"/>
              </a:rPr>
              <a:t>	</a:t>
            </a:r>
            <a:r>
              <a:rPr lang="en-GB" altLang="en-US" sz="2400" dirty="0" smtClean="0">
                <a:solidFill>
                  <a:srgbClr val="FF0000"/>
                </a:solidFill>
                <a:latin typeface="Arial" charset="0"/>
              </a:rPr>
              <a:t>i.e</a:t>
            </a:r>
            <a:r>
              <a:rPr lang="en-GB" altLang="en-US" sz="2400" dirty="0">
                <a:solidFill>
                  <a:srgbClr val="FF0000"/>
                </a:solidFill>
                <a:latin typeface="Arial" charset="0"/>
              </a:rPr>
              <a:t>., it </a:t>
            </a:r>
            <a:r>
              <a:rPr lang="en-GB" altLang="en-US" sz="2400" u="sng" dirty="0">
                <a:solidFill>
                  <a:srgbClr val="FF0000"/>
                </a:solidFill>
                <a:latin typeface="Arial" charset="0"/>
              </a:rPr>
              <a:t>never overestimates the cost to the nearest goal</a:t>
            </a:r>
            <a:r>
              <a:rPr lang="en-GB" altLang="en-US" sz="2400" dirty="0">
                <a:solidFill>
                  <a:srgbClr val="FF0000"/>
                </a:solidFill>
                <a:latin typeface="Arial" charset="0"/>
              </a:rPr>
              <a:t>.</a:t>
            </a:r>
            <a:endParaRPr lang="en-GB" altLang="en-US" sz="1600" dirty="0">
              <a:solidFill>
                <a:srgbClr val="FF00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>
                <a:latin typeface="Arial" charset="0"/>
              </a:rPr>
              <a:t>An admissible heuristic guarantees that a node on the optimal path can never look so bad to be not considered. 	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altLang="en-US" sz="2000" dirty="0">
                <a:latin typeface="Arial" charset="0"/>
              </a:rPr>
              <a:t>E.g. straight-line heuristic.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sz="3200">
                <a:latin typeface="Arial" charset="0"/>
              </a:rPr>
              <a:t>A*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1931037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35F510E-8504-6048-8B23-3851EF91B40E}" type="slidenum">
              <a:rPr lang="en-GB" altLang="en-US" sz="1400"/>
              <a:pPr/>
              <a:t>19</a:t>
            </a:fld>
            <a:endParaRPr lang="en-GB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9543" y="1600200"/>
            <a:ext cx="5798457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dirty="0">
                <a:latin typeface="Arial" charset="0"/>
              </a:rPr>
              <a:t>Complete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n-US" sz="2400" dirty="0">
                <a:latin typeface="Arial" charset="0"/>
              </a:rPr>
              <a:t>	whenever the branching is finite, and every operator has a fixed positive cost.</a:t>
            </a:r>
          </a:p>
          <a:p>
            <a:pPr>
              <a:lnSpc>
                <a:spcPct val="80000"/>
              </a:lnSpc>
            </a:pPr>
            <a:r>
              <a:rPr lang="en-GB" altLang="en-US" dirty="0">
                <a:latin typeface="Arial" charset="0"/>
              </a:rPr>
              <a:t>Optimal.</a:t>
            </a:r>
          </a:p>
          <a:p>
            <a:pPr marL="573088" lvl="1" indent="-225425">
              <a:lnSpc>
                <a:spcPct val="80000"/>
              </a:lnSpc>
              <a:buFontTx/>
              <a:buChar char="•"/>
            </a:pPr>
            <a:r>
              <a:rPr lang="en-US" altLang="en-US" b="1" dirty="0">
                <a:latin typeface="Arial" charset="0"/>
              </a:rPr>
              <a:t>Admissible</a:t>
            </a:r>
            <a:r>
              <a:rPr lang="en-US" altLang="en-US" dirty="0">
                <a:latin typeface="Arial" charset="0"/>
              </a:rPr>
              <a:t>:  for every node </a:t>
            </a:r>
            <a:r>
              <a:rPr lang="en-US" altLang="en-US" i="1" dirty="0">
                <a:latin typeface="Arial" charset="0"/>
              </a:rPr>
              <a:t>n</a:t>
            </a:r>
            <a:r>
              <a:rPr lang="en-US" altLang="en-US" dirty="0">
                <a:latin typeface="Arial" charset="0"/>
              </a:rPr>
              <a:t>, </a:t>
            </a:r>
            <a:r>
              <a:rPr lang="en-US" altLang="en-US" i="1" dirty="0">
                <a:latin typeface="Arial" charset="0"/>
              </a:rPr>
              <a:t>h</a:t>
            </a:r>
            <a:r>
              <a:rPr lang="en-US" altLang="en-US" dirty="0">
                <a:latin typeface="Arial" charset="0"/>
              </a:rPr>
              <a:t>(</a:t>
            </a:r>
            <a:r>
              <a:rPr lang="en-US" altLang="en-US" i="1" dirty="0">
                <a:latin typeface="Arial" charset="0"/>
              </a:rPr>
              <a:t>n</a:t>
            </a:r>
            <a:r>
              <a:rPr lang="en-US" altLang="en-US" dirty="0">
                <a:latin typeface="Arial" charset="0"/>
              </a:rPr>
              <a:t>) </a:t>
            </a:r>
            <a:r>
              <a:rPr lang="en-US" altLang="en-US" dirty="0">
                <a:latin typeface="Arial" charset="0"/>
                <a:sym typeface="Symbol" charset="2"/>
              </a:rPr>
              <a:t> actual cost from node </a:t>
            </a:r>
            <a:r>
              <a:rPr lang="en-US" altLang="en-US" i="1" dirty="0">
                <a:latin typeface="Arial" charset="0"/>
                <a:sym typeface="Symbol" charset="2"/>
              </a:rPr>
              <a:t>n</a:t>
            </a:r>
            <a:r>
              <a:rPr lang="en-US" altLang="en-US" dirty="0">
                <a:latin typeface="Arial" charset="0"/>
                <a:sym typeface="Symbol" charset="2"/>
              </a:rPr>
              <a:t> to the goal.</a:t>
            </a:r>
          </a:p>
          <a:p>
            <a:pPr marL="573088" lvl="1" indent="-225425">
              <a:lnSpc>
                <a:spcPct val="80000"/>
              </a:lnSpc>
              <a:buFontTx/>
              <a:buChar char="•"/>
            </a:pPr>
            <a:r>
              <a:rPr lang="en-US" altLang="en-US" b="1" dirty="0">
                <a:latin typeface="Arial" charset="0"/>
                <a:sym typeface="Symbol" charset="2"/>
              </a:rPr>
              <a:t>Consistent (monotonic)</a:t>
            </a:r>
            <a:r>
              <a:rPr lang="en-US" altLang="en-US" dirty="0">
                <a:latin typeface="Arial" charset="0"/>
                <a:sym typeface="Symbol" charset="2"/>
              </a:rPr>
              <a:t>:  for every node </a:t>
            </a:r>
            <a:r>
              <a:rPr lang="en-US" altLang="en-US" i="1" dirty="0">
                <a:latin typeface="Arial" charset="0"/>
                <a:sym typeface="Symbol" charset="2"/>
              </a:rPr>
              <a:t>n</a:t>
            </a:r>
            <a:r>
              <a:rPr lang="en-US" altLang="en-US" dirty="0">
                <a:latin typeface="Arial" charset="0"/>
                <a:sym typeface="Symbol" charset="2"/>
              </a:rPr>
              <a:t> and every successor of </a:t>
            </a:r>
            <a:r>
              <a:rPr lang="en-US" altLang="en-US" i="1" dirty="0">
                <a:latin typeface="Arial" charset="0"/>
                <a:sym typeface="Symbol" charset="2"/>
              </a:rPr>
              <a:t>n</a:t>
            </a:r>
            <a:r>
              <a:rPr lang="en-US" altLang="en-US" dirty="0">
                <a:latin typeface="Arial" charset="0"/>
                <a:sym typeface="Symbol" charset="2"/>
              </a:rPr>
              <a:t> (</a:t>
            </a:r>
            <a:r>
              <a:rPr lang="en-US" altLang="en-US" i="1" dirty="0">
                <a:latin typeface="Arial" charset="0"/>
                <a:sym typeface="Symbol" charset="2"/>
              </a:rPr>
              <a:t>n’</a:t>
            </a:r>
            <a:r>
              <a:rPr lang="en-US" altLang="en-US" dirty="0">
                <a:latin typeface="Arial" charset="0"/>
                <a:sym typeface="Symbol" charset="2"/>
              </a:rPr>
              <a:t>): </a:t>
            </a:r>
            <a:r>
              <a:rPr lang="en-US" altLang="en-US" i="1" dirty="0">
                <a:latin typeface="Arial" charset="0"/>
                <a:sym typeface="Symbol" charset="2"/>
              </a:rPr>
              <a:t>h</a:t>
            </a:r>
            <a:r>
              <a:rPr lang="en-US" altLang="en-US" dirty="0">
                <a:latin typeface="Arial" charset="0"/>
                <a:sym typeface="Symbol" charset="2"/>
              </a:rPr>
              <a:t>(</a:t>
            </a:r>
            <a:r>
              <a:rPr lang="en-US" altLang="en-US" i="1" dirty="0">
                <a:latin typeface="Arial" charset="0"/>
                <a:sym typeface="Symbol" charset="2"/>
              </a:rPr>
              <a:t>n</a:t>
            </a:r>
            <a:r>
              <a:rPr lang="en-US" altLang="en-US" dirty="0">
                <a:latin typeface="Arial" charset="0"/>
                <a:sym typeface="Symbol" charset="2"/>
              </a:rPr>
              <a:t>)  </a:t>
            </a:r>
            <a:r>
              <a:rPr lang="en-US" altLang="en-US" i="1" dirty="0">
                <a:latin typeface="Arial" charset="0"/>
                <a:sym typeface="Symbol" charset="2"/>
              </a:rPr>
              <a:t>h</a:t>
            </a:r>
            <a:r>
              <a:rPr lang="en-US" altLang="en-US" dirty="0">
                <a:latin typeface="Arial" charset="0"/>
                <a:sym typeface="Symbol" charset="2"/>
              </a:rPr>
              <a:t>(</a:t>
            </a:r>
            <a:r>
              <a:rPr lang="en-US" altLang="en-US" i="1" dirty="0">
                <a:latin typeface="Arial" charset="0"/>
                <a:sym typeface="Symbol" charset="2"/>
              </a:rPr>
              <a:t>n</a:t>
            </a:r>
            <a:r>
              <a:rPr lang="en-US" altLang="en-US" dirty="0">
                <a:latin typeface="Arial" charset="0"/>
                <a:sym typeface="Symbol" charset="2"/>
              </a:rPr>
              <a:t>’) + </a:t>
            </a:r>
            <a:r>
              <a:rPr lang="en-US" altLang="en-US" i="1" dirty="0">
                <a:latin typeface="Arial" charset="0"/>
                <a:sym typeface="Symbol" charset="2"/>
              </a:rPr>
              <a:t>c</a:t>
            </a:r>
            <a:r>
              <a:rPr lang="en-US" altLang="en-US" dirty="0">
                <a:latin typeface="Arial" charset="0"/>
                <a:sym typeface="Symbol" charset="2"/>
              </a:rPr>
              <a:t>(</a:t>
            </a:r>
            <a:r>
              <a:rPr lang="en-US" altLang="en-US" i="1" dirty="0">
                <a:latin typeface="Arial" charset="0"/>
                <a:sym typeface="Symbol" charset="2"/>
              </a:rPr>
              <a:t>n</a:t>
            </a:r>
            <a:r>
              <a:rPr lang="en-US" altLang="en-US" dirty="0">
                <a:latin typeface="Arial" charset="0"/>
                <a:sym typeface="Symbol" charset="2"/>
              </a:rPr>
              <a:t>, </a:t>
            </a:r>
            <a:r>
              <a:rPr lang="en-US" altLang="en-US" i="1" dirty="0">
                <a:latin typeface="Arial" charset="0"/>
                <a:sym typeface="Symbol" charset="2"/>
              </a:rPr>
              <a:t>n’</a:t>
            </a:r>
            <a:r>
              <a:rPr lang="en-US" altLang="en-US" dirty="0">
                <a:latin typeface="Arial" charset="0"/>
                <a:sym typeface="Symbol" charset="2"/>
              </a:rPr>
              <a:t>)</a:t>
            </a:r>
            <a:r>
              <a:rPr lang="en-US" altLang="en-US" i="1" dirty="0">
                <a:latin typeface="Arial" charset="0"/>
                <a:sym typeface="Symbol" charset="2"/>
              </a:rPr>
              <a:t>,</a:t>
            </a:r>
            <a:r>
              <a:rPr lang="en-US" altLang="en-US" dirty="0">
                <a:latin typeface="Arial" charset="0"/>
                <a:sym typeface="Symbol" charset="2"/>
              </a:rPr>
              <a:t> </a:t>
            </a:r>
            <a:r>
              <a:rPr lang="en-GB" altLang="en-US" dirty="0">
                <a:latin typeface="Arial" charset="0"/>
              </a:rPr>
              <a:t>where </a:t>
            </a:r>
            <a:r>
              <a:rPr lang="en-GB" altLang="en-US" i="1" dirty="0">
                <a:latin typeface="Arial" charset="0"/>
              </a:rPr>
              <a:t>c</a:t>
            </a:r>
            <a:r>
              <a:rPr lang="en-GB" altLang="en-US" dirty="0">
                <a:latin typeface="Arial" charset="0"/>
              </a:rPr>
              <a:t>(</a:t>
            </a:r>
            <a:r>
              <a:rPr lang="en-GB" altLang="en-US" i="1" dirty="0">
                <a:latin typeface="Arial" charset="0"/>
              </a:rPr>
              <a:t>n</a:t>
            </a:r>
            <a:r>
              <a:rPr lang="en-GB" altLang="en-US" dirty="0">
                <a:latin typeface="Arial" charset="0"/>
              </a:rPr>
              <a:t>, </a:t>
            </a:r>
            <a:r>
              <a:rPr lang="en-GB" altLang="en-US" i="1" dirty="0">
                <a:latin typeface="Arial" charset="0"/>
              </a:rPr>
              <a:t>n'</a:t>
            </a:r>
            <a:r>
              <a:rPr lang="en-GB" altLang="en-US" dirty="0">
                <a:latin typeface="Arial" charset="0"/>
              </a:rPr>
              <a:t>) is step cost from </a:t>
            </a:r>
            <a:r>
              <a:rPr lang="en-GB" altLang="en-US" i="1" dirty="0">
                <a:latin typeface="Arial" charset="0"/>
              </a:rPr>
              <a:t>n</a:t>
            </a:r>
            <a:r>
              <a:rPr lang="en-GB" altLang="en-US" dirty="0">
                <a:latin typeface="Arial" charset="0"/>
              </a:rPr>
              <a:t> to </a:t>
            </a:r>
            <a:r>
              <a:rPr lang="en-GB" altLang="en-US" i="1" dirty="0">
                <a:latin typeface="Arial" charset="0"/>
              </a:rPr>
              <a:t>n'</a:t>
            </a:r>
            <a:r>
              <a:rPr lang="en-GB" altLang="en-US" dirty="0">
                <a:latin typeface="Arial" charset="0"/>
              </a:rPr>
              <a:t> </a:t>
            </a:r>
            <a:endParaRPr lang="en-US" altLang="en-US" dirty="0">
              <a:latin typeface="Arial" charset="0"/>
              <a:sym typeface="Symbol" charset="2"/>
            </a:endParaRP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sz="3200">
                <a:latin typeface="Arial" charset="0"/>
              </a:rPr>
              <a:t>A* Search Algorithm (2)</a:t>
            </a:r>
          </a:p>
        </p:txBody>
      </p:sp>
      <p:grpSp>
        <p:nvGrpSpPr>
          <p:cNvPr id="20485" name="Group 26"/>
          <p:cNvGrpSpPr>
            <a:grpSpLocks/>
          </p:cNvGrpSpPr>
          <p:nvPr/>
        </p:nvGrpSpPr>
        <p:grpSpPr bwMode="auto">
          <a:xfrm>
            <a:off x="7467600" y="1828800"/>
            <a:ext cx="2209800" cy="2514600"/>
            <a:chOff x="5943600" y="1828800"/>
            <a:chExt cx="2209800" cy="2514600"/>
          </a:xfrm>
        </p:grpSpPr>
        <p:sp>
          <p:nvSpPr>
            <p:cNvPr id="20486" name="Oval 4"/>
            <p:cNvSpPr>
              <a:spLocks noChangeArrowheads="1"/>
            </p:cNvSpPr>
            <p:nvPr/>
          </p:nvSpPr>
          <p:spPr bwMode="auto">
            <a:xfrm>
              <a:off x="6781800" y="1828800"/>
              <a:ext cx="6096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2000">
                  <a:latin typeface="Arial" charset="0"/>
                </a:rPr>
                <a:t>S</a:t>
              </a:r>
              <a:endParaRPr lang="en-GB" altLang="en-US">
                <a:latin typeface="Arial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id-ID" altLang="en-US" sz="1800">
                  <a:latin typeface="Arial" charset="0"/>
                </a:rPr>
                <a:t>h</a:t>
              </a:r>
              <a:r>
                <a:rPr lang="en-GB" altLang="en-US" sz="1800">
                  <a:latin typeface="Arial" charset="0"/>
                </a:rPr>
                <a:t>=</a:t>
              </a:r>
              <a:r>
                <a:rPr lang="id-ID" altLang="en-US" sz="1800">
                  <a:latin typeface="Arial" charset="0"/>
                </a:rPr>
                <a:t>5</a:t>
              </a:r>
              <a:endParaRPr lang="en-GB" altLang="en-US"/>
            </a:p>
          </p:txBody>
        </p:sp>
        <p:sp>
          <p:nvSpPr>
            <p:cNvPr id="20487" name="Oval 5"/>
            <p:cNvSpPr>
              <a:spLocks noChangeArrowheads="1"/>
            </p:cNvSpPr>
            <p:nvPr/>
          </p:nvSpPr>
          <p:spPr bwMode="auto">
            <a:xfrm>
              <a:off x="5943600" y="2743200"/>
              <a:ext cx="6096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2000">
                  <a:latin typeface="Arial" charset="0"/>
                </a:rPr>
                <a:t>A</a:t>
              </a:r>
              <a:endParaRPr lang="en-GB" altLang="en-US">
                <a:latin typeface="Arial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id-ID" altLang="en-US" sz="1800">
                  <a:latin typeface="Arial" charset="0"/>
                </a:rPr>
                <a:t>h</a:t>
              </a:r>
              <a:r>
                <a:rPr lang="en-GB" altLang="en-US" sz="1800">
                  <a:latin typeface="Arial" charset="0"/>
                </a:rPr>
                <a:t>=</a:t>
              </a:r>
              <a:r>
                <a:rPr lang="id-ID" altLang="en-US" sz="1800">
                  <a:latin typeface="Arial" charset="0"/>
                </a:rPr>
                <a:t>1</a:t>
              </a:r>
              <a:endParaRPr lang="en-GB" altLang="en-US"/>
            </a:p>
          </p:txBody>
        </p:sp>
        <p:sp>
          <p:nvSpPr>
            <p:cNvPr id="20488" name="Oval 6"/>
            <p:cNvSpPr>
              <a:spLocks noChangeArrowheads="1"/>
            </p:cNvSpPr>
            <p:nvPr/>
          </p:nvSpPr>
          <p:spPr bwMode="auto">
            <a:xfrm>
              <a:off x="7543800" y="2743200"/>
              <a:ext cx="6096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2000">
                  <a:latin typeface="Arial" charset="0"/>
                </a:rPr>
                <a:t>B</a:t>
              </a:r>
              <a:endParaRPr lang="en-GB" altLang="en-US">
                <a:latin typeface="Arial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GB" altLang="en-US" sz="1800">
                  <a:latin typeface="Arial" charset="0"/>
                </a:rPr>
                <a:t>h=</a:t>
              </a:r>
              <a:r>
                <a:rPr lang="en-GB" altLang="en-US" sz="1800">
                  <a:sym typeface="Symbol" charset="2"/>
                </a:rPr>
                <a:t></a:t>
              </a:r>
              <a:endParaRPr lang="en-GB" altLang="en-US" sz="1800">
                <a:latin typeface="Arial" charset="0"/>
                <a:sym typeface="Symbol" charset="2"/>
              </a:endParaRPr>
            </a:p>
          </p:txBody>
        </p:sp>
        <p:sp>
          <p:nvSpPr>
            <p:cNvPr id="20489" name="Oval 7"/>
            <p:cNvSpPr>
              <a:spLocks noChangeArrowheads="1"/>
            </p:cNvSpPr>
            <p:nvPr/>
          </p:nvSpPr>
          <p:spPr bwMode="auto">
            <a:xfrm>
              <a:off x="5943600" y="3733800"/>
              <a:ext cx="6096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2000">
                  <a:latin typeface="Arial" charset="0"/>
                </a:rPr>
                <a:t>C</a:t>
              </a:r>
              <a:endParaRPr lang="en-GB" altLang="en-US">
                <a:latin typeface="Arial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id-ID" altLang="en-US" sz="1800">
                  <a:latin typeface="Arial" charset="0"/>
                </a:rPr>
                <a:t>h</a:t>
              </a:r>
              <a:r>
                <a:rPr lang="en-GB" altLang="en-US" sz="1800">
                  <a:latin typeface="Arial" charset="0"/>
                </a:rPr>
                <a:t>=</a:t>
              </a:r>
              <a:r>
                <a:rPr lang="id-ID" altLang="en-US" sz="1800">
                  <a:latin typeface="Arial" charset="0"/>
                </a:rPr>
                <a:t>0</a:t>
              </a:r>
              <a:endParaRPr lang="en-GB" altLang="en-US">
                <a:latin typeface="Arial" charset="0"/>
              </a:endParaRPr>
            </a:p>
          </p:txBody>
        </p:sp>
        <p:sp>
          <p:nvSpPr>
            <p:cNvPr id="20490" name="Line 11"/>
            <p:cNvSpPr>
              <a:spLocks noChangeShapeType="1"/>
            </p:cNvSpPr>
            <p:nvPr/>
          </p:nvSpPr>
          <p:spPr bwMode="auto">
            <a:xfrm flipH="1">
              <a:off x="6477000" y="236220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2"/>
            <p:cNvSpPr>
              <a:spLocks noChangeShapeType="1"/>
            </p:cNvSpPr>
            <p:nvPr/>
          </p:nvSpPr>
          <p:spPr bwMode="auto">
            <a:xfrm>
              <a:off x="7315200" y="236220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3"/>
            <p:cNvSpPr>
              <a:spLocks noChangeShapeType="1"/>
            </p:cNvSpPr>
            <p:nvPr/>
          </p:nvSpPr>
          <p:spPr bwMode="auto">
            <a:xfrm>
              <a:off x="6248400" y="33528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Text Box 14"/>
            <p:cNvSpPr txBox="1">
              <a:spLocks noChangeArrowheads="1"/>
            </p:cNvSpPr>
            <p:nvPr/>
          </p:nvSpPr>
          <p:spPr bwMode="auto">
            <a:xfrm>
              <a:off x="6400800" y="2286000"/>
              <a:ext cx="29686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d-ID" altLang="en-US" sz="1600">
                  <a:latin typeface="Arial" charset="0"/>
                </a:rPr>
                <a:t>3</a:t>
              </a:r>
              <a:endParaRPr lang="en-GB" altLang="en-US" sz="1600"/>
            </a:p>
          </p:txBody>
        </p:sp>
        <p:sp>
          <p:nvSpPr>
            <p:cNvPr id="20494" name="Text Box 15"/>
            <p:cNvSpPr txBox="1">
              <a:spLocks noChangeArrowheads="1"/>
            </p:cNvSpPr>
            <p:nvPr/>
          </p:nvSpPr>
          <p:spPr bwMode="auto">
            <a:xfrm>
              <a:off x="7467600" y="2286000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d-ID" altLang="en-US" sz="160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GB" altLang="en-US" sz="16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495" name="Text Box 16"/>
            <p:cNvSpPr txBox="1">
              <a:spLocks noChangeArrowheads="1"/>
            </p:cNvSpPr>
            <p:nvPr/>
          </p:nvSpPr>
          <p:spPr bwMode="auto">
            <a:xfrm>
              <a:off x="5943600" y="3352800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41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Session Learning Outcomes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Upon completion of this session, students are expected to be able to</a:t>
            </a:r>
          </a:p>
          <a:p>
            <a:pPr lvl="0"/>
            <a:r>
              <a:rPr lang="en-US" dirty="0" smtClean="0"/>
              <a:t>LO 2 Understand </a:t>
            </a:r>
            <a:r>
              <a:rPr lang="en-US" dirty="0"/>
              <a:t>different approaches and techniques in AI.</a:t>
            </a:r>
          </a:p>
          <a:p>
            <a:pPr lvl="0"/>
            <a:r>
              <a:rPr lang="en-US" dirty="0" smtClean="0"/>
              <a:t>LO 3 Understand </a:t>
            </a:r>
            <a:r>
              <a:rPr lang="en-US" dirty="0"/>
              <a:t>basic mathematical background used in AI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 4 </a:t>
            </a:r>
            <a:r>
              <a:rPr lang="en-US" dirty="0"/>
              <a:t>Apply appropriate computing and mathematical techniques in AI case.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47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D430A90-6D72-F349-9FAA-91A46E7EF4AA}" type="slidenum">
              <a:rPr lang="en-GB" altLang="en-US" sz="1400"/>
              <a:pPr/>
              <a:t>20</a:t>
            </a:fld>
            <a:endParaRPr lang="en-GB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8629" y="1676400"/>
            <a:ext cx="6371771" cy="4648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>
                <a:latin typeface="Arial" charset="0"/>
              </a:rPr>
              <a:t>Time complexity: </a:t>
            </a:r>
            <a:endParaRPr lang="id-ID" altLang="en-US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d-ID" altLang="en-US" dirty="0">
                <a:latin typeface="Arial" charset="0"/>
              </a:rPr>
              <a:t>	</a:t>
            </a:r>
            <a:r>
              <a:rPr lang="en-US" altLang="en-US" sz="2400" dirty="0">
                <a:latin typeface="Arial" charset="0"/>
              </a:rPr>
              <a:t>exponential in [relative error in </a:t>
            </a:r>
            <a:r>
              <a:rPr lang="en-US" altLang="en-US" sz="2400" i="1" dirty="0">
                <a:latin typeface="Arial" charset="0"/>
              </a:rPr>
              <a:t>h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id-ID" altLang="en-US" sz="2400" dirty="0">
                <a:latin typeface="Arial" charset="0"/>
              </a:rPr>
              <a:t>*</a:t>
            </a:r>
            <a:r>
              <a:rPr lang="en-US" altLang="en-US" sz="2400" dirty="0">
                <a:latin typeface="Arial" charset="0"/>
              </a:rPr>
              <a:t> length of solution].</a:t>
            </a:r>
            <a:endParaRPr lang="en-GB" altLang="en-US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latin typeface="Arial" charset="0"/>
              </a:rPr>
              <a:t>Space complexity: </a:t>
            </a:r>
            <a:endParaRPr lang="id-ID" altLang="en-US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d-ID" altLang="en-US" dirty="0">
                <a:latin typeface="Arial" charset="0"/>
              </a:rPr>
              <a:t>	</a:t>
            </a:r>
            <a:r>
              <a:rPr lang="en-US" altLang="en-US" dirty="0">
                <a:latin typeface="Arial" charset="0"/>
              </a:rPr>
              <a:t>O(</a:t>
            </a:r>
            <a:r>
              <a:rPr lang="en-US" altLang="en-US" i="1" dirty="0" err="1">
                <a:latin typeface="Arial" charset="0"/>
              </a:rPr>
              <a:t>b</a:t>
            </a:r>
            <a:r>
              <a:rPr lang="en-US" altLang="en-US" i="1" baseline="30000" dirty="0" err="1">
                <a:latin typeface="Arial" charset="0"/>
              </a:rPr>
              <a:t>m</a:t>
            </a:r>
            <a:r>
              <a:rPr lang="en-US" altLang="en-US" dirty="0">
                <a:latin typeface="Arial" charset="0"/>
              </a:rPr>
              <a:t>), where </a:t>
            </a:r>
            <a:r>
              <a:rPr lang="en-US" altLang="en-US" i="1" dirty="0">
                <a:latin typeface="Arial" charset="0"/>
              </a:rPr>
              <a:t>m</a:t>
            </a:r>
            <a:r>
              <a:rPr lang="en-US" altLang="en-US" dirty="0">
                <a:latin typeface="Arial" charset="0"/>
              </a:rPr>
              <a:t>: the maximum depth of the search space.</a:t>
            </a:r>
            <a:endParaRPr lang="en-GB" altLang="en-US" dirty="0">
              <a:latin typeface="Arial" charset="0"/>
            </a:endParaRP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sz="3200">
                <a:latin typeface="Arial" charset="0"/>
              </a:rPr>
              <a:t>A* Search Algorithm (2)</a:t>
            </a:r>
          </a:p>
        </p:txBody>
      </p:sp>
      <p:sp>
        <p:nvSpPr>
          <p:cNvPr id="21509" name="Oval 30"/>
          <p:cNvSpPr>
            <a:spLocks noChangeArrowheads="1"/>
          </p:cNvSpPr>
          <p:nvPr/>
        </p:nvSpPr>
        <p:spPr bwMode="auto">
          <a:xfrm>
            <a:off x="8305800" y="1828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id-ID" altLang="en-US" sz="1800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id-ID" altLang="en-US" sz="1800">
                <a:latin typeface="Arial" charset="0"/>
              </a:rPr>
              <a:t>5</a:t>
            </a:r>
            <a:endParaRPr lang="en-GB" altLang="en-US"/>
          </a:p>
        </p:txBody>
      </p:sp>
      <p:sp>
        <p:nvSpPr>
          <p:cNvPr id="21510" name="Oval 31"/>
          <p:cNvSpPr>
            <a:spLocks noChangeArrowheads="1"/>
          </p:cNvSpPr>
          <p:nvPr/>
        </p:nvSpPr>
        <p:spPr bwMode="auto">
          <a:xfrm>
            <a:off x="7467600" y="27432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A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80000"/>
              </a:lnSpc>
            </a:pPr>
            <a:r>
              <a:rPr lang="id-ID" altLang="en-US" sz="1800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id-ID" altLang="en-US" sz="1800">
                <a:latin typeface="Arial" charset="0"/>
              </a:rPr>
              <a:t>2</a:t>
            </a:r>
            <a:endParaRPr lang="en-GB" altLang="en-US"/>
          </a:p>
        </p:txBody>
      </p:sp>
      <p:sp>
        <p:nvSpPr>
          <p:cNvPr id="21511" name="Oval 32"/>
          <p:cNvSpPr>
            <a:spLocks noChangeArrowheads="1"/>
          </p:cNvSpPr>
          <p:nvPr/>
        </p:nvSpPr>
        <p:spPr bwMode="auto">
          <a:xfrm>
            <a:off x="9067800" y="27432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B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>
                <a:latin typeface="Arial" charset="0"/>
              </a:rPr>
              <a:t>h=</a:t>
            </a:r>
            <a:r>
              <a:rPr lang="id-ID" altLang="en-US" sz="1800">
                <a:latin typeface="Arial" charset="0"/>
                <a:sym typeface="Symbol" charset="2"/>
              </a:rPr>
              <a:t>1</a:t>
            </a:r>
            <a:endParaRPr lang="en-GB" altLang="en-US" sz="1800">
              <a:latin typeface="Arial" charset="0"/>
              <a:sym typeface="Symbol" charset="2"/>
            </a:endParaRPr>
          </a:p>
        </p:txBody>
      </p:sp>
      <p:sp>
        <p:nvSpPr>
          <p:cNvPr id="21512" name="Oval 33"/>
          <p:cNvSpPr>
            <a:spLocks noChangeArrowheads="1"/>
          </p:cNvSpPr>
          <p:nvPr/>
        </p:nvSpPr>
        <p:spPr bwMode="auto">
          <a:xfrm>
            <a:off x="7467600" y="3733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C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id-ID" altLang="en-US" sz="1800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id-ID" altLang="en-US" sz="1800">
                <a:latin typeface="Arial" charset="0"/>
              </a:rPr>
              <a:t>0</a:t>
            </a:r>
            <a:endParaRPr lang="en-GB" altLang="en-US">
              <a:latin typeface="Arial" charset="0"/>
            </a:endParaRPr>
          </a:p>
        </p:txBody>
      </p:sp>
      <p:sp>
        <p:nvSpPr>
          <p:cNvPr id="21513" name="Line 11"/>
          <p:cNvSpPr>
            <a:spLocks noChangeShapeType="1"/>
          </p:cNvSpPr>
          <p:nvPr/>
        </p:nvSpPr>
        <p:spPr bwMode="auto">
          <a:xfrm flipH="1">
            <a:off x="8001000" y="2362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2"/>
          <p:cNvSpPr>
            <a:spLocks noChangeShapeType="1"/>
          </p:cNvSpPr>
          <p:nvPr/>
        </p:nvSpPr>
        <p:spPr bwMode="auto">
          <a:xfrm>
            <a:off x="8839200" y="2362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77724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Text Box 14"/>
          <p:cNvSpPr txBox="1">
            <a:spLocks noChangeArrowheads="1"/>
          </p:cNvSpPr>
          <p:nvPr/>
        </p:nvSpPr>
        <p:spPr bwMode="auto">
          <a:xfrm>
            <a:off x="7924801" y="2286000"/>
            <a:ext cx="296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id-ID" altLang="en-US" sz="1600">
                <a:latin typeface="Arial" charset="0"/>
              </a:rPr>
              <a:t>3</a:t>
            </a:r>
            <a:endParaRPr lang="en-GB" altLang="en-US" sz="1600"/>
          </a:p>
        </p:txBody>
      </p:sp>
      <p:sp>
        <p:nvSpPr>
          <p:cNvPr id="21517" name="Text Box 15"/>
          <p:cNvSpPr txBox="1">
            <a:spLocks noChangeArrowheads="1"/>
          </p:cNvSpPr>
          <p:nvPr/>
        </p:nvSpPr>
        <p:spPr bwMode="auto">
          <a:xfrm>
            <a:off x="8991601" y="2286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id-ID" altLang="en-US" sz="1600">
                <a:latin typeface="Arial" charset="0"/>
                <a:ea typeface="Arial" charset="0"/>
                <a:cs typeface="Arial" charset="0"/>
              </a:rPr>
              <a:t>2</a:t>
            </a:r>
            <a:endParaRPr lang="en-GB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518" name="Text Box 16"/>
          <p:cNvSpPr txBox="1">
            <a:spLocks noChangeArrowheads="1"/>
          </p:cNvSpPr>
          <p:nvPr/>
        </p:nvSpPr>
        <p:spPr bwMode="auto">
          <a:xfrm>
            <a:off x="7467600" y="3352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/>
              <a:t>2</a:t>
            </a:r>
          </a:p>
        </p:txBody>
      </p:sp>
      <p:sp>
        <p:nvSpPr>
          <p:cNvPr id="21519" name="Oval 40"/>
          <p:cNvSpPr>
            <a:spLocks noChangeArrowheads="1"/>
          </p:cNvSpPr>
          <p:nvPr/>
        </p:nvSpPr>
        <p:spPr bwMode="auto">
          <a:xfrm>
            <a:off x="9067800" y="3733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id-ID" altLang="en-US" sz="2000">
                <a:latin typeface="Arial" charset="0"/>
              </a:rPr>
              <a:t>D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id-ID" altLang="en-US" sz="1800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1800">
                <a:sym typeface="Symbol" charset="2"/>
              </a:rPr>
              <a:t> </a:t>
            </a:r>
            <a:endParaRPr lang="en-GB" altLang="en-US">
              <a:latin typeface="Arial" charset="0"/>
            </a:endParaRPr>
          </a:p>
        </p:txBody>
      </p:sp>
      <p:sp>
        <p:nvSpPr>
          <p:cNvPr id="21520" name="Line 13"/>
          <p:cNvSpPr>
            <a:spLocks noChangeShapeType="1"/>
          </p:cNvSpPr>
          <p:nvPr/>
        </p:nvSpPr>
        <p:spPr bwMode="auto">
          <a:xfrm>
            <a:off x="93726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Text Box 16"/>
          <p:cNvSpPr txBox="1">
            <a:spLocks noChangeArrowheads="1"/>
          </p:cNvSpPr>
          <p:nvPr/>
        </p:nvSpPr>
        <p:spPr bwMode="auto">
          <a:xfrm>
            <a:off x="9067800" y="3352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67612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EA4058E-D6F8-1E44-825F-363103B4B2E7}" type="slidenum">
              <a:rPr lang="en-GB" altLang="en-US" sz="1400"/>
              <a:pPr/>
              <a:t>21</a:t>
            </a:fld>
            <a:endParaRPr lang="en-GB" altLang="en-US" sz="1400"/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A* Search Example</a:t>
            </a:r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8686800" y="1676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=8</a:t>
            </a:r>
            <a:endParaRPr lang="en-GB" altLang="en-US"/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78486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A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8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=8</a:t>
            </a:r>
            <a:endParaRPr lang="en-GB" altLang="en-US"/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86868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B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=4</a:t>
            </a:r>
            <a:endParaRPr lang="en-GB" altLang="en-US"/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95250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C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=3</a:t>
            </a:r>
            <a:endParaRPr lang="en-GB" altLang="en-US">
              <a:latin typeface="Arial" charset="0"/>
            </a:endParaRPr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7848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E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86868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G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=0</a:t>
            </a:r>
            <a:endParaRPr lang="en-GB" altLang="en-US"/>
          </a:p>
        </p:txBody>
      </p: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7086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D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 flipH="1">
            <a:off x="8382000" y="2209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>
            <a:off x="8991600" y="2286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9220200" y="2209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 flipH="1">
            <a:off x="75438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4"/>
          <p:cNvSpPr>
            <a:spLocks noChangeShapeType="1"/>
          </p:cNvSpPr>
          <p:nvPr/>
        </p:nvSpPr>
        <p:spPr bwMode="auto">
          <a:xfrm>
            <a:off x="81534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83820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6"/>
          <p:cNvSpPr>
            <a:spLocks noChangeShapeType="1"/>
          </p:cNvSpPr>
          <p:nvPr/>
        </p:nvSpPr>
        <p:spPr bwMode="auto">
          <a:xfrm>
            <a:off x="89916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7"/>
          <p:cNvSpPr>
            <a:spLocks noChangeShapeType="1"/>
          </p:cNvSpPr>
          <p:nvPr/>
        </p:nvSpPr>
        <p:spPr bwMode="auto">
          <a:xfrm flipH="1">
            <a:off x="92202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Text Box 18"/>
          <p:cNvSpPr txBox="1">
            <a:spLocks noChangeArrowheads="1"/>
          </p:cNvSpPr>
          <p:nvPr/>
        </p:nvSpPr>
        <p:spPr bwMode="auto">
          <a:xfrm>
            <a:off x="83820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1</a:t>
            </a:r>
            <a:endParaRPr lang="en-GB" altLang="en-US" sz="1600"/>
          </a:p>
        </p:txBody>
      </p:sp>
      <p:sp>
        <p:nvSpPr>
          <p:cNvPr id="22548" name="Text Box 19"/>
          <p:cNvSpPr txBox="1">
            <a:spLocks noChangeArrowheads="1"/>
          </p:cNvSpPr>
          <p:nvPr/>
        </p:nvSpPr>
        <p:spPr bwMode="auto">
          <a:xfrm>
            <a:off x="8686801" y="2286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22549" name="Text Box 20"/>
          <p:cNvSpPr txBox="1">
            <a:spLocks noChangeArrowheads="1"/>
          </p:cNvSpPr>
          <p:nvPr/>
        </p:nvSpPr>
        <p:spPr bwMode="auto">
          <a:xfrm>
            <a:off x="93726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8</a:t>
            </a:r>
            <a:endParaRPr lang="en-GB" altLang="en-US" sz="1600"/>
          </a:p>
        </p:txBody>
      </p:sp>
      <p:sp>
        <p:nvSpPr>
          <p:cNvPr id="22550" name="Text Box 21"/>
          <p:cNvSpPr txBox="1">
            <a:spLocks noChangeArrowheads="1"/>
          </p:cNvSpPr>
          <p:nvPr/>
        </p:nvSpPr>
        <p:spPr bwMode="auto">
          <a:xfrm>
            <a:off x="7543801" y="3124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3</a:t>
            </a:r>
            <a:endParaRPr lang="en-GB" altLang="en-US" sz="1600"/>
          </a:p>
        </p:txBody>
      </p:sp>
      <p:sp>
        <p:nvSpPr>
          <p:cNvPr id="22551" name="Text Box 22"/>
          <p:cNvSpPr txBox="1">
            <a:spLocks noChangeArrowheads="1"/>
          </p:cNvSpPr>
          <p:nvPr/>
        </p:nvSpPr>
        <p:spPr bwMode="auto">
          <a:xfrm>
            <a:off x="78486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7</a:t>
            </a:r>
            <a:endParaRPr lang="en-GB" altLang="en-US" sz="1600"/>
          </a:p>
        </p:txBody>
      </p:sp>
      <p:sp>
        <p:nvSpPr>
          <p:cNvPr id="22552" name="Text Box 23"/>
          <p:cNvSpPr txBox="1">
            <a:spLocks noChangeArrowheads="1"/>
          </p:cNvSpPr>
          <p:nvPr/>
        </p:nvSpPr>
        <p:spPr bwMode="auto">
          <a:xfrm>
            <a:off x="8305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9</a:t>
            </a:r>
            <a:endParaRPr lang="en-GB" altLang="en-US" sz="1600"/>
          </a:p>
        </p:txBody>
      </p:sp>
      <p:sp>
        <p:nvSpPr>
          <p:cNvPr id="22553" name="Text Box 24"/>
          <p:cNvSpPr txBox="1">
            <a:spLocks noChangeArrowheads="1"/>
          </p:cNvSpPr>
          <p:nvPr/>
        </p:nvSpPr>
        <p:spPr bwMode="auto">
          <a:xfrm>
            <a:off x="86868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4</a:t>
            </a:r>
            <a:endParaRPr lang="en-GB" altLang="en-US" sz="1600"/>
          </a:p>
        </p:txBody>
      </p:sp>
      <p:sp>
        <p:nvSpPr>
          <p:cNvPr id="22554" name="Text Box 25"/>
          <p:cNvSpPr txBox="1">
            <a:spLocks noChangeArrowheads="1"/>
          </p:cNvSpPr>
          <p:nvPr/>
        </p:nvSpPr>
        <p:spPr bwMode="auto">
          <a:xfrm>
            <a:off x="9448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grpSp>
        <p:nvGrpSpPr>
          <p:cNvPr id="22555" name="Group 27"/>
          <p:cNvGrpSpPr>
            <a:grpSpLocks/>
          </p:cNvGrpSpPr>
          <p:nvPr/>
        </p:nvGrpSpPr>
        <p:grpSpPr bwMode="auto">
          <a:xfrm>
            <a:off x="2133600" y="1676401"/>
            <a:ext cx="4724400" cy="3063875"/>
            <a:chOff x="384" y="912"/>
            <a:chExt cx="2976" cy="1930"/>
          </a:xfrm>
        </p:grpSpPr>
        <p:sp>
          <p:nvSpPr>
            <p:cNvPr id="22565" name="Line 28"/>
            <p:cNvSpPr>
              <a:spLocks noChangeShapeType="1"/>
            </p:cNvSpPr>
            <p:nvPr/>
          </p:nvSpPr>
          <p:spPr bwMode="auto">
            <a:xfrm>
              <a:off x="384" y="91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6" name="Line 29"/>
            <p:cNvSpPr>
              <a:spLocks noChangeShapeType="1"/>
            </p:cNvSpPr>
            <p:nvPr/>
          </p:nvSpPr>
          <p:spPr bwMode="auto">
            <a:xfrm>
              <a:off x="384" y="1152"/>
              <a:ext cx="29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7" name="Line 30"/>
            <p:cNvSpPr>
              <a:spLocks noChangeShapeType="1"/>
            </p:cNvSpPr>
            <p:nvPr/>
          </p:nvSpPr>
          <p:spPr bwMode="auto">
            <a:xfrm>
              <a:off x="384" y="139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8" name="Line 31"/>
            <p:cNvSpPr>
              <a:spLocks noChangeShapeType="1"/>
            </p:cNvSpPr>
            <p:nvPr/>
          </p:nvSpPr>
          <p:spPr bwMode="auto">
            <a:xfrm>
              <a:off x="384" y="163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9" name="Line 32"/>
            <p:cNvSpPr>
              <a:spLocks noChangeShapeType="1"/>
            </p:cNvSpPr>
            <p:nvPr/>
          </p:nvSpPr>
          <p:spPr bwMode="auto">
            <a:xfrm>
              <a:off x="384" y="187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0" name="Line 33"/>
            <p:cNvSpPr>
              <a:spLocks noChangeShapeType="1"/>
            </p:cNvSpPr>
            <p:nvPr/>
          </p:nvSpPr>
          <p:spPr bwMode="auto">
            <a:xfrm>
              <a:off x="384" y="211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1" name="Line 34"/>
            <p:cNvSpPr>
              <a:spLocks noChangeShapeType="1"/>
            </p:cNvSpPr>
            <p:nvPr/>
          </p:nvSpPr>
          <p:spPr bwMode="auto">
            <a:xfrm>
              <a:off x="384" y="235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2" name="Line 35"/>
            <p:cNvSpPr>
              <a:spLocks noChangeShapeType="1"/>
            </p:cNvSpPr>
            <p:nvPr/>
          </p:nvSpPr>
          <p:spPr bwMode="auto">
            <a:xfrm>
              <a:off x="384" y="259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3" name="Line 36"/>
            <p:cNvSpPr>
              <a:spLocks noChangeShapeType="1"/>
            </p:cNvSpPr>
            <p:nvPr/>
          </p:nvSpPr>
          <p:spPr bwMode="auto">
            <a:xfrm>
              <a:off x="384" y="283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4" name="Line 37"/>
            <p:cNvSpPr>
              <a:spLocks noChangeShapeType="1"/>
            </p:cNvSpPr>
            <p:nvPr/>
          </p:nvSpPr>
          <p:spPr bwMode="auto">
            <a:xfrm>
              <a:off x="864" y="912"/>
              <a:ext cx="0" cy="1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5" name="Line 38"/>
            <p:cNvSpPr>
              <a:spLocks noChangeShapeType="1"/>
            </p:cNvSpPr>
            <p:nvPr/>
          </p:nvSpPr>
          <p:spPr bwMode="auto">
            <a:xfrm>
              <a:off x="1488" y="912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6" name="Line 39"/>
            <p:cNvSpPr>
              <a:spLocks noChangeShapeType="1"/>
            </p:cNvSpPr>
            <p:nvPr/>
          </p:nvSpPr>
          <p:spPr bwMode="auto">
            <a:xfrm>
              <a:off x="2064" y="912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7" name="Line 40"/>
            <p:cNvSpPr>
              <a:spLocks noChangeShapeType="1"/>
            </p:cNvSpPr>
            <p:nvPr/>
          </p:nvSpPr>
          <p:spPr bwMode="auto">
            <a:xfrm>
              <a:off x="2688" y="912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8" name="Text Box 41"/>
            <p:cNvSpPr txBox="1">
              <a:spLocks noChangeArrowheads="1"/>
            </p:cNvSpPr>
            <p:nvPr/>
          </p:nvSpPr>
          <p:spPr bwMode="auto">
            <a:xfrm>
              <a:off x="480" y="91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 i="1">
                  <a:latin typeface="Arial" charset="0"/>
                </a:rPr>
                <a:t>n</a:t>
              </a:r>
              <a:endParaRPr lang="en-GB" altLang="en-US"/>
            </a:p>
          </p:txBody>
        </p:sp>
        <p:sp>
          <p:nvSpPr>
            <p:cNvPr id="22579" name="Text Box 42"/>
            <p:cNvSpPr txBox="1">
              <a:spLocks noChangeArrowheads="1"/>
            </p:cNvSpPr>
            <p:nvPr/>
          </p:nvSpPr>
          <p:spPr bwMode="auto">
            <a:xfrm>
              <a:off x="1008" y="912"/>
              <a:ext cx="4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d-ID" altLang="en-US" sz="2000" i="1">
                  <a:latin typeface="Arial" charset="0"/>
                </a:rPr>
                <a:t>h</a:t>
              </a:r>
              <a:r>
                <a:rPr lang="en-GB" altLang="en-US" sz="2000">
                  <a:latin typeface="Arial" charset="0"/>
                </a:rPr>
                <a:t>(</a:t>
              </a:r>
              <a:r>
                <a:rPr lang="en-GB" altLang="en-US" sz="2000" i="1">
                  <a:latin typeface="Arial" charset="0"/>
                </a:rPr>
                <a:t>n</a:t>
              </a:r>
              <a:r>
                <a:rPr lang="en-GB" altLang="en-US" sz="2000">
                  <a:latin typeface="Arial" charset="0"/>
                </a:rPr>
                <a:t>)</a:t>
              </a:r>
              <a:endParaRPr lang="en-GB" altLang="en-US"/>
            </a:p>
          </p:txBody>
        </p:sp>
        <p:sp>
          <p:nvSpPr>
            <p:cNvPr id="22580" name="Text Box 43"/>
            <p:cNvSpPr txBox="1">
              <a:spLocks noChangeArrowheads="1"/>
            </p:cNvSpPr>
            <p:nvPr/>
          </p:nvSpPr>
          <p:spPr bwMode="auto">
            <a:xfrm>
              <a:off x="1584" y="912"/>
              <a:ext cx="4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d-ID" altLang="en-US" sz="2000" i="1">
                  <a:latin typeface="Arial" charset="0"/>
                </a:rPr>
                <a:t>g</a:t>
              </a:r>
              <a:r>
                <a:rPr lang="en-GB" altLang="en-US" sz="2000">
                  <a:latin typeface="Arial" charset="0"/>
                </a:rPr>
                <a:t>(</a:t>
              </a:r>
              <a:r>
                <a:rPr lang="en-GB" altLang="en-US" sz="2000" i="1">
                  <a:latin typeface="Arial" charset="0"/>
                </a:rPr>
                <a:t>n</a:t>
              </a:r>
              <a:r>
                <a:rPr lang="en-GB" altLang="en-US" sz="2000">
                  <a:latin typeface="Arial" charset="0"/>
                </a:rPr>
                <a:t>)</a:t>
              </a:r>
              <a:endParaRPr lang="en-GB" altLang="en-US"/>
            </a:p>
          </p:txBody>
        </p:sp>
        <p:sp>
          <p:nvSpPr>
            <p:cNvPr id="22581" name="Text Box 44"/>
            <p:cNvSpPr txBox="1">
              <a:spLocks noChangeArrowheads="1"/>
            </p:cNvSpPr>
            <p:nvPr/>
          </p:nvSpPr>
          <p:spPr bwMode="auto">
            <a:xfrm>
              <a:off x="2160" y="912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 i="1">
                  <a:latin typeface="Arial" charset="0"/>
                </a:rPr>
                <a:t>f</a:t>
              </a:r>
              <a:r>
                <a:rPr lang="en-GB" altLang="en-US" sz="2000">
                  <a:latin typeface="Arial" charset="0"/>
                </a:rPr>
                <a:t>(</a:t>
              </a:r>
              <a:r>
                <a:rPr lang="en-GB" altLang="en-US" sz="2000" i="1">
                  <a:latin typeface="Arial" charset="0"/>
                </a:rPr>
                <a:t>n</a:t>
              </a:r>
              <a:r>
                <a:rPr lang="en-GB" altLang="en-US" sz="2000">
                  <a:latin typeface="Arial" charset="0"/>
                </a:rPr>
                <a:t>)</a:t>
              </a:r>
              <a:endParaRPr lang="en-GB" altLang="en-US"/>
            </a:p>
          </p:txBody>
        </p:sp>
        <p:sp>
          <p:nvSpPr>
            <p:cNvPr id="22582" name="Text Box 45"/>
            <p:cNvSpPr txBox="1">
              <a:spLocks noChangeArrowheads="1"/>
            </p:cNvSpPr>
            <p:nvPr/>
          </p:nvSpPr>
          <p:spPr bwMode="auto">
            <a:xfrm>
              <a:off x="2832" y="912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 i="1">
                  <a:latin typeface="Arial" charset="0"/>
                </a:rPr>
                <a:t>h</a:t>
              </a:r>
              <a:r>
                <a:rPr lang="en-GB" altLang="en-US" sz="2000">
                  <a:latin typeface="Arial" charset="0"/>
                </a:rPr>
                <a:t>*(</a:t>
              </a:r>
              <a:r>
                <a:rPr lang="en-GB" altLang="en-US" sz="2000" i="1">
                  <a:latin typeface="Arial" charset="0"/>
                </a:rPr>
                <a:t>n</a:t>
              </a:r>
              <a:r>
                <a:rPr lang="en-GB" altLang="en-US" sz="2000">
                  <a:latin typeface="Arial" charset="0"/>
                </a:rPr>
                <a:t>)</a:t>
              </a:r>
              <a:endParaRPr lang="en-GB" altLang="en-US"/>
            </a:p>
          </p:txBody>
        </p:sp>
        <p:sp>
          <p:nvSpPr>
            <p:cNvPr id="22583" name="Text Box 46"/>
            <p:cNvSpPr txBox="1">
              <a:spLocks noChangeArrowheads="1"/>
            </p:cNvSpPr>
            <p:nvPr/>
          </p:nvSpPr>
          <p:spPr bwMode="auto">
            <a:xfrm>
              <a:off x="480" y="115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S</a:t>
              </a:r>
              <a:endParaRPr lang="en-GB" altLang="en-US"/>
            </a:p>
          </p:txBody>
        </p:sp>
        <p:sp>
          <p:nvSpPr>
            <p:cNvPr id="22584" name="Text Box 47"/>
            <p:cNvSpPr txBox="1">
              <a:spLocks noChangeArrowheads="1"/>
            </p:cNvSpPr>
            <p:nvPr/>
          </p:nvSpPr>
          <p:spPr bwMode="auto">
            <a:xfrm>
              <a:off x="480" y="139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A</a:t>
              </a:r>
              <a:endParaRPr lang="en-GB" altLang="en-US"/>
            </a:p>
          </p:txBody>
        </p:sp>
        <p:sp>
          <p:nvSpPr>
            <p:cNvPr id="22585" name="Text Box 48"/>
            <p:cNvSpPr txBox="1">
              <a:spLocks noChangeArrowheads="1"/>
            </p:cNvSpPr>
            <p:nvPr/>
          </p:nvSpPr>
          <p:spPr bwMode="auto">
            <a:xfrm>
              <a:off x="480" y="163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B</a:t>
              </a:r>
              <a:endParaRPr lang="en-GB" altLang="en-US"/>
            </a:p>
          </p:txBody>
        </p:sp>
        <p:sp>
          <p:nvSpPr>
            <p:cNvPr id="22586" name="Text Box 49"/>
            <p:cNvSpPr txBox="1">
              <a:spLocks noChangeArrowheads="1"/>
            </p:cNvSpPr>
            <p:nvPr/>
          </p:nvSpPr>
          <p:spPr bwMode="auto">
            <a:xfrm>
              <a:off x="480" y="187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C</a:t>
              </a:r>
              <a:endParaRPr lang="en-GB" altLang="en-US"/>
            </a:p>
          </p:txBody>
        </p:sp>
        <p:sp>
          <p:nvSpPr>
            <p:cNvPr id="22587" name="Text Box 50"/>
            <p:cNvSpPr txBox="1">
              <a:spLocks noChangeArrowheads="1"/>
            </p:cNvSpPr>
            <p:nvPr/>
          </p:nvSpPr>
          <p:spPr bwMode="auto">
            <a:xfrm>
              <a:off x="480" y="211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D</a:t>
              </a:r>
              <a:endParaRPr lang="en-GB" altLang="en-US"/>
            </a:p>
          </p:txBody>
        </p:sp>
        <p:sp>
          <p:nvSpPr>
            <p:cNvPr id="22588" name="Text Box 51"/>
            <p:cNvSpPr txBox="1">
              <a:spLocks noChangeArrowheads="1"/>
            </p:cNvSpPr>
            <p:nvPr/>
          </p:nvSpPr>
          <p:spPr bwMode="auto">
            <a:xfrm>
              <a:off x="480" y="235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E</a:t>
              </a:r>
              <a:endParaRPr lang="en-GB" altLang="en-US"/>
            </a:p>
          </p:txBody>
        </p:sp>
        <p:sp>
          <p:nvSpPr>
            <p:cNvPr id="22589" name="Text Box 52"/>
            <p:cNvSpPr txBox="1">
              <a:spLocks noChangeArrowheads="1"/>
            </p:cNvSpPr>
            <p:nvPr/>
          </p:nvSpPr>
          <p:spPr bwMode="auto">
            <a:xfrm>
              <a:off x="480" y="259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G</a:t>
              </a:r>
              <a:endParaRPr lang="en-GB" altLang="en-US"/>
            </a:p>
          </p:txBody>
        </p:sp>
      </p:grpSp>
      <p:grpSp>
        <p:nvGrpSpPr>
          <p:cNvPr id="22556" name="Group 60"/>
          <p:cNvGrpSpPr>
            <a:grpSpLocks/>
          </p:cNvGrpSpPr>
          <p:nvPr/>
        </p:nvGrpSpPr>
        <p:grpSpPr bwMode="auto">
          <a:xfrm>
            <a:off x="3200401" y="2057401"/>
            <a:ext cx="365125" cy="2682875"/>
            <a:chOff x="2667000" y="2057400"/>
            <a:chExt cx="365125" cy="2682875"/>
          </a:xfrm>
        </p:grpSpPr>
        <p:sp>
          <p:nvSpPr>
            <p:cNvPr id="22558" name="Text Box 60"/>
            <p:cNvSpPr txBox="1">
              <a:spLocks noChangeArrowheads="1"/>
            </p:cNvSpPr>
            <p:nvPr/>
          </p:nvSpPr>
          <p:spPr bwMode="auto">
            <a:xfrm>
              <a:off x="2667000" y="2057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8</a:t>
              </a:r>
              <a:endParaRPr lang="en-GB" altLang="en-US"/>
            </a:p>
          </p:txBody>
        </p:sp>
        <p:sp>
          <p:nvSpPr>
            <p:cNvPr id="22559" name="Text Box 61"/>
            <p:cNvSpPr txBox="1">
              <a:spLocks noChangeArrowheads="1"/>
            </p:cNvSpPr>
            <p:nvPr/>
          </p:nvSpPr>
          <p:spPr bwMode="auto">
            <a:xfrm>
              <a:off x="2667000" y="2438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8</a:t>
              </a:r>
              <a:endParaRPr lang="en-GB" altLang="en-US"/>
            </a:p>
          </p:txBody>
        </p:sp>
        <p:sp>
          <p:nvSpPr>
            <p:cNvPr id="22560" name="Text Box 62"/>
            <p:cNvSpPr txBox="1">
              <a:spLocks noChangeArrowheads="1"/>
            </p:cNvSpPr>
            <p:nvPr/>
          </p:nvSpPr>
          <p:spPr bwMode="auto">
            <a:xfrm>
              <a:off x="2667000" y="2819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4</a:t>
              </a:r>
              <a:endParaRPr lang="en-GB" altLang="en-US"/>
            </a:p>
          </p:txBody>
        </p:sp>
        <p:sp>
          <p:nvSpPr>
            <p:cNvPr id="22561" name="Text Box 63"/>
            <p:cNvSpPr txBox="1">
              <a:spLocks noChangeArrowheads="1"/>
            </p:cNvSpPr>
            <p:nvPr/>
          </p:nvSpPr>
          <p:spPr bwMode="auto">
            <a:xfrm>
              <a:off x="2667000" y="3200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3</a:t>
              </a:r>
              <a:endParaRPr lang="en-GB" altLang="en-US"/>
            </a:p>
          </p:txBody>
        </p:sp>
        <p:sp>
          <p:nvSpPr>
            <p:cNvPr id="22562" name="Text Box 64"/>
            <p:cNvSpPr txBox="1">
              <a:spLocks noChangeArrowheads="1"/>
            </p:cNvSpPr>
            <p:nvPr/>
          </p:nvSpPr>
          <p:spPr bwMode="auto">
            <a:xfrm>
              <a:off x="2667000" y="4343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0</a:t>
              </a:r>
              <a:endParaRPr lang="en-GB" altLang="en-US"/>
            </a:p>
          </p:txBody>
        </p:sp>
        <p:sp>
          <p:nvSpPr>
            <p:cNvPr id="22563" name="Text Box 65"/>
            <p:cNvSpPr txBox="1">
              <a:spLocks noChangeArrowheads="1"/>
            </p:cNvSpPr>
            <p:nvPr/>
          </p:nvSpPr>
          <p:spPr bwMode="auto">
            <a:xfrm>
              <a:off x="2667000" y="3575050"/>
              <a:ext cx="365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sym typeface="Symbol" charset="2"/>
                </a:rPr>
                <a:t></a:t>
              </a:r>
              <a:endParaRPr lang="en-GB" altLang="en-US" sz="2000">
                <a:latin typeface="Arial" charset="0"/>
                <a:sym typeface="Symbol" charset="2"/>
              </a:endParaRPr>
            </a:p>
          </p:txBody>
        </p:sp>
        <p:sp>
          <p:nvSpPr>
            <p:cNvPr id="22564" name="Text Box 66"/>
            <p:cNvSpPr txBox="1">
              <a:spLocks noChangeArrowheads="1"/>
            </p:cNvSpPr>
            <p:nvPr/>
          </p:nvSpPr>
          <p:spPr bwMode="auto">
            <a:xfrm>
              <a:off x="2667000" y="3962400"/>
              <a:ext cx="365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sym typeface="Symbol" charset="2"/>
                </a:rPr>
                <a:t></a:t>
              </a:r>
              <a:endParaRPr lang="en-GB" altLang="en-US" sz="2000">
                <a:latin typeface="Arial" charset="0"/>
                <a:sym typeface="Symbol" charset="2"/>
              </a:endParaRPr>
            </a:p>
          </p:txBody>
        </p:sp>
      </p:grpSp>
      <p:sp>
        <p:nvSpPr>
          <p:cNvPr id="70" name="Rectangle 26"/>
          <p:cNvSpPr txBox="1">
            <a:spLocks noChangeArrowheads="1"/>
          </p:cNvSpPr>
          <p:nvPr/>
        </p:nvSpPr>
        <p:spPr bwMode="auto">
          <a:xfrm>
            <a:off x="2209800" y="53340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i="1" kern="0">
                <a:latin typeface="Arial" charset="0"/>
              </a:rPr>
              <a:t>h</a:t>
            </a:r>
            <a:r>
              <a:rPr lang="en-GB" kern="0">
                <a:latin typeface="Arial" charset="0"/>
              </a:rPr>
              <a:t>(</a:t>
            </a:r>
            <a:r>
              <a:rPr lang="en-GB" i="1" kern="0">
                <a:latin typeface="Arial" charset="0"/>
              </a:rPr>
              <a:t>n</a:t>
            </a:r>
            <a:r>
              <a:rPr lang="en-GB" kern="0">
                <a:latin typeface="Arial" charset="0"/>
              </a:rPr>
              <a:t>): estimated cost to get to goal from node </a:t>
            </a:r>
            <a:r>
              <a:rPr lang="en-GB" i="1" kern="0">
                <a:latin typeface="Arial" charset="0"/>
              </a:rPr>
              <a:t>n</a:t>
            </a:r>
            <a:r>
              <a:rPr lang="en-GB" kern="0">
                <a:latin typeface="Arial" charset="0"/>
              </a:rPr>
              <a:t>.</a:t>
            </a:r>
            <a:endParaRPr lang="en-GB" sz="3200" kern="0" dirty="0"/>
          </a:p>
        </p:txBody>
      </p:sp>
    </p:spTree>
    <p:extLst>
      <p:ext uri="{BB962C8B-B14F-4D97-AF65-F5344CB8AC3E}">
        <p14:creationId xmlns:p14="http://schemas.microsoft.com/office/powerpoint/2010/main" val="1722635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85378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1B3F024-7902-7C47-95C2-E9B1B96487E4}" type="slidenum">
              <a:rPr lang="en-GB" altLang="en-US" sz="1400"/>
              <a:pPr/>
              <a:t>22</a:t>
            </a:fld>
            <a:endParaRPr lang="en-GB" altLang="en-US" sz="1400"/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A* Search Example (2)</a:t>
            </a:r>
          </a:p>
        </p:txBody>
      </p:sp>
      <p:sp>
        <p:nvSpPr>
          <p:cNvPr id="23556" name="Oval 3"/>
          <p:cNvSpPr>
            <a:spLocks noChangeArrowheads="1"/>
          </p:cNvSpPr>
          <p:nvPr/>
        </p:nvSpPr>
        <p:spPr bwMode="auto">
          <a:xfrm>
            <a:off x="8686800" y="1676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=8</a:t>
            </a:r>
            <a:endParaRPr lang="en-GB" altLang="en-US"/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78486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A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8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=8</a:t>
            </a:r>
            <a:endParaRPr lang="en-GB" altLang="en-US"/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86868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B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=4</a:t>
            </a:r>
            <a:endParaRPr lang="en-GB" altLang="en-US"/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95250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C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=3</a:t>
            </a:r>
            <a:endParaRPr lang="en-GB" altLang="en-US">
              <a:latin typeface="Arial" charset="0"/>
            </a:endParaRP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7848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E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86868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G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=0</a:t>
            </a:r>
            <a:endParaRPr lang="en-GB" altLang="en-US"/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7086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D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 flipH="1">
            <a:off x="8382000" y="2209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1"/>
          <p:cNvSpPr>
            <a:spLocks noChangeShapeType="1"/>
          </p:cNvSpPr>
          <p:nvPr/>
        </p:nvSpPr>
        <p:spPr bwMode="auto">
          <a:xfrm>
            <a:off x="8991600" y="2286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>
            <a:off x="9220200" y="2209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3"/>
          <p:cNvSpPr>
            <a:spLocks noChangeShapeType="1"/>
          </p:cNvSpPr>
          <p:nvPr/>
        </p:nvSpPr>
        <p:spPr bwMode="auto">
          <a:xfrm flipH="1">
            <a:off x="75438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4"/>
          <p:cNvSpPr>
            <a:spLocks noChangeShapeType="1"/>
          </p:cNvSpPr>
          <p:nvPr/>
        </p:nvSpPr>
        <p:spPr bwMode="auto">
          <a:xfrm>
            <a:off x="81534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15"/>
          <p:cNvSpPr>
            <a:spLocks noChangeShapeType="1"/>
          </p:cNvSpPr>
          <p:nvPr/>
        </p:nvSpPr>
        <p:spPr bwMode="auto">
          <a:xfrm>
            <a:off x="83820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>
            <a:off x="89916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Line 17"/>
          <p:cNvSpPr>
            <a:spLocks noChangeShapeType="1"/>
          </p:cNvSpPr>
          <p:nvPr/>
        </p:nvSpPr>
        <p:spPr bwMode="auto">
          <a:xfrm flipH="1">
            <a:off x="92202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Text Box 18"/>
          <p:cNvSpPr txBox="1">
            <a:spLocks noChangeArrowheads="1"/>
          </p:cNvSpPr>
          <p:nvPr/>
        </p:nvSpPr>
        <p:spPr bwMode="auto">
          <a:xfrm>
            <a:off x="83820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1</a:t>
            </a:r>
            <a:endParaRPr lang="en-GB" altLang="en-US" sz="1600"/>
          </a:p>
        </p:txBody>
      </p:sp>
      <p:sp>
        <p:nvSpPr>
          <p:cNvPr id="23572" name="Text Box 19"/>
          <p:cNvSpPr txBox="1">
            <a:spLocks noChangeArrowheads="1"/>
          </p:cNvSpPr>
          <p:nvPr/>
        </p:nvSpPr>
        <p:spPr bwMode="auto">
          <a:xfrm>
            <a:off x="8686801" y="2286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23573" name="Text Box 20"/>
          <p:cNvSpPr txBox="1">
            <a:spLocks noChangeArrowheads="1"/>
          </p:cNvSpPr>
          <p:nvPr/>
        </p:nvSpPr>
        <p:spPr bwMode="auto">
          <a:xfrm>
            <a:off x="93726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8</a:t>
            </a:r>
            <a:endParaRPr lang="en-GB" altLang="en-US" sz="1600"/>
          </a:p>
        </p:txBody>
      </p:sp>
      <p:sp>
        <p:nvSpPr>
          <p:cNvPr id="23574" name="Text Box 21"/>
          <p:cNvSpPr txBox="1">
            <a:spLocks noChangeArrowheads="1"/>
          </p:cNvSpPr>
          <p:nvPr/>
        </p:nvSpPr>
        <p:spPr bwMode="auto">
          <a:xfrm>
            <a:off x="7543801" y="3124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3</a:t>
            </a:r>
            <a:endParaRPr lang="en-GB" altLang="en-US" sz="1600"/>
          </a:p>
        </p:txBody>
      </p: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78486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7</a:t>
            </a:r>
            <a:endParaRPr lang="en-GB" altLang="en-US" sz="1600"/>
          </a:p>
        </p:txBody>
      </p:sp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8305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9</a:t>
            </a:r>
            <a:endParaRPr lang="en-GB" altLang="en-US" sz="1600"/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86868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4</a:t>
            </a:r>
            <a:endParaRPr lang="en-GB" altLang="en-US" sz="1600"/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9448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grpSp>
        <p:nvGrpSpPr>
          <p:cNvPr id="23579" name="Group 27"/>
          <p:cNvGrpSpPr>
            <a:grpSpLocks/>
          </p:cNvGrpSpPr>
          <p:nvPr/>
        </p:nvGrpSpPr>
        <p:grpSpPr bwMode="auto">
          <a:xfrm>
            <a:off x="2133600" y="1676401"/>
            <a:ext cx="4724400" cy="3063875"/>
            <a:chOff x="384" y="912"/>
            <a:chExt cx="2976" cy="1930"/>
          </a:xfrm>
        </p:grpSpPr>
        <p:sp>
          <p:nvSpPr>
            <p:cNvPr id="23597" name="Line 28"/>
            <p:cNvSpPr>
              <a:spLocks noChangeShapeType="1"/>
            </p:cNvSpPr>
            <p:nvPr/>
          </p:nvSpPr>
          <p:spPr bwMode="auto">
            <a:xfrm>
              <a:off x="384" y="91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Line 29"/>
            <p:cNvSpPr>
              <a:spLocks noChangeShapeType="1"/>
            </p:cNvSpPr>
            <p:nvPr/>
          </p:nvSpPr>
          <p:spPr bwMode="auto">
            <a:xfrm>
              <a:off x="384" y="1152"/>
              <a:ext cx="29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Line 30"/>
            <p:cNvSpPr>
              <a:spLocks noChangeShapeType="1"/>
            </p:cNvSpPr>
            <p:nvPr/>
          </p:nvSpPr>
          <p:spPr bwMode="auto">
            <a:xfrm>
              <a:off x="384" y="139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Line 31"/>
            <p:cNvSpPr>
              <a:spLocks noChangeShapeType="1"/>
            </p:cNvSpPr>
            <p:nvPr/>
          </p:nvSpPr>
          <p:spPr bwMode="auto">
            <a:xfrm>
              <a:off x="384" y="163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Line 32"/>
            <p:cNvSpPr>
              <a:spLocks noChangeShapeType="1"/>
            </p:cNvSpPr>
            <p:nvPr/>
          </p:nvSpPr>
          <p:spPr bwMode="auto">
            <a:xfrm>
              <a:off x="384" y="187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2" name="Line 33"/>
            <p:cNvSpPr>
              <a:spLocks noChangeShapeType="1"/>
            </p:cNvSpPr>
            <p:nvPr/>
          </p:nvSpPr>
          <p:spPr bwMode="auto">
            <a:xfrm>
              <a:off x="384" y="211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Line 34"/>
            <p:cNvSpPr>
              <a:spLocks noChangeShapeType="1"/>
            </p:cNvSpPr>
            <p:nvPr/>
          </p:nvSpPr>
          <p:spPr bwMode="auto">
            <a:xfrm>
              <a:off x="384" y="235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Line 35"/>
            <p:cNvSpPr>
              <a:spLocks noChangeShapeType="1"/>
            </p:cNvSpPr>
            <p:nvPr/>
          </p:nvSpPr>
          <p:spPr bwMode="auto">
            <a:xfrm>
              <a:off x="384" y="259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5" name="Line 36"/>
            <p:cNvSpPr>
              <a:spLocks noChangeShapeType="1"/>
            </p:cNvSpPr>
            <p:nvPr/>
          </p:nvSpPr>
          <p:spPr bwMode="auto">
            <a:xfrm>
              <a:off x="384" y="283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6" name="Line 37"/>
            <p:cNvSpPr>
              <a:spLocks noChangeShapeType="1"/>
            </p:cNvSpPr>
            <p:nvPr/>
          </p:nvSpPr>
          <p:spPr bwMode="auto">
            <a:xfrm>
              <a:off x="864" y="912"/>
              <a:ext cx="0" cy="1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Line 38"/>
            <p:cNvSpPr>
              <a:spLocks noChangeShapeType="1"/>
            </p:cNvSpPr>
            <p:nvPr/>
          </p:nvSpPr>
          <p:spPr bwMode="auto">
            <a:xfrm>
              <a:off x="1488" y="912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Line 39"/>
            <p:cNvSpPr>
              <a:spLocks noChangeShapeType="1"/>
            </p:cNvSpPr>
            <p:nvPr/>
          </p:nvSpPr>
          <p:spPr bwMode="auto">
            <a:xfrm>
              <a:off x="2064" y="912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Line 40"/>
            <p:cNvSpPr>
              <a:spLocks noChangeShapeType="1"/>
            </p:cNvSpPr>
            <p:nvPr/>
          </p:nvSpPr>
          <p:spPr bwMode="auto">
            <a:xfrm>
              <a:off x="2688" y="912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Text Box 41"/>
            <p:cNvSpPr txBox="1">
              <a:spLocks noChangeArrowheads="1"/>
            </p:cNvSpPr>
            <p:nvPr/>
          </p:nvSpPr>
          <p:spPr bwMode="auto">
            <a:xfrm>
              <a:off x="480" y="91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 i="1">
                  <a:latin typeface="Arial" charset="0"/>
                </a:rPr>
                <a:t>n</a:t>
              </a:r>
              <a:endParaRPr lang="en-GB" altLang="en-US"/>
            </a:p>
          </p:txBody>
        </p:sp>
        <p:sp>
          <p:nvSpPr>
            <p:cNvPr id="23611" name="Text Box 42"/>
            <p:cNvSpPr txBox="1">
              <a:spLocks noChangeArrowheads="1"/>
            </p:cNvSpPr>
            <p:nvPr/>
          </p:nvSpPr>
          <p:spPr bwMode="auto">
            <a:xfrm>
              <a:off x="1008" y="912"/>
              <a:ext cx="4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d-ID" altLang="en-US" sz="2000" i="1">
                  <a:latin typeface="Arial" charset="0"/>
                </a:rPr>
                <a:t>h</a:t>
              </a:r>
              <a:r>
                <a:rPr lang="en-GB" altLang="en-US" sz="2000">
                  <a:latin typeface="Arial" charset="0"/>
                </a:rPr>
                <a:t>(</a:t>
              </a:r>
              <a:r>
                <a:rPr lang="en-GB" altLang="en-US" sz="2000" i="1">
                  <a:latin typeface="Arial" charset="0"/>
                </a:rPr>
                <a:t>n</a:t>
              </a:r>
              <a:r>
                <a:rPr lang="en-GB" altLang="en-US" sz="2000">
                  <a:latin typeface="Arial" charset="0"/>
                </a:rPr>
                <a:t>)</a:t>
              </a:r>
              <a:endParaRPr lang="en-GB" altLang="en-US"/>
            </a:p>
          </p:txBody>
        </p:sp>
        <p:sp>
          <p:nvSpPr>
            <p:cNvPr id="23612" name="Text Box 43"/>
            <p:cNvSpPr txBox="1">
              <a:spLocks noChangeArrowheads="1"/>
            </p:cNvSpPr>
            <p:nvPr/>
          </p:nvSpPr>
          <p:spPr bwMode="auto">
            <a:xfrm>
              <a:off x="1584" y="912"/>
              <a:ext cx="4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d-ID" altLang="en-US" sz="2000" i="1">
                  <a:latin typeface="Arial" charset="0"/>
                </a:rPr>
                <a:t>g</a:t>
              </a:r>
              <a:r>
                <a:rPr lang="en-GB" altLang="en-US" sz="2000">
                  <a:latin typeface="Arial" charset="0"/>
                </a:rPr>
                <a:t>(</a:t>
              </a:r>
              <a:r>
                <a:rPr lang="en-GB" altLang="en-US" sz="2000" i="1">
                  <a:latin typeface="Arial" charset="0"/>
                </a:rPr>
                <a:t>n</a:t>
              </a:r>
              <a:r>
                <a:rPr lang="en-GB" altLang="en-US" sz="2000">
                  <a:latin typeface="Arial" charset="0"/>
                </a:rPr>
                <a:t>)</a:t>
              </a:r>
              <a:endParaRPr lang="en-GB" altLang="en-US"/>
            </a:p>
          </p:txBody>
        </p:sp>
        <p:sp>
          <p:nvSpPr>
            <p:cNvPr id="23613" name="Text Box 44"/>
            <p:cNvSpPr txBox="1">
              <a:spLocks noChangeArrowheads="1"/>
            </p:cNvSpPr>
            <p:nvPr/>
          </p:nvSpPr>
          <p:spPr bwMode="auto">
            <a:xfrm>
              <a:off x="2160" y="912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 i="1">
                  <a:latin typeface="Arial" charset="0"/>
                </a:rPr>
                <a:t>f</a:t>
              </a:r>
              <a:r>
                <a:rPr lang="en-GB" altLang="en-US" sz="2000">
                  <a:latin typeface="Arial" charset="0"/>
                </a:rPr>
                <a:t>(</a:t>
              </a:r>
              <a:r>
                <a:rPr lang="en-GB" altLang="en-US" sz="2000" i="1">
                  <a:latin typeface="Arial" charset="0"/>
                </a:rPr>
                <a:t>n</a:t>
              </a:r>
              <a:r>
                <a:rPr lang="en-GB" altLang="en-US" sz="2000">
                  <a:latin typeface="Arial" charset="0"/>
                </a:rPr>
                <a:t>)</a:t>
              </a:r>
              <a:endParaRPr lang="en-GB" altLang="en-US"/>
            </a:p>
          </p:txBody>
        </p:sp>
        <p:sp>
          <p:nvSpPr>
            <p:cNvPr id="23614" name="Text Box 45"/>
            <p:cNvSpPr txBox="1">
              <a:spLocks noChangeArrowheads="1"/>
            </p:cNvSpPr>
            <p:nvPr/>
          </p:nvSpPr>
          <p:spPr bwMode="auto">
            <a:xfrm>
              <a:off x="2832" y="912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 i="1">
                  <a:latin typeface="Arial" charset="0"/>
                </a:rPr>
                <a:t>h</a:t>
              </a:r>
              <a:r>
                <a:rPr lang="en-GB" altLang="en-US" sz="2000">
                  <a:latin typeface="Arial" charset="0"/>
                </a:rPr>
                <a:t>*(</a:t>
              </a:r>
              <a:r>
                <a:rPr lang="en-GB" altLang="en-US" sz="2000" i="1">
                  <a:latin typeface="Arial" charset="0"/>
                </a:rPr>
                <a:t>n</a:t>
              </a:r>
              <a:r>
                <a:rPr lang="en-GB" altLang="en-US" sz="2000">
                  <a:latin typeface="Arial" charset="0"/>
                </a:rPr>
                <a:t>)</a:t>
              </a:r>
              <a:endParaRPr lang="en-GB" altLang="en-US"/>
            </a:p>
          </p:txBody>
        </p:sp>
        <p:sp>
          <p:nvSpPr>
            <p:cNvPr id="23615" name="Text Box 46"/>
            <p:cNvSpPr txBox="1">
              <a:spLocks noChangeArrowheads="1"/>
            </p:cNvSpPr>
            <p:nvPr/>
          </p:nvSpPr>
          <p:spPr bwMode="auto">
            <a:xfrm>
              <a:off x="480" y="115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S</a:t>
              </a:r>
              <a:endParaRPr lang="en-GB" altLang="en-US"/>
            </a:p>
          </p:txBody>
        </p:sp>
        <p:sp>
          <p:nvSpPr>
            <p:cNvPr id="23616" name="Text Box 47"/>
            <p:cNvSpPr txBox="1">
              <a:spLocks noChangeArrowheads="1"/>
            </p:cNvSpPr>
            <p:nvPr/>
          </p:nvSpPr>
          <p:spPr bwMode="auto">
            <a:xfrm>
              <a:off x="480" y="139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A</a:t>
              </a:r>
              <a:endParaRPr lang="en-GB" altLang="en-US"/>
            </a:p>
          </p:txBody>
        </p:sp>
        <p:sp>
          <p:nvSpPr>
            <p:cNvPr id="23617" name="Text Box 48"/>
            <p:cNvSpPr txBox="1">
              <a:spLocks noChangeArrowheads="1"/>
            </p:cNvSpPr>
            <p:nvPr/>
          </p:nvSpPr>
          <p:spPr bwMode="auto">
            <a:xfrm>
              <a:off x="480" y="163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B</a:t>
              </a:r>
              <a:endParaRPr lang="en-GB" altLang="en-US"/>
            </a:p>
          </p:txBody>
        </p:sp>
        <p:sp>
          <p:nvSpPr>
            <p:cNvPr id="23618" name="Text Box 49"/>
            <p:cNvSpPr txBox="1">
              <a:spLocks noChangeArrowheads="1"/>
            </p:cNvSpPr>
            <p:nvPr/>
          </p:nvSpPr>
          <p:spPr bwMode="auto">
            <a:xfrm>
              <a:off x="480" y="187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C</a:t>
              </a:r>
              <a:endParaRPr lang="en-GB" altLang="en-US"/>
            </a:p>
          </p:txBody>
        </p:sp>
        <p:sp>
          <p:nvSpPr>
            <p:cNvPr id="23619" name="Text Box 50"/>
            <p:cNvSpPr txBox="1">
              <a:spLocks noChangeArrowheads="1"/>
            </p:cNvSpPr>
            <p:nvPr/>
          </p:nvSpPr>
          <p:spPr bwMode="auto">
            <a:xfrm>
              <a:off x="480" y="211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D</a:t>
              </a:r>
              <a:endParaRPr lang="en-GB" altLang="en-US"/>
            </a:p>
          </p:txBody>
        </p:sp>
        <p:sp>
          <p:nvSpPr>
            <p:cNvPr id="23620" name="Text Box 51"/>
            <p:cNvSpPr txBox="1">
              <a:spLocks noChangeArrowheads="1"/>
            </p:cNvSpPr>
            <p:nvPr/>
          </p:nvSpPr>
          <p:spPr bwMode="auto">
            <a:xfrm>
              <a:off x="480" y="235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E</a:t>
              </a:r>
              <a:endParaRPr lang="en-GB" altLang="en-US"/>
            </a:p>
          </p:txBody>
        </p:sp>
        <p:sp>
          <p:nvSpPr>
            <p:cNvPr id="23621" name="Text Box 52"/>
            <p:cNvSpPr txBox="1">
              <a:spLocks noChangeArrowheads="1"/>
            </p:cNvSpPr>
            <p:nvPr/>
          </p:nvSpPr>
          <p:spPr bwMode="auto">
            <a:xfrm>
              <a:off x="480" y="259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G</a:t>
              </a:r>
              <a:endParaRPr lang="en-GB" altLang="en-US"/>
            </a:p>
          </p:txBody>
        </p:sp>
      </p:grpSp>
      <p:grpSp>
        <p:nvGrpSpPr>
          <p:cNvPr id="23580" name="Group 68"/>
          <p:cNvGrpSpPr>
            <a:grpSpLocks/>
          </p:cNvGrpSpPr>
          <p:nvPr/>
        </p:nvGrpSpPr>
        <p:grpSpPr bwMode="auto">
          <a:xfrm>
            <a:off x="3841750" y="2057401"/>
            <a:ext cx="958850" cy="2682875"/>
            <a:chOff x="1371600" y="2057400"/>
            <a:chExt cx="958850" cy="2682875"/>
          </a:xfrm>
        </p:grpSpPr>
        <p:sp>
          <p:nvSpPr>
            <p:cNvPr id="23590" name="Text Box 53"/>
            <p:cNvSpPr txBox="1">
              <a:spLocks noChangeArrowheads="1"/>
            </p:cNvSpPr>
            <p:nvPr/>
          </p:nvSpPr>
          <p:spPr bwMode="auto">
            <a:xfrm>
              <a:off x="1752600" y="2057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0</a:t>
              </a:r>
              <a:endParaRPr lang="en-GB" altLang="en-US"/>
            </a:p>
          </p:txBody>
        </p:sp>
        <p:sp>
          <p:nvSpPr>
            <p:cNvPr id="23591" name="Text Box 54"/>
            <p:cNvSpPr txBox="1">
              <a:spLocks noChangeArrowheads="1"/>
            </p:cNvSpPr>
            <p:nvPr/>
          </p:nvSpPr>
          <p:spPr bwMode="auto">
            <a:xfrm>
              <a:off x="1752600" y="2438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1</a:t>
              </a:r>
              <a:endParaRPr lang="en-GB" altLang="en-US"/>
            </a:p>
          </p:txBody>
        </p:sp>
        <p:sp>
          <p:nvSpPr>
            <p:cNvPr id="23592" name="Text Box 55"/>
            <p:cNvSpPr txBox="1">
              <a:spLocks noChangeArrowheads="1"/>
            </p:cNvSpPr>
            <p:nvPr/>
          </p:nvSpPr>
          <p:spPr bwMode="auto">
            <a:xfrm>
              <a:off x="1752600" y="2819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5</a:t>
              </a:r>
              <a:endParaRPr lang="en-GB" altLang="en-US"/>
            </a:p>
          </p:txBody>
        </p:sp>
        <p:sp>
          <p:nvSpPr>
            <p:cNvPr id="23593" name="Text Box 56"/>
            <p:cNvSpPr txBox="1">
              <a:spLocks noChangeArrowheads="1"/>
            </p:cNvSpPr>
            <p:nvPr/>
          </p:nvSpPr>
          <p:spPr bwMode="auto">
            <a:xfrm>
              <a:off x="1752600" y="3200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8</a:t>
              </a:r>
              <a:endParaRPr lang="en-GB" altLang="en-US"/>
            </a:p>
          </p:txBody>
        </p:sp>
        <p:sp>
          <p:nvSpPr>
            <p:cNvPr id="23594" name="Text Box 57"/>
            <p:cNvSpPr txBox="1">
              <a:spLocks noChangeArrowheads="1"/>
            </p:cNvSpPr>
            <p:nvPr/>
          </p:nvSpPr>
          <p:spPr bwMode="auto">
            <a:xfrm>
              <a:off x="1752600" y="3581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4</a:t>
              </a:r>
              <a:endParaRPr lang="en-GB" altLang="en-US"/>
            </a:p>
          </p:txBody>
        </p:sp>
        <p:sp>
          <p:nvSpPr>
            <p:cNvPr id="23595" name="Text Box 58"/>
            <p:cNvSpPr txBox="1">
              <a:spLocks noChangeArrowheads="1"/>
            </p:cNvSpPr>
            <p:nvPr/>
          </p:nvSpPr>
          <p:spPr bwMode="auto">
            <a:xfrm>
              <a:off x="1752600" y="3962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8</a:t>
              </a:r>
              <a:endParaRPr lang="en-GB" altLang="en-US"/>
            </a:p>
          </p:txBody>
        </p:sp>
        <p:sp>
          <p:nvSpPr>
            <p:cNvPr id="23596" name="Text Box 59"/>
            <p:cNvSpPr txBox="1">
              <a:spLocks noChangeArrowheads="1"/>
            </p:cNvSpPr>
            <p:nvPr/>
          </p:nvSpPr>
          <p:spPr bwMode="auto">
            <a:xfrm>
              <a:off x="1371600" y="4343400"/>
              <a:ext cx="958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10/9/13</a:t>
              </a:r>
              <a:endParaRPr lang="en-GB" altLang="en-US"/>
            </a:p>
          </p:txBody>
        </p:sp>
      </p:grpSp>
      <p:grpSp>
        <p:nvGrpSpPr>
          <p:cNvPr id="23581" name="Group 67"/>
          <p:cNvGrpSpPr>
            <a:grpSpLocks/>
          </p:cNvGrpSpPr>
          <p:nvPr/>
        </p:nvGrpSpPr>
        <p:grpSpPr bwMode="auto">
          <a:xfrm>
            <a:off x="3200401" y="2057401"/>
            <a:ext cx="365125" cy="2682875"/>
            <a:chOff x="2667000" y="2057400"/>
            <a:chExt cx="365125" cy="2682875"/>
          </a:xfrm>
        </p:grpSpPr>
        <p:sp>
          <p:nvSpPr>
            <p:cNvPr id="23583" name="Text Box 60"/>
            <p:cNvSpPr txBox="1">
              <a:spLocks noChangeArrowheads="1"/>
            </p:cNvSpPr>
            <p:nvPr/>
          </p:nvSpPr>
          <p:spPr bwMode="auto">
            <a:xfrm>
              <a:off x="2667000" y="2057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8</a:t>
              </a:r>
              <a:endParaRPr lang="en-GB" altLang="en-US"/>
            </a:p>
          </p:txBody>
        </p:sp>
        <p:sp>
          <p:nvSpPr>
            <p:cNvPr id="23584" name="Text Box 61"/>
            <p:cNvSpPr txBox="1">
              <a:spLocks noChangeArrowheads="1"/>
            </p:cNvSpPr>
            <p:nvPr/>
          </p:nvSpPr>
          <p:spPr bwMode="auto">
            <a:xfrm>
              <a:off x="2667000" y="2438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8</a:t>
              </a:r>
              <a:endParaRPr lang="en-GB" altLang="en-US"/>
            </a:p>
          </p:txBody>
        </p:sp>
        <p:sp>
          <p:nvSpPr>
            <p:cNvPr id="23585" name="Text Box 62"/>
            <p:cNvSpPr txBox="1">
              <a:spLocks noChangeArrowheads="1"/>
            </p:cNvSpPr>
            <p:nvPr/>
          </p:nvSpPr>
          <p:spPr bwMode="auto">
            <a:xfrm>
              <a:off x="2667000" y="2819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4</a:t>
              </a:r>
              <a:endParaRPr lang="en-GB" altLang="en-US"/>
            </a:p>
          </p:txBody>
        </p:sp>
        <p:sp>
          <p:nvSpPr>
            <p:cNvPr id="23586" name="Text Box 63"/>
            <p:cNvSpPr txBox="1">
              <a:spLocks noChangeArrowheads="1"/>
            </p:cNvSpPr>
            <p:nvPr/>
          </p:nvSpPr>
          <p:spPr bwMode="auto">
            <a:xfrm>
              <a:off x="2667000" y="3200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3</a:t>
              </a:r>
              <a:endParaRPr lang="en-GB" altLang="en-US"/>
            </a:p>
          </p:txBody>
        </p:sp>
        <p:sp>
          <p:nvSpPr>
            <p:cNvPr id="23587" name="Text Box 64"/>
            <p:cNvSpPr txBox="1">
              <a:spLocks noChangeArrowheads="1"/>
            </p:cNvSpPr>
            <p:nvPr/>
          </p:nvSpPr>
          <p:spPr bwMode="auto">
            <a:xfrm>
              <a:off x="2667000" y="4343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0</a:t>
              </a:r>
              <a:endParaRPr lang="en-GB" altLang="en-US"/>
            </a:p>
          </p:txBody>
        </p:sp>
        <p:sp>
          <p:nvSpPr>
            <p:cNvPr id="23588" name="Text Box 65"/>
            <p:cNvSpPr txBox="1">
              <a:spLocks noChangeArrowheads="1"/>
            </p:cNvSpPr>
            <p:nvPr/>
          </p:nvSpPr>
          <p:spPr bwMode="auto">
            <a:xfrm>
              <a:off x="2667000" y="3575050"/>
              <a:ext cx="365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sym typeface="Symbol" charset="2"/>
                </a:rPr>
                <a:t></a:t>
              </a:r>
              <a:endParaRPr lang="en-GB" altLang="en-US" sz="2000">
                <a:latin typeface="Arial" charset="0"/>
                <a:sym typeface="Symbol" charset="2"/>
              </a:endParaRPr>
            </a:p>
          </p:txBody>
        </p:sp>
        <p:sp>
          <p:nvSpPr>
            <p:cNvPr id="23589" name="Text Box 66"/>
            <p:cNvSpPr txBox="1">
              <a:spLocks noChangeArrowheads="1"/>
            </p:cNvSpPr>
            <p:nvPr/>
          </p:nvSpPr>
          <p:spPr bwMode="auto">
            <a:xfrm>
              <a:off x="2667000" y="3962400"/>
              <a:ext cx="365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sym typeface="Symbol" charset="2"/>
                </a:rPr>
                <a:t></a:t>
              </a:r>
              <a:endParaRPr lang="en-GB" altLang="en-US" sz="2000">
                <a:latin typeface="Arial" charset="0"/>
                <a:sym typeface="Symbol" charset="2"/>
              </a:endParaRPr>
            </a:p>
          </p:txBody>
        </p:sp>
      </p:grpSp>
      <p:sp>
        <p:nvSpPr>
          <p:cNvPr id="70" name="Rectangle 26"/>
          <p:cNvSpPr txBox="1">
            <a:spLocks noChangeArrowheads="1"/>
          </p:cNvSpPr>
          <p:nvPr/>
        </p:nvSpPr>
        <p:spPr bwMode="auto">
          <a:xfrm>
            <a:off x="2209800" y="53340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i="1" kern="0" dirty="0">
                <a:latin typeface="Arial" charset="0"/>
              </a:rPr>
              <a:t>g</a:t>
            </a:r>
            <a:r>
              <a:rPr lang="en-GB" kern="0" dirty="0">
                <a:latin typeface="Arial" charset="0"/>
              </a:rPr>
              <a:t>(</a:t>
            </a:r>
            <a:r>
              <a:rPr lang="en-GB" i="1" kern="0" dirty="0">
                <a:latin typeface="Arial" charset="0"/>
              </a:rPr>
              <a:t>n</a:t>
            </a:r>
            <a:r>
              <a:rPr lang="en-GB" kern="0" dirty="0">
                <a:latin typeface="Arial" charset="0"/>
              </a:rPr>
              <a:t>): actual cost to get to node </a:t>
            </a:r>
            <a:r>
              <a:rPr lang="en-GB" i="1" kern="0" dirty="0">
                <a:latin typeface="Arial" charset="0"/>
              </a:rPr>
              <a:t>n</a:t>
            </a:r>
            <a:r>
              <a:rPr lang="en-GB" kern="0" dirty="0">
                <a:latin typeface="Arial" charset="0"/>
              </a:rPr>
              <a:t> </a:t>
            </a:r>
            <a:r>
              <a:rPr lang="en-GB" b="1" kern="0" dirty="0">
                <a:latin typeface="Arial" charset="0"/>
              </a:rPr>
              <a:t>from start</a:t>
            </a:r>
            <a:r>
              <a:rPr lang="en-GB" kern="0" dirty="0" smtClean="0">
                <a:latin typeface="Arial" charset="0"/>
              </a:rPr>
              <a:t>. </a:t>
            </a:r>
            <a:r>
              <a:rPr lang="en-GB" i="1" kern="0" dirty="0" smtClean="0">
                <a:latin typeface="Arial" charset="0"/>
              </a:rPr>
              <a:t>(travel distance so far)</a:t>
            </a:r>
            <a:endParaRPr lang="en-GB" sz="3200" i="1" kern="0" dirty="0"/>
          </a:p>
        </p:txBody>
      </p:sp>
    </p:spTree>
    <p:extLst>
      <p:ext uri="{BB962C8B-B14F-4D97-AF65-F5344CB8AC3E}">
        <p14:creationId xmlns:p14="http://schemas.microsoft.com/office/powerpoint/2010/main" val="2103820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9A49D33-58C5-0A42-A444-D460B33B2D66}" type="slidenum">
              <a:rPr lang="en-GB" altLang="en-US" sz="1400"/>
              <a:pPr/>
              <a:t>23</a:t>
            </a:fld>
            <a:endParaRPr lang="en-GB" altLang="en-US" sz="1400"/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A* Search Example (3)</a:t>
            </a: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8686800" y="1676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=8</a:t>
            </a:r>
            <a:endParaRPr lang="en-GB" altLang="en-US"/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78486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A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8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=8</a:t>
            </a:r>
            <a:endParaRPr lang="en-GB" altLang="en-US"/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86868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B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=4</a:t>
            </a:r>
            <a:endParaRPr lang="en-GB" altLang="en-US"/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95250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C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=3</a:t>
            </a:r>
            <a:endParaRPr lang="en-GB" altLang="en-US">
              <a:latin typeface="Arial" charset="0"/>
            </a:endParaRPr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7848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E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86868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G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=0</a:t>
            </a:r>
            <a:endParaRPr lang="en-GB" altLang="en-US"/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7086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D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 flipH="1">
            <a:off x="8382000" y="2209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8991600" y="2286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9220200" y="2209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 flipH="1">
            <a:off x="75438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81534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83820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16"/>
          <p:cNvSpPr>
            <a:spLocks noChangeShapeType="1"/>
          </p:cNvSpPr>
          <p:nvPr/>
        </p:nvSpPr>
        <p:spPr bwMode="auto">
          <a:xfrm>
            <a:off x="89916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17"/>
          <p:cNvSpPr>
            <a:spLocks noChangeShapeType="1"/>
          </p:cNvSpPr>
          <p:nvPr/>
        </p:nvSpPr>
        <p:spPr bwMode="auto">
          <a:xfrm flipH="1">
            <a:off x="92202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Text Box 18"/>
          <p:cNvSpPr txBox="1">
            <a:spLocks noChangeArrowheads="1"/>
          </p:cNvSpPr>
          <p:nvPr/>
        </p:nvSpPr>
        <p:spPr bwMode="auto">
          <a:xfrm>
            <a:off x="83820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1</a:t>
            </a:r>
            <a:endParaRPr lang="en-GB" altLang="en-US" sz="1600"/>
          </a:p>
        </p:txBody>
      </p:sp>
      <p:sp>
        <p:nvSpPr>
          <p:cNvPr id="24596" name="Text Box 19"/>
          <p:cNvSpPr txBox="1">
            <a:spLocks noChangeArrowheads="1"/>
          </p:cNvSpPr>
          <p:nvPr/>
        </p:nvSpPr>
        <p:spPr bwMode="auto">
          <a:xfrm>
            <a:off x="8686801" y="2286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24597" name="Text Box 20"/>
          <p:cNvSpPr txBox="1">
            <a:spLocks noChangeArrowheads="1"/>
          </p:cNvSpPr>
          <p:nvPr/>
        </p:nvSpPr>
        <p:spPr bwMode="auto">
          <a:xfrm>
            <a:off x="93726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8</a:t>
            </a:r>
            <a:endParaRPr lang="en-GB" altLang="en-US" sz="1600"/>
          </a:p>
        </p:txBody>
      </p:sp>
      <p:sp>
        <p:nvSpPr>
          <p:cNvPr id="24598" name="Text Box 21"/>
          <p:cNvSpPr txBox="1">
            <a:spLocks noChangeArrowheads="1"/>
          </p:cNvSpPr>
          <p:nvPr/>
        </p:nvSpPr>
        <p:spPr bwMode="auto">
          <a:xfrm>
            <a:off x="7543801" y="3124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3</a:t>
            </a:r>
            <a:endParaRPr lang="en-GB" altLang="en-US" sz="1600"/>
          </a:p>
        </p:txBody>
      </p:sp>
      <p:sp>
        <p:nvSpPr>
          <p:cNvPr id="24599" name="Text Box 22"/>
          <p:cNvSpPr txBox="1">
            <a:spLocks noChangeArrowheads="1"/>
          </p:cNvSpPr>
          <p:nvPr/>
        </p:nvSpPr>
        <p:spPr bwMode="auto">
          <a:xfrm>
            <a:off x="78486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7</a:t>
            </a:r>
            <a:endParaRPr lang="en-GB" altLang="en-US" sz="1600"/>
          </a:p>
        </p:txBody>
      </p:sp>
      <p:sp>
        <p:nvSpPr>
          <p:cNvPr id="24600" name="Text Box 23"/>
          <p:cNvSpPr txBox="1">
            <a:spLocks noChangeArrowheads="1"/>
          </p:cNvSpPr>
          <p:nvPr/>
        </p:nvSpPr>
        <p:spPr bwMode="auto">
          <a:xfrm>
            <a:off x="8305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9</a:t>
            </a:r>
            <a:endParaRPr lang="en-GB" altLang="en-US" sz="1600"/>
          </a:p>
        </p:txBody>
      </p:sp>
      <p:sp>
        <p:nvSpPr>
          <p:cNvPr id="24601" name="Text Box 24"/>
          <p:cNvSpPr txBox="1">
            <a:spLocks noChangeArrowheads="1"/>
          </p:cNvSpPr>
          <p:nvPr/>
        </p:nvSpPr>
        <p:spPr bwMode="auto">
          <a:xfrm>
            <a:off x="86868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4</a:t>
            </a:r>
            <a:endParaRPr lang="en-GB" altLang="en-US" sz="1600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9448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24603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2057400" y="5334000"/>
            <a:ext cx="7772400" cy="8382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GB" altLang="en-US" sz="2400" i="1">
                <a:latin typeface="Arial" charset="0"/>
              </a:rPr>
              <a:t>f</a:t>
            </a:r>
            <a:r>
              <a:rPr lang="en-GB" altLang="en-US" sz="2400">
                <a:latin typeface="Arial" charset="0"/>
              </a:rPr>
              <a:t>(</a:t>
            </a:r>
            <a:r>
              <a:rPr lang="en-GB" altLang="en-US" sz="2400" i="1">
                <a:latin typeface="Arial" charset="0"/>
              </a:rPr>
              <a:t>n</a:t>
            </a:r>
            <a:r>
              <a:rPr lang="en-GB" altLang="en-US" sz="2400">
                <a:latin typeface="Arial" charset="0"/>
              </a:rPr>
              <a:t>) = </a:t>
            </a:r>
            <a:r>
              <a:rPr lang="en-GB" altLang="en-US" sz="2400" i="1">
                <a:latin typeface="Arial" charset="0"/>
              </a:rPr>
              <a:t>g</a:t>
            </a:r>
            <a:r>
              <a:rPr lang="en-GB" altLang="en-US" sz="2400">
                <a:latin typeface="Arial" charset="0"/>
              </a:rPr>
              <a:t>(</a:t>
            </a:r>
            <a:r>
              <a:rPr lang="en-GB" altLang="en-US" sz="2400" i="1">
                <a:latin typeface="Arial" charset="0"/>
              </a:rPr>
              <a:t>n</a:t>
            </a:r>
            <a:r>
              <a:rPr lang="en-GB" altLang="en-US" sz="2400">
                <a:latin typeface="Arial" charset="0"/>
              </a:rPr>
              <a:t>) + </a:t>
            </a:r>
            <a:r>
              <a:rPr lang="en-GB" altLang="en-US" sz="2400" i="1">
                <a:latin typeface="Arial" charset="0"/>
              </a:rPr>
              <a:t>h</a:t>
            </a:r>
            <a:r>
              <a:rPr lang="en-GB" altLang="en-US" sz="2400">
                <a:latin typeface="Arial" charset="0"/>
              </a:rPr>
              <a:t>(</a:t>
            </a:r>
            <a:r>
              <a:rPr lang="en-GB" altLang="en-US" sz="2400" i="1">
                <a:latin typeface="Arial" charset="0"/>
              </a:rPr>
              <a:t>n</a:t>
            </a:r>
            <a:r>
              <a:rPr lang="en-GB" altLang="en-US" sz="2400">
                <a:latin typeface="Arial" charset="0"/>
              </a:rPr>
              <a:t>): actual cost to get from start to node </a:t>
            </a:r>
            <a:r>
              <a:rPr lang="en-GB" altLang="en-US" sz="2400" i="1">
                <a:latin typeface="Arial" charset="0"/>
              </a:rPr>
              <a:t>n</a:t>
            </a:r>
            <a:r>
              <a:rPr lang="en-GB" altLang="en-US" sz="2400">
                <a:latin typeface="Arial" charset="0"/>
              </a:rPr>
              <a:t> </a:t>
            </a:r>
          </a:p>
          <a:p>
            <a:pPr>
              <a:buFontTx/>
              <a:buNone/>
            </a:pPr>
            <a:r>
              <a:rPr lang="en-GB" altLang="en-US" sz="2400">
                <a:latin typeface="Arial" charset="0"/>
              </a:rPr>
              <a:t>          plus estimated cost to get to goal from node </a:t>
            </a:r>
            <a:r>
              <a:rPr lang="en-GB" altLang="en-US" sz="2400" i="1">
                <a:latin typeface="Arial" charset="0"/>
              </a:rPr>
              <a:t>n</a:t>
            </a:r>
            <a:r>
              <a:rPr lang="en-GB" altLang="en-US" sz="2400">
                <a:latin typeface="Arial" charset="0"/>
              </a:rPr>
              <a:t>.</a:t>
            </a:r>
            <a:endParaRPr lang="en-GB" altLang="en-US"/>
          </a:p>
        </p:txBody>
      </p:sp>
      <p:grpSp>
        <p:nvGrpSpPr>
          <p:cNvPr id="24604" name="Group 27"/>
          <p:cNvGrpSpPr>
            <a:grpSpLocks/>
          </p:cNvGrpSpPr>
          <p:nvPr/>
        </p:nvGrpSpPr>
        <p:grpSpPr bwMode="auto">
          <a:xfrm>
            <a:off x="2133600" y="1676401"/>
            <a:ext cx="4724400" cy="3063875"/>
            <a:chOff x="384" y="912"/>
            <a:chExt cx="2976" cy="1930"/>
          </a:xfrm>
        </p:grpSpPr>
        <p:sp>
          <p:nvSpPr>
            <p:cNvPr id="24628" name="Line 28"/>
            <p:cNvSpPr>
              <a:spLocks noChangeShapeType="1"/>
            </p:cNvSpPr>
            <p:nvPr/>
          </p:nvSpPr>
          <p:spPr bwMode="auto">
            <a:xfrm>
              <a:off x="384" y="91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9" name="Line 29"/>
            <p:cNvSpPr>
              <a:spLocks noChangeShapeType="1"/>
            </p:cNvSpPr>
            <p:nvPr/>
          </p:nvSpPr>
          <p:spPr bwMode="auto">
            <a:xfrm>
              <a:off x="384" y="1152"/>
              <a:ext cx="29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0" name="Line 30"/>
            <p:cNvSpPr>
              <a:spLocks noChangeShapeType="1"/>
            </p:cNvSpPr>
            <p:nvPr/>
          </p:nvSpPr>
          <p:spPr bwMode="auto">
            <a:xfrm>
              <a:off x="384" y="139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1" name="Line 31"/>
            <p:cNvSpPr>
              <a:spLocks noChangeShapeType="1"/>
            </p:cNvSpPr>
            <p:nvPr/>
          </p:nvSpPr>
          <p:spPr bwMode="auto">
            <a:xfrm>
              <a:off x="384" y="163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2" name="Line 32"/>
            <p:cNvSpPr>
              <a:spLocks noChangeShapeType="1"/>
            </p:cNvSpPr>
            <p:nvPr/>
          </p:nvSpPr>
          <p:spPr bwMode="auto">
            <a:xfrm>
              <a:off x="384" y="187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3" name="Line 33"/>
            <p:cNvSpPr>
              <a:spLocks noChangeShapeType="1"/>
            </p:cNvSpPr>
            <p:nvPr/>
          </p:nvSpPr>
          <p:spPr bwMode="auto">
            <a:xfrm>
              <a:off x="384" y="211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4" name="Line 34"/>
            <p:cNvSpPr>
              <a:spLocks noChangeShapeType="1"/>
            </p:cNvSpPr>
            <p:nvPr/>
          </p:nvSpPr>
          <p:spPr bwMode="auto">
            <a:xfrm>
              <a:off x="384" y="235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5" name="Line 35"/>
            <p:cNvSpPr>
              <a:spLocks noChangeShapeType="1"/>
            </p:cNvSpPr>
            <p:nvPr/>
          </p:nvSpPr>
          <p:spPr bwMode="auto">
            <a:xfrm>
              <a:off x="384" y="259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6" name="Line 36"/>
            <p:cNvSpPr>
              <a:spLocks noChangeShapeType="1"/>
            </p:cNvSpPr>
            <p:nvPr/>
          </p:nvSpPr>
          <p:spPr bwMode="auto">
            <a:xfrm>
              <a:off x="384" y="283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7" name="Line 37"/>
            <p:cNvSpPr>
              <a:spLocks noChangeShapeType="1"/>
            </p:cNvSpPr>
            <p:nvPr/>
          </p:nvSpPr>
          <p:spPr bwMode="auto">
            <a:xfrm>
              <a:off x="864" y="912"/>
              <a:ext cx="0" cy="1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8" name="Line 38"/>
            <p:cNvSpPr>
              <a:spLocks noChangeShapeType="1"/>
            </p:cNvSpPr>
            <p:nvPr/>
          </p:nvSpPr>
          <p:spPr bwMode="auto">
            <a:xfrm>
              <a:off x="1488" y="912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9" name="Line 39"/>
            <p:cNvSpPr>
              <a:spLocks noChangeShapeType="1"/>
            </p:cNvSpPr>
            <p:nvPr/>
          </p:nvSpPr>
          <p:spPr bwMode="auto">
            <a:xfrm>
              <a:off x="2064" y="912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0" name="Line 40"/>
            <p:cNvSpPr>
              <a:spLocks noChangeShapeType="1"/>
            </p:cNvSpPr>
            <p:nvPr/>
          </p:nvSpPr>
          <p:spPr bwMode="auto">
            <a:xfrm>
              <a:off x="2688" y="912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1" name="Text Box 41"/>
            <p:cNvSpPr txBox="1">
              <a:spLocks noChangeArrowheads="1"/>
            </p:cNvSpPr>
            <p:nvPr/>
          </p:nvSpPr>
          <p:spPr bwMode="auto">
            <a:xfrm>
              <a:off x="480" y="91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 i="1">
                  <a:latin typeface="Arial" charset="0"/>
                </a:rPr>
                <a:t>n</a:t>
              </a:r>
              <a:endParaRPr lang="en-GB" altLang="en-US"/>
            </a:p>
          </p:txBody>
        </p:sp>
        <p:sp>
          <p:nvSpPr>
            <p:cNvPr id="24642" name="Text Box 42"/>
            <p:cNvSpPr txBox="1">
              <a:spLocks noChangeArrowheads="1"/>
            </p:cNvSpPr>
            <p:nvPr/>
          </p:nvSpPr>
          <p:spPr bwMode="auto">
            <a:xfrm>
              <a:off x="1008" y="912"/>
              <a:ext cx="4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d-ID" altLang="en-US" sz="2000" i="1">
                  <a:latin typeface="Arial" charset="0"/>
                </a:rPr>
                <a:t>h</a:t>
              </a:r>
              <a:r>
                <a:rPr lang="en-GB" altLang="en-US" sz="2000">
                  <a:latin typeface="Arial" charset="0"/>
                </a:rPr>
                <a:t>(</a:t>
              </a:r>
              <a:r>
                <a:rPr lang="en-GB" altLang="en-US" sz="2000" i="1">
                  <a:latin typeface="Arial" charset="0"/>
                </a:rPr>
                <a:t>n</a:t>
              </a:r>
              <a:r>
                <a:rPr lang="en-GB" altLang="en-US" sz="2000">
                  <a:latin typeface="Arial" charset="0"/>
                </a:rPr>
                <a:t>)</a:t>
              </a:r>
              <a:endParaRPr lang="en-GB" altLang="en-US"/>
            </a:p>
          </p:txBody>
        </p:sp>
        <p:sp>
          <p:nvSpPr>
            <p:cNvPr id="24643" name="Text Box 43"/>
            <p:cNvSpPr txBox="1">
              <a:spLocks noChangeArrowheads="1"/>
            </p:cNvSpPr>
            <p:nvPr/>
          </p:nvSpPr>
          <p:spPr bwMode="auto">
            <a:xfrm>
              <a:off x="1584" y="912"/>
              <a:ext cx="4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id-ID" altLang="en-US" sz="2000" i="1">
                  <a:latin typeface="Arial" charset="0"/>
                </a:rPr>
                <a:t>g</a:t>
              </a:r>
              <a:r>
                <a:rPr lang="en-GB" altLang="en-US" sz="2000">
                  <a:latin typeface="Arial" charset="0"/>
                </a:rPr>
                <a:t>(</a:t>
              </a:r>
              <a:r>
                <a:rPr lang="en-GB" altLang="en-US" sz="2000" i="1">
                  <a:latin typeface="Arial" charset="0"/>
                </a:rPr>
                <a:t>n</a:t>
              </a:r>
              <a:r>
                <a:rPr lang="en-GB" altLang="en-US" sz="2000">
                  <a:latin typeface="Arial" charset="0"/>
                </a:rPr>
                <a:t>)</a:t>
              </a:r>
              <a:endParaRPr lang="en-GB" altLang="en-US"/>
            </a:p>
          </p:txBody>
        </p:sp>
        <p:sp>
          <p:nvSpPr>
            <p:cNvPr id="24644" name="Text Box 44"/>
            <p:cNvSpPr txBox="1">
              <a:spLocks noChangeArrowheads="1"/>
            </p:cNvSpPr>
            <p:nvPr/>
          </p:nvSpPr>
          <p:spPr bwMode="auto">
            <a:xfrm>
              <a:off x="2160" y="912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 i="1">
                  <a:latin typeface="Arial" charset="0"/>
                </a:rPr>
                <a:t>f</a:t>
              </a:r>
              <a:r>
                <a:rPr lang="en-GB" altLang="en-US" sz="2000">
                  <a:latin typeface="Arial" charset="0"/>
                </a:rPr>
                <a:t>(</a:t>
              </a:r>
              <a:r>
                <a:rPr lang="en-GB" altLang="en-US" sz="2000" i="1">
                  <a:latin typeface="Arial" charset="0"/>
                </a:rPr>
                <a:t>n</a:t>
              </a:r>
              <a:r>
                <a:rPr lang="en-GB" altLang="en-US" sz="2000">
                  <a:latin typeface="Arial" charset="0"/>
                </a:rPr>
                <a:t>)</a:t>
              </a:r>
              <a:endParaRPr lang="en-GB" altLang="en-US"/>
            </a:p>
          </p:txBody>
        </p:sp>
        <p:sp>
          <p:nvSpPr>
            <p:cNvPr id="24645" name="Text Box 45"/>
            <p:cNvSpPr txBox="1">
              <a:spLocks noChangeArrowheads="1"/>
            </p:cNvSpPr>
            <p:nvPr/>
          </p:nvSpPr>
          <p:spPr bwMode="auto">
            <a:xfrm>
              <a:off x="2832" y="912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 i="1">
                  <a:latin typeface="Arial" charset="0"/>
                </a:rPr>
                <a:t>h</a:t>
              </a:r>
              <a:r>
                <a:rPr lang="en-GB" altLang="en-US" sz="2000">
                  <a:latin typeface="Arial" charset="0"/>
                </a:rPr>
                <a:t>*(</a:t>
              </a:r>
              <a:r>
                <a:rPr lang="en-GB" altLang="en-US" sz="2000" i="1">
                  <a:latin typeface="Arial" charset="0"/>
                </a:rPr>
                <a:t>n</a:t>
              </a:r>
              <a:r>
                <a:rPr lang="en-GB" altLang="en-US" sz="2000">
                  <a:latin typeface="Arial" charset="0"/>
                </a:rPr>
                <a:t>)</a:t>
              </a:r>
              <a:endParaRPr lang="en-GB" altLang="en-US"/>
            </a:p>
          </p:txBody>
        </p:sp>
        <p:sp>
          <p:nvSpPr>
            <p:cNvPr id="24646" name="Text Box 46"/>
            <p:cNvSpPr txBox="1">
              <a:spLocks noChangeArrowheads="1"/>
            </p:cNvSpPr>
            <p:nvPr/>
          </p:nvSpPr>
          <p:spPr bwMode="auto">
            <a:xfrm>
              <a:off x="480" y="115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S</a:t>
              </a:r>
              <a:endParaRPr lang="en-GB" altLang="en-US"/>
            </a:p>
          </p:txBody>
        </p:sp>
        <p:sp>
          <p:nvSpPr>
            <p:cNvPr id="24647" name="Text Box 47"/>
            <p:cNvSpPr txBox="1">
              <a:spLocks noChangeArrowheads="1"/>
            </p:cNvSpPr>
            <p:nvPr/>
          </p:nvSpPr>
          <p:spPr bwMode="auto">
            <a:xfrm>
              <a:off x="480" y="139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A</a:t>
              </a:r>
              <a:endParaRPr lang="en-GB" altLang="en-US"/>
            </a:p>
          </p:txBody>
        </p:sp>
        <p:sp>
          <p:nvSpPr>
            <p:cNvPr id="24648" name="Text Box 48"/>
            <p:cNvSpPr txBox="1">
              <a:spLocks noChangeArrowheads="1"/>
            </p:cNvSpPr>
            <p:nvPr/>
          </p:nvSpPr>
          <p:spPr bwMode="auto">
            <a:xfrm>
              <a:off x="480" y="163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B</a:t>
              </a:r>
              <a:endParaRPr lang="en-GB" altLang="en-US"/>
            </a:p>
          </p:txBody>
        </p:sp>
        <p:sp>
          <p:nvSpPr>
            <p:cNvPr id="24649" name="Text Box 49"/>
            <p:cNvSpPr txBox="1">
              <a:spLocks noChangeArrowheads="1"/>
            </p:cNvSpPr>
            <p:nvPr/>
          </p:nvSpPr>
          <p:spPr bwMode="auto">
            <a:xfrm>
              <a:off x="480" y="187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C</a:t>
              </a:r>
              <a:endParaRPr lang="en-GB" altLang="en-US"/>
            </a:p>
          </p:txBody>
        </p:sp>
        <p:sp>
          <p:nvSpPr>
            <p:cNvPr id="24650" name="Text Box 50"/>
            <p:cNvSpPr txBox="1">
              <a:spLocks noChangeArrowheads="1"/>
            </p:cNvSpPr>
            <p:nvPr/>
          </p:nvSpPr>
          <p:spPr bwMode="auto">
            <a:xfrm>
              <a:off x="480" y="211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D</a:t>
              </a:r>
              <a:endParaRPr lang="en-GB" altLang="en-US"/>
            </a:p>
          </p:txBody>
        </p:sp>
        <p:sp>
          <p:nvSpPr>
            <p:cNvPr id="24651" name="Text Box 51"/>
            <p:cNvSpPr txBox="1">
              <a:spLocks noChangeArrowheads="1"/>
            </p:cNvSpPr>
            <p:nvPr/>
          </p:nvSpPr>
          <p:spPr bwMode="auto">
            <a:xfrm>
              <a:off x="480" y="235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E</a:t>
              </a:r>
              <a:endParaRPr lang="en-GB" altLang="en-US"/>
            </a:p>
          </p:txBody>
        </p:sp>
        <p:sp>
          <p:nvSpPr>
            <p:cNvPr id="24652" name="Text Box 52"/>
            <p:cNvSpPr txBox="1">
              <a:spLocks noChangeArrowheads="1"/>
            </p:cNvSpPr>
            <p:nvPr/>
          </p:nvSpPr>
          <p:spPr bwMode="auto">
            <a:xfrm>
              <a:off x="480" y="259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G</a:t>
              </a:r>
              <a:endParaRPr lang="en-GB" altLang="en-US"/>
            </a:p>
          </p:txBody>
        </p:sp>
      </p:grpSp>
      <p:sp>
        <p:nvSpPr>
          <p:cNvPr id="24605" name="Text Box 59"/>
          <p:cNvSpPr txBox="1">
            <a:spLocks noChangeArrowheads="1"/>
          </p:cNvSpPr>
          <p:nvPr/>
        </p:nvSpPr>
        <p:spPr bwMode="auto">
          <a:xfrm>
            <a:off x="4800600" y="4343401"/>
            <a:ext cx="95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10/9/13</a:t>
            </a:r>
            <a:endParaRPr lang="en-GB" altLang="en-US"/>
          </a:p>
        </p:txBody>
      </p:sp>
      <p:sp>
        <p:nvSpPr>
          <p:cNvPr id="24606" name="Text Box 67"/>
          <p:cNvSpPr txBox="1">
            <a:spLocks noChangeArrowheads="1"/>
          </p:cNvSpPr>
          <p:nvPr/>
        </p:nvSpPr>
        <p:spPr bwMode="auto">
          <a:xfrm>
            <a:off x="5105400" y="2057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8</a:t>
            </a:r>
            <a:endParaRPr lang="en-GB" altLang="en-US"/>
          </a:p>
        </p:txBody>
      </p:sp>
      <p:sp>
        <p:nvSpPr>
          <p:cNvPr id="24607" name="Text Box 68"/>
          <p:cNvSpPr txBox="1">
            <a:spLocks noChangeArrowheads="1"/>
          </p:cNvSpPr>
          <p:nvPr/>
        </p:nvSpPr>
        <p:spPr bwMode="auto">
          <a:xfrm>
            <a:off x="5105400" y="2438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9</a:t>
            </a:r>
            <a:endParaRPr lang="en-GB" altLang="en-US"/>
          </a:p>
        </p:txBody>
      </p:sp>
      <p:sp>
        <p:nvSpPr>
          <p:cNvPr id="24608" name="Text Box 69"/>
          <p:cNvSpPr txBox="1">
            <a:spLocks noChangeArrowheads="1"/>
          </p:cNvSpPr>
          <p:nvPr/>
        </p:nvSpPr>
        <p:spPr bwMode="auto">
          <a:xfrm>
            <a:off x="5105400" y="2819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9</a:t>
            </a:r>
            <a:endParaRPr lang="en-GB" altLang="en-US"/>
          </a:p>
        </p:txBody>
      </p:sp>
      <p:sp>
        <p:nvSpPr>
          <p:cNvPr id="24609" name="Text Box 70"/>
          <p:cNvSpPr txBox="1">
            <a:spLocks noChangeArrowheads="1"/>
          </p:cNvSpPr>
          <p:nvPr/>
        </p:nvSpPr>
        <p:spPr bwMode="auto">
          <a:xfrm>
            <a:off x="5029200" y="3200401"/>
            <a:ext cx="514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11</a:t>
            </a:r>
            <a:endParaRPr lang="en-GB" altLang="en-US"/>
          </a:p>
        </p:txBody>
      </p:sp>
      <p:sp>
        <p:nvSpPr>
          <p:cNvPr id="24610" name="Text Box 72"/>
          <p:cNvSpPr txBox="1">
            <a:spLocks noChangeArrowheads="1"/>
          </p:cNvSpPr>
          <p:nvPr/>
        </p:nvSpPr>
        <p:spPr bwMode="auto">
          <a:xfrm>
            <a:off x="5105401" y="3581401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>
                <a:sym typeface="Symbol" charset="2"/>
              </a:rPr>
              <a:t></a:t>
            </a:r>
            <a:endParaRPr lang="en-GB" altLang="en-US" sz="2000">
              <a:latin typeface="Arial" charset="0"/>
              <a:sym typeface="Symbol" charset="2"/>
            </a:endParaRPr>
          </a:p>
        </p:txBody>
      </p:sp>
      <p:sp>
        <p:nvSpPr>
          <p:cNvPr id="24611" name="Text Box 73"/>
          <p:cNvSpPr txBox="1">
            <a:spLocks noChangeArrowheads="1"/>
          </p:cNvSpPr>
          <p:nvPr/>
        </p:nvSpPr>
        <p:spPr bwMode="auto">
          <a:xfrm>
            <a:off x="5105401" y="3962401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>
                <a:sym typeface="Symbol" charset="2"/>
              </a:rPr>
              <a:t></a:t>
            </a:r>
            <a:endParaRPr lang="en-GB" altLang="en-US" sz="2000">
              <a:latin typeface="Arial" charset="0"/>
              <a:sym typeface="Symbol" charset="2"/>
            </a:endParaRPr>
          </a:p>
        </p:txBody>
      </p:sp>
      <p:grpSp>
        <p:nvGrpSpPr>
          <p:cNvPr id="24612" name="Group 74"/>
          <p:cNvGrpSpPr>
            <a:grpSpLocks/>
          </p:cNvGrpSpPr>
          <p:nvPr/>
        </p:nvGrpSpPr>
        <p:grpSpPr bwMode="auto">
          <a:xfrm>
            <a:off x="3200401" y="2057401"/>
            <a:ext cx="365125" cy="2682875"/>
            <a:chOff x="2667000" y="2057400"/>
            <a:chExt cx="365125" cy="2682875"/>
          </a:xfrm>
        </p:grpSpPr>
        <p:sp>
          <p:nvSpPr>
            <p:cNvPr id="24621" name="Text Box 60"/>
            <p:cNvSpPr txBox="1">
              <a:spLocks noChangeArrowheads="1"/>
            </p:cNvSpPr>
            <p:nvPr/>
          </p:nvSpPr>
          <p:spPr bwMode="auto">
            <a:xfrm>
              <a:off x="2667000" y="2057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8</a:t>
              </a:r>
              <a:endParaRPr lang="en-GB" altLang="en-US"/>
            </a:p>
          </p:txBody>
        </p:sp>
        <p:sp>
          <p:nvSpPr>
            <p:cNvPr id="24622" name="Text Box 61"/>
            <p:cNvSpPr txBox="1">
              <a:spLocks noChangeArrowheads="1"/>
            </p:cNvSpPr>
            <p:nvPr/>
          </p:nvSpPr>
          <p:spPr bwMode="auto">
            <a:xfrm>
              <a:off x="2667000" y="2438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8</a:t>
              </a:r>
              <a:endParaRPr lang="en-GB" altLang="en-US"/>
            </a:p>
          </p:txBody>
        </p:sp>
        <p:sp>
          <p:nvSpPr>
            <p:cNvPr id="24623" name="Text Box 62"/>
            <p:cNvSpPr txBox="1">
              <a:spLocks noChangeArrowheads="1"/>
            </p:cNvSpPr>
            <p:nvPr/>
          </p:nvSpPr>
          <p:spPr bwMode="auto">
            <a:xfrm>
              <a:off x="2667000" y="2819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4</a:t>
              </a:r>
              <a:endParaRPr lang="en-GB" altLang="en-US"/>
            </a:p>
          </p:txBody>
        </p:sp>
        <p:sp>
          <p:nvSpPr>
            <p:cNvPr id="24624" name="Text Box 63"/>
            <p:cNvSpPr txBox="1">
              <a:spLocks noChangeArrowheads="1"/>
            </p:cNvSpPr>
            <p:nvPr/>
          </p:nvSpPr>
          <p:spPr bwMode="auto">
            <a:xfrm>
              <a:off x="2667000" y="3200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3</a:t>
              </a:r>
              <a:endParaRPr lang="en-GB" altLang="en-US"/>
            </a:p>
          </p:txBody>
        </p:sp>
        <p:sp>
          <p:nvSpPr>
            <p:cNvPr id="24625" name="Text Box 64"/>
            <p:cNvSpPr txBox="1">
              <a:spLocks noChangeArrowheads="1"/>
            </p:cNvSpPr>
            <p:nvPr/>
          </p:nvSpPr>
          <p:spPr bwMode="auto">
            <a:xfrm>
              <a:off x="2667000" y="4343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0</a:t>
              </a:r>
              <a:endParaRPr lang="en-GB" altLang="en-US"/>
            </a:p>
          </p:txBody>
        </p:sp>
        <p:sp>
          <p:nvSpPr>
            <p:cNvPr id="24626" name="Text Box 65"/>
            <p:cNvSpPr txBox="1">
              <a:spLocks noChangeArrowheads="1"/>
            </p:cNvSpPr>
            <p:nvPr/>
          </p:nvSpPr>
          <p:spPr bwMode="auto">
            <a:xfrm>
              <a:off x="2667000" y="3575050"/>
              <a:ext cx="365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sym typeface="Symbol" charset="2"/>
                </a:rPr>
                <a:t></a:t>
              </a:r>
              <a:endParaRPr lang="en-GB" altLang="en-US" sz="2000">
                <a:latin typeface="Arial" charset="0"/>
                <a:sym typeface="Symbol" charset="2"/>
              </a:endParaRPr>
            </a:p>
          </p:txBody>
        </p:sp>
        <p:sp>
          <p:nvSpPr>
            <p:cNvPr id="24627" name="Text Box 66"/>
            <p:cNvSpPr txBox="1">
              <a:spLocks noChangeArrowheads="1"/>
            </p:cNvSpPr>
            <p:nvPr/>
          </p:nvSpPr>
          <p:spPr bwMode="auto">
            <a:xfrm>
              <a:off x="2667000" y="3962400"/>
              <a:ext cx="365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sym typeface="Symbol" charset="2"/>
                </a:rPr>
                <a:t></a:t>
              </a:r>
              <a:endParaRPr lang="en-GB" altLang="en-US" sz="2000">
                <a:latin typeface="Arial" charset="0"/>
                <a:sym typeface="Symbol" charset="2"/>
              </a:endParaRPr>
            </a:p>
          </p:txBody>
        </p:sp>
      </p:grpSp>
      <p:grpSp>
        <p:nvGrpSpPr>
          <p:cNvPr id="24613" name="Group 82"/>
          <p:cNvGrpSpPr>
            <a:grpSpLocks/>
          </p:cNvGrpSpPr>
          <p:nvPr/>
        </p:nvGrpSpPr>
        <p:grpSpPr bwMode="auto">
          <a:xfrm>
            <a:off x="3841750" y="2057401"/>
            <a:ext cx="958850" cy="2682875"/>
            <a:chOff x="1371600" y="2057400"/>
            <a:chExt cx="958850" cy="2682875"/>
          </a:xfrm>
        </p:grpSpPr>
        <p:sp>
          <p:nvSpPr>
            <p:cNvPr id="24614" name="Text Box 53"/>
            <p:cNvSpPr txBox="1">
              <a:spLocks noChangeArrowheads="1"/>
            </p:cNvSpPr>
            <p:nvPr/>
          </p:nvSpPr>
          <p:spPr bwMode="auto">
            <a:xfrm>
              <a:off x="1752600" y="2057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0</a:t>
              </a:r>
              <a:endParaRPr lang="en-GB" altLang="en-US"/>
            </a:p>
          </p:txBody>
        </p:sp>
        <p:sp>
          <p:nvSpPr>
            <p:cNvPr id="24615" name="Text Box 54"/>
            <p:cNvSpPr txBox="1">
              <a:spLocks noChangeArrowheads="1"/>
            </p:cNvSpPr>
            <p:nvPr/>
          </p:nvSpPr>
          <p:spPr bwMode="auto">
            <a:xfrm>
              <a:off x="1752600" y="2438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1</a:t>
              </a:r>
              <a:endParaRPr lang="en-GB" altLang="en-US"/>
            </a:p>
          </p:txBody>
        </p:sp>
        <p:sp>
          <p:nvSpPr>
            <p:cNvPr id="24616" name="Text Box 55"/>
            <p:cNvSpPr txBox="1">
              <a:spLocks noChangeArrowheads="1"/>
            </p:cNvSpPr>
            <p:nvPr/>
          </p:nvSpPr>
          <p:spPr bwMode="auto">
            <a:xfrm>
              <a:off x="1752600" y="2819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5</a:t>
              </a:r>
              <a:endParaRPr lang="en-GB" altLang="en-US"/>
            </a:p>
          </p:txBody>
        </p:sp>
        <p:sp>
          <p:nvSpPr>
            <p:cNvPr id="24617" name="Text Box 56"/>
            <p:cNvSpPr txBox="1">
              <a:spLocks noChangeArrowheads="1"/>
            </p:cNvSpPr>
            <p:nvPr/>
          </p:nvSpPr>
          <p:spPr bwMode="auto">
            <a:xfrm>
              <a:off x="1752600" y="3200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8</a:t>
              </a:r>
              <a:endParaRPr lang="en-GB" altLang="en-US"/>
            </a:p>
          </p:txBody>
        </p:sp>
        <p:sp>
          <p:nvSpPr>
            <p:cNvPr id="24618" name="Text Box 57"/>
            <p:cNvSpPr txBox="1">
              <a:spLocks noChangeArrowheads="1"/>
            </p:cNvSpPr>
            <p:nvPr/>
          </p:nvSpPr>
          <p:spPr bwMode="auto">
            <a:xfrm>
              <a:off x="1752600" y="3581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4</a:t>
              </a:r>
              <a:endParaRPr lang="en-GB" altLang="en-US"/>
            </a:p>
          </p:txBody>
        </p:sp>
        <p:sp>
          <p:nvSpPr>
            <p:cNvPr id="24619" name="Text Box 58"/>
            <p:cNvSpPr txBox="1">
              <a:spLocks noChangeArrowheads="1"/>
            </p:cNvSpPr>
            <p:nvPr/>
          </p:nvSpPr>
          <p:spPr bwMode="auto">
            <a:xfrm>
              <a:off x="1752600" y="39624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8</a:t>
              </a:r>
              <a:endParaRPr lang="en-GB" altLang="en-US"/>
            </a:p>
          </p:txBody>
        </p:sp>
        <p:sp>
          <p:nvSpPr>
            <p:cNvPr id="24620" name="Text Box 59"/>
            <p:cNvSpPr txBox="1">
              <a:spLocks noChangeArrowheads="1"/>
            </p:cNvSpPr>
            <p:nvPr/>
          </p:nvSpPr>
          <p:spPr bwMode="auto">
            <a:xfrm>
              <a:off x="1371600" y="4343400"/>
              <a:ext cx="958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/>
                <a:t>10/9/13</a:t>
              </a:r>
              <a:endParaRPr lang="en-GB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506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F9762E5-DFA6-EF4B-99CC-06F4C34D047E}" type="slidenum">
              <a:rPr lang="en-GB" altLang="en-US" sz="1400"/>
              <a:pPr/>
              <a:t>24</a:t>
            </a:fld>
            <a:endParaRPr lang="en-GB" altLang="en-US" sz="1400"/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A* Search Example (4)</a:t>
            </a:r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8686800" y="1676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=8</a:t>
            </a:r>
            <a:endParaRPr lang="en-GB" altLang="en-US"/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78486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A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8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=8</a:t>
            </a:r>
            <a:endParaRPr lang="en-GB" altLang="en-US"/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86868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B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=4</a:t>
            </a:r>
            <a:endParaRPr lang="en-GB" altLang="en-US"/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95250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C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=3</a:t>
            </a:r>
            <a:endParaRPr lang="en-GB" altLang="en-US">
              <a:latin typeface="Arial" charset="0"/>
            </a:endParaRPr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7848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E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86868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 dirty="0">
                <a:latin typeface="Arial" charset="0"/>
              </a:rPr>
              <a:t>G</a:t>
            </a:r>
            <a:endParaRPr lang="en-GB" altLang="en-US" dirty="0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 dirty="0">
                <a:latin typeface="Arial" charset="0"/>
              </a:rPr>
              <a:t>h</a:t>
            </a:r>
            <a:r>
              <a:rPr lang="en-GB" altLang="en-US" sz="1800" dirty="0">
                <a:latin typeface="Arial" charset="0"/>
              </a:rPr>
              <a:t>=0</a:t>
            </a:r>
            <a:endParaRPr lang="en-GB" altLang="en-US" dirty="0"/>
          </a:p>
        </p:txBody>
      </p: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7086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D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 flipH="1">
            <a:off x="8382000" y="2209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8991600" y="2286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9220200" y="2209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 flipH="1">
            <a:off x="75438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81534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83820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>
            <a:off x="89916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 flipH="1">
            <a:off x="92202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Text Box 18"/>
          <p:cNvSpPr txBox="1">
            <a:spLocks noChangeArrowheads="1"/>
          </p:cNvSpPr>
          <p:nvPr/>
        </p:nvSpPr>
        <p:spPr bwMode="auto">
          <a:xfrm>
            <a:off x="83820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1</a:t>
            </a:r>
            <a:endParaRPr lang="en-GB" altLang="en-US" sz="1600"/>
          </a:p>
        </p:txBody>
      </p:sp>
      <p:sp>
        <p:nvSpPr>
          <p:cNvPr id="25620" name="Text Box 19"/>
          <p:cNvSpPr txBox="1">
            <a:spLocks noChangeArrowheads="1"/>
          </p:cNvSpPr>
          <p:nvPr/>
        </p:nvSpPr>
        <p:spPr bwMode="auto">
          <a:xfrm>
            <a:off x="8686801" y="2286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25621" name="Text Box 20"/>
          <p:cNvSpPr txBox="1">
            <a:spLocks noChangeArrowheads="1"/>
          </p:cNvSpPr>
          <p:nvPr/>
        </p:nvSpPr>
        <p:spPr bwMode="auto">
          <a:xfrm>
            <a:off x="93726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8</a:t>
            </a:r>
            <a:endParaRPr lang="en-GB" altLang="en-US" sz="1600"/>
          </a:p>
        </p:txBody>
      </p:sp>
      <p:sp>
        <p:nvSpPr>
          <p:cNvPr id="25622" name="Text Box 21"/>
          <p:cNvSpPr txBox="1">
            <a:spLocks noChangeArrowheads="1"/>
          </p:cNvSpPr>
          <p:nvPr/>
        </p:nvSpPr>
        <p:spPr bwMode="auto">
          <a:xfrm>
            <a:off x="7543801" y="3124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3</a:t>
            </a:r>
            <a:endParaRPr lang="en-GB" altLang="en-US" sz="1600"/>
          </a:p>
        </p:txBody>
      </p:sp>
      <p:sp>
        <p:nvSpPr>
          <p:cNvPr id="25623" name="Text Box 22"/>
          <p:cNvSpPr txBox="1">
            <a:spLocks noChangeArrowheads="1"/>
          </p:cNvSpPr>
          <p:nvPr/>
        </p:nvSpPr>
        <p:spPr bwMode="auto">
          <a:xfrm>
            <a:off x="78486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7</a:t>
            </a:r>
            <a:endParaRPr lang="en-GB" altLang="en-US" sz="1600"/>
          </a:p>
        </p:txBody>
      </p:sp>
      <p:sp>
        <p:nvSpPr>
          <p:cNvPr id="25624" name="Text Box 23"/>
          <p:cNvSpPr txBox="1">
            <a:spLocks noChangeArrowheads="1"/>
          </p:cNvSpPr>
          <p:nvPr/>
        </p:nvSpPr>
        <p:spPr bwMode="auto">
          <a:xfrm>
            <a:off x="8305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9</a:t>
            </a:r>
            <a:endParaRPr lang="en-GB" altLang="en-US" sz="1600"/>
          </a:p>
        </p:txBody>
      </p:sp>
      <p:sp>
        <p:nvSpPr>
          <p:cNvPr id="25625" name="Text Box 24"/>
          <p:cNvSpPr txBox="1">
            <a:spLocks noChangeArrowheads="1"/>
          </p:cNvSpPr>
          <p:nvPr/>
        </p:nvSpPr>
        <p:spPr bwMode="auto">
          <a:xfrm>
            <a:off x="86868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4</a:t>
            </a:r>
            <a:endParaRPr lang="en-GB" altLang="en-US" sz="1600"/>
          </a:p>
        </p:txBody>
      </p:sp>
      <p:sp>
        <p:nvSpPr>
          <p:cNvPr id="25626" name="Text Box 25"/>
          <p:cNvSpPr txBox="1">
            <a:spLocks noChangeArrowheads="1"/>
          </p:cNvSpPr>
          <p:nvPr/>
        </p:nvSpPr>
        <p:spPr bwMode="auto">
          <a:xfrm>
            <a:off x="9448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25627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2057400" y="5334000"/>
            <a:ext cx="7772400" cy="8382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GB" sz="2400" i="1" dirty="0">
                <a:latin typeface="Arial" charset="0"/>
              </a:rPr>
              <a:t>h</a:t>
            </a:r>
            <a:r>
              <a:rPr lang="en-GB" sz="2400" dirty="0">
                <a:latin typeface="Arial" charset="0"/>
              </a:rPr>
              <a:t>*(</a:t>
            </a:r>
            <a:r>
              <a:rPr lang="en-GB" sz="2400" i="1" dirty="0">
                <a:latin typeface="Arial" charset="0"/>
              </a:rPr>
              <a:t>n</a:t>
            </a:r>
            <a:r>
              <a:rPr lang="en-GB" sz="2400" dirty="0">
                <a:latin typeface="Arial" charset="0"/>
              </a:rPr>
              <a:t>) : true cost of minimal path from node </a:t>
            </a:r>
            <a:r>
              <a:rPr lang="en-GB" sz="2400" i="1" dirty="0">
                <a:latin typeface="Arial" charset="0"/>
              </a:rPr>
              <a:t>n</a:t>
            </a:r>
            <a:r>
              <a:rPr lang="en-GB" sz="2400" dirty="0">
                <a:latin typeface="Arial" charset="0"/>
              </a:rPr>
              <a:t> </a:t>
            </a:r>
            <a:r>
              <a:rPr lang="en-GB" sz="2400" b="1" dirty="0">
                <a:latin typeface="Arial" charset="0"/>
              </a:rPr>
              <a:t>to goal</a:t>
            </a:r>
            <a:r>
              <a:rPr lang="en-GB" sz="2400" dirty="0">
                <a:latin typeface="Arial" charset="0"/>
              </a:rPr>
              <a:t>.</a:t>
            </a:r>
          </a:p>
          <a:p>
            <a:pPr>
              <a:buFontTx/>
              <a:buNone/>
              <a:defRPr/>
            </a:pPr>
            <a:r>
              <a:rPr lang="en-GB" sz="2400" dirty="0">
                <a:solidFill>
                  <a:schemeClr val="accent6"/>
                </a:solidFill>
                <a:latin typeface="Arial" charset="0"/>
              </a:rPr>
              <a:t>Is </a:t>
            </a:r>
            <a:r>
              <a:rPr lang="en-GB" sz="2400" i="1" dirty="0">
                <a:solidFill>
                  <a:schemeClr val="accent6"/>
                </a:solidFill>
                <a:latin typeface="Arial" charset="0"/>
              </a:rPr>
              <a:t>h(n)</a:t>
            </a:r>
            <a:r>
              <a:rPr lang="en-GB" sz="2400" dirty="0">
                <a:solidFill>
                  <a:schemeClr val="accent6"/>
                </a:solidFill>
                <a:latin typeface="Arial" charset="0"/>
              </a:rPr>
              <a:t> admissible?</a:t>
            </a:r>
            <a:endParaRPr lang="en-GB" dirty="0" smtClean="0">
              <a:solidFill>
                <a:schemeClr val="accent6"/>
              </a:solidFill>
            </a:endParaRPr>
          </a:p>
        </p:txBody>
      </p:sp>
      <p:grpSp>
        <p:nvGrpSpPr>
          <p:cNvPr id="25628" name="Group 27"/>
          <p:cNvGrpSpPr>
            <a:grpSpLocks/>
          </p:cNvGrpSpPr>
          <p:nvPr/>
        </p:nvGrpSpPr>
        <p:grpSpPr bwMode="auto">
          <a:xfrm>
            <a:off x="2133600" y="1676401"/>
            <a:ext cx="4724400" cy="3063875"/>
            <a:chOff x="384" y="912"/>
            <a:chExt cx="2976" cy="1930"/>
          </a:xfrm>
        </p:grpSpPr>
        <p:sp>
          <p:nvSpPr>
            <p:cNvPr id="25657" name="Line 28"/>
            <p:cNvSpPr>
              <a:spLocks noChangeShapeType="1"/>
            </p:cNvSpPr>
            <p:nvPr/>
          </p:nvSpPr>
          <p:spPr bwMode="auto">
            <a:xfrm>
              <a:off x="384" y="91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8" name="Line 29"/>
            <p:cNvSpPr>
              <a:spLocks noChangeShapeType="1"/>
            </p:cNvSpPr>
            <p:nvPr/>
          </p:nvSpPr>
          <p:spPr bwMode="auto">
            <a:xfrm>
              <a:off x="384" y="1152"/>
              <a:ext cx="29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9" name="Line 30"/>
            <p:cNvSpPr>
              <a:spLocks noChangeShapeType="1"/>
            </p:cNvSpPr>
            <p:nvPr/>
          </p:nvSpPr>
          <p:spPr bwMode="auto">
            <a:xfrm>
              <a:off x="384" y="139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0" name="Line 31"/>
            <p:cNvSpPr>
              <a:spLocks noChangeShapeType="1"/>
            </p:cNvSpPr>
            <p:nvPr/>
          </p:nvSpPr>
          <p:spPr bwMode="auto">
            <a:xfrm>
              <a:off x="384" y="163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1" name="Line 32"/>
            <p:cNvSpPr>
              <a:spLocks noChangeShapeType="1"/>
            </p:cNvSpPr>
            <p:nvPr/>
          </p:nvSpPr>
          <p:spPr bwMode="auto">
            <a:xfrm>
              <a:off x="384" y="187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2" name="Line 33"/>
            <p:cNvSpPr>
              <a:spLocks noChangeShapeType="1"/>
            </p:cNvSpPr>
            <p:nvPr/>
          </p:nvSpPr>
          <p:spPr bwMode="auto">
            <a:xfrm>
              <a:off x="384" y="211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3" name="Line 34"/>
            <p:cNvSpPr>
              <a:spLocks noChangeShapeType="1"/>
            </p:cNvSpPr>
            <p:nvPr/>
          </p:nvSpPr>
          <p:spPr bwMode="auto">
            <a:xfrm>
              <a:off x="384" y="235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4" name="Line 35"/>
            <p:cNvSpPr>
              <a:spLocks noChangeShapeType="1"/>
            </p:cNvSpPr>
            <p:nvPr/>
          </p:nvSpPr>
          <p:spPr bwMode="auto">
            <a:xfrm>
              <a:off x="384" y="259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5" name="Line 36"/>
            <p:cNvSpPr>
              <a:spLocks noChangeShapeType="1"/>
            </p:cNvSpPr>
            <p:nvPr/>
          </p:nvSpPr>
          <p:spPr bwMode="auto">
            <a:xfrm>
              <a:off x="384" y="283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6" name="Line 37"/>
            <p:cNvSpPr>
              <a:spLocks noChangeShapeType="1"/>
            </p:cNvSpPr>
            <p:nvPr/>
          </p:nvSpPr>
          <p:spPr bwMode="auto">
            <a:xfrm>
              <a:off x="864" y="912"/>
              <a:ext cx="0" cy="1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7" name="Line 38"/>
            <p:cNvSpPr>
              <a:spLocks noChangeShapeType="1"/>
            </p:cNvSpPr>
            <p:nvPr/>
          </p:nvSpPr>
          <p:spPr bwMode="auto">
            <a:xfrm>
              <a:off x="1488" y="912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8" name="Line 39"/>
            <p:cNvSpPr>
              <a:spLocks noChangeShapeType="1"/>
            </p:cNvSpPr>
            <p:nvPr/>
          </p:nvSpPr>
          <p:spPr bwMode="auto">
            <a:xfrm>
              <a:off x="2064" y="912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9" name="Line 40"/>
            <p:cNvSpPr>
              <a:spLocks noChangeShapeType="1"/>
            </p:cNvSpPr>
            <p:nvPr/>
          </p:nvSpPr>
          <p:spPr bwMode="auto">
            <a:xfrm>
              <a:off x="2688" y="912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0" name="Text Box 41"/>
            <p:cNvSpPr txBox="1">
              <a:spLocks noChangeArrowheads="1"/>
            </p:cNvSpPr>
            <p:nvPr/>
          </p:nvSpPr>
          <p:spPr bwMode="auto">
            <a:xfrm>
              <a:off x="480" y="91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 i="1">
                  <a:latin typeface="Arial" charset="0"/>
                </a:rPr>
                <a:t>n</a:t>
              </a:r>
              <a:endParaRPr lang="en-GB" altLang="en-US"/>
            </a:p>
          </p:txBody>
        </p:sp>
        <p:sp>
          <p:nvSpPr>
            <p:cNvPr id="25671" name="Text Box 42"/>
            <p:cNvSpPr txBox="1">
              <a:spLocks noChangeArrowheads="1"/>
            </p:cNvSpPr>
            <p:nvPr/>
          </p:nvSpPr>
          <p:spPr bwMode="auto">
            <a:xfrm>
              <a:off x="1584" y="912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 i="1">
                  <a:latin typeface="Arial" charset="0"/>
                </a:rPr>
                <a:t>g</a:t>
              </a:r>
              <a:r>
                <a:rPr lang="en-GB" altLang="en-US" sz="2000">
                  <a:latin typeface="Arial" charset="0"/>
                </a:rPr>
                <a:t>(</a:t>
              </a:r>
              <a:r>
                <a:rPr lang="en-GB" altLang="en-US" sz="2000" i="1">
                  <a:latin typeface="Arial" charset="0"/>
                </a:rPr>
                <a:t>n</a:t>
              </a:r>
              <a:r>
                <a:rPr lang="en-GB" altLang="en-US" sz="2000">
                  <a:latin typeface="Arial" charset="0"/>
                </a:rPr>
                <a:t>)</a:t>
              </a:r>
              <a:endParaRPr lang="en-GB" altLang="en-US"/>
            </a:p>
          </p:txBody>
        </p:sp>
        <p:sp>
          <p:nvSpPr>
            <p:cNvPr id="25672" name="Text Box 43"/>
            <p:cNvSpPr txBox="1">
              <a:spLocks noChangeArrowheads="1"/>
            </p:cNvSpPr>
            <p:nvPr/>
          </p:nvSpPr>
          <p:spPr bwMode="auto">
            <a:xfrm>
              <a:off x="1008" y="912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 i="1">
                  <a:latin typeface="Arial" charset="0"/>
                </a:rPr>
                <a:t>h</a:t>
              </a:r>
              <a:r>
                <a:rPr lang="en-GB" altLang="en-US" sz="2000">
                  <a:latin typeface="Arial" charset="0"/>
                </a:rPr>
                <a:t>(</a:t>
              </a:r>
              <a:r>
                <a:rPr lang="en-GB" altLang="en-US" sz="2000" i="1">
                  <a:latin typeface="Arial" charset="0"/>
                </a:rPr>
                <a:t>n</a:t>
              </a:r>
              <a:r>
                <a:rPr lang="en-GB" altLang="en-US" sz="2000">
                  <a:latin typeface="Arial" charset="0"/>
                </a:rPr>
                <a:t>)</a:t>
              </a:r>
              <a:endParaRPr lang="en-GB" altLang="en-US"/>
            </a:p>
          </p:txBody>
        </p:sp>
        <p:sp>
          <p:nvSpPr>
            <p:cNvPr id="25673" name="Text Box 44"/>
            <p:cNvSpPr txBox="1">
              <a:spLocks noChangeArrowheads="1"/>
            </p:cNvSpPr>
            <p:nvPr/>
          </p:nvSpPr>
          <p:spPr bwMode="auto">
            <a:xfrm>
              <a:off x="2160" y="912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 i="1">
                  <a:latin typeface="Arial" charset="0"/>
                </a:rPr>
                <a:t>f</a:t>
              </a:r>
              <a:r>
                <a:rPr lang="en-GB" altLang="en-US" sz="2000">
                  <a:latin typeface="Arial" charset="0"/>
                </a:rPr>
                <a:t>(</a:t>
              </a:r>
              <a:r>
                <a:rPr lang="en-GB" altLang="en-US" sz="2000" i="1">
                  <a:latin typeface="Arial" charset="0"/>
                </a:rPr>
                <a:t>n</a:t>
              </a:r>
              <a:r>
                <a:rPr lang="en-GB" altLang="en-US" sz="2000">
                  <a:latin typeface="Arial" charset="0"/>
                </a:rPr>
                <a:t>)</a:t>
              </a:r>
              <a:endParaRPr lang="en-GB" altLang="en-US"/>
            </a:p>
          </p:txBody>
        </p:sp>
        <p:sp>
          <p:nvSpPr>
            <p:cNvPr id="25674" name="Text Box 45"/>
            <p:cNvSpPr txBox="1">
              <a:spLocks noChangeArrowheads="1"/>
            </p:cNvSpPr>
            <p:nvPr/>
          </p:nvSpPr>
          <p:spPr bwMode="auto">
            <a:xfrm>
              <a:off x="2832" y="912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 i="1">
                  <a:latin typeface="Arial" charset="0"/>
                </a:rPr>
                <a:t>h</a:t>
              </a:r>
              <a:r>
                <a:rPr lang="en-GB" altLang="en-US" sz="2000">
                  <a:latin typeface="Arial" charset="0"/>
                </a:rPr>
                <a:t>*(</a:t>
              </a:r>
              <a:r>
                <a:rPr lang="en-GB" altLang="en-US" sz="2000" i="1">
                  <a:latin typeface="Arial" charset="0"/>
                </a:rPr>
                <a:t>n</a:t>
              </a:r>
              <a:r>
                <a:rPr lang="en-GB" altLang="en-US" sz="2000">
                  <a:latin typeface="Arial" charset="0"/>
                </a:rPr>
                <a:t>)</a:t>
              </a:r>
              <a:endParaRPr lang="en-GB" altLang="en-US"/>
            </a:p>
          </p:txBody>
        </p:sp>
        <p:sp>
          <p:nvSpPr>
            <p:cNvPr id="25675" name="Text Box 46"/>
            <p:cNvSpPr txBox="1">
              <a:spLocks noChangeArrowheads="1"/>
            </p:cNvSpPr>
            <p:nvPr/>
          </p:nvSpPr>
          <p:spPr bwMode="auto">
            <a:xfrm>
              <a:off x="480" y="115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S</a:t>
              </a:r>
              <a:endParaRPr lang="en-GB" altLang="en-US"/>
            </a:p>
          </p:txBody>
        </p:sp>
        <p:sp>
          <p:nvSpPr>
            <p:cNvPr id="25676" name="Text Box 47"/>
            <p:cNvSpPr txBox="1">
              <a:spLocks noChangeArrowheads="1"/>
            </p:cNvSpPr>
            <p:nvPr/>
          </p:nvSpPr>
          <p:spPr bwMode="auto">
            <a:xfrm>
              <a:off x="480" y="139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A</a:t>
              </a:r>
              <a:endParaRPr lang="en-GB" altLang="en-US"/>
            </a:p>
          </p:txBody>
        </p:sp>
        <p:sp>
          <p:nvSpPr>
            <p:cNvPr id="25677" name="Text Box 48"/>
            <p:cNvSpPr txBox="1">
              <a:spLocks noChangeArrowheads="1"/>
            </p:cNvSpPr>
            <p:nvPr/>
          </p:nvSpPr>
          <p:spPr bwMode="auto">
            <a:xfrm>
              <a:off x="480" y="163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B</a:t>
              </a:r>
              <a:endParaRPr lang="en-GB" altLang="en-US"/>
            </a:p>
          </p:txBody>
        </p:sp>
        <p:sp>
          <p:nvSpPr>
            <p:cNvPr id="25678" name="Text Box 49"/>
            <p:cNvSpPr txBox="1">
              <a:spLocks noChangeArrowheads="1"/>
            </p:cNvSpPr>
            <p:nvPr/>
          </p:nvSpPr>
          <p:spPr bwMode="auto">
            <a:xfrm>
              <a:off x="480" y="187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C</a:t>
              </a:r>
              <a:endParaRPr lang="en-GB" altLang="en-US"/>
            </a:p>
          </p:txBody>
        </p:sp>
        <p:sp>
          <p:nvSpPr>
            <p:cNvPr id="25679" name="Text Box 50"/>
            <p:cNvSpPr txBox="1">
              <a:spLocks noChangeArrowheads="1"/>
            </p:cNvSpPr>
            <p:nvPr/>
          </p:nvSpPr>
          <p:spPr bwMode="auto">
            <a:xfrm>
              <a:off x="480" y="211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D</a:t>
              </a:r>
              <a:endParaRPr lang="en-GB" altLang="en-US"/>
            </a:p>
          </p:txBody>
        </p:sp>
        <p:sp>
          <p:nvSpPr>
            <p:cNvPr id="25680" name="Text Box 51"/>
            <p:cNvSpPr txBox="1">
              <a:spLocks noChangeArrowheads="1"/>
            </p:cNvSpPr>
            <p:nvPr/>
          </p:nvSpPr>
          <p:spPr bwMode="auto">
            <a:xfrm>
              <a:off x="480" y="235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E</a:t>
              </a:r>
              <a:endParaRPr lang="en-GB" altLang="en-US"/>
            </a:p>
          </p:txBody>
        </p:sp>
        <p:sp>
          <p:nvSpPr>
            <p:cNvPr id="25681" name="Text Box 52"/>
            <p:cNvSpPr txBox="1">
              <a:spLocks noChangeArrowheads="1"/>
            </p:cNvSpPr>
            <p:nvPr/>
          </p:nvSpPr>
          <p:spPr bwMode="auto">
            <a:xfrm>
              <a:off x="480" y="259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G</a:t>
              </a:r>
              <a:endParaRPr lang="en-GB" altLang="en-US"/>
            </a:p>
          </p:txBody>
        </p:sp>
      </p:grpSp>
      <p:sp>
        <p:nvSpPr>
          <p:cNvPr id="25629" name="Text Box 59"/>
          <p:cNvSpPr txBox="1">
            <a:spLocks noChangeArrowheads="1"/>
          </p:cNvSpPr>
          <p:nvPr/>
        </p:nvSpPr>
        <p:spPr bwMode="auto">
          <a:xfrm>
            <a:off x="4800600" y="4343401"/>
            <a:ext cx="95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10/9/13</a:t>
            </a:r>
            <a:endParaRPr lang="en-GB" altLang="en-US"/>
          </a:p>
        </p:txBody>
      </p:sp>
      <p:sp>
        <p:nvSpPr>
          <p:cNvPr id="25630" name="Text Box 67"/>
          <p:cNvSpPr txBox="1">
            <a:spLocks noChangeArrowheads="1"/>
          </p:cNvSpPr>
          <p:nvPr/>
        </p:nvSpPr>
        <p:spPr bwMode="auto">
          <a:xfrm>
            <a:off x="5105400" y="2057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8</a:t>
            </a:r>
            <a:endParaRPr lang="en-GB" altLang="en-US"/>
          </a:p>
        </p:txBody>
      </p:sp>
      <p:sp>
        <p:nvSpPr>
          <p:cNvPr id="25631" name="Text Box 68"/>
          <p:cNvSpPr txBox="1">
            <a:spLocks noChangeArrowheads="1"/>
          </p:cNvSpPr>
          <p:nvPr/>
        </p:nvSpPr>
        <p:spPr bwMode="auto">
          <a:xfrm>
            <a:off x="5105400" y="2438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9</a:t>
            </a:r>
            <a:endParaRPr lang="en-GB" altLang="en-US"/>
          </a:p>
        </p:txBody>
      </p:sp>
      <p:sp>
        <p:nvSpPr>
          <p:cNvPr id="25632" name="Text Box 69"/>
          <p:cNvSpPr txBox="1">
            <a:spLocks noChangeArrowheads="1"/>
          </p:cNvSpPr>
          <p:nvPr/>
        </p:nvSpPr>
        <p:spPr bwMode="auto">
          <a:xfrm>
            <a:off x="5105400" y="2819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9</a:t>
            </a:r>
            <a:endParaRPr lang="en-GB" altLang="en-US"/>
          </a:p>
        </p:txBody>
      </p:sp>
      <p:sp>
        <p:nvSpPr>
          <p:cNvPr id="25633" name="Text Box 70"/>
          <p:cNvSpPr txBox="1">
            <a:spLocks noChangeArrowheads="1"/>
          </p:cNvSpPr>
          <p:nvPr/>
        </p:nvSpPr>
        <p:spPr bwMode="auto">
          <a:xfrm>
            <a:off x="5029200" y="3200401"/>
            <a:ext cx="514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11</a:t>
            </a:r>
            <a:endParaRPr lang="en-GB" altLang="en-US"/>
          </a:p>
        </p:txBody>
      </p:sp>
      <p:sp>
        <p:nvSpPr>
          <p:cNvPr id="25634" name="Text Box 71"/>
          <p:cNvSpPr txBox="1">
            <a:spLocks noChangeArrowheads="1"/>
          </p:cNvSpPr>
          <p:nvPr/>
        </p:nvSpPr>
        <p:spPr bwMode="auto">
          <a:xfrm>
            <a:off x="3841750" y="4343401"/>
            <a:ext cx="95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10/9/13</a:t>
            </a:r>
            <a:endParaRPr lang="en-GB" altLang="en-US"/>
          </a:p>
        </p:txBody>
      </p:sp>
      <p:sp>
        <p:nvSpPr>
          <p:cNvPr id="25635" name="Text Box 72"/>
          <p:cNvSpPr txBox="1">
            <a:spLocks noChangeArrowheads="1"/>
          </p:cNvSpPr>
          <p:nvPr/>
        </p:nvSpPr>
        <p:spPr bwMode="auto">
          <a:xfrm>
            <a:off x="5105401" y="3581401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>
                <a:sym typeface="Symbol" charset="2"/>
              </a:rPr>
              <a:t></a:t>
            </a:r>
            <a:endParaRPr lang="en-GB" altLang="en-US" sz="2000">
              <a:latin typeface="Arial" charset="0"/>
              <a:sym typeface="Symbol" charset="2"/>
            </a:endParaRPr>
          </a:p>
        </p:txBody>
      </p:sp>
      <p:sp>
        <p:nvSpPr>
          <p:cNvPr id="25636" name="Text Box 73"/>
          <p:cNvSpPr txBox="1">
            <a:spLocks noChangeArrowheads="1"/>
          </p:cNvSpPr>
          <p:nvPr/>
        </p:nvSpPr>
        <p:spPr bwMode="auto">
          <a:xfrm>
            <a:off x="5105401" y="3962401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>
                <a:sym typeface="Symbol" charset="2"/>
              </a:rPr>
              <a:t></a:t>
            </a:r>
            <a:endParaRPr lang="en-GB" altLang="en-US" sz="2000">
              <a:latin typeface="Arial" charset="0"/>
              <a:sym typeface="Symbol" charset="2"/>
            </a:endParaRPr>
          </a:p>
        </p:txBody>
      </p:sp>
      <p:sp>
        <p:nvSpPr>
          <p:cNvPr id="25637" name="Text Box 74"/>
          <p:cNvSpPr txBox="1">
            <a:spLocks noChangeArrowheads="1"/>
          </p:cNvSpPr>
          <p:nvPr/>
        </p:nvSpPr>
        <p:spPr bwMode="auto">
          <a:xfrm>
            <a:off x="6172200" y="2057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9</a:t>
            </a:r>
            <a:endParaRPr lang="en-GB" altLang="en-US"/>
          </a:p>
        </p:txBody>
      </p:sp>
      <p:sp>
        <p:nvSpPr>
          <p:cNvPr id="25638" name="Text Box 75"/>
          <p:cNvSpPr txBox="1">
            <a:spLocks noChangeArrowheads="1"/>
          </p:cNvSpPr>
          <p:nvPr/>
        </p:nvSpPr>
        <p:spPr bwMode="auto">
          <a:xfrm>
            <a:off x="6172200" y="2438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9</a:t>
            </a:r>
            <a:endParaRPr lang="en-GB" altLang="en-US"/>
          </a:p>
        </p:txBody>
      </p:sp>
      <p:sp>
        <p:nvSpPr>
          <p:cNvPr id="25639" name="Text Box 76"/>
          <p:cNvSpPr txBox="1">
            <a:spLocks noChangeArrowheads="1"/>
          </p:cNvSpPr>
          <p:nvPr/>
        </p:nvSpPr>
        <p:spPr bwMode="auto">
          <a:xfrm>
            <a:off x="6172200" y="2819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4</a:t>
            </a:r>
            <a:endParaRPr lang="en-GB" altLang="en-US"/>
          </a:p>
        </p:txBody>
      </p:sp>
      <p:sp>
        <p:nvSpPr>
          <p:cNvPr id="25640" name="Text Box 77"/>
          <p:cNvSpPr txBox="1">
            <a:spLocks noChangeArrowheads="1"/>
          </p:cNvSpPr>
          <p:nvPr/>
        </p:nvSpPr>
        <p:spPr bwMode="auto">
          <a:xfrm>
            <a:off x="6172200" y="3200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5</a:t>
            </a:r>
            <a:endParaRPr lang="en-GB" altLang="en-US"/>
          </a:p>
        </p:txBody>
      </p:sp>
      <p:sp>
        <p:nvSpPr>
          <p:cNvPr id="25641" name="Text Box 78"/>
          <p:cNvSpPr txBox="1">
            <a:spLocks noChangeArrowheads="1"/>
          </p:cNvSpPr>
          <p:nvPr/>
        </p:nvSpPr>
        <p:spPr bwMode="auto">
          <a:xfrm>
            <a:off x="6172201" y="3581401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>
                <a:sym typeface="Symbol" charset="2"/>
              </a:rPr>
              <a:t></a:t>
            </a:r>
            <a:endParaRPr lang="en-GB" altLang="en-US" sz="2000">
              <a:latin typeface="Arial" charset="0"/>
              <a:sym typeface="Symbol" charset="2"/>
            </a:endParaRPr>
          </a:p>
        </p:txBody>
      </p:sp>
      <p:sp>
        <p:nvSpPr>
          <p:cNvPr id="25642" name="Text Box 79"/>
          <p:cNvSpPr txBox="1">
            <a:spLocks noChangeArrowheads="1"/>
          </p:cNvSpPr>
          <p:nvPr/>
        </p:nvSpPr>
        <p:spPr bwMode="auto">
          <a:xfrm>
            <a:off x="6172201" y="3962401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>
                <a:sym typeface="Symbol" charset="2"/>
              </a:rPr>
              <a:t></a:t>
            </a:r>
            <a:endParaRPr lang="en-GB" altLang="en-US" sz="2000">
              <a:latin typeface="Arial" charset="0"/>
              <a:sym typeface="Symbol" charset="2"/>
            </a:endParaRPr>
          </a:p>
        </p:txBody>
      </p:sp>
      <p:sp>
        <p:nvSpPr>
          <p:cNvPr id="25643" name="Text Box 80"/>
          <p:cNvSpPr txBox="1">
            <a:spLocks noChangeArrowheads="1"/>
          </p:cNvSpPr>
          <p:nvPr/>
        </p:nvSpPr>
        <p:spPr bwMode="auto">
          <a:xfrm>
            <a:off x="6172200" y="4343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0</a:t>
            </a:r>
            <a:endParaRPr lang="en-GB" altLang="en-US"/>
          </a:p>
        </p:txBody>
      </p:sp>
      <p:sp>
        <p:nvSpPr>
          <p:cNvPr id="25644" name="Text Box 60"/>
          <p:cNvSpPr txBox="1">
            <a:spLocks noChangeArrowheads="1"/>
          </p:cNvSpPr>
          <p:nvPr/>
        </p:nvSpPr>
        <p:spPr bwMode="auto">
          <a:xfrm>
            <a:off x="3200400" y="2057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8</a:t>
            </a:r>
            <a:endParaRPr lang="en-GB" altLang="en-US"/>
          </a:p>
        </p:txBody>
      </p:sp>
      <p:sp>
        <p:nvSpPr>
          <p:cNvPr id="25645" name="Text Box 61"/>
          <p:cNvSpPr txBox="1">
            <a:spLocks noChangeArrowheads="1"/>
          </p:cNvSpPr>
          <p:nvPr/>
        </p:nvSpPr>
        <p:spPr bwMode="auto">
          <a:xfrm>
            <a:off x="3216275" y="2438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8</a:t>
            </a:r>
            <a:endParaRPr lang="en-GB" altLang="en-US"/>
          </a:p>
        </p:txBody>
      </p:sp>
      <p:sp>
        <p:nvSpPr>
          <p:cNvPr id="25646" name="Text Box 62"/>
          <p:cNvSpPr txBox="1">
            <a:spLocks noChangeArrowheads="1"/>
          </p:cNvSpPr>
          <p:nvPr/>
        </p:nvSpPr>
        <p:spPr bwMode="auto">
          <a:xfrm>
            <a:off x="3216275" y="2819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4</a:t>
            </a:r>
            <a:endParaRPr lang="en-GB" altLang="en-US"/>
          </a:p>
        </p:txBody>
      </p:sp>
      <p:sp>
        <p:nvSpPr>
          <p:cNvPr id="25647" name="Text Box 63"/>
          <p:cNvSpPr txBox="1">
            <a:spLocks noChangeArrowheads="1"/>
          </p:cNvSpPr>
          <p:nvPr/>
        </p:nvSpPr>
        <p:spPr bwMode="auto">
          <a:xfrm>
            <a:off x="3216275" y="3200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3</a:t>
            </a:r>
            <a:endParaRPr lang="en-GB" altLang="en-US"/>
          </a:p>
        </p:txBody>
      </p:sp>
      <p:sp>
        <p:nvSpPr>
          <p:cNvPr id="25648" name="Text Box 64"/>
          <p:cNvSpPr txBox="1">
            <a:spLocks noChangeArrowheads="1"/>
          </p:cNvSpPr>
          <p:nvPr/>
        </p:nvSpPr>
        <p:spPr bwMode="auto">
          <a:xfrm>
            <a:off x="3216275" y="4343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0</a:t>
            </a:r>
            <a:endParaRPr lang="en-GB" altLang="en-US"/>
          </a:p>
        </p:txBody>
      </p:sp>
      <p:sp>
        <p:nvSpPr>
          <p:cNvPr id="25649" name="Text Box 65"/>
          <p:cNvSpPr txBox="1">
            <a:spLocks noChangeArrowheads="1"/>
          </p:cNvSpPr>
          <p:nvPr/>
        </p:nvSpPr>
        <p:spPr bwMode="auto">
          <a:xfrm>
            <a:off x="3216276" y="3575051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>
                <a:sym typeface="Symbol" charset="2"/>
              </a:rPr>
              <a:t></a:t>
            </a:r>
            <a:endParaRPr lang="en-GB" altLang="en-US" sz="2000">
              <a:latin typeface="Arial" charset="0"/>
              <a:sym typeface="Symbol" charset="2"/>
            </a:endParaRPr>
          </a:p>
        </p:txBody>
      </p:sp>
      <p:sp>
        <p:nvSpPr>
          <p:cNvPr id="25650" name="Text Box 66"/>
          <p:cNvSpPr txBox="1">
            <a:spLocks noChangeArrowheads="1"/>
          </p:cNvSpPr>
          <p:nvPr/>
        </p:nvSpPr>
        <p:spPr bwMode="auto">
          <a:xfrm>
            <a:off x="3216276" y="3962401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>
                <a:sym typeface="Symbol" charset="2"/>
              </a:rPr>
              <a:t></a:t>
            </a:r>
            <a:endParaRPr lang="en-GB" altLang="en-US" sz="2000">
              <a:latin typeface="Arial" charset="0"/>
              <a:sym typeface="Symbol" charset="2"/>
            </a:endParaRPr>
          </a:p>
        </p:txBody>
      </p:sp>
      <p:sp>
        <p:nvSpPr>
          <p:cNvPr id="25651" name="Text Box 53"/>
          <p:cNvSpPr txBox="1">
            <a:spLocks noChangeArrowheads="1"/>
          </p:cNvSpPr>
          <p:nvPr/>
        </p:nvSpPr>
        <p:spPr bwMode="auto">
          <a:xfrm>
            <a:off x="4191000" y="2057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0</a:t>
            </a:r>
            <a:endParaRPr lang="en-GB" altLang="en-US"/>
          </a:p>
        </p:txBody>
      </p:sp>
      <p:sp>
        <p:nvSpPr>
          <p:cNvPr id="25652" name="Text Box 54"/>
          <p:cNvSpPr txBox="1">
            <a:spLocks noChangeArrowheads="1"/>
          </p:cNvSpPr>
          <p:nvPr/>
        </p:nvSpPr>
        <p:spPr bwMode="auto">
          <a:xfrm>
            <a:off x="4191000" y="2438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1</a:t>
            </a:r>
            <a:endParaRPr lang="en-GB" altLang="en-US"/>
          </a:p>
        </p:txBody>
      </p:sp>
      <p:sp>
        <p:nvSpPr>
          <p:cNvPr id="25653" name="Text Box 55"/>
          <p:cNvSpPr txBox="1">
            <a:spLocks noChangeArrowheads="1"/>
          </p:cNvSpPr>
          <p:nvPr/>
        </p:nvSpPr>
        <p:spPr bwMode="auto">
          <a:xfrm>
            <a:off x="4191000" y="2819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5</a:t>
            </a:r>
            <a:endParaRPr lang="en-GB" altLang="en-US"/>
          </a:p>
        </p:txBody>
      </p:sp>
      <p:sp>
        <p:nvSpPr>
          <p:cNvPr id="25654" name="Text Box 56"/>
          <p:cNvSpPr txBox="1">
            <a:spLocks noChangeArrowheads="1"/>
          </p:cNvSpPr>
          <p:nvPr/>
        </p:nvSpPr>
        <p:spPr bwMode="auto">
          <a:xfrm>
            <a:off x="4191000" y="3200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8</a:t>
            </a:r>
            <a:endParaRPr lang="en-GB" altLang="en-US"/>
          </a:p>
        </p:txBody>
      </p:sp>
      <p:sp>
        <p:nvSpPr>
          <p:cNvPr id="25655" name="Text Box 57"/>
          <p:cNvSpPr txBox="1">
            <a:spLocks noChangeArrowheads="1"/>
          </p:cNvSpPr>
          <p:nvPr/>
        </p:nvSpPr>
        <p:spPr bwMode="auto">
          <a:xfrm>
            <a:off x="4191000" y="3581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4</a:t>
            </a:r>
            <a:endParaRPr lang="en-GB" altLang="en-US"/>
          </a:p>
        </p:txBody>
      </p:sp>
      <p:sp>
        <p:nvSpPr>
          <p:cNvPr id="25656" name="Text Box 58"/>
          <p:cNvSpPr txBox="1">
            <a:spLocks noChangeArrowheads="1"/>
          </p:cNvSpPr>
          <p:nvPr/>
        </p:nvSpPr>
        <p:spPr bwMode="auto">
          <a:xfrm>
            <a:off x="4191000" y="3962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8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3503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2BF0525-C5D1-5E4D-9D90-9FCE023A3F4F}" type="slidenum">
              <a:rPr lang="en-GB" altLang="en-US" sz="1400"/>
              <a:pPr/>
              <a:t>25</a:t>
            </a:fld>
            <a:endParaRPr lang="en-GB" altLang="en-US" sz="1400"/>
          </a:p>
        </p:txBody>
      </p:sp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A* Search Example (5)</a:t>
            </a:r>
          </a:p>
        </p:txBody>
      </p:sp>
      <p:grpSp>
        <p:nvGrpSpPr>
          <p:cNvPr id="26652" name="Group 27"/>
          <p:cNvGrpSpPr>
            <a:grpSpLocks/>
          </p:cNvGrpSpPr>
          <p:nvPr/>
        </p:nvGrpSpPr>
        <p:grpSpPr bwMode="auto">
          <a:xfrm>
            <a:off x="2133600" y="1676401"/>
            <a:ext cx="4724400" cy="3063875"/>
            <a:chOff x="384" y="912"/>
            <a:chExt cx="2976" cy="1930"/>
          </a:xfrm>
        </p:grpSpPr>
        <p:sp>
          <p:nvSpPr>
            <p:cNvPr id="26682" name="Line 28"/>
            <p:cNvSpPr>
              <a:spLocks noChangeShapeType="1"/>
            </p:cNvSpPr>
            <p:nvPr/>
          </p:nvSpPr>
          <p:spPr bwMode="auto">
            <a:xfrm>
              <a:off x="384" y="91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3" name="Line 29"/>
            <p:cNvSpPr>
              <a:spLocks noChangeShapeType="1"/>
            </p:cNvSpPr>
            <p:nvPr/>
          </p:nvSpPr>
          <p:spPr bwMode="auto">
            <a:xfrm>
              <a:off x="384" y="1152"/>
              <a:ext cx="29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4" name="Line 30"/>
            <p:cNvSpPr>
              <a:spLocks noChangeShapeType="1"/>
            </p:cNvSpPr>
            <p:nvPr/>
          </p:nvSpPr>
          <p:spPr bwMode="auto">
            <a:xfrm>
              <a:off x="384" y="139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5" name="Line 31"/>
            <p:cNvSpPr>
              <a:spLocks noChangeShapeType="1"/>
            </p:cNvSpPr>
            <p:nvPr/>
          </p:nvSpPr>
          <p:spPr bwMode="auto">
            <a:xfrm>
              <a:off x="384" y="163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6" name="Line 32"/>
            <p:cNvSpPr>
              <a:spLocks noChangeShapeType="1"/>
            </p:cNvSpPr>
            <p:nvPr/>
          </p:nvSpPr>
          <p:spPr bwMode="auto">
            <a:xfrm>
              <a:off x="384" y="187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7" name="Line 33"/>
            <p:cNvSpPr>
              <a:spLocks noChangeShapeType="1"/>
            </p:cNvSpPr>
            <p:nvPr/>
          </p:nvSpPr>
          <p:spPr bwMode="auto">
            <a:xfrm>
              <a:off x="384" y="211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8" name="Line 34"/>
            <p:cNvSpPr>
              <a:spLocks noChangeShapeType="1"/>
            </p:cNvSpPr>
            <p:nvPr/>
          </p:nvSpPr>
          <p:spPr bwMode="auto">
            <a:xfrm>
              <a:off x="384" y="235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9" name="Line 35"/>
            <p:cNvSpPr>
              <a:spLocks noChangeShapeType="1"/>
            </p:cNvSpPr>
            <p:nvPr/>
          </p:nvSpPr>
          <p:spPr bwMode="auto">
            <a:xfrm>
              <a:off x="384" y="259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0" name="Line 36"/>
            <p:cNvSpPr>
              <a:spLocks noChangeShapeType="1"/>
            </p:cNvSpPr>
            <p:nvPr/>
          </p:nvSpPr>
          <p:spPr bwMode="auto">
            <a:xfrm>
              <a:off x="384" y="283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1" name="Line 37"/>
            <p:cNvSpPr>
              <a:spLocks noChangeShapeType="1"/>
            </p:cNvSpPr>
            <p:nvPr/>
          </p:nvSpPr>
          <p:spPr bwMode="auto">
            <a:xfrm>
              <a:off x="864" y="912"/>
              <a:ext cx="0" cy="1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2" name="Line 38"/>
            <p:cNvSpPr>
              <a:spLocks noChangeShapeType="1"/>
            </p:cNvSpPr>
            <p:nvPr/>
          </p:nvSpPr>
          <p:spPr bwMode="auto">
            <a:xfrm>
              <a:off x="1488" y="912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3" name="Line 39"/>
            <p:cNvSpPr>
              <a:spLocks noChangeShapeType="1"/>
            </p:cNvSpPr>
            <p:nvPr/>
          </p:nvSpPr>
          <p:spPr bwMode="auto">
            <a:xfrm>
              <a:off x="2064" y="912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4" name="Line 40"/>
            <p:cNvSpPr>
              <a:spLocks noChangeShapeType="1"/>
            </p:cNvSpPr>
            <p:nvPr/>
          </p:nvSpPr>
          <p:spPr bwMode="auto">
            <a:xfrm>
              <a:off x="2688" y="912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5" name="Text Box 41"/>
            <p:cNvSpPr txBox="1">
              <a:spLocks noChangeArrowheads="1"/>
            </p:cNvSpPr>
            <p:nvPr/>
          </p:nvSpPr>
          <p:spPr bwMode="auto">
            <a:xfrm>
              <a:off x="480" y="91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 i="1">
                  <a:latin typeface="Arial" charset="0"/>
                </a:rPr>
                <a:t>n</a:t>
              </a:r>
              <a:endParaRPr lang="en-GB" altLang="en-US"/>
            </a:p>
          </p:txBody>
        </p:sp>
        <p:sp>
          <p:nvSpPr>
            <p:cNvPr id="26696" name="Text Box 42"/>
            <p:cNvSpPr txBox="1">
              <a:spLocks noChangeArrowheads="1"/>
            </p:cNvSpPr>
            <p:nvPr/>
          </p:nvSpPr>
          <p:spPr bwMode="auto">
            <a:xfrm>
              <a:off x="1584" y="912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 i="1" dirty="0">
                  <a:latin typeface="Arial" charset="0"/>
                </a:rPr>
                <a:t>g</a:t>
              </a:r>
              <a:r>
                <a:rPr lang="en-GB" altLang="en-US" sz="2000" dirty="0">
                  <a:latin typeface="Arial" charset="0"/>
                </a:rPr>
                <a:t>(</a:t>
              </a:r>
              <a:r>
                <a:rPr lang="en-GB" altLang="en-US" sz="2000" i="1" dirty="0">
                  <a:latin typeface="Arial" charset="0"/>
                </a:rPr>
                <a:t>n</a:t>
              </a:r>
              <a:r>
                <a:rPr lang="en-GB" altLang="en-US" sz="2000" dirty="0">
                  <a:latin typeface="Arial" charset="0"/>
                </a:rPr>
                <a:t>)</a:t>
              </a:r>
              <a:endParaRPr lang="en-GB" altLang="en-US" dirty="0"/>
            </a:p>
          </p:txBody>
        </p:sp>
        <p:sp>
          <p:nvSpPr>
            <p:cNvPr id="26697" name="Text Box 43"/>
            <p:cNvSpPr txBox="1">
              <a:spLocks noChangeArrowheads="1"/>
            </p:cNvSpPr>
            <p:nvPr/>
          </p:nvSpPr>
          <p:spPr bwMode="auto">
            <a:xfrm>
              <a:off x="1008" y="912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 i="1" dirty="0">
                  <a:latin typeface="Arial" charset="0"/>
                </a:rPr>
                <a:t>h</a:t>
              </a:r>
              <a:r>
                <a:rPr lang="en-GB" altLang="en-US" sz="2000" dirty="0">
                  <a:latin typeface="Arial" charset="0"/>
                </a:rPr>
                <a:t>(</a:t>
              </a:r>
              <a:r>
                <a:rPr lang="en-GB" altLang="en-US" sz="2000" i="1" dirty="0">
                  <a:latin typeface="Arial" charset="0"/>
                </a:rPr>
                <a:t>n</a:t>
              </a:r>
              <a:r>
                <a:rPr lang="en-GB" altLang="en-US" sz="2000" dirty="0">
                  <a:latin typeface="Arial" charset="0"/>
                </a:rPr>
                <a:t>)</a:t>
              </a:r>
              <a:endParaRPr lang="en-GB" altLang="en-US" dirty="0"/>
            </a:p>
          </p:txBody>
        </p:sp>
        <p:sp>
          <p:nvSpPr>
            <p:cNvPr id="26698" name="Text Box 44"/>
            <p:cNvSpPr txBox="1">
              <a:spLocks noChangeArrowheads="1"/>
            </p:cNvSpPr>
            <p:nvPr/>
          </p:nvSpPr>
          <p:spPr bwMode="auto">
            <a:xfrm>
              <a:off x="2160" y="912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 i="1">
                  <a:latin typeface="Arial" charset="0"/>
                </a:rPr>
                <a:t>f</a:t>
              </a:r>
              <a:r>
                <a:rPr lang="en-GB" altLang="en-US" sz="2000">
                  <a:latin typeface="Arial" charset="0"/>
                </a:rPr>
                <a:t>(</a:t>
              </a:r>
              <a:r>
                <a:rPr lang="en-GB" altLang="en-US" sz="2000" i="1">
                  <a:latin typeface="Arial" charset="0"/>
                </a:rPr>
                <a:t>n</a:t>
              </a:r>
              <a:r>
                <a:rPr lang="en-GB" altLang="en-US" sz="2000">
                  <a:latin typeface="Arial" charset="0"/>
                </a:rPr>
                <a:t>)</a:t>
              </a:r>
              <a:endParaRPr lang="en-GB" altLang="en-US"/>
            </a:p>
          </p:txBody>
        </p:sp>
        <p:sp>
          <p:nvSpPr>
            <p:cNvPr id="26699" name="Text Box 45"/>
            <p:cNvSpPr txBox="1">
              <a:spLocks noChangeArrowheads="1"/>
            </p:cNvSpPr>
            <p:nvPr/>
          </p:nvSpPr>
          <p:spPr bwMode="auto">
            <a:xfrm>
              <a:off x="2832" y="912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 i="1">
                  <a:latin typeface="Arial" charset="0"/>
                </a:rPr>
                <a:t>h</a:t>
              </a:r>
              <a:r>
                <a:rPr lang="en-GB" altLang="en-US" sz="2000">
                  <a:latin typeface="Arial" charset="0"/>
                </a:rPr>
                <a:t>*(</a:t>
              </a:r>
              <a:r>
                <a:rPr lang="en-GB" altLang="en-US" sz="2000" i="1">
                  <a:latin typeface="Arial" charset="0"/>
                </a:rPr>
                <a:t>n</a:t>
              </a:r>
              <a:r>
                <a:rPr lang="en-GB" altLang="en-US" sz="2000">
                  <a:latin typeface="Arial" charset="0"/>
                </a:rPr>
                <a:t>)</a:t>
              </a:r>
              <a:endParaRPr lang="en-GB" altLang="en-US"/>
            </a:p>
          </p:txBody>
        </p:sp>
        <p:sp>
          <p:nvSpPr>
            <p:cNvPr id="26700" name="Text Box 46"/>
            <p:cNvSpPr txBox="1">
              <a:spLocks noChangeArrowheads="1"/>
            </p:cNvSpPr>
            <p:nvPr/>
          </p:nvSpPr>
          <p:spPr bwMode="auto">
            <a:xfrm>
              <a:off x="480" y="115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S</a:t>
              </a:r>
              <a:endParaRPr lang="en-GB" altLang="en-US"/>
            </a:p>
          </p:txBody>
        </p:sp>
        <p:sp>
          <p:nvSpPr>
            <p:cNvPr id="26701" name="Text Box 47"/>
            <p:cNvSpPr txBox="1">
              <a:spLocks noChangeArrowheads="1"/>
            </p:cNvSpPr>
            <p:nvPr/>
          </p:nvSpPr>
          <p:spPr bwMode="auto">
            <a:xfrm>
              <a:off x="480" y="139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A</a:t>
              </a:r>
              <a:endParaRPr lang="en-GB" altLang="en-US"/>
            </a:p>
          </p:txBody>
        </p:sp>
        <p:sp>
          <p:nvSpPr>
            <p:cNvPr id="26702" name="Text Box 48"/>
            <p:cNvSpPr txBox="1">
              <a:spLocks noChangeArrowheads="1"/>
            </p:cNvSpPr>
            <p:nvPr/>
          </p:nvSpPr>
          <p:spPr bwMode="auto">
            <a:xfrm>
              <a:off x="480" y="163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B</a:t>
              </a:r>
              <a:endParaRPr lang="en-GB" altLang="en-US"/>
            </a:p>
          </p:txBody>
        </p:sp>
        <p:sp>
          <p:nvSpPr>
            <p:cNvPr id="26703" name="Text Box 49"/>
            <p:cNvSpPr txBox="1">
              <a:spLocks noChangeArrowheads="1"/>
            </p:cNvSpPr>
            <p:nvPr/>
          </p:nvSpPr>
          <p:spPr bwMode="auto">
            <a:xfrm>
              <a:off x="480" y="187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C</a:t>
              </a:r>
              <a:endParaRPr lang="en-GB" altLang="en-US"/>
            </a:p>
          </p:txBody>
        </p:sp>
        <p:sp>
          <p:nvSpPr>
            <p:cNvPr id="26704" name="Text Box 50"/>
            <p:cNvSpPr txBox="1">
              <a:spLocks noChangeArrowheads="1"/>
            </p:cNvSpPr>
            <p:nvPr/>
          </p:nvSpPr>
          <p:spPr bwMode="auto">
            <a:xfrm>
              <a:off x="480" y="211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D</a:t>
              </a:r>
              <a:endParaRPr lang="en-GB" altLang="en-US"/>
            </a:p>
          </p:txBody>
        </p:sp>
        <p:sp>
          <p:nvSpPr>
            <p:cNvPr id="26705" name="Text Box 51"/>
            <p:cNvSpPr txBox="1">
              <a:spLocks noChangeArrowheads="1"/>
            </p:cNvSpPr>
            <p:nvPr/>
          </p:nvSpPr>
          <p:spPr bwMode="auto">
            <a:xfrm>
              <a:off x="480" y="235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E</a:t>
              </a:r>
              <a:endParaRPr lang="en-GB" altLang="en-US"/>
            </a:p>
          </p:txBody>
        </p:sp>
        <p:sp>
          <p:nvSpPr>
            <p:cNvPr id="26706" name="Text Box 52"/>
            <p:cNvSpPr txBox="1">
              <a:spLocks noChangeArrowheads="1"/>
            </p:cNvSpPr>
            <p:nvPr/>
          </p:nvSpPr>
          <p:spPr bwMode="auto">
            <a:xfrm>
              <a:off x="480" y="259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G</a:t>
              </a:r>
              <a:endParaRPr lang="en-GB" altLang="en-US"/>
            </a:p>
          </p:txBody>
        </p:sp>
      </p:grpSp>
      <p:sp>
        <p:nvSpPr>
          <p:cNvPr id="26653" name="Text Box 59"/>
          <p:cNvSpPr txBox="1">
            <a:spLocks noChangeArrowheads="1"/>
          </p:cNvSpPr>
          <p:nvPr/>
        </p:nvSpPr>
        <p:spPr bwMode="auto">
          <a:xfrm>
            <a:off x="4800600" y="4343401"/>
            <a:ext cx="95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10/9/13</a:t>
            </a:r>
            <a:endParaRPr lang="en-GB" altLang="en-US"/>
          </a:p>
        </p:txBody>
      </p:sp>
      <p:sp>
        <p:nvSpPr>
          <p:cNvPr id="26654" name="Text Box 67"/>
          <p:cNvSpPr txBox="1">
            <a:spLocks noChangeArrowheads="1"/>
          </p:cNvSpPr>
          <p:nvPr/>
        </p:nvSpPr>
        <p:spPr bwMode="auto">
          <a:xfrm>
            <a:off x="5105400" y="2057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8</a:t>
            </a:r>
            <a:endParaRPr lang="en-GB" altLang="en-US"/>
          </a:p>
        </p:txBody>
      </p:sp>
      <p:sp>
        <p:nvSpPr>
          <p:cNvPr id="26655" name="Text Box 68"/>
          <p:cNvSpPr txBox="1">
            <a:spLocks noChangeArrowheads="1"/>
          </p:cNvSpPr>
          <p:nvPr/>
        </p:nvSpPr>
        <p:spPr bwMode="auto">
          <a:xfrm>
            <a:off x="5105400" y="2438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9</a:t>
            </a:r>
            <a:endParaRPr lang="en-GB" altLang="en-US"/>
          </a:p>
        </p:txBody>
      </p:sp>
      <p:sp>
        <p:nvSpPr>
          <p:cNvPr id="26656" name="Text Box 69"/>
          <p:cNvSpPr txBox="1">
            <a:spLocks noChangeArrowheads="1"/>
          </p:cNvSpPr>
          <p:nvPr/>
        </p:nvSpPr>
        <p:spPr bwMode="auto">
          <a:xfrm>
            <a:off x="5105400" y="2819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9</a:t>
            </a:r>
            <a:endParaRPr lang="en-GB" altLang="en-US"/>
          </a:p>
        </p:txBody>
      </p:sp>
      <p:sp>
        <p:nvSpPr>
          <p:cNvPr id="26657" name="Text Box 70"/>
          <p:cNvSpPr txBox="1">
            <a:spLocks noChangeArrowheads="1"/>
          </p:cNvSpPr>
          <p:nvPr/>
        </p:nvSpPr>
        <p:spPr bwMode="auto">
          <a:xfrm>
            <a:off x="5029200" y="3200401"/>
            <a:ext cx="514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11</a:t>
            </a:r>
            <a:endParaRPr lang="en-GB" altLang="en-US"/>
          </a:p>
        </p:txBody>
      </p:sp>
      <p:sp>
        <p:nvSpPr>
          <p:cNvPr id="26658" name="Text Box 72"/>
          <p:cNvSpPr txBox="1">
            <a:spLocks noChangeArrowheads="1"/>
          </p:cNvSpPr>
          <p:nvPr/>
        </p:nvSpPr>
        <p:spPr bwMode="auto">
          <a:xfrm>
            <a:off x="5105401" y="3581401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>
                <a:sym typeface="Symbol" charset="2"/>
              </a:rPr>
              <a:t></a:t>
            </a:r>
            <a:endParaRPr lang="en-GB" altLang="en-US" sz="2000">
              <a:latin typeface="Arial" charset="0"/>
              <a:sym typeface="Symbol" charset="2"/>
            </a:endParaRPr>
          </a:p>
        </p:txBody>
      </p:sp>
      <p:sp>
        <p:nvSpPr>
          <p:cNvPr id="26659" name="Text Box 73"/>
          <p:cNvSpPr txBox="1">
            <a:spLocks noChangeArrowheads="1"/>
          </p:cNvSpPr>
          <p:nvPr/>
        </p:nvSpPr>
        <p:spPr bwMode="auto">
          <a:xfrm>
            <a:off x="5105401" y="3962401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>
                <a:sym typeface="Symbol" charset="2"/>
              </a:rPr>
              <a:t></a:t>
            </a:r>
            <a:endParaRPr lang="en-GB" altLang="en-US" sz="2000">
              <a:latin typeface="Arial" charset="0"/>
              <a:sym typeface="Symbol" charset="2"/>
            </a:endParaRPr>
          </a:p>
        </p:txBody>
      </p:sp>
      <p:sp>
        <p:nvSpPr>
          <p:cNvPr id="26660" name="Text Box 74"/>
          <p:cNvSpPr txBox="1">
            <a:spLocks noChangeArrowheads="1"/>
          </p:cNvSpPr>
          <p:nvPr/>
        </p:nvSpPr>
        <p:spPr bwMode="auto">
          <a:xfrm>
            <a:off x="6172200" y="2057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9</a:t>
            </a:r>
            <a:endParaRPr lang="en-GB" altLang="en-US"/>
          </a:p>
        </p:txBody>
      </p:sp>
      <p:sp>
        <p:nvSpPr>
          <p:cNvPr id="26661" name="Text Box 75"/>
          <p:cNvSpPr txBox="1">
            <a:spLocks noChangeArrowheads="1"/>
          </p:cNvSpPr>
          <p:nvPr/>
        </p:nvSpPr>
        <p:spPr bwMode="auto">
          <a:xfrm>
            <a:off x="6172200" y="2438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9</a:t>
            </a:r>
            <a:endParaRPr lang="en-GB" altLang="en-US"/>
          </a:p>
        </p:txBody>
      </p:sp>
      <p:sp>
        <p:nvSpPr>
          <p:cNvPr id="26662" name="Text Box 76"/>
          <p:cNvSpPr txBox="1">
            <a:spLocks noChangeArrowheads="1"/>
          </p:cNvSpPr>
          <p:nvPr/>
        </p:nvSpPr>
        <p:spPr bwMode="auto">
          <a:xfrm>
            <a:off x="6172200" y="2819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4</a:t>
            </a:r>
            <a:endParaRPr lang="en-GB" altLang="en-US"/>
          </a:p>
        </p:txBody>
      </p:sp>
      <p:sp>
        <p:nvSpPr>
          <p:cNvPr id="26663" name="Text Box 77"/>
          <p:cNvSpPr txBox="1">
            <a:spLocks noChangeArrowheads="1"/>
          </p:cNvSpPr>
          <p:nvPr/>
        </p:nvSpPr>
        <p:spPr bwMode="auto">
          <a:xfrm>
            <a:off x="6172200" y="3200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5</a:t>
            </a:r>
            <a:endParaRPr lang="en-GB" altLang="en-US"/>
          </a:p>
        </p:txBody>
      </p:sp>
      <p:sp>
        <p:nvSpPr>
          <p:cNvPr id="26664" name="Text Box 78"/>
          <p:cNvSpPr txBox="1">
            <a:spLocks noChangeArrowheads="1"/>
          </p:cNvSpPr>
          <p:nvPr/>
        </p:nvSpPr>
        <p:spPr bwMode="auto">
          <a:xfrm>
            <a:off x="6172201" y="3581401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>
                <a:sym typeface="Symbol" charset="2"/>
              </a:rPr>
              <a:t></a:t>
            </a:r>
            <a:endParaRPr lang="en-GB" altLang="en-US" sz="2000">
              <a:latin typeface="Arial" charset="0"/>
              <a:sym typeface="Symbol" charset="2"/>
            </a:endParaRPr>
          </a:p>
        </p:txBody>
      </p:sp>
      <p:sp>
        <p:nvSpPr>
          <p:cNvPr id="26665" name="Text Box 79"/>
          <p:cNvSpPr txBox="1">
            <a:spLocks noChangeArrowheads="1"/>
          </p:cNvSpPr>
          <p:nvPr/>
        </p:nvSpPr>
        <p:spPr bwMode="auto">
          <a:xfrm>
            <a:off x="6172201" y="3962401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>
                <a:sym typeface="Symbol" charset="2"/>
              </a:rPr>
              <a:t></a:t>
            </a:r>
            <a:endParaRPr lang="en-GB" altLang="en-US" sz="2000">
              <a:latin typeface="Arial" charset="0"/>
              <a:sym typeface="Symbol" charset="2"/>
            </a:endParaRPr>
          </a:p>
        </p:txBody>
      </p:sp>
      <p:sp>
        <p:nvSpPr>
          <p:cNvPr id="26666" name="Text Box 80"/>
          <p:cNvSpPr txBox="1">
            <a:spLocks noChangeArrowheads="1"/>
          </p:cNvSpPr>
          <p:nvPr/>
        </p:nvSpPr>
        <p:spPr bwMode="auto">
          <a:xfrm>
            <a:off x="6172200" y="4343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0</a:t>
            </a:r>
            <a:endParaRPr lang="en-GB" altLang="en-US"/>
          </a:p>
        </p:txBody>
      </p:sp>
      <p:sp>
        <p:nvSpPr>
          <p:cNvPr id="26667" name="Rectangle 81"/>
          <p:cNvSpPr>
            <a:spLocks noChangeArrowheads="1"/>
          </p:cNvSpPr>
          <p:nvPr/>
        </p:nvSpPr>
        <p:spPr bwMode="auto">
          <a:xfrm>
            <a:off x="2133600" y="5562600"/>
            <a:ext cx="6781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>
                <a:latin typeface="Arial" charset="0"/>
              </a:rPr>
              <a:t>Since </a:t>
            </a:r>
            <a:r>
              <a:rPr lang="en-GB" altLang="en-US" i="1">
                <a:latin typeface="Arial" charset="0"/>
              </a:rPr>
              <a:t>h</a:t>
            </a:r>
            <a:r>
              <a:rPr lang="en-GB" altLang="en-US">
                <a:latin typeface="Arial" charset="0"/>
              </a:rPr>
              <a:t>(</a:t>
            </a:r>
            <a:r>
              <a:rPr lang="en-GB" altLang="en-US" i="1">
                <a:latin typeface="Arial" charset="0"/>
              </a:rPr>
              <a:t>n</a:t>
            </a:r>
            <a:r>
              <a:rPr lang="en-GB" altLang="en-US">
                <a:latin typeface="Arial" charset="0"/>
              </a:rPr>
              <a:t>)</a:t>
            </a:r>
            <a:r>
              <a:rPr lang="en-GB" altLang="en-US" i="1">
                <a:latin typeface="Arial" charset="0"/>
              </a:rPr>
              <a:t> </a:t>
            </a:r>
            <a:r>
              <a:rPr lang="en-GB" altLang="en-US">
                <a:latin typeface="Arial" charset="0"/>
                <a:sym typeface="Symbol" charset="2"/>
              </a:rPr>
              <a:t></a:t>
            </a:r>
            <a:r>
              <a:rPr lang="en-GB" altLang="en-US" i="1">
                <a:latin typeface="Arial" charset="0"/>
              </a:rPr>
              <a:t> h</a:t>
            </a:r>
            <a:r>
              <a:rPr lang="en-GB" altLang="en-US">
                <a:latin typeface="Arial" charset="0"/>
              </a:rPr>
              <a:t>*(</a:t>
            </a:r>
            <a:r>
              <a:rPr lang="en-GB" altLang="en-US" i="1">
                <a:latin typeface="Arial" charset="0"/>
              </a:rPr>
              <a:t>n</a:t>
            </a:r>
            <a:r>
              <a:rPr lang="en-GB" altLang="en-US">
                <a:latin typeface="Arial" charset="0"/>
              </a:rPr>
              <a:t>)</a:t>
            </a:r>
            <a:r>
              <a:rPr lang="en-GB" altLang="en-US" i="1">
                <a:latin typeface="Arial" charset="0"/>
              </a:rPr>
              <a:t> </a:t>
            </a:r>
            <a:r>
              <a:rPr lang="en-GB" altLang="en-US">
                <a:latin typeface="Arial" charset="0"/>
              </a:rPr>
              <a:t>for all </a:t>
            </a:r>
            <a:r>
              <a:rPr lang="en-GB" altLang="en-US" i="1">
                <a:latin typeface="Arial" charset="0"/>
              </a:rPr>
              <a:t>n</a:t>
            </a:r>
            <a:r>
              <a:rPr lang="en-GB" altLang="en-US">
                <a:latin typeface="Arial" charset="0"/>
              </a:rPr>
              <a:t>,</a:t>
            </a:r>
            <a:r>
              <a:rPr lang="en-GB" altLang="en-US" i="1">
                <a:latin typeface="Arial" charset="0"/>
              </a:rPr>
              <a:t> </a:t>
            </a:r>
            <a:r>
              <a:rPr lang="en-GB" altLang="en-US" i="1">
                <a:solidFill>
                  <a:srgbClr val="0000FF"/>
                </a:solidFill>
                <a:latin typeface="Arial" charset="0"/>
              </a:rPr>
              <a:t>h </a:t>
            </a:r>
            <a:r>
              <a:rPr lang="en-GB" altLang="en-US">
                <a:solidFill>
                  <a:srgbClr val="0000FF"/>
                </a:solidFill>
                <a:latin typeface="Arial" charset="0"/>
              </a:rPr>
              <a:t>is admissible</a:t>
            </a:r>
            <a:r>
              <a:rPr lang="en-GB" altLang="en-US">
                <a:latin typeface="Arial" charset="0"/>
              </a:rPr>
              <a:t>.</a:t>
            </a:r>
          </a:p>
        </p:txBody>
      </p:sp>
      <p:sp>
        <p:nvSpPr>
          <p:cNvPr id="26668" name="Text Box 71"/>
          <p:cNvSpPr txBox="1">
            <a:spLocks noChangeArrowheads="1"/>
          </p:cNvSpPr>
          <p:nvPr/>
        </p:nvSpPr>
        <p:spPr bwMode="auto">
          <a:xfrm>
            <a:off x="3841750" y="4343401"/>
            <a:ext cx="95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10/9/13</a:t>
            </a:r>
            <a:endParaRPr lang="en-GB" altLang="en-US"/>
          </a:p>
        </p:txBody>
      </p:sp>
      <p:sp>
        <p:nvSpPr>
          <p:cNvPr id="26669" name="Text Box 60"/>
          <p:cNvSpPr txBox="1">
            <a:spLocks noChangeArrowheads="1"/>
          </p:cNvSpPr>
          <p:nvPr/>
        </p:nvSpPr>
        <p:spPr bwMode="auto">
          <a:xfrm>
            <a:off x="3200400" y="2057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dirty="0"/>
              <a:t>8</a:t>
            </a:r>
            <a:endParaRPr lang="en-GB" altLang="en-US" dirty="0"/>
          </a:p>
        </p:txBody>
      </p:sp>
      <p:sp>
        <p:nvSpPr>
          <p:cNvPr id="26670" name="Text Box 61"/>
          <p:cNvSpPr txBox="1">
            <a:spLocks noChangeArrowheads="1"/>
          </p:cNvSpPr>
          <p:nvPr/>
        </p:nvSpPr>
        <p:spPr bwMode="auto">
          <a:xfrm>
            <a:off x="3216275" y="2438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8</a:t>
            </a:r>
            <a:endParaRPr lang="en-GB" altLang="en-US"/>
          </a:p>
        </p:txBody>
      </p:sp>
      <p:sp>
        <p:nvSpPr>
          <p:cNvPr id="26671" name="Text Box 62"/>
          <p:cNvSpPr txBox="1">
            <a:spLocks noChangeArrowheads="1"/>
          </p:cNvSpPr>
          <p:nvPr/>
        </p:nvSpPr>
        <p:spPr bwMode="auto">
          <a:xfrm>
            <a:off x="3216275" y="2819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4</a:t>
            </a:r>
            <a:endParaRPr lang="en-GB" altLang="en-US"/>
          </a:p>
        </p:txBody>
      </p:sp>
      <p:sp>
        <p:nvSpPr>
          <p:cNvPr id="26672" name="Text Box 63"/>
          <p:cNvSpPr txBox="1">
            <a:spLocks noChangeArrowheads="1"/>
          </p:cNvSpPr>
          <p:nvPr/>
        </p:nvSpPr>
        <p:spPr bwMode="auto">
          <a:xfrm>
            <a:off x="3216275" y="3200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3</a:t>
            </a:r>
            <a:endParaRPr lang="en-GB" altLang="en-US"/>
          </a:p>
        </p:txBody>
      </p:sp>
      <p:sp>
        <p:nvSpPr>
          <p:cNvPr id="26673" name="Text Box 64"/>
          <p:cNvSpPr txBox="1">
            <a:spLocks noChangeArrowheads="1"/>
          </p:cNvSpPr>
          <p:nvPr/>
        </p:nvSpPr>
        <p:spPr bwMode="auto">
          <a:xfrm>
            <a:off x="3216275" y="4343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0</a:t>
            </a:r>
            <a:endParaRPr lang="en-GB" altLang="en-US"/>
          </a:p>
        </p:txBody>
      </p:sp>
      <p:sp>
        <p:nvSpPr>
          <p:cNvPr id="26674" name="Text Box 65"/>
          <p:cNvSpPr txBox="1">
            <a:spLocks noChangeArrowheads="1"/>
          </p:cNvSpPr>
          <p:nvPr/>
        </p:nvSpPr>
        <p:spPr bwMode="auto">
          <a:xfrm>
            <a:off x="3216276" y="3575051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>
                <a:sym typeface="Symbol" charset="2"/>
              </a:rPr>
              <a:t></a:t>
            </a:r>
            <a:endParaRPr lang="en-GB" altLang="en-US" sz="2000">
              <a:latin typeface="Arial" charset="0"/>
              <a:sym typeface="Symbol" charset="2"/>
            </a:endParaRPr>
          </a:p>
        </p:txBody>
      </p:sp>
      <p:sp>
        <p:nvSpPr>
          <p:cNvPr id="26675" name="Text Box 66"/>
          <p:cNvSpPr txBox="1">
            <a:spLocks noChangeArrowheads="1"/>
          </p:cNvSpPr>
          <p:nvPr/>
        </p:nvSpPr>
        <p:spPr bwMode="auto">
          <a:xfrm>
            <a:off x="3216276" y="3962401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>
                <a:sym typeface="Symbol" charset="2"/>
              </a:rPr>
              <a:t></a:t>
            </a:r>
            <a:endParaRPr lang="en-GB" altLang="en-US" sz="2000">
              <a:latin typeface="Arial" charset="0"/>
              <a:sym typeface="Symbol" charset="2"/>
            </a:endParaRPr>
          </a:p>
        </p:txBody>
      </p:sp>
      <p:sp>
        <p:nvSpPr>
          <p:cNvPr id="26676" name="Text Box 53"/>
          <p:cNvSpPr txBox="1">
            <a:spLocks noChangeArrowheads="1"/>
          </p:cNvSpPr>
          <p:nvPr/>
        </p:nvSpPr>
        <p:spPr bwMode="auto">
          <a:xfrm>
            <a:off x="4191000" y="2057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0</a:t>
            </a:r>
            <a:endParaRPr lang="en-GB" altLang="en-US"/>
          </a:p>
        </p:txBody>
      </p:sp>
      <p:sp>
        <p:nvSpPr>
          <p:cNvPr id="26677" name="Text Box 54"/>
          <p:cNvSpPr txBox="1">
            <a:spLocks noChangeArrowheads="1"/>
          </p:cNvSpPr>
          <p:nvPr/>
        </p:nvSpPr>
        <p:spPr bwMode="auto">
          <a:xfrm>
            <a:off x="4191000" y="2438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1</a:t>
            </a:r>
            <a:endParaRPr lang="en-GB" altLang="en-US"/>
          </a:p>
        </p:txBody>
      </p:sp>
      <p:sp>
        <p:nvSpPr>
          <p:cNvPr id="26678" name="Text Box 55"/>
          <p:cNvSpPr txBox="1">
            <a:spLocks noChangeArrowheads="1"/>
          </p:cNvSpPr>
          <p:nvPr/>
        </p:nvSpPr>
        <p:spPr bwMode="auto">
          <a:xfrm>
            <a:off x="4191000" y="2819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5</a:t>
            </a:r>
            <a:endParaRPr lang="en-GB" altLang="en-US"/>
          </a:p>
        </p:txBody>
      </p:sp>
      <p:sp>
        <p:nvSpPr>
          <p:cNvPr id="26679" name="Text Box 56"/>
          <p:cNvSpPr txBox="1">
            <a:spLocks noChangeArrowheads="1"/>
          </p:cNvSpPr>
          <p:nvPr/>
        </p:nvSpPr>
        <p:spPr bwMode="auto">
          <a:xfrm>
            <a:off x="4191000" y="3200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8</a:t>
            </a:r>
            <a:endParaRPr lang="en-GB" altLang="en-US"/>
          </a:p>
        </p:txBody>
      </p:sp>
      <p:sp>
        <p:nvSpPr>
          <p:cNvPr id="26680" name="Text Box 57"/>
          <p:cNvSpPr txBox="1">
            <a:spLocks noChangeArrowheads="1"/>
          </p:cNvSpPr>
          <p:nvPr/>
        </p:nvSpPr>
        <p:spPr bwMode="auto">
          <a:xfrm>
            <a:off x="4191000" y="3581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4</a:t>
            </a:r>
            <a:endParaRPr lang="en-GB" altLang="en-US"/>
          </a:p>
        </p:txBody>
      </p:sp>
      <p:sp>
        <p:nvSpPr>
          <p:cNvPr id="26681" name="Text Box 58"/>
          <p:cNvSpPr txBox="1">
            <a:spLocks noChangeArrowheads="1"/>
          </p:cNvSpPr>
          <p:nvPr/>
        </p:nvSpPr>
        <p:spPr bwMode="auto">
          <a:xfrm>
            <a:off x="4191000" y="3962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/>
              <a:t>8</a:t>
            </a:r>
            <a:endParaRPr lang="en-GB" altLang="en-US"/>
          </a:p>
        </p:txBody>
      </p:sp>
      <p:sp>
        <p:nvSpPr>
          <p:cNvPr id="84" name="Oval 3"/>
          <p:cNvSpPr>
            <a:spLocks noChangeArrowheads="1"/>
          </p:cNvSpPr>
          <p:nvPr/>
        </p:nvSpPr>
        <p:spPr bwMode="auto">
          <a:xfrm>
            <a:off x="8686800" y="1676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=8</a:t>
            </a:r>
            <a:endParaRPr lang="en-GB" altLang="en-US"/>
          </a:p>
        </p:txBody>
      </p:sp>
      <p:sp>
        <p:nvSpPr>
          <p:cNvPr id="85" name="Oval 4"/>
          <p:cNvSpPr>
            <a:spLocks noChangeArrowheads="1"/>
          </p:cNvSpPr>
          <p:nvPr/>
        </p:nvSpPr>
        <p:spPr bwMode="auto">
          <a:xfrm>
            <a:off x="78486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A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8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=8</a:t>
            </a:r>
            <a:endParaRPr lang="en-GB" altLang="en-US"/>
          </a:p>
        </p:txBody>
      </p:sp>
      <p:sp>
        <p:nvSpPr>
          <p:cNvPr id="86" name="Oval 5"/>
          <p:cNvSpPr>
            <a:spLocks noChangeArrowheads="1"/>
          </p:cNvSpPr>
          <p:nvPr/>
        </p:nvSpPr>
        <p:spPr bwMode="auto">
          <a:xfrm>
            <a:off x="86868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B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=4</a:t>
            </a:r>
            <a:endParaRPr lang="en-GB" altLang="en-US"/>
          </a:p>
        </p:txBody>
      </p:sp>
      <p:sp>
        <p:nvSpPr>
          <p:cNvPr id="87" name="Oval 6"/>
          <p:cNvSpPr>
            <a:spLocks noChangeArrowheads="1"/>
          </p:cNvSpPr>
          <p:nvPr/>
        </p:nvSpPr>
        <p:spPr bwMode="auto">
          <a:xfrm>
            <a:off x="95250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C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=3</a:t>
            </a:r>
            <a:endParaRPr lang="en-GB" altLang="en-US">
              <a:latin typeface="Arial" charset="0"/>
            </a:endParaRPr>
          </a:p>
        </p:txBody>
      </p:sp>
      <p:sp>
        <p:nvSpPr>
          <p:cNvPr id="88" name="Oval 7"/>
          <p:cNvSpPr>
            <a:spLocks noChangeArrowheads="1"/>
          </p:cNvSpPr>
          <p:nvPr/>
        </p:nvSpPr>
        <p:spPr bwMode="auto">
          <a:xfrm>
            <a:off x="7848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E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89" name="Oval 8"/>
          <p:cNvSpPr>
            <a:spLocks noChangeArrowheads="1"/>
          </p:cNvSpPr>
          <p:nvPr/>
        </p:nvSpPr>
        <p:spPr bwMode="auto">
          <a:xfrm>
            <a:off x="86868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 dirty="0">
                <a:latin typeface="Arial" charset="0"/>
              </a:rPr>
              <a:t>G</a:t>
            </a:r>
            <a:endParaRPr lang="en-GB" altLang="en-US" dirty="0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 dirty="0">
                <a:latin typeface="Arial" charset="0"/>
              </a:rPr>
              <a:t>h</a:t>
            </a:r>
            <a:r>
              <a:rPr lang="en-GB" altLang="en-US" sz="1800" dirty="0">
                <a:latin typeface="Arial" charset="0"/>
              </a:rPr>
              <a:t>=0</a:t>
            </a:r>
            <a:endParaRPr lang="en-GB" altLang="en-US" dirty="0"/>
          </a:p>
        </p:txBody>
      </p:sp>
      <p:sp>
        <p:nvSpPr>
          <p:cNvPr id="90" name="Oval 9"/>
          <p:cNvSpPr>
            <a:spLocks noChangeArrowheads="1"/>
          </p:cNvSpPr>
          <p:nvPr/>
        </p:nvSpPr>
        <p:spPr bwMode="auto">
          <a:xfrm>
            <a:off x="7086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D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91" name="Line 10"/>
          <p:cNvSpPr>
            <a:spLocks noChangeShapeType="1"/>
          </p:cNvSpPr>
          <p:nvPr/>
        </p:nvSpPr>
        <p:spPr bwMode="auto">
          <a:xfrm flipH="1">
            <a:off x="8382000" y="2209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1"/>
          <p:cNvSpPr>
            <a:spLocks noChangeShapeType="1"/>
          </p:cNvSpPr>
          <p:nvPr/>
        </p:nvSpPr>
        <p:spPr bwMode="auto">
          <a:xfrm>
            <a:off x="8991600" y="2286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12"/>
          <p:cNvSpPr>
            <a:spLocks noChangeShapeType="1"/>
          </p:cNvSpPr>
          <p:nvPr/>
        </p:nvSpPr>
        <p:spPr bwMode="auto">
          <a:xfrm>
            <a:off x="9220200" y="2209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13"/>
          <p:cNvSpPr>
            <a:spLocks noChangeShapeType="1"/>
          </p:cNvSpPr>
          <p:nvPr/>
        </p:nvSpPr>
        <p:spPr bwMode="auto">
          <a:xfrm flipH="1">
            <a:off x="75438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14"/>
          <p:cNvSpPr>
            <a:spLocks noChangeShapeType="1"/>
          </p:cNvSpPr>
          <p:nvPr/>
        </p:nvSpPr>
        <p:spPr bwMode="auto">
          <a:xfrm>
            <a:off x="81534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auto">
          <a:xfrm>
            <a:off x="83820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16"/>
          <p:cNvSpPr>
            <a:spLocks noChangeShapeType="1"/>
          </p:cNvSpPr>
          <p:nvPr/>
        </p:nvSpPr>
        <p:spPr bwMode="auto">
          <a:xfrm>
            <a:off x="89916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17"/>
          <p:cNvSpPr>
            <a:spLocks noChangeShapeType="1"/>
          </p:cNvSpPr>
          <p:nvPr/>
        </p:nvSpPr>
        <p:spPr bwMode="auto">
          <a:xfrm flipH="1">
            <a:off x="92202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 Box 18"/>
          <p:cNvSpPr txBox="1">
            <a:spLocks noChangeArrowheads="1"/>
          </p:cNvSpPr>
          <p:nvPr/>
        </p:nvSpPr>
        <p:spPr bwMode="auto">
          <a:xfrm>
            <a:off x="83820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1</a:t>
            </a:r>
            <a:endParaRPr lang="en-GB" altLang="en-US" sz="1600"/>
          </a:p>
        </p:txBody>
      </p:sp>
      <p:sp>
        <p:nvSpPr>
          <p:cNvPr id="100" name="Text Box 19"/>
          <p:cNvSpPr txBox="1">
            <a:spLocks noChangeArrowheads="1"/>
          </p:cNvSpPr>
          <p:nvPr/>
        </p:nvSpPr>
        <p:spPr bwMode="auto">
          <a:xfrm>
            <a:off x="8686801" y="2286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101" name="Text Box 20"/>
          <p:cNvSpPr txBox="1">
            <a:spLocks noChangeArrowheads="1"/>
          </p:cNvSpPr>
          <p:nvPr/>
        </p:nvSpPr>
        <p:spPr bwMode="auto">
          <a:xfrm>
            <a:off x="93726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8</a:t>
            </a:r>
            <a:endParaRPr lang="en-GB" altLang="en-US" sz="1600"/>
          </a:p>
        </p:txBody>
      </p:sp>
      <p:sp>
        <p:nvSpPr>
          <p:cNvPr id="102" name="Text Box 21"/>
          <p:cNvSpPr txBox="1">
            <a:spLocks noChangeArrowheads="1"/>
          </p:cNvSpPr>
          <p:nvPr/>
        </p:nvSpPr>
        <p:spPr bwMode="auto">
          <a:xfrm>
            <a:off x="7543801" y="3124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3</a:t>
            </a:r>
            <a:endParaRPr lang="en-GB" altLang="en-US" sz="1600"/>
          </a:p>
        </p:txBody>
      </p:sp>
      <p:sp>
        <p:nvSpPr>
          <p:cNvPr id="103" name="Text Box 22"/>
          <p:cNvSpPr txBox="1">
            <a:spLocks noChangeArrowheads="1"/>
          </p:cNvSpPr>
          <p:nvPr/>
        </p:nvSpPr>
        <p:spPr bwMode="auto">
          <a:xfrm>
            <a:off x="78486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7</a:t>
            </a:r>
            <a:endParaRPr lang="en-GB" altLang="en-US" sz="1600"/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8305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9</a:t>
            </a:r>
            <a:endParaRPr lang="en-GB" altLang="en-US" sz="1600"/>
          </a:p>
        </p:txBody>
      </p:sp>
      <p:sp>
        <p:nvSpPr>
          <p:cNvPr id="105" name="Text Box 24"/>
          <p:cNvSpPr txBox="1">
            <a:spLocks noChangeArrowheads="1"/>
          </p:cNvSpPr>
          <p:nvPr/>
        </p:nvSpPr>
        <p:spPr bwMode="auto">
          <a:xfrm>
            <a:off x="86868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4</a:t>
            </a:r>
            <a:endParaRPr lang="en-GB" altLang="en-US" sz="1600"/>
          </a:p>
        </p:txBody>
      </p:sp>
      <p:sp>
        <p:nvSpPr>
          <p:cNvPr id="106" name="Text Box 25"/>
          <p:cNvSpPr txBox="1">
            <a:spLocks noChangeArrowheads="1"/>
          </p:cNvSpPr>
          <p:nvPr/>
        </p:nvSpPr>
        <p:spPr bwMode="auto">
          <a:xfrm>
            <a:off x="9448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</p:spTree>
    <p:extLst>
      <p:ext uri="{BB962C8B-B14F-4D97-AF65-F5344CB8AC3E}">
        <p14:creationId xmlns:p14="http://schemas.microsoft.com/office/powerpoint/2010/main" val="1354924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CC4EAF9-C15C-9346-828E-BDBA87BFEE39}" type="slidenum">
              <a:rPr lang="en-GB" altLang="en-US" sz="1400"/>
              <a:pPr/>
              <a:t>26</a:t>
            </a:fld>
            <a:endParaRPr lang="en-GB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1676400"/>
            <a:ext cx="106426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z="2400">
                <a:latin typeface="Arial" charset="0"/>
              </a:rPr>
              <a:t>1. </a:t>
            </a:r>
            <a:r>
              <a:rPr lang="en-GB" altLang="en-US" sz="2400" dirty="0">
                <a:latin typeface="Arial" charset="0"/>
              </a:rPr>
              <a:t>Put the start node S in the nodes list, called OPEN</a:t>
            </a:r>
          </a:p>
          <a:p>
            <a:pPr>
              <a:buFontTx/>
              <a:buNone/>
            </a:pPr>
            <a:r>
              <a:rPr lang="en-GB" altLang="en-US" sz="2400" dirty="0">
                <a:latin typeface="Arial" charset="0"/>
              </a:rPr>
              <a:t>2. If OPEN is empty then exit with failure</a:t>
            </a:r>
          </a:p>
          <a:p>
            <a:pPr>
              <a:buFontTx/>
              <a:buNone/>
            </a:pPr>
            <a:r>
              <a:rPr lang="en-GB" altLang="en-US" sz="2400" dirty="0">
                <a:latin typeface="Arial" charset="0"/>
              </a:rPr>
              <a:t>3. Remove from OPEN the node </a:t>
            </a:r>
            <a:r>
              <a:rPr lang="en-GB" altLang="en-US" sz="2400" i="1" dirty="0">
                <a:latin typeface="Arial" charset="0"/>
              </a:rPr>
              <a:t>n</a:t>
            </a:r>
            <a:r>
              <a:rPr lang="en-GB" altLang="en-US" sz="2400" dirty="0">
                <a:latin typeface="Arial" charset="0"/>
              </a:rPr>
              <a:t> for which </a:t>
            </a:r>
            <a:r>
              <a:rPr lang="en-GB" altLang="en-US" sz="2400" i="1" dirty="0">
                <a:latin typeface="Arial" charset="0"/>
              </a:rPr>
              <a:t>f</a:t>
            </a:r>
            <a:r>
              <a:rPr lang="en-GB" altLang="en-US" sz="2400" dirty="0">
                <a:latin typeface="Arial" charset="0"/>
              </a:rPr>
              <a:t>(</a:t>
            </a:r>
            <a:r>
              <a:rPr lang="en-GB" altLang="en-US" sz="2400" i="1" dirty="0">
                <a:latin typeface="Arial" charset="0"/>
              </a:rPr>
              <a:t>n</a:t>
            </a:r>
            <a:r>
              <a:rPr lang="en-GB" altLang="en-US" sz="2400" dirty="0">
                <a:latin typeface="Arial" charset="0"/>
              </a:rPr>
              <a:t>) is minimum and place it in CLOSED, a list of expanded nodes</a:t>
            </a:r>
          </a:p>
          <a:p>
            <a:pPr>
              <a:buFontTx/>
              <a:buNone/>
            </a:pPr>
            <a:r>
              <a:rPr lang="en-GB" altLang="en-US" sz="2400" dirty="0">
                <a:latin typeface="Arial" charset="0"/>
              </a:rPr>
              <a:t>4. If </a:t>
            </a:r>
            <a:r>
              <a:rPr lang="en-GB" altLang="en-US" sz="2400" i="1" dirty="0">
                <a:latin typeface="Arial" charset="0"/>
              </a:rPr>
              <a:t>n</a:t>
            </a:r>
            <a:r>
              <a:rPr lang="en-GB" altLang="en-US" sz="2400" dirty="0">
                <a:latin typeface="Arial" charset="0"/>
              </a:rPr>
              <a:t> is a goal node then exit (for solution path: trace back links from </a:t>
            </a:r>
            <a:r>
              <a:rPr lang="en-GB" altLang="en-US" sz="2400" i="1" dirty="0">
                <a:latin typeface="Arial" charset="0"/>
              </a:rPr>
              <a:t>n</a:t>
            </a:r>
            <a:r>
              <a:rPr lang="en-GB" altLang="en-US" sz="2400" dirty="0">
                <a:latin typeface="Arial" charset="0"/>
              </a:rPr>
              <a:t> to S)</a:t>
            </a:r>
          </a:p>
          <a:p>
            <a:pPr>
              <a:buFontTx/>
              <a:buNone/>
            </a:pPr>
            <a:r>
              <a:rPr lang="en-GB" altLang="en-US" sz="2400" dirty="0">
                <a:latin typeface="Arial" charset="0"/>
              </a:rPr>
              <a:t>5. Expand </a:t>
            </a:r>
            <a:r>
              <a:rPr lang="en-GB" altLang="en-US" sz="2400" i="1" dirty="0">
                <a:latin typeface="Arial" charset="0"/>
              </a:rPr>
              <a:t>n</a:t>
            </a:r>
            <a:r>
              <a:rPr lang="en-GB" altLang="en-US" sz="2400" dirty="0">
                <a:latin typeface="Arial" charset="0"/>
              </a:rPr>
              <a:t>, generating all its successors and store in them a link back to n … (cont.)</a:t>
            </a:r>
            <a:endParaRPr lang="en-GB" altLang="en-US" dirty="0"/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A* Algorithm</a:t>
            </a:r>
          </a:p>
        </p:txBody>
      </p:sp>
    </p:spTree>
    <p:extLst>
      <p:ext uri="{BB962C8B-B14F-4D97-AF65-F5344CB8AC3E}">
        <p14:creationId xmlns:p14="http://schemas.microsoft.com/office/powerpoint/2010/main" val="294839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7D32FE4-6719-F44D-A489-DCBC6AED0450}" type="slidenum">
              <a:rPr lang="en-GB" altLang="en-US" sz="1400"/>
              <a:pPr/>
              <a:t>27</a:t>
            </a:fld>
            <a:endParaRPr lang="en-GB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7029" y="1447800"/>
            <a:ext cx="11045371" cy="5257800"/>
          </a:xfrm>
        </p:spPr>
        <p:txBody>
          <a:bodyPr/>
          <a:lstStyle/>
          <a:p>
            <a:pPr marL="533400" indent="-533400">
              <a:lnSpc>
                <a:spcPct val="95000"/>
              </a:lnSpc>
              <a:buNone/>
            </a:pPr>
            <a:r>
              <a:rPr lang="en-GB" altLang="en-US" sz="2400" dirty="0">
                <a:latin typeface="Arial" charset="0"/>
              </a:rPr>
              <a:t>5. Expand </a:t>
            </a:r>
            <a:r>
              <a:rPr lang="en-GB" altLang="en-US" sz="2400" i="1" dirty="0">
                <a:latin typeface="Arial" charset="0"/>
              </a:rPr>
              <a:t>n</a:t>
            </a:r>
            <a:r>
              <a:rPr lang="en-GB" altLang="en-US" sz="2400" dirty="0">
                <a:latin typeface="Arial" charset="0"/>
              </a:rPr>
              <a:t>, generating all its successors and store in them a link back to </a:t>
            </a:r>
            <a:r>
              <a:rPr lang="en-GB" altLang="en-US" sz="2400" i="1" dirty="0">
                <a:latin typeface="Arial" charset="0"/>
              </a:rPr>
              <a:t>n</a:t>
            </a:r>
            <a:r>
              <a:rPr lang="en-GB" altLang="en-US" sz="2400" dirty="0">
                <a:latin typeface="Arial" charset="0"/>
              </a:rPr>
              <a:t>.</a:t>
            </a:r>
          </a:p>
          <a:p>
            <a:pPr marL="533400" indent="-533400">
              <a:lnSpc>
                <a:spcPct val="95000"/>
              </a:lnSpc>
              <a:buNone/>
            </a:pPr>
            <a:r>
              <a:rPr lang="en-GB" altLang="en-US" sz="2400" dirty="0">
                <a:latin typeface="Arial" charset="0"/>
              </a:rPr>
              <a:t>     For each successor node </a:t>
            </a:r>
            <a:r>
              <a:rPr lang="en-GB" altLang="en-US" sz="2400" i="1" dirty="0">
                <a:latin typeface="Arial" charset="0"/>
              </a:rPr>
              <a:t>n'</a:t>
            </a:r>
            <a:r>
              <a:rPr lang="en-GB" altLang="en-US" sz="2400" dirty="0">
                <a:latin typeface="Arial" charset="0"/>
              </a:rPr>
              <a:t> of </a:t>
            </a:r>
            <a:r>
              <a:rPr lang="en-GB" altLang="en-US" sz="2400" i="1" dirty="0">
                <a:latin typeface="Arial" charset="0"/>
              </a:rPr>
              <a:t>n</a:t>
            </a:r>
            <a:endParaRPr lang="en-GB" altLang="en-US" sz="2400" dirty="0">
              <a:latin typeface="Arial" charset="0"/>
            </a:endParaRPr>
          </a:p>
          <a:p>
            <a:pPr marL="914400" lvl="1" indent="-457200">
              <a:lnSpc>
                <a:spcPct val="95000"/>
              </a:lnSpc>
              <a:buFontTx/>
              <a:buAutoNum type="alphaLcParenR"/>
            </a:pPr>
            <a:r>
              <a:rPr lang="en-GB" altLang="en-US" dirty="0">
                <a:latin typeface="Arial" charset="0"/>
              </a:rPr>
              <a:t>If </a:t>
            </a:r>
            <a:r>
              <a:rPr lang="en-GB" altLang="en-US" i="1" dirty="0">
                <a:latin typeface="Arial" charset="0"/>
              </a:rPr>
              <a:t>n</a:t>
            </a:r>
            <a:r>
              <a:rPr lang="en-GB" altLang="en-US" dirty="0">
                <a:latin typeface="Arial" charset="0"/>
              </a:rPr>
              <a:t>' is </a:t>
            </a:r>
            <a:r>
              <a:rPr lang="en-GB" altLang="en-US" u="sng" dirty="0">
                <a:latin typeface="Arial" charset="0"/>
              </a:rPr>
              <a:t>not</a:t>
            </a:r>
            <a:r>
              <a:rPr lang="en-GB" altLang="en-US" dirty="0">
                <a:latin typeface="Arial" charset="0"/>
              </a:rPr>
              <a:t> already in either OPEN or CLOSED, estimate: </a:t>
            </a:r>
            <a:r>
              <a:rPr lang="en-GB" altLang="en-US" sz="2000" i="1" dirty="0">
                <a:latin typeface="Arial" charset="0"/>
              </a:rPr>
              <a:t>- h</a:t>
            </a:r>
            <a:r>
              <a:rPr lang="en-GB" altLang="en-US" sz="2000" dirty="0">
                <a:latin typeface="Arial" charset="0"/>
              </a:rPr>
              <a:t>(</a:t>
            </a:r>
            <a:r>
              <a:rPr lang="en-GB" altLang="en-US" sz="2000" i="1" dirty="0">
                <a:latin typeface="Arial" charset="0"/>
              </a:rPr>
              <a:t>n'</a:t>
            </a:r>
            <a:r>
              <a:rPr lang="en-GB" altLang="en-US" sz="2000" dirty="0">
                <a:latin typeface="Arial" charset="0"/>
              </a:rPr>
              <a:t>), </a:t>
            </a:r>
          </a:p>
          <a:p>
            <a:pPr marL="914400" lvl="1" indent="-457200">
              <a:lnSpc>
                <a:spcPct val="95000"/>
              </a:lnSpc>
              <a:buNone/>
            </a:pPr>
            <a:r>
              <a:rPr lang="en-GB" altLang="en-US" sz="2000" i="1" dirty="0">
                <a:latin typeface="Arial" charset="0"/>
              </a:rPr>
              <a:t>	- g</a:t>
            </a:r>
            <a:r>
              <a:rPr lang="en-GB" altLang="en-US" sz="2000" dirty="0">
                <a:latin typeface="Arial" charset="0"/>
              </a:rPr>
              <a:t>(</a:t>
            </a:r>
            <a:r>
              <a:rPr lang="en-GB" altLang="en-US" sz="2000" i="1" dirty="0">
                <a:latin typeface="Arial" charset="0"/>
              </a:rPr>
              <a:t>n'</a:t>
            </a:r>
            <a:r>
              <a:rPr lang="en-GB" altLang="en-US" sz="2000" dirty="0">
                <a:latin typeface="Arial" charset="0"/>
              </a:rPr>
              <a:t>) = </a:t>
            </a:r>
            <a:r>
              <a:rPr lang="en-GB" altLang="en-US" sz="2000" i="1" dirty="0">
                <a:latin typeface="Arial" charset="0"/>
              </a:rPr>
              <a:t>g</a:t>
            </a:r>
            <a:r>
              <a:rPr lang="en-GB" altLang="en-US" sz="2000" dirty="0">
                <a:latin typeface="Arial" charset="0"/>
              </a:rPr>
              <a:t>(</a:t>
            </a:r>
            <a:r>
              <a:rPr lang="en-GB" altLang="en-US" sz="2000" i="1" dirty="0">
                <a:latin typeface="Arial" charset="0"/>
              </a:rPr>
              <a:t>n</a:t>
            </a:r>
            <a:r>
              <a:rPr lang="en-GB" altLang="en-US" sz="2000" dirty="0">
                <a:latin typeface="Arial" charset="0"/>
              </a:rPr>
              <a:t>) + </a:t>
            </a:r>
            <a:r>
              <a:rPr lang="en-GB" altLang="en-US" sz="2000" i="1" dirty="0">
                <a:latin typeface="Arial" charset="0"/>
              </a:rPr>
              <a:t>c</a:t>
            </a:r>
            <a:r>
              <a:rPr lang="en-GB" altLang="en-US" sz="2000" dirty="0">
                <a:latin typeface="Arial" charset="0"/>
              </a:rPr>
              <a:t>(</a:t>
            </a:r>
            <a:r>
              <a:rPr lang="en-GB" altLang="en-US" sz="2000" i="1" dirty="0" err="1">
                <a:latin typeface="Arial" charset="0"/>
              </a:rPr>
              <a:t>n</a:t>
            </a:r>
            <a:r>
              <a:rPr lang="en-GB" altLang="en-US" sz="2000" dirty="0" err="1">
                <a:latin typeface="Arial" charset="0"/>
              </a:rPr>
              <a:t>,</a:t>
            </a:r>
            <a:r>
              <a:rPr lang="en-GB" altLang="en-US" sz="2000" i="1" dirty="0" err="1">
                <a:latin typeface="Arial" charset="0"/>
              </a:rPr>
              <a:t>n</a:t>
            </a:r>
            <a:r>
              <a:rPr lang="en-GB" altLang="en-US" sz="2000" i="1" dirty="0">
                <a:latin typeface="Arial" charset="0"/>
              </a:rPr>
              <a:t>'</a:t>
            </a:r>
            <a:r>
              <a:rPr lang="en-GB" altLang="en-US" sz="2000" dirty="0">
                <a:latin typeface="Arial" charset="0"/>
              </a:rPr>
              <a:t>), where </a:t>
            </a:r>
            <a:r>
              <a:rPr lang="en-GB" altLang="en-US" sz="2000" i="1" dirty="0">
                <a:latin typeface="Arial" charset="0"/>
              </a:rPr>
              <a:t>c</a:t>
            </a:r>
            <a:r>
              <a:rPr lang="en-GB" altLang="en-US" sz="2000" dirty="0">
                <a:latin typeface="Arial" charset="0"/>
              </a:rPr>
              <a:t>(</a:t>
            </a:r>
            <a:r>
              <a:rPr lang="en-GB" altLang="en-US" sz="2000" i="1" dirty="0" err="1">
                <a:latin typeface="Arial" charset="0"/>
              </a:rPr>
              <a:t>n</a:t>
            </a:r>
            <a:r>
              <a:rPr lang="en-GB" altLang="en-US" sz="2000" dirty="0" err="1">
                <a:latin typeface="Arial" charset="0"/>
              </a:rPr>
              <a:t>,</a:t>
            </a:r>
            <a:r>
              <a:rPr lang="en-GB" altLang="en-US" sz="2000" i="1" dirty="0" err="1">
                <a:latin typeface="Arial" charset="0"/>
              </a:rPr>
              <a:t>n</a:t>
            </a:r>
            <a:r>
              <a:rPr lang="en-GB" altLang="en-US" sz="2000" i="1" dirty="0">
                <a:latin typeface="Arial" charset="0"/>
              </a:rPr>
              <a:t>'</a:t>
            </a:r>
            <a:r>
              <a:rPr lang="en-GB" altLang="en-US" sz="2000" dirty="0">
                <a:latin typeface="Arial" charset="0"/>
              </a:rPr>
              <a:t>) is step cost from </a:t>
            </a:r>
            <a:r>
              <a:rPr lang="en-GB" altLang="en-US" sz="2000" i="1" dirty="0">
                <a:latin typeface="Arial" charset="0"/>
              </a:rPr>
              <a:t>n</a:t>
            </a:r>
            <a:r>
              <a:rPr lang="en-GB" altLang="en-US" sz="2000" dirty="0">
                <a:latin typeface="Arial" charset="0"/>
              </a:rPr>
              <a:t> to </a:t>
            </a:r>
            <a:r>
              <a:rPr lang="en-GB" altLang="en-US" sz="2000" i="1" dirty="0">
                <a:latin typeface="Arial" charset="0"/>
              </a:rPr>
              <a:t>n'</a:t>
            </a:r>
            <a:r>
              <a:rPr lang="en-GB" altLang="en-US" sz="2000" dirty="0">
                <a:latin typeface="Arial" charset="0"/>
              </a:rPr>
              <a:t> </a:t>
            </a:r>
          </a:p>
          <a:p>
            <a:pPr marL="914400" lvl="1" indent="-457200">
              <a:lnSpc>
                <a:spcPct val="95000"/>
              </a:lnSpc>
              <a:buNone/>
            </a:pPr>
            <a:r>
              <a:rPr lang="en-GB" altLang="en-US" sz="2000" i="1" dirty="0">
                <a:latin typeface="Arial" charset="0"/>
              </a:rPr>
              <a:t>	- f</a:t>
            </a:r>
            <a:r>
              <a:rPr lang="en-GB" altLang="en-US" sz="2000" dirty="0">
                <a:latin typeface="Arial" charset="0"/>
              </a:rPr>
              <a:t>(</a:t>
            </a:r>
            <a:r>
              <a:rPr lang="en-GB" altLang="en-US" sz="2000" i="1" dirty="0">
                <a:latin typeface="Arial" charset="0"/>
              </a:rPr>
              <a:t>n'</a:t>
            </a:r>
            <a:r>
              <a:rPr lang="en-GB" altLang="en-US" sz="2000" dirty="0">
                <a:latin typeface="Arial" charset="0"/>
              </a:rPr>
              <a:t>) = </a:t>
            </a:r>
            <a:r>
              <a:rPr lang="en-GB" altLang="en-US" sz="2000" i="1" dirty="0">
                <a:latin typeface="Arial" charset="0"/>
              </a:rPr>
              <a:t>g</a:t>
            </a:r>
            <a:r>
              <a:rPr lang="en-GB" altLang="en-US" sz="2000" dirty="0">
                <a:latin typeface="Arial" charset="0"/>
              </a:rPr>
              <a:t>(</a:t>
            </a:r>
            <a:r>
              <a:rPr lang="en-GB" altLang="en-US" sz="2000" i="1" dirty="0">
                <a:latin typeface="Arial" charset="0"/>
              </a:rPr>
              <a:t>n'</a:t>
            </a:r>
            <a:r>
              <a:rPr lang="en-GB" altLang="en-US" sz="2000" dirty="0">
                <a:latin typeface="Arial" charset="0"/>
              </a:rPr>
              <a:t>) + </a:t>
            </a:r>
            <a:r>
              <a:rPr lang="en-GB" altLang="en-US" sz="2000" i="1" dirty="0">
                <a:latin typeface="Arial" charset="0"/>
              </a:rPr>
              <a:t>h</a:t>
            </a:r>
            <a:r>
              <a:rPr lang="en-GB" altLang="en-US" sz="2000" dirty="0">
                <a:latin typeface="Arial" charset="0"/>
              </a:rPr>
              <a:t>(</a:t>
            </a:r>
            <a:r>
              <a:rPr lang="en-GB" altLang="en-US" sz="2000" i="1" dirty="0">
                <a:latin typeface="Arial" charset="0"/>
              </a:rPr>
              <a:t>n'</a:t>
            </a:r>
            <a:r>
              <a:rPr lang="en-GB" altLang="en-US" sz="2000" dirty="0">
                <a:latin typeface="Arial" charset="0"/>
              </a:rPr>
              <a:t>), and place it in OPEN</a:t>
            </a:r>
          </a:p>
          <a:p>
            <a:pPr marL="914400" lvl="1" indent="-457200">
              <a:lnSpc>
                <a:spcPct val="95000"/>
              </a:lnSpc>
              <a:buNone/>
            </a:pPr>
            <a:r>
              <a:rPr lang="en-GB" altLang="en-US" dirty="0">
                <a:latin typeface="Arial" charset="0"/>
              </a:rPr>
              <a:t>b) If </a:t>
            </a:r>
            <a:r>
              <a:rPr lang="en-GB" altLang="en-US" i="1" dirty="0">
                <a:latin typeface="Arial" charset="0"/>
              </a:rPr>
              <a:t>n'</a:t>
            </a:r>
            <a:r>
              <a:rPr lang="en-GB" altLang="en-US" dirty="0">
                <a:latin typeface="Arial" charset="0"/>
              </a:rPr>
              <a:t> is already in either OPEN or CLOSED, </a:t>
            </a:r>
          </a:p>
          <a:p>
            <a:pPr marL="914400" lvl="1" indent="-457200">
              <a:lnSpc>
                <a:spcPct val="95000"/>
              </a:lnSpc>
              <a:buNone/>
            </a:pP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    </a:t>
            </a:r>
            <a:r>
              <a:rPr lang="en-GB" altLang="en-US" sz="2000" dirty="0">
                <a:solidFill>
                  <a:srgbClr val="FF0000"/>
                </a:solidFill>
                <a:latin typeface="Arial" charset="0"/>
              </a:rPr>
              <a:t>Check if </a:t>
            </a:r>
            <a:r>
              <a:rPr lang="en-GB" altLang="en-US" sz="2000" i="1" dirty="0">
                <a:solidFill>
                  <a:srgbClr val="FF0000"/>
                </a:solidFill>
                <a:latin typeface="Arial" charset="0"/>
              </a:rPr>
              <a:t>g</a:t>
            </a:r>
            <a:r>
              <a:rPr lang="en-GB" altLang="en-US" sz="2000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GB" altLang="en-US" sz="2000" i="1" dirty="0">
                <a:solidFill>
                  <a:srgbClr val="FF0000"/>
                </a:solidFill>
                <a:latin typeface="Arial" charset="0"/>
              </a:rPr>
              <a:t>n'</a:t>
            </a:r>
            <a:r>
              <a:rPr lang="en-GB" altLang="en-US" sz="2000" dirty="0">
                <a:solidFill>
                  <a:srgbClr val="FF0000"/>
                </a:solidFill>
                <a:latin typeface="Arial" charset="0"/>
              </a:rPr>
              <a:t>) is lower for the newly generated </a:t>
            </a:r>
            <a:r>
              <a:rPr lang="en-GB" altLang="en-US" sz="2000" i="1" dirty="0">
                <a:solidFill>
                  <a:srgbClr val="FF0000"/>
                </a:solidFill>
                <a:latin typeface="Arial" charset="0"/>
              </a:rPr>
              <a:t>n'</a:t>
            </a:r>
            <a:endParaRPr lang="en-GB" altLang="en-US" sz="2000" dirty="0">
              <a:solidFill>
                <a:srgbClr val="FF0000"/>
              </a:solidFill>
              <a:latin typeface="Arial" charset="0"/>
            </a:endParaRPr>
          </a:p>
          <a:p>
            <a:pPr marL="1295400" lvl="2" indent="-381000">
              <a:lnSpc>
                <a:spcPct val="95000"/>
              </a:lnSpc>
              <a:buNone/>
            </a:pPr>
            <a:r>
              <a:rPr lang="en-GB" altLang="en-US" b="1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GB" altLang="en-US" b="1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 If it is not lower, do nothing</a:t>
            </a:r>
          </a:p>
          <a:p>
            <a:pPr marL="1295400" lvl="2" indent="-381000">
              <a:lnSpc>
                <a:spcPct val="95000"/>
              </a:lnSpc>
              <a:buNone/>
            </a:pPr>
            <a:r>
              <a:rPr lang="en-GB" altLang="en-US" b="1" dirty="0">
                <a:solidFill>
                  <a:srgbClr val="FF0000"/>
                </a:solidFill>
                <a:latin typeface="Arial" charset="0"/>
              </a:rPr>
              <a:t>ii.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 If it is lower, replace existing </a:t>
            </a:r>
            <a:r>
              <a:rPr lang="en-GB" altLang="en-US" i="1" dirty="0">
                <a:solidFill>
                  <a:srgbClr val="FF0000"/>
                </a:solidFill>
                <a:latin typeface="Arial" charset="0"/>
              </a:rPr>
              <a:t>g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GB" altLang="en-US" i="1" dirty="0">
                <a:solidFill>
                  <a:srgbClr val="FF0000"/>
                </a:solidFill>
                <a:latin typeface="Arial" charset="0"/>
              </a:rPr>
              <a:t>n'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) at </a:t>
            </a:r>
            <a:r>
              <a:rPr lang="en-GB" altLang="en-US" i="1" dirty="0">
                <a:solidFill>
                  <a:srgbClr val="FF0000"/>
                </a:solidFill>
                <a:latin typeface="Arial" charset="0"/>
              </a:rPr>
              <a:t>n'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 with </a:t>
            </a:r>
            <a:r>
              <a:rPr lang="en-GB" altLang="en-US" u="sng" dirty="0">
                <a:solidFill>
                  <a:srgbClr val="FF0000"/>
                </a:solidFill>
                <a:latin typeface="Arial" charset="0"/>
              </a:rPr>
              <a:t>new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GB" altLang="en-US" i="1" dirty="0">
                <a:solidFill>
                  <a:srgbClr val="FF0000"/>
                </a:solidFill>
                <a:latin typeface="Arial" charset="0"/>
              </a:rPr>
              <a:t>g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GB" altLang="en-US" i="1" dirty="0">
                <a:solidFill>
                  <a:srgbClr val="FF0000"/>
                </a:solidFill>
                <a:latin typeface="Arial" charset="0"/>
              </a:rPr>
              <a:t>n'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), link back to this </a:t>
            </a:r>
            <a:r>
              <a:rPr lang="en-GB" altLang="en-US" i="1" dirty="0">
                <a:solidFill>
                  <a:srgbClr val="FF0000"/>
                </a:solidFill>
                <a:latin typeface="Arial" charset="0"/>
              </a:rPr>
              <a:t>n</a:t>
            </a:r>
            <a:endParaRPr lang="en-GB" altLang="en-US" dirty="0">
              <a:solidFill>
                <a:srgbClr val="FF0000"/>
              </a:solidFill>
              <a:latin typeface="Arial" charset="0"/>
            </a:endParaRPr>
          </a:p>
          <a:p>
            <a:pPr marL="533400" indent="-533400">
              <a:lnSpc>
                <a:spcPct val="95000"/>
              </a:lnSpc>
              <a:buNone/>
            </a:pPr>
            <a:r>
              <a:rPr lang="en-GB" altLang="en-US" sz="2400" dirty="0">
                <a:latin typeface="Arial" charset="0"/>
              </a:rPr>
              <a:t>6. </a:t>
            </a:r>
            <a:r>
              <a:rPr lang="en-GB" altLang="en-US" sz="2400" dirty="0" smtClean="0">
                <a:latin typeface="Arial" charset="0"/>
              </a:rPr>
              <a:t>Go to </a:t>
            </a:r>
            <a:r>
              <a:rPr lang="en-GB" altLang="en-US" sz="2400" dirty="0">
                <a:latin typeface="Arial" charset="0"/>
              </a:rPr>
              <a:t>2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A* Algorithm (2)</a:t>
            </a:r>
          </a:p>
        </p:txBody>
      </p:sp>
    </p:spTree>
    <p:extLst>
      <p:ext uri="{BB962C8B-B14F-4D97-AF65-F5344CB8AC3E}">
        <p14:creationId xmlns:p14="http://schemas.microsoft.com/office/powerpoint/2010/main" val="113077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EF7091A-37DC-F042-8EF5-E32FC8DDEEC0}" type="slidenum">
              <a:rPr lang="en-GB" altLang="en-US" sz="1400"/>
              <a:pPr/>
              <a:t>28</a:t>
            </a:fld>
            <a:endParaRPr lang="en-GB" altLang="en-US" sz="1400"/>
          </a:p>
        </p:txBody>
      </p:sp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A* Algorithm Example</a:t>
            </a:r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8686800" y="1676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=8</a:t>
            </a:r>
            <a:endParaRPr lang="en-GB" altLang="en-US"/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78486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A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8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id-ID" altLang="en-US" sz="1800">
                <a:latin typeface="Arial" charset="0"/>
              </a:rPr>
              <a:t>8</a:t>
            </a:r>
            <a:endParaRPr lang="en-GB" altLang="en-US"/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86868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B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=4</a:t>
            </a:r>
            <a:endParaRPr lang="en-GB" alt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9525000" y="25908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C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=3</a:t>
            </a:r>
            <a:endParaRPr lang="en-GB" altLang="en-US">
              <a:latin typeface="Arial" charset="0"/>
            </a:endParaRPr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7848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E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29705" name="Oval 8"/>
          <p:cNvSpPr>
            <a:spLocks noChangeArrowheads="1"/>
          </p:cNvSpPr>
          <p:nvPr/>
        </p:nvSpPr>
        <p:spPr bwMode="auto">
          <a:xfrm>
            <a:off x="86868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G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=0</a:t>
            </a:r>
            <a:endParaRPr lang="en-GB" altLang="en-US"/>
          </a:p>
        </p:txBody>
      </p: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7086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D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H="1">
            <a:off x="8382000" y="2209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>
            <a:off x="8991600" y="2286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9220200" y="2209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 flipH="1">
            <a:off x="75438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81534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>
            <a:off x="83820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16"/>
          <p:cNvSpPr>
            <a:spLocks noChangeShapeType="1"/>
          </p:cNvSpPr>
          <p:nvPr/>
        </p:nvSpPr>
        <p:spPr bwMode="auto">
          <a:xfrm>
            <a:off x="89916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 flipH="1">
            <a:off x="92202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18"/>
          <p:cNvSpPr txBox="1">
            <a:spLocks noChangeArrowheads="1"/>
          </p:cNvSpPr>
          <p:nvPr/>
        </p:nvSpPr>
        <p:spPr bwMode="auto">
          <a:xfrm>
            <a:off x="83820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1</a:t>
            </a:r>
            <a:endParaRPr lang="en-GB" altLang="en-US" sz="1600"/>
          </a:p>
        </p:txBody>
      </p:sp>
      <p:sp>
        <p:nvSpPr>
          <p:cNvPr id="29716" name="Text Box 19"/>
          <p:cNvSpPr txBox="1">
            <a:spLocks noChangeArrowheads="1"/>
          </p:cNvSpPr>
          <p:nvPr/>
        </p:nvSpPr>
        <p:spPr bwMode="auto">
          <a:xfrm>
            <a:off x="8686801" y="2286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93726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8</a:t>
            </a:r>
            <a:endParaRPr lang="en-GB" altLang="en-US" sz="1600"/>
          </a:p>
        </p:txBody>
      </p:sp>
      <p:sp>
        <p:nvSpPr>
          <p:cNvPr id="29718" name="Text Box 21"/>
          <p:cNvSpPr txBox="1">
            <a:spLocks noChangeArrowheads="1"/>
          </p:cNvSpPr>
          <p:nvPr/>
        </p:nvSpPr>
        <p:spPr bwMode="auto">
          <a:xfrm>
            <a:off x="7543801" y="3124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3</a:t>
            </a:r>
            <a:endParaRPr lang="en-GB" altLang="en-US" sz="1600"/>
          </a:p>
        </p:txBody>
      </p:sp>
      <p:sp>
        <p:nvSpPr>
          <p:cNvPr id="29719" name="Text Box 22"/>
          <p:cNvSpPr txBox="1">
            <a:spLocks noChangeArrowheads="1"/>
          </p:cNvSpPr>
          <p:nvPr/>
        </p:nvSpPr>
        <p:spPr bwMode="auto">
          <a:xfrm>
            <a:off x="78486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7</a:t>
            </a:r>
            <a:endParaRPr lang="en-GB" altLang="en-US" sz="1600"/>
          </a:p>
        </p:txBody>
      </p:sp>
      <p:sp>
        <p:nvSpPr>
          <p:cNvPr id="29720" name="Text Box 23"/>
          <p:cNvSpPr txBox="1">
            <a:spLocks noChangeArrowheads="1"/>
          </p:cNvSpPr>
          <p:nvPr/>
        </p:nvSpPr>
        <p:spPr bwMode="auto">
          <a:xfrm>
            <a:off x="8305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9</a:t>
            </a:r>
            <a:endParaRPr lang="en-GB" altLang="en-US" sz="1600"/>
          </a:p>
        </p:txBody>
      </p:sp>
      <p:sp>
        <p:nvSpPr>
          <p:cNvPr id="29721" name="Text Box 24"/>
          <p:cNvSpPr txBox="1">
            <a:spLocks noChangeArrowheads="1"/>
          </p:cNvSpPr>
          <p:nvPr/>
        </p:nvSpPr>
        <p:spPr bwMode="auto">
          <a:xfrm>
            <a:off x="86868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4</a:t>
            </a:r>
            <a:endParaRPr lang="en-GB" altLang="en-US" sz="1600"/>
          </a:p>
        </p:txBody>
      </p:sp>
      <p:sp>
        <p:nvSpPr>
          <p:cNvPr id="29722" name="Text Box 25"/>
          <p:cNvSpPr txBox="1">
            <a:spLocks noChangeArrowheads="1"/>
          </p:cNvSpPr>
          <p:nvPr/>
        </p:nvSpPr>
        <p:spPr bwMode="auto">
          <a:xfrm>
            <a:off x="9448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29723" name="Text Box 26"/>
          <p:cNvSpPr txBox="1">
            <a:spLocks noChangeArrowheads="1"/>
          </p:cNvSpPr>
          <p:nvPr/>
        </p:nvSpPr>
        <p:spPr bwMode="auto">
          <a:xfrm>
            <a:off x="2286000" y="1524001"/>
            <a:ext cx="396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i="1">
                <a:latin typeface="Arial" charset="0"/>
              </a:rPr>
              <a:t>f</a:t>
            </a:r>
            <a:r>
              <a:rPr lang="en-GB" altLang="en-US" sz="2000">
                <a:latin typeface="Arial" charset="0"/>
              </a:rPr>
              <a:t>(</a:t>
            </a:r>
            <a:r>
              <a:rPr lang="en-GB" altLang="en-US" sz="2000" i="1">
                <a:latin typeface="Arial" charset="0"/>
              </a:rPr>
              <a:t>n</a:t>
            </a:r>
            <a:r>
              <a:rPr lang="en-GB" altLang="en-US" sz="2000">
                <a:latin typeface="Arial" charset="0"/>
              </a:rPr>
              <a:t>) = </a:t>
            </a:r>
            <a:r>
              <a:rPr lang="en-GB" altLang="en-US" sz="2000" i="1">
                <a:latin typeface="Arial" charset="0"/>
              </a:rPr>
              <a:t>g</a:t>
            </a:r>
            <a:r>
              <a:rPr lang="en-GB" altLang="en-US" sz="2000">
                <a:latin typeface="Arial" charset="0"/>
              </a:rPr>
              <a:t>(</a:t>
            </a:r>
            <a:r>
              <a:rPr lang="en-GB" altLang="en-US" sz="2000" i="1">
                <a:latin typeface="Arial" charset="0"/>
              </a:rPr>
              <a:t>n</a:t>
            </a:r>
            <a:r>
              <a:rPr lang="en-GB" altLang="en-US" sz="2000">
                <a:latin typeface="Arial" charset="0"/>
              </a:rPr>
              <a:t>) + </a:t>
            </a:r>
            <a:r>
              <a:rPr lang="en-GB" altLang="en-US" sz="2000" i="1">
                <a:latin typeface="Arial" charset="0"/>
              </a:rPr>
              <a:t>h</a:t>
            </a:r>
            <a:r>
              <a:rPr lang="en-GB" altLang="en-US" sz="2000">
                <a:latin typeface="Arial" charset="0"/>
              </a:rPr>
              <a:t>(</a:t>
            </a:r>
            <a:r>
              <a:rPr lang="en-GB" altLang="en-US" sz="2000" i="1">
                <a:latin typeface="Arial" charset="0"/>
              </a:rPr>
              <a:t>n</a:t>
            </a:r>
            <a:r>
              <a:rPr lang="en-GB" altLang="en-US" sz="2000">
                <a:latin typeface="Arial" charset="0"/>
              </a:rPr>
              <a:t>)</a:t>
            </a:r>
          </a:p>
          <a:p>
            <a:r>
              <a:rPr lang="en-GB" altLang="en-US" sz="2000">
                <a:latin typeface="Arial" charset="0"/>
              </a:rPr>
              <a:t># of nodes tested=0, expanded=0</a:t>
            </a:r>
            <a:endParaRPr lang="en-GB" altLang="en-US" sz="2000"/>
          </a:p>
        </p:txBody>
      </p:sp>
      <p:sp>
        <p:nvSpPr>
          <p:cNvPr id="29724" name="Line 27"/>
          <p:cNvSpPr>
            <a:spLocks noChangeShapeType="1"/>
          </p:cNvSpPr>
          <p:nvPr/>
        </p:nvSpPr>
        <p:spPr bwMode="auto">
          <a:xfrm>
            <a:off x="2209800" y="23622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Line 28"/>
          <p:cNvSpPr>
            <a:spLocks noChangeShapeType="1"/>
          </p:cNvSpPr>
          <p:nvPr/>
        </p:nvSpPr>
        <p:spPr bwMode="auto">
          <a:xfrm>
            <a:off x="2209800" y="2971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Line 29"/>
          <p:cNvSpPr>
            <a:spLocks noChangeShapeType="1"/>
          </p:cNvSpPr>
          <p:nvPr/>
        </p:nvSpPr>
        <p:spPr bwMode="auto">
          <a:xfrm>
            <a:off x="2209800" y="2667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Text Box 30"/>
          <p:cNvSpPr txBox="1">
            <a:spLocks noChangeArrowheads="1"/>
          </p:cNvSpPr>
          <p:nvPr/>
        </p:nvSpPr>
        <p:spPr bwMode="auto">
          <a:xfrm>
            <a:off x="2133601" y="2286001"/>
            <a:ext cx="1681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b="1">
                <a:latin typeface="Arial" charset="0"/>
              </a:rPr>
              <a:t>expnd. node</a:t>
            </a:r>
            <a:endParaRPr lang="en-GB" altLang="en-US" sz="2000">
              <a:latin typeface="Arial" charset="0"/>
            </a:endParaRPr>
          </a:p>
        </p:txBody>
      </p:sp>
      <p:sp>
        <p:nvSpPr>
          <p:cNvPr id="29728" name="Text Box 31"/>
          <p:cNvSpPr txBox="1">
            <a:spLocks noChangeArrowheads="1"/>
          </p:cNvSpPr>
          <p:nvPr/>
        </p:nvSpPr>
        <p:spPr bwMode="auto">
          <a:xfrm>
            <a:off x="4495800" y="2286001"/>
            <a:ext cx="1339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b="1">
                <a:latin typeface="Arial" charset="0"/>
              </a:rPr>
              <a:t>OPEN list</a:t>
            </a:r>
            <a:endParaRPr lang="en-GB" altLang="en-US" sz="2000">
              <a:latin typeface="Arial" charset="0"/>
            </a:endParaRPr>
          </a:p>
        </p:txBody>
      </p:sp>
      <p:sp>
        <p:nvSpPr>
          <p:cNvPr id="29729" name="Text Box 32"/>
          <p:cNvSpPr txBox="1">
            <a:spLocks noChangeArrowheads="1"/>
          </p:cNvSpPr>
          <p:nvPr/>
        </p:nvSpPr>
        <p:spPr bwMode="auto">
          <a:xfrm>
            <a:off x="4724400" y="2590801"/>
            <a:ext cx="1022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{S:0+8}</a:t>
            </a:r>
          </a:p>
        </p:txBody>
      </p:sp>
      <p:sp>
        <p:nvSpPr>
          <p:cNvPr id="29730" name="Line 33"/>
          <p:cNvSpPr>
            <a:spLocks noChangeShapeType="1"/>
          </p:cNvSpPr>
          <p:nvPr/>
        </p:nvSpPr>
        <p:spPr bwMode="auto">
          <a:xfrm>
            <a:off x="37338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80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159E9B0-F28F-494C-B953-79BBE373F639}" type="slidenum">
              <a:rPr lang="en-GB" altLang="en-US" sz="1400"/>
              <a:pPr/>
              <a:t>29</a:t>
            </a:fld>
            <a:endParaRPr lang="en-GB" altLang="en-US" sz="1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A* Algorithm Example (2)</a:t>
            </a:r>
          </a:p>
        </p:txBody>
      </p:sp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8686800" y="1676400"/>
            <a:ext cx="609600" cy="609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=8</a:t>
            </a:r>
            <a:endParaRPr lang="en-GB" altLang="en-US"/>
          </a:p>
        </p:txBody>
      </p:sp>
      <p:sp>
        <p:nvSpPr>
          <p:cNvPr id="30725" name="Oval 4"/>
          <p:cNvSpPr>
            <a:spLocks noChangeArrowheads="1"/>
          </p:cNvSpPr>
          <p:nvPr/>
        </p:nvSpPr>
        <p:spPr bwMode="auto">
          <a:xfrm>
            <a:off x="7848600" y="2590800"/>
            <a:ext cx="6096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A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8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id-ID" altLang="en-US" sz="1800">
                <a:latin typeface="Arial" charset="0"/>
              </a:rPr>
              <a:t>8</a:t>
            </a:r>
            <a:endParaRPr lang="en-GB" altLang="en-US"/>
          </a:p>
        </p:txBody>
      </p:sp>
      <p:sp>
        <p:nvSpPr>
          <p:cNvPr id="30726" name="Oval 5"/>
          <p:cNvSpPr>
            <a:spLocks noChangeArrowheads="1"/>
          </p:cNvSpPr>
          <p:nvPr/>
        </p:nvSpPr>
        <p:spPr bwMode="auto">
          <a:xfrm>
            <a:off x="8686800" y="2590800"/>
            <a:ext cx="6096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B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=4</a:t>
            </a:r>
            <a:endParaRPr lang="en-GB" altLang="en-US"/>
          </a:p>
        </p:txBody>
      </p:sp>
      <p:sp>
        <p:nvSpPr>
          <p:cNvPr id="30727" name="Oval 6"/>
          <p:cNvSpPr>
            <a:spLocks noChangeArrowheads="1"/>
          </p:cNvSpPr>
          <p:nvPr/>
        </p:nvSpPr>
        <p:spPr bwMode="auto">
          <a:xfrm>
            <a:off x="9525000" y="2590800"/>
            <a:ext cx="6096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C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=3</a:t>
            </a:r>
            <a:endParaRPr lang="en-GB" altLang="en-US">
              <a:latin typeface="Arial" charset="0"/>
            </a:endParaRPr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7848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E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30729" name="Oval 8"/>
          <p:cNvSpPr>
            <a:spLocks noChangeArrowheads="1"/>
          </p:cNvSpPr>
          <p:nvPr/>
        </p:nvSpPr>
        <p:spPr bwMode="auto">
          <a:xfrm>
            <a:off x="86868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G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=0</a:t>
            </a:r>
            <a:endParaRPr lang="en-GB" altLang="en-US"/>
          </a:p>
        </p:txBody>
      </p:sp>
      <p:sp>
        <p:nvSpPr>
          <p:cNvPr id="30730" name="Oval 9"/>
          <p:cNvSpPr>
            <a:spLocks noChangeArrowheads="1"/>
          </p:cNvSpPr>
          <p:nvPr/>
        </p:nvSpPr>
        <p:spPr bwMode="auto">
          <a:xfrm>
            <a:off x="7086600" y="3581400"/>
            <a:ext cx="609600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D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 flipH="1">
            <a:off x="8382000" y="2209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1"/>
          <p:cNvSpPr>
            <a:spLocks noChangeShapeType="1"/>
          </p:cNvSpPr>
          <p:nvPr/>
        </p:nvSpPr>
        <p:spPr bwMode="auto">
          <a:xfrm>
            <a:off x="8991600" y="2286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>
            <a:off x="9220200" y="2209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3"/>
          <p:cNvSpPr>
            <a:spLocks noChangeShapeType="1"/>
          </p:cNvSpPr>
          <p:nvPr/>
        </p:nvSpPr>
        <p:spPr bwMode="auto">
          <a:xfrm flipH="1">
            <a:off x="75438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4"/>
          <p:cNvSpPr>
            <a:spLocks noChangeShapeType="1"/>
          </p:cNvSpPr>
          <p:nvPr/>
        </p:nvSpPr>
        <p:spPr bwMode="auto">
          <a:xfrm>
            <a:off x="81534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5"/>
          <p:cNvSpPr>
            <a:spLocks noChangeShapeType="1"/>
          </p:cNvSpPr>
          <p:nvPr/>
        </p:nvSpPr>
        <p:spPr bwMode="auto">
          <a:xfrm>
            <a:off x="83820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16"/>
          <p:cNvSpPr>
            <a:spLocks noChangeShapeType="1"/>
          </p:cNvSpPr>
          <p:nvPr/>
        </p:nvSpPr>
        <p:spPr bwMode="auto">
          <a:xfrm>
            <a:off x="89916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7"/>
          <p:cNvSpPr>
            <a:spLocks noChangeShapeType="1"/>
          </p:cNvSpPr>
          <p:nvPr/>
        </p:nvSpPr>
        <p:spPr bwMode="auto">
          <a:xfrm flipH="1">
            <a:off x="92202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Text Box 18"/>
          <p:cNvSpPr txBox="1">
            <a:spLocks noChangeArrowheads="1"/>
          </p:cNvSpPr>
          <p:nvPr/>
        </p:nvSpPr>
        <p:spPr bwMode="auto">
          <a:xfrm>
            <a:off x="83820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1</a:t>
            </a:r>
            <a:endParaRPr lang="en-GB" altLang="en-US" sz="1600"/>
          </a:p>
        </p:txBody>
      </p:sp>
      <p:sp>
        <p:nvSpPr>
          <p:cNvPr id="30740" name="Text Box 19"/>
          <p:cNvSpPr txBox="1">
            <a:spLocks noChangeArrowheads="1"/>
          </p:cNvSpPr>
          <p:nvPr/>
        </p:nvSpPr>
        <p:spPr bwMode="auto">
          <a:xfrm>
            <a:off x="8686801" y="2286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30741" name="Text Box 20"/>
          <p:cNvSpPr txBox="1">
            <a:spLocks noChangeArrowheads="1"/>
          </p:cNvSpPr>
          <p:nvPr/>
        </p:nvSpPr>
        <p:spPr bwMode="auto">
          <a:xfrm>
            <a:off x="93726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8</a:t>
            </a:r>
            <a:endParaRPr lang="en-GB" altLang="en-US" sz="1600"/>
          </a:p>
        </p:txBody>
      </p:sp>
      <p:sp>
        <p:nvSpPr>
          <p:cNvPr id="30742" name="Text Box 21"/>
          <p:cNvSpPr txBox="1">
            <a:spLocks noChangeArrowheads="1"/>
          </p:cNvSpPr>
          <p:nvPr/>
        </p:nvSpPr>
        <p:spPr bwMode="auto">
          <a:xfrm>
            <a:off x="7543801" y="3124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3</a:t>
            </a:r>
            <a:endParaRPr lang="en-GB" altLang="en-US" sz="1600"/>
          </a:p>
        </p:txBody>
      </p:sp>
      <p:sp>
        <p:nvSpPr>
          <p:cNvPr id="30743" name="Text Box 22"/>
          <p:cNvSpPr txBox="1">
            <a:spLocks noChangeArrowheads="1"/>
          </p:cNvSpPr>
          <p:nvPr/>
        </p:nvSpPr>
        <p:spPr bwMode="auto">
          <a:xfrm>
            <a:off x="78486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7</a:t>
            </a:r>
            <a:endParaRPr lang="en-GB" altLang="en-US" sz="1600"/>
          </a:p>
        </p:txBody>
      </p:sp>
      <p:sp>
        <p:nvSpPr>
          <p:cNvPr id="30744" name="Text Box 23"/>
          <p:cNvSpPr txBox="1">
            <a:spLocks noChangeArrowheads="1"/>
          </p:cNvSpPr>
          <p:nvPr/>
        </p:nvSpPr>
        <p:spPr bwMode="auto">
          <a:xfrm>
            <a:off x="8305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9</a:t>
            </a:r>
            <a:endParaRPr lang="en-GB" altLang="en-US" sz="1600"/>
          </a:p>
        </p:txBody>
      </p:sp>
      <p:sp>
        <p:nvSpPr>
          <p:cNvPr id="30745" name="Text Box 24"/>
          <p:cNvSpPr txBox="1">
            <a:spLocks noChangeArrowheads="1"/>
          </p:cNvSpPr>
          <p:nvPr/>
        </p:nvSpPr>
        <p:spPr bwMode="auto">
          <a:xfrm>
            <a:off x="86868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4</a:t>
            </a:r>
            <a:endParaRPr lang="en-GB" altLang="en-US" sz="1600"/>
          </a:p>
        </p:txBody>
      </p:sp>
      <p:sp>
        <p:nvSpPr>
          <p:cNvPr id="30746" name="Text Box 25"/>
          <p:cNvSpPr txBox="1">
            <a:spLocks noChangeArrowheads="1"/>
          </p:cNvSpPr>
          <p:nvPr/>
        </p:nvSpPr>
        <p:spPr bwMode="auto">
          <a:xfrm>
            <a:off x="9448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30747" name="Text Box 26"/>
          <p:cNvSpPr txBox="1">
            <a:spLocks noChangeArrowheads="1"/>
          </p:cNvSpPr>
          <p:nvPr/>
        </p:nvSpPr>
        <p:spPr bwMode="auto">
          <a:xfrm>
            <a:off x="2286000" y="1524001"/>
            <a:ext cx="396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i="1">
                <a:latin typeface="Arial" charset="0"/>
              </a:rPr>
              <a:t>f</a:t>
            </a:r>
            <a:r>
              <a:rPr lang="en-GB" altLang="en-US" sz="2000">
                <a:latin typeface="Arial" charset="0"/>
              </a:rPr>
              <a:t>(</a:t>
            </a:r>
            <a:r>
              <a:rPr lang="en-GB" altLang="en-US" sz="2000" i="1">
                <a:latin typeface="Arial" charset="0"/>
              </a:rPr>
              <a:t>n</a:t>
            </a:r>
            <a:r>
              <a:rPr lang="en-GB" altLang="en-US" sz="2000">
                <a:latin typeface="Arial" charset="0"/>
              </a:rPr>
              <a:t>) = </a:t>
            </a:r>
            <a:r>
              <a:rPr lang="en-GB" altLang="en-US" sz="2000" i="1">
                <a:latin typeface="Arial" charset="0"/>
              </a:rPr>
              <a:t>g</a:t>
            </a:r>
            <a:r>
              <a:rPr lang="en-GB" altLang="en-US" sz="2000">
                <a:latin typeface="Arial" charset="0"/>
              </a:rPr>
              <a:t>(</a:t>
            </a:r>
            <a:r>
              <a:rPr lang="en-GB" altLang="en-US" sz="2000" i="1">
                <a:latin typeface="Arial" charset="0"/>
              </a:rPr>
              <a:t>n</a:t>
            </a:r>
            <a:r>
              <a:rPr lang="en-GB" altLang="en-US" sz="2000">
                <a:latin typeface="Arial" charset="0"/>
              </a:rPr>
              <a:t>) + </a:t>
            </a:r>
            <a:r>
              <a:rPr lang="en-GB" altLang="en-US" sz="2000" i="1">
                <a:latin typeface="Arial" charset="0"/>
              </a:rPr>
              <a:t>h</a:t>
            </a:r>
            <a:r>
              <a:rPr lang="en-GB" altLang="en-US" sz="2000">
                <a:latin typeface="Arial" charset="0"/>
              </a:rPr>
              <a:t>(</a:t>
            </a:r>
            <a:r>
              <a:rPr lang="en-GB" altLang="en-US" sz="2000" i="1">
                <a:latin typeface="Arial" charset="0"/>
              </a:rPr>
              <a:t>n</a:t>
            </a:r>
            <a:r>
              <a:rPr lang="en-GB" altLang="en-US" sz="2000">
                <a:latin typeface="Arial" charset="0"/>
              </a:rPr>
              <a:t>)</a:t>
            </a:r>
          </a:p>
          <a:p>
            <a:r>
              <a:rPr lang="en-GB" altLang="en-US" sz="2000">
                <a:latin typeface="Arial" charset="0"/>
              </a:rPr>
              <a:t># of nodes tested=1, expanded=1</a:t>
            </a:r>
            <a:endParaRPr lang="en-GB" altLang="en-US" sz="2000"/>
          </a:p>
        </p:txBody>
      </p:sp>
      <p:sp>
        <p:nvSpPr>
          <p:cNvPr id="30748" name="Line 27"/>
          <p:cNvSpPr>
            <a:spLocks noChangeShapeType="1"/>
          </p:cNvSpPr>
          <p:nvPr/>
        </p:nvSpPr>
        <p:spPr bwMode="auto">
          <a:xfrm>
            <a:off x="2209800" y="23622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Line 28"/>
          <p:cNvSpPr>
            <a:spLocks noChangeShapeType="1"/>
          </p:cNvSpPr>
          <p:nvPr/>
        </p:nvSpPr>
        <p:spPr bwMode="auto">
          <a:xfrm>
            <a:off x="2209800" y="2971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0" name="Line 29"/>
          <p:cNvSpPr>
            <a:spLocks noChangeShapeType="1"/>
          </p:cNvSpPr>
          <p:nvPr/>
        </p:nvSpPr>
        <p:spPr bwMode="auto">
          <a:xfrm>
            <a:off x="2209800" y="2667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Text Box 30"/>
          <p:cNvSpPr txBox="1">
            <a:spLocks noChangeArrowheads="1"/>
          </p:cNvSpPr>
          <p:nvPr/>
        </p:nvSpPr>
        <p:spPr bwMode="auto">
          <a:xfrm>
            <a:off x="2133601" y="2286001"/>
            <a:ext cx="1681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b="1">
                <a:latin typeface="Arial" charset="0"/>
              </a:rPr>
              <a:t>expnd. node</a:t>
            </a:r>
            <a:endParaRPr lang="en-GB" altLang="en-US" sz="2000">
              <a:latin typeface="Arial" charset="0"/>
            </a:endParaRPr>
          </a:p>
        </p:txBody>
      </p:sp>
      <p:sp>
        <p:nvSpPr>
          <p:cNvPr id="30752" name="Text Box 31"/>
          <p:cNvSpPr txBox="1">
            <a:spLocks noChangeArrowheads="1"/>
          </p:cNvSpPr>
          <p:nvPr/>
        </p:nvSpPr>
        <p:spPr bwMode="auto">
          <a:xfrm>
            <a:off x="4495800" y="2286001"/>
            <a:ext cx="1339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b="1">
                <a:latin typeface="Arial" charset="0"/>
              </a:rPr>
              <a:t>OPEN list</a:t>
            </a:r>
            <a:endParaRPr lang="en-GB" altLang="en-US" sz="2000">
              <a:latin typeface="Arial" charset="0"/>
            </a:endParaRPr>
          </a:p>
        </p:txBody>
      </p:sp>
      <p:sp>
        <p:nvSpPr>
          <p:cNvPr id="30753" name="Text Box 32"/>
          <p:cNvSpPr txBox="1">
            <a:spLocks noChangeArrowheads="1"/>
          </p:cNvSpPr>
          <p:nvPr/>
        </p:nvSpPr>
        <p:spPr bwMode="auto">
          <a:xfrm>
            <a:off x="4724400" y="2590801"/>
            <a:ext cx="1022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{S:0+8}</a:t>
            </a:r>
          </a:p>
        </p:txBody>
      </p:sp>
      <p:sp>
        <p:nvSpPr>
          <p:cNvPr id="30754" name="Line 33"/>
          <p:cNvSpPr>
            <a:spLocks noChangeShapeType="1"/>
          </p:cNvSpPr>
          <p:nvPr/>
        </p:nvSpPr>
        <p:spPr bwMode="auto">
          <a:xfrm>
            <a:off x="3733800" y="2362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Text Box 34"/>
          <p:cNvSpPr txBox="1">
            <a:spLocks noChangeArrowheads="1"/>
          </p:cNvSpPr>
          <p:nvPr/>
        </p:nvSpPr>
        <p:spPr bwMode="auto">
          <a:xfrm>
            <a:off x="2209800" y="2895601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 not goal</a:t>
            </a:r>
          </a:p>
        </p:txBody>
      </p:sp>
      <p:sp>
        <p:nvSpPr>
          <p:cNvPr id="30756" name="Line 35"/>
          <p:cNvSpPr>
            <a:spLocks noChangeShapeType="1"/>
          </p:cNvSpPr>
          <p:nvPr/>
        </p:nvSpPr>
        <p:spPr bwMode="auto">
          <a:xfrm>
            <a:off x="2209800" y="32766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3962400" y="2895600"/>
            <a:ext cx="254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{A:1+</a:t>
            </a:r>
            <a:r>
              <a:rPr lang="id-ID" altLang="en-US" sz="2000">
                <a:latin typeface="Arial" charset="0"/>
              </a:rPr>
              <a:t>8</a:t>
            </a:r>
            <a:r>
              <a:rPr lang="en-GB" altLang="en-US" sz="2000">
                <a:latin typeface="Arial" charset="0"/>
              </a:rPr>
              <a:t>,B:5+4,C:8+3}</a:t>
            </a:r>
          </a:p>
        </p:txBody>
      </p:sp>
    </p:spTree>
    <p:extLst>
      <p:ext uri="{BB962C8B-B14F-4D97-AF65-F5344CB8AC3E}">
        <p14:creationId xmlns:p14="http://schemas.microsoft.com/office/powerpoint/2010/main" val="18012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5F1BB90-D6EB-C741-B812-31145F873646}" type="slidenum">
              <a:rPr lang="en-GB" altLang="en-US" sz="1400"/>
              <a:pPr/>
              <a:t>3</a:t>
            </a:fld>
            <a:endParaRPr lang="en-GB" altLang="en-US" sz="140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572000"/>
          </a:xfrm>
        </p:spPr>
        <p:txBody>
          <a:bodyPr/>
          <a:lstStyle/>
          <a:p>
            <a:r>
              <a:rPr lang="en-GB" altLang="en-US">
                <a:latin typeface="Arial" charset="0"/>
              </a:rPr>
              <a:t>Best-First search</a:t>
            </a:r>
          </a:p>
          <a:p>
            <a:r>
              <a:rPr lang="en-GB" altLang="en-US">
                <a:latin typeface="Arial" charset="0"/>
              </a:rPr>
              <a:t>A* search</a:t>
            </a:r>
          </a:p>
          <a:p>
            <a:r>
              <a:rPr lang="en-GB" altLang="en-US">
                <a:latin typeface="Arial" charset="0"/>
              </a:rPr>
              <a:t>Heuristics</a:t>
            </a: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3200" dirty="0">
                <a:latin typeface="Arial" charset="0"/>
              </a:rPr>
              <a:t>Outline</a:t>
            </a:r>
            <a:endParaRPr lang="en-GB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83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80D15FD-EA83-6E4D-BFA5-FDC82C61A338}" type="slidenum">
              <a:rPr lang="en-GB" altLang="en-US" sz="1400"/>
              <a:pPr/>
              <a:t>30</a:t>
            </a:fld>
            <a:endParaRPr lang="en-GB" altLang="en-US" sz="1400"/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A* Algorithm Example (3)</a:t>
            </a:r>
          </a:p>
        </p:txBody>
      </p:sp>
      <p:sp>
        <p:nvSpPr>
          <p:cNvPr id="31748" name="Oval 3"/>
          <p:cNvSpPr>
            <a:spLocks noChangeArrowheads="1"/>
          </p:cNvSpPr>
          <p:nvPr/>
        </p:nvSpPr>
        <p:spPr bwMode="auto">
          <a:xfrm>
            <a:off x="8686800" y="1676400"/>
            <a:ext cx="609600" cy="609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=8</a:t>
            </a:r>
            <a:endParaRPr lang="en-GB" altLang="en-US"/>
          </a:p>
        </p:txBody>
      </p:sp>
      <p:sp>
        <p:nvSpPr>
          <p:cNvPr id="31749" name="Oval 4"/>
          <p:cNvSpPr>
            <a:spLocks noChangeArrowheads="1"/>
          </p:cNvSpPr>
          <p:nvPr/>
        </p:nvSpPr>
        <p:spPr bwMode="auto">
          <a:xfrm>
            <a:off x="7848600" y="2590800"/>
            <a:ext cx="609600" cy="609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A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8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id-ID" altLang="en-US" sz="1800">
                <a:latin typeface="Arial" charset="0"/>
              </a:rPr>
              <a:t>8</a:t>
            </a:r>
            <a:endParaRPr lang="en-GB" altLang="en-US"/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8686800" y="2590800"/>
            <a:ext cx="6096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B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=4</a:t>
            </a:r>
            <a:endParaRPr lang="en-GB" altLang="en-US"/>
          </a:p>
        </p:txBody>
      </p:sp>
      <p:sp>
        <p:nvSpPr>
          <p:cNvPr id="31751" name="Oval 6"/>
          <p:cNvSpPr>
            <a:spLocks noChangeArrowheads="1"/>
          </p:cNvSpPr>
          <p:nvPr/>
        </p:nvSpPr>
        <p:spPr bwMode="auto">
          <a:xfrm>
            <a:off x="9525000" y="2590800"/>
            <a:ext cx="6096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C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=3</a:t>
            </a:r>
            <a:endParaRPr lang="en-GB" altLang="en-US">
              <a:latin typeface="Arial" charset="0"/>
            </a:endParaRPr>
          </a:p>
        </p:txBody>
      </p:sp>
      <p:sp>
        <p:nvSpPr>
          <p:cNvPr id="31752" name="Oval 7"/>
          <p:cNvSpPr>
            <a:spLocks noChangeArrowheads="1"/>
          </p:cNvSpPr>
          <p:nvPr/>
        </p:nvSpPr>
        <p:spPr bwMode="auto">
          <a:xfrm>
            <a:off x="7848600" y="3581400"/>
            <a:ext cx="6096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E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31753" name="Oval 8"/>
          <p:cNvSpPr>
            <a:spLocks noChangeArrowheads="1"/>
          </p:cNvSpPr>
          <p:nvPr/>
        </p:nvSpPr>
        <p:spPr bwMode="auto">
          <a:xfrm>
            <a:off x="8686800" y="3581400"/>
            <a:ext cx="6096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G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=0</a:t>
            </a:r>
            <a:endParaRPr lang="en-GB" altLang="en-US"/>
          </a:p>
        </p:txBody>
      </p:sp>
      <p:sp>
        <p:nvSpPr>
          <p:cNvPr id="31754" name="Oval 9"/>
          <p:cNvSpPr>
            <a:spLocks noChangeArrowheads="1"/>
          </p:cNvSpPr>
          <p:nvPr/>
        </p:nvSpPr>
        <p:spPr bwMode="auto">
          <a:xfrm>
            <a:off x="7086600" y="3581400"/>
            <a:ext cx="6096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D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 flipH="1">
            <a:off x="8382000" y="2209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>
            <a:off x="8991600" y="2286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9220200" y="2209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 flipH="1">
            <a:off x="75438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4"/>
          <p:cNvSpPr>
            <a:spLocks noChangeShapeType="1"/>
          </p:cNvSpPr>
          <p:nvPr/>
        </p:nvSpPr>
        <p:spPr bwMode="auto">
          <a:xfrm>
            <a:off x="81534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5"/>
          <p:cNvSpPr>
            <a:spLocks noChangeShapeType="1"/>
          </p:cNvSpPr>
          <p:nvPr/>
        </p:nvSpPr>
        <p:spPr bwMode="auto">
          <a:xfrm>
            <a:off x="83820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6"/>
          <p:cNvSpPr>
            <a:spLocks noChangeShapeType="1"/>
          </p:cNvSpPr>
          <p:nvPr/>
        </p:nvSpPr>
        <p:spPr bwMode="auto">
          <a:xfrm>
            <a:off x="89916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17"/>
          <p:cNvSpPr>
            <a:spLocks noChangeShapeType="1"/>
          </p:cNvSpPr>
          <p:nvPr/>
        </p:nvSpPr>
        <p:spPr bwMode="auto">
          <a:xfrm flipH="1">
            <a:off x="92202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Text Box 18"/>
          <p:cNvSpPr txBox="1">
            <a:spLocks noChangeArrowheads="1"/>
          </p:cNvSpPr>
          <p:nvPr/>
        </p:nvSpPr>
        <p:spPr bwMode="auto">
          <a:xfrm>
            <a:off x="83820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1</a:t>
            </a:r>
            <a:endParaRPr lang="en-GB" altLang="en-US" sz="1600"/>
          </a:p>
        </p:txBody>
      </p:sp>
      <p:sp>
        <p:nvSpPr>
          <p:cNvPr id="31764" name="Text Box 19"/>
          <p:cNvSpPr txBox="1">
            <a:spLocks noChangeArrowheads="1"/>
          </p:cNvSpPr>
          <p:nvPr/>
        </p:nvSpPr>
        <p:spPr bwMode="auto">
          <a:xfrm>
            <a:off x="8686801" y="2286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31765" name="Text Box 20"/>
          <p:cNvSpPr txBox="1">
            <a:spLocks noChangeArrowheads="1"/>
          </p:cNvSpPr>
          <p:nvPr/>
        </p:nvSpPr>
        <p:spPr bwMode="auto">
          <a:xfrm>
            <a:off x="93726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8</a:t>
            </a:r>
            <a:endParaRPr lang="en-GB" altLang="en-US" sz="1600"/>
          </a:p>
        </p:txBody>
      </p:sp>
      <p:sp>
        <p:nvSpPr>
          <p:cNvPr id="31766" name="Text Box 21"/>
          <p:cNvSpPr txBox="1">
            <a:spLocks noChangeArrowheads="1"/>
          </p:cNvSpPr>
          <p:nvPr/>
        </p:nvSpPr>
        <p:spPr bwMode="auto">
          <a:xfrm>
            <a:off x="7543801" y="3124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3</a:t>
            </a:r>
            <a:endParaRPr lang="en-GB" altLang="en-US" sz="1600"/>
          </a:p>
        </p:txBody>
      </p:sp>
      <p:sp>
        <p:nvSpPr>
          <p:cNvPr id="31767" name="Text Box 22"/>
          <p:cNvSpPr txBox="1">
            <a:spLocks noChangeArrowheads="1"/>
          </p:cNvSpPr>
          <p:nvPr/>
        </p:nvSpPr>
        <p:spPr bwMode="auto">
          <a:xfrm>
            <a:off x="78486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7</a:t>
            </a:r>
            <a:endParaRPr lang="en-GB" altLang="en-US" sz="1600"/>
          </a:p>
        </p:txBody>
      </p:sp>
      <p:sp>
        <p:nvSpPr>
          <p:cNvPr id="31768" name="Text Box 23"/>
          <p:cNvSpPr txBox="1">
            <a:spLocks noChangeArrowheads="1"/>
          </p:cNvSpPr>
          <p:nvPr/>
        </p:nvSpPr>
        <p:spPr bwMode="auto">
          <a:xfrm>
            <a:off x="8305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9</a:t>
            </a:r>
            <a:endParaRPr lang="en-GB" altLang="en-US" sz="1600"/>
          </a:p>
        </p:txBody>
      </p:sp>
      <p:sp>
        <p:nvSpPr>
          <p:cNvPr id="31769" name="Text Box 24"/>
          <p:cNvSpPr txBox="1">
            <a:spLocks noChangeArrowheads="1"/>
          </p:cNvSpPr>
          <p:nvPr/>
        </p:nvSpPr>
        <p:spPr bwMode="auto">
          <a:xfrm>
            <a:off x="86868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4</a:t>
            </a:r>
            <a:endParaRPr lang="en-GB" altLang="en-US" sz="1600"/>
          </a:p>
        </p:txBody>
      </p:sp>
      <p:sp>
        <p:nvSpPr>
          <p:cNvPr id="31770" name="Text Box 25"/>
          <p:cNvSpPr txBox="1">
            <a:spLocks noChangeArrowheads="1"/>
          </p:cNvSpPr>
          <p:nvPr/>
        </p:nvSpPr>
        <p:spPr bwMode="auto">
          <a:xfrm>
            <a:off x="9448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31771" name="Text Box 26"/>
          <p:cNvSpPr txBox="1">
            <a:spLocks noChangeArrowheads="1"/>
          </p:cNvSpPr>
          <p:nvPr/>
        </p:nvSpPr>
        <p:spPr bwMode="auto">
          <a:xfrm>
            <a:off x="2286000" y="1524001"/>
            <a:ext cx="396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i="1">
                <a:latin typeface="Arial" charset="0"/>
              </a:rPr>
              <a:t>f</a:t>
            </a:r>
            <a:r>
              <a:rPr lang="en-GB" altLang="en-US" sz="2000">
                <a:latin typeface="Arial" charset="0"/>
              </a:rPr>
              <a:t>(</a:t>
            </a:r>
            <a:r>
              <a:rPr lang="en-GB" altLang="en-US" sz="2000" i="1">
                <a:latin typeface="Arial" charset="0"/>
              </a:rPr>
              <a:t>n</a:t>
            </a:r>
            <a:r>
              <a:rPr lang="en-GB" altLang="en-US" sz="2000">
                <a:latin typeface="Arial" charset="0"/>
              </a:rPr>
              <a:t>) = </a:t>
            </a:r>
            <a:r>
              <a:rPr lang="en-GB" altLang="en-US" sz="2000" i="1">
                <a:latin typeface="Arial" charset="0"/>
              </a:rPr>
              <a:t>g</a:t>
            </a:r>
            <a:r>
              <a:rPr lang="en-GB" altLang="en-US" sz="2000">
                <a:latin typeface="Arial" charset="0"/>
              </a:rPr>
              <a:t>(</a:t>
            </a:r>
            <a:r>
              <a:rPr lang="en-GB" altLang="en-US" sz="2000" i="1">
                <a:latin typeface="Arial" charset="0"/>
              </a:rPr>
              <a:t>n</a:t>
            </a:r>
            <a:r>
              <a:rPr lang="en-GB" altLang="en-US" sz="2000">
                <a:latin typeface="Arial" charset="0"/>
              </a:rPr>
              <a:t>) + </a:t>
            </a:r>
            <a:r>
              <a:rPr lang="en-GB" altLang="en-US" sz="2000" i="1">
                <a:latin typeface="Arial" charset="0"/>
              </a:rPr>
              <a:t>h</a:t>
            </a:r>
            <a:r>
              <a:rPr lang="en-GB" altLang="en-US" sz="2000">
                <a:latin typeface="Arial" charset="0"/>
              </a:rPr>
              <a:t>(</a:t>
            </a:r>
            <a:r>
              <a:rPr lang="en-GB" altLang="en-US" sz="2000" i="1">
                <a:latin typeface="Arial" charset="0"/>
              </a:rPr>
              <a:t>n</a:t>
            </a:r>
            <a:r>
              <a:rPr lang="en-GB" altLang="en-US" sz="2000">
                <a:latin typeface="Arial" charset="0"/>
              </a:rPr>
              <a:t>)</a:t>
            </a:r>
          </a:p>
          <a:p>
            <a:r>
              <a:rPr lang="en-GB" altLang="en-US" sz="2000">
                <a:latin typeface="Arial" charset="0"/>
              </a:rPr>
              <a:t># of nodes tested=2, expanded=2</a:t>
            </a:r>
            <a:endParaRPr lang="en-GB" altLang="en-US" sz="2000"/>
          </a:p>
        </p:txBody>
      </p:sp>
      <p:sp>
        <p:nvSpPr>
          <p:cNvPr id="31772" name="Line 27"/>
          <p:cNvSpPr>
            <a:spLocks noChangeShapeType="1"/>
          </p:cNvSpPr>
          <p:nvPr/>
        </p:nvSpPr>
        <p:spPr bwMode="auto">
          <a:xfrm>
            <a:off x="2209800" y="23622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28"/>
          <p:cNvSpPr>
            <a:spLocks noChangeShapeType="1"/>
          </p:cNvSpPr>
          <p:nvPr/>
        </p:nvSpPr>
        <p:spPr bwMode="auto">
          <a:xfrm>
            <a:off x="2209800" y="2971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Line 29"/>
          <p:cNvSpPr>
            <a:spLocks noChangeShapeType="1"/>
          </p:cNvSpPr>
          <p:nvPr/>
        </p:nvSpPr>
        <p:spPr bwMode="auto">
          <a:xfrm>
            <a:off x="2209800" y="2667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Text Box 30"/>
          <p:cNvSpPr txBox="1">
            <a:spLocks noChangeArrowheads="1"/>
          </p:cNvSpPr>
          <p:nvPr/>
        </p:nvSpPr>
        <p:spPr bwMode="auto">
          <a:xfrm>
            <a:off x="2133601" y="2286001"/>
            <a:ext cx="1681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b="1">
                <a:latin typeface="Arial" charset="0"/>
              </a:rPr>
              <a:t>expnd. node</a:t>
            </a:r>
            <a:endParaRPr lang="en-GB" altLang="en-US" sz="2000">
              <a:latin typeface="Arial" charset="0"/>
            </a:endParaRPr>
          </a:p>
        </p:txBody>
      </p:sp>
      <p:sp>
        <p:nvSpPr>
          <p:cNvPr id="31776" name="Text Box 31"/>
          <p:cNvSpPr txBox="1">
            <a:spLocks noChangeArrowheads="1"/>
          </p:cNvSpPr>
          <p:nvPr/>
        </p:nvSpPr>
        <p:spPr bwMode="auto">
          <a:xfrm>
            <a:off x="4495800" y="2286001"/>
            <a:ext cx="1339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b="1">
                <a:latin typeface="Arial" charset="0"/>
              </a:rPr>
              <a:t>OPEN list</a:t>
            </a:r>
            <a:endParaRPr lang="en-GB" altLang="en-US" sz="2000">
              <a:latin typeface="Arial" charset="0"/>
            </a:endParaRPr>
          </a:p>
        </p:txBody>
      </p:sp>
      <p:sp>
        <p:nvSpPr>
          <p:cNvPr id="31777" name="Text Box 32"/>
          <p:cNvSpPr txBox="1">
            <a:spLocks noChangeArrowheads="1"/>
          </p:cNvSpPr>
          <p:nvPr/>
        </p:nvSpPr>
        <p:spPr bwMode="auto">
          <a:xfrm>
            <a:off x="4724400" y="2590801"/>
            <a:ext cx="1022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{S:0+8}</a:t>
            </a:r>
          </a:p>
        </p:txBody>
      </p:sp>
      <p:sp>
        <p:nvSpPr>
          <p:cNvPr id="31778" name="Line 33"/>
          <p:cNvSpPr>
            <a:spLocks noChangeShapeType="1"/>
          </p:cNvSpPr>
          <p:nvPr/>
        </p:nvSpPr>
        <p:spPr bwMode="auto">
          <a:xfrm>
            <a:off x="3733800" y="2362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Text Box 34"/>
          <p:cNvSpPr txBox="1">
            <a:spLocks noChangeArrowheads="1"/>
          </p:cNvSpPr>
          <p:nvPr/>
        </p:nvSpPr>
        <p:spPr bwMode="auto">
          <a:xfrm>
            <a:off x="2209800" y="2895601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 not goal</a:t>
            </a:r>
          </a:p>
        </p:txBody>
      </p:sp>
      <p:sp>
        <p:nvSpPr>
          <p:cNvPr id="31780" name="Line 35"/>
          <p:cNvSpPr>
            <a:spLocks noChangeShapeType="1"/>
          </p:cNvSpPr>
          <p:nvPr/>
        </p:nvSpPr>
        <p:spPr bwMode="auto">
          <a:xfrm>
            <a:off x="2209800" y="32766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Text Box 36"/>
          <p:cNvSpPr txBox="1">
            <a:spLocks noChangeArrowheads="1"/>
          </p:cNvSpPr>
          <p:nvPr/>
        </p:nvSpPr>
        <p:spPr bwMode="auto">
          <a:xfrm>
            <a:off x="4325939" y="2895600"/>
            <a:ext cx="1787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{A:</a:t>
            </a:r>
            <a:r>
              <a:rPr lang="id-ID" altLang="en-US" sz="2000">
                <a:latin typeface="Arial" charset="0"/>
              </a:rPr>
              <a:t>9</a:t>
            </a:r>
            <a:r>
              <a:rPr lang="en-GB" altLang="en-US" sz="2000">
                <a:latin typeface="Arial" charset="0"/>
              </a:rPr>
              <a:t>,B:9,C:11}</a:t>
            </a:r>
          </a:p>
        </p:txBody>
      </p:sp>
      <p:sp>
        <p:nvSpPr>
          <p:cNvPr id="31782" name="Line 37"/>
          <p:cNvSpPr>
            <a:spLocks noChangeShapeType="1"/>
          </p:cNvSpPr>
          <p:nvPr/>
        </p:nvSpPr>
        <p:spPr bwMode="auto">
          <a:xfrm>
            <a:off x="2209800" y="38862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Text Box 38"/>
          <p:cNvSpPr txBox="1">
            <a:spLocks noChangeArrowheads="1"/>
          </p:cNvSpPr>
          <p:nvPr/>
        </p:nvSpPr>
        <p:spPr bwMode="auto">
          <a:xfrm>
            <a:off x="2209800" y="3352801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A not goal</a:t>
            </a:r>
          </a:p>
        </p:txBody>
      </p:sp>
      <p:sp>
        <p:nvSpPr>
          <p:cNvPr id="31784" name="Text Box 39"/>
          <p:cNvSpPr txBox="1">
            <a:spLocks noChangeArrowheads="1"/>
          </p:cNvSpPr>
          <p:nvPr/>
        </p:nvSpPr>
        <p:spPr bwMode="auto">
          <a:xfrm>
            <a:off x="4049713" y="3200401"/>
            <a:ext cx="2381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{B:9,G:1+9+0,C:11,</a:t>
            </a:r>
          </a:p>
          <a:p>
            <a:pPr algn="ctr"/>
            <a:r>
              <a:rPr lang="en-GB" altLang="en-US" sz="2000">
                <a:latin typeface="Arial" charset="0"/>
              </a:rPr>
              <a:t>D:1+3+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  <a:r>
              <a:rPr lang="en-GB" altLang="en-US" sz="2000">
                <a:latin typeface="Arial" charset="0"/>
              </a:rPr>
              <a:t>,E:1+7+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  <a:r>
              <a:rPr lang="en-GB" altLang="en-US" sz="200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3290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9FF9ACC-91BC-D54C-BFDB-7C5689838232}" type="slidenum">
              <a:rPr lang="en-GB" altLang="en-US" sz="1400"/>
              <a:pPr/>
              <a:t>31</a:t>
            </a:fld>
            <a:endParaRPr lang="en-GB" altLang="en-US" sz="1400"/>
          </a:p>
        </p:txBody>
      </p:sp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A* Search Example (4)</a:t>
            </a:r>
          </a:p>
        </p:txBody>
      </p:sp>
      <p:sp>
        <p:nvSpPr>
          <p:cNvPr id="32772" name="Oval 3"/>
          <p:cNvSpPr>
            <a:spLocks noChangeArrowheads="1"/>
          </p:cNvSpPr>
          <p:nvPr/>
        </p:nvSpPr>
        <p:spPr bwMode="auto">
          <a:xfrm>
            <a:off x="8686800" y="1676400"/>
            <a:ext cx="609600" cy="609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=8</a:t>
            </a:r>
            <a:endParaRPr lang="en-GB" altLang="en-US"/>
          </a:p>
        </p:txBody>
      </p:sp>
      <p:sp>
        <p:nvSpPr>
          <p:cNvPr id="32773" name="Oval 4"/>
          <p:cNvSpPr>
            <a:spLocks noChangeArrowheads="1"/>
          </p:cNvSpPr>
          <p:nvPr/>
        </p:nvSpPr>
        <p:spPr bwMode="auto">
          <a:xfrm>
            <a:off x="7848600" y="2590800"/>
            <a:ext cx="609600" cy="609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A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8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id-ID" altLang="en-US" sz="1800">
                <a:latin typeface="Arial" charset="0"/>
              </a:rPr>
              <a:t>8</a:t>
            </a:r>
            <a:endParaRPr lang="en-GB" altLang="en-US"/>
          </a:p>
        </p:txBody>
      </p:sp>
      <p:sp>
        <p:nvSpPr>
          <p:cNvPr id="32774" name="Oval 5"/>
          <p:cNvSpPr>
            <a:spLocks noChangeArrowheads="1"/>
          </p:cNvSpPr>
          <p:nvPr/>
        </p:nvSpPr>
        <p:spPr bwMode="auto">
          <a:xfrm>
            <a:off x="8686800" y="2590800"/>
            <a:ext cx="609600" cy="609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B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=4</a:t>
            </a:r>
            <a:endParaRPr lang="en-GB" altLang="en-US"/>
          </a:p>
        </p:txBody>
      </p:sp>
      <p:sp>
        <p:nvSpPr>
          <p:cNvPr id="32775" name="Oval 6"/>
          <p:cNvSpPr>
            <a:spLocks noChangeArrowheads="1"/>
          </p:cNvSpPr>
          <p:nvPr/>
        </p:nvSpPr>
        <p:spPr bwMode="auto">
          <a:xfrm>
            <a:off x="9525000" y="2590800"/>
            <a:ext cx="6096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C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=3</a:t>
            </a:r>
            <a:endParaRPr lang="en-GB" altLang="en-US">
              <a:latin typeface="Arial" charset="0"/>
            </a:endParaRPr>
          </a:p>
        </p:txBody>
      </p:sp>
      <p:sp>
        <p:nvSpPr>
          <p:cNvPr id="32776" name="Oval 7"/>
          <p:cNvSpPr>
            <a:spLocks noChangeArrowheads="1"/>
          </p:cNvSpPr>
          <p:nvPr/>
        </p:nvSpPr>
        <p:spPr bwMode="auto">
          <a:xfrm>
            <a:off x="7848600" y="3581400"/>
            <a:ext cx="6096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E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32777" name="Oval 8"/>
          <p:cNvSpPr>
            <a:spLocks noChangeArrowheads="1"/>
          </p:cNvSpPr>
          <p:nvPr/>
        </p:nvSpPr>
        <p:spPr bwMode="auto">
          <a:xfrm>
            <a:off x="8686800" y="3581400"/>
            <a:ext cx="6096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G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=0</a:t>
            </a:r>
            <a:endParaRPr lang="en-GB" altLang="en-US"/>
          </a:p>
        </p:txBody>
      </p:sp>
      <p:sp>
        <p:nvSpPr>
          <p:cNvPr id="32778" name="Oval 9"/>
          <p:cNvSpPr>
            <a:spLocks noChangeArrowheads="1"/>
          </p:cNvSpPr>
          <p:nvPr/>
        </p:nvSpPr>
        <p:spPr bwMode="auto">
          <a:xfrm>
            <a:off x="7086600" y="3581400"/>
            <a:ext cx="6096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D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 flipH="1">
            <a:off x="8382000" y="2209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11"/>
          <p:cNvSpPr>
            <a:spLocks noChangeShapeType="1"/>
          </p:cNvSpPr>
          <p:nvPr/>
        </p:nvSpPr>
        <p:spPr bwMode="auto">
          <a:xfrm>
            <a:off x="8991600" y="2286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>
            <a:off x="9220200" y="2209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 flipH="1">
            <a:off x="75438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4"/>
          <p:cNvSpPr>
            <a:spLocks noChangeShapeType="1"/>
          </p:cNvSpPr>
          <p:nvPr/>
        </p:nvSpPr>
        <p:spPr bwMode="auto">
          <a:xfrm>
            <a:off x="81534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5"/>
          <p:cNvSpPr>
            <a:spLocks noChangeShapeType="1"/>
          </p:cNvSpPr>
          <p:nvPr/>
        </p:nvSpPr>
        <p:spPr bwMode="auto">
          <a:xfrm>
            <a:off x="83820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>
            <a:off x="89916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17"/>
          <p:cNvSpPr>
            <a:spLocks noChangeShapeType="1"/>
          </p:cNvSpPr>
          <p:nvPr/>
        </p:nvSpPr>
        <p:spPr bwMode="auto">
          <a:xfrm flipH="1">
            <a:off x="92202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Text Box 18"/>
          <p:cNvSpPr txBox="1">
            <a:spLocks noChangeArrowheads="1"/>
          </p:cNvSpPr>
          <p:nvPr/>
        </p:nvSpPr>
        <p:spPr bwMode="auto">
          <a:xfrm>
            <a:off x="83820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1</a:t>
            </a:r>
            <a:endParaRPr lang="en-GB" altLang="en-US" sz="1600"/>
          </a:p>
        </p:txBody>
      </p:sp>
      <p:sp>
        <p:nvSpPr>
          <p:cNvPr id="32788" name="Text Box 19"/>
          <p:cNvSpPr txBox="1">
            <a:spLocks noChangeArrowheads="1"/>
          </p:cNvSpPr>
          <p:nvPr/>
        </p:nvSpPr>
        <p:spPr bwMode="auto">
          <a:xfrm>
            <a:off x="8686801" y="2286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32789" name="Text Box 20"/>
          <p:cNvSpPr txBox="1">
            <a:spLocks noChangeArrowheads="1"/>
          </p:cNvSpPr>
          <p:nvPr/>
        </p:nvSpPr>
        <p:spPr bwMode="auto">
          <a:xfrm>
            <a:off x="93726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8</a:t>
            </a:r>
            <a:endParaRPr lang="en-GB" altLang="en-US" sz="1600"/>
          </a:p>
        </p:txBody>
      </p:sp>
      <p:sp>
        <p:nvSpPr>
          <p:cNvPr id="32790" name="Text Box 21"/>
          <p:cNvSpPr txBox="1">
            <a:spLocks noChangeArrowheads="1"/>
          </p:cNvSpPr>
          <p:nvPr/>
        </p:nvSpPr>
        <p:spPr bwMode="auto">
          <a:xfrm>
            <a:off x="7543801" y="3124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3</a:t>
            </a:r>
            <a:endParaRPr lang="en-GB" altLang="en-US" sz="1600"/>
          </a:p>
        </p:txBody>
      </p:sp>
      <p:sp>
        <p:nvSpPr>
          <p:cNvPr id="32791" name="Text Box 22"/>
          <p:cNvSpPr txBox="1">
            <a:spLocks noChangeArrowheads="1"/>
          </p:cNvSpPr>
          <p:nvPr/>
        </p:nvSpPr>
        <p:spPr bwMode="auto">
          <a:xfrm>
            <a:off x="78486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7</a:t>
            </a:r>
            <a:endParaRPr lang="en-GB" altLang="en-US" sz="1600"/>
          </a:p>
        </p:txBody>
      </p:sp>
      <p:sp>
        <p:nvSpPr>
          <p:cNvPr id="32792" name="Text Box 23"/>
          <p:cNvSpPr txBox="1">
            <a:spLocks noChangeArrowheads="1"/>
          </p:cNvSpPr>
          <p:nvPr/>
        </p:nvSpPr>
        <p:spPr bwMode="auto">
          <a:xfrm>
            <a:off x="8305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9</a:t>
            </a:r>
            <a:endParaRPr lang="en-GB" altLang="en-US" sz="1600"/>
          </a:p>
        </p:txBody>
      </p:sp>
      <p:sp>
        <p:nvSpPr>
          <p:cNvPr id="32793" name="Text Box 24"/>
          <p:cNvSpPr txBox="1">
            <a:spLocks noChangeArrowheads="1"/>
          </p:cNvSpPr>
          <p:nvPr/>
        </p:nvSpPr>
        <p:spPr bwMode="auto">
          <a:xfrm>
            <a:off x="86868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4</a:t>
            </a:r>
            <a:endParaRPr lang="en-GB" altLang="en-US" sz="1600"/>
          </a:p>
        </p:txBody>
      </p:sp>
      <p:sp>
        <p:nvSpPr>
          <p:cNvPr id="32794" name="Text Box 25"/>
          <p:cNvSpPr txBox="1">
            <a:spLocks noChangeArrowheads="1"/>
          </p:cNvSpPr>
          <p:nvPr/>
        </p:nvSpPr>
        <p:spPr bwMode="auto">
          <a:xfrm>
            <a:off x="9448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32795" name="Text Box 26"/>
          <p:cNvSpPr txBox="1">
            <a:spLocks noChangeArrowheads="1"/>
          </p:cNvSpPr>
          <p:nvPr/>
        </p:nvSpPr>
        <p:spPr bwMode="auto">
          <a:xfrm>
            <a:off x="2286000" y="1524001"/>
            <a:ext cx="396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i="1">
                <a:latin typeface="Arial" charset="0"/>
              </a:rPr>
              <a:t>f</a:t>
            </a:r>
            <a:r>
              <a:rPr lang="en-GB" altLang="en-US" sz="2000">
                <a:latin typeface="Arial" charset="0"/>
              </a:rPr>
              <a:t>(</a:t>
            </a:r>
            <a:r>
              <a:rPr lang="en-GB" altLang="en-US" sz="2000" i="1">
                <a:latin typeface="Arial" charset="0"/>
              </a:rPr>
              <a:t>n</a:t>
            </a:r>
            <a:r>
              <a:rPr lang="en-GB" altLang="en-US" sz="2000">
                <a:latin typeface="Arial" charset="0"/>
              </a:rPr>
              <a:t>) = </a:t>
            </a:r>
            <a:r>
              <a:rPr lang="en-GB" altLang="en-US" sz="2000" i="1">
                <a:latin typeface="Arial" charset="0"/>
              </a:rPr>
              <a:t>g</a:t>
            </a:r>
            <a:r>
              <a:rPr lang="en-GB" altLang="en-US" sz="2000">
                <a:latin typeface="Arial" charset="0"/>
              </a:rPr>
              <a:t>(</a:t>
            </a:r>
            <a:r>
              <a:rPr lang="en-GB" altLang="en-US" sz="2000" i="1">
                <a:latin typeface="Arial" charset="0"/>
              </a:rPr>
              <a:t>n</a:t>
            </a:r>
            <a:r>
              <a:rPr lang="en-GB" altLang="en-US" sz="2000">
                <a:latin typeface="Arial" charset="0"/>
              </a:rPr>
              <a:t>) + </a:t>
            </a:r>
            <a:r>
              <a:rPr lang="en-GB" altLang="en-US" sz="2000" i="1">
                <a:latin typeface="Arial" charset="0"/>
              </a:rPr>
              <a:t>h</a:t>
            </a:r>
            <a:r>
              <a:rPr lang="en-GB" altLang="en-US" sz="2000">
                <a:latin typeface="Arial" charset="0"/>
              </a:rPr>
              <a:t>(</a:t>
            </a:r>
            <a:r>
              <a:rPr lang="en-GB" altLang="en-US" sz="2000" i="1">
                <a:latin typeface="Arial" charset="0"/>
              </a:rPr>
              <a:t>n</a:t>
            </a:r>
            <a:r>
              <a:rPr lang="en-GB" altLang="en-US" sz="2000">
                <a:latin typeface="Arial" charset="0"/>
              </a:rPr>
              <a:t>)</a:t>
            </a:r>
          </a:p>
          <a:p>
            <a:r>
              <a:rPr lang="en-GB" altLang="en-US" sz="2000">
                <a:latin typeface="Arial" charset="0"/>
              </a:rPr>
              <a:t># of nodes tested=3, expanded=3</a:t>
            </a:r>
            <a:endParaRPr lang="en-GB" altLang="en-US" sz="2000"/>
          </a:p>
        </p:txBody>
      </p:sp>
      <p:sp>
        <p:nvSpPr>
          <p:cNvPr id="32796" name="Line 27"/>
          <p:cNvSpPr>
            <a:spLocks noChangeShapeType="1"/>
          </p:cNvSpPr>
          <p:nvPr/>
        </p:nvSpPr>
        <p:spPr bwMode="auto">
          <a:xfrm>
            <a:off x="2209800" y="23622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Line 28"/>
          <p:cNvSpPr>
            <a:spLocks noChangeShapeType="1"/>
          </p:cNvSpPr>
          <p:nvPr/>
        </p:nvSpPr>
        <p:spPr bwMode="auto">
          <a:xfrm>
            <a:off x="2209800" y="2971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Line 29"/>
          <p:cNvSpPr>
            <a:spLocks noChangeShapeType="1"/>
          </p:cNvSpPr>
          <p:nvPr/>
        </p:nvSpPr>
        <p:spPr bwMode="auto">
          <a:xfrm>
            <a:off x="2209800" y="2667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Text Box 30"/>
          <p:cNvSpPr txBox="1">
            <a:spLocks noChangeArrowheads="1"/>
          </p:cNvSpPr>
          <p:nvPr/>
        </p:nvSpPr>
        <p:spPr bwMode="auto">
          <a:xfrm>
            <a:off x="2133601" y="2286001"/>
            <a:ext cx="1681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b="1">
                <a:latin typeface="Arial" charset="0"/>
              </a:rPr>
              <a:t>expnd. node</a:t>
            </a:r>
            <a:endParaRPr lang="en-GB" altLang="en-US" sz="2000">
              <a:latin typeface="Arial" charset="0"/>
            </a:endParaRPr>
          </a:p>
        </p:txBody>
      </p:sp>
      <p:sp>
        <p:nvSpPr>
          <p:cNvPr id="32800" name="Text Box 31"/>
          <p:cNvSpPr txBox="1">
            <a:spLocks noChangeArrowheads="1"/>
          </p:cNvSpPr>
          <p:nvPr/>
        </p:nvSpPr>
        <p:spPr bwMode="auto">
          <a:xfrm>
            <a:off x="4495800" y="2286001"/>
            <a:ext cx="1339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b="1">
                <a:latin typeface="Arial" charset="0"/>
              </a:rPr>
              <a:t>OPEN list</a:t>
            </a:r>
            <a:endParaRPr lang="en-GB" altLang="en-US" sz="2000">
              <a:latin typeface="Arial" charset="0"/>
            </a:endParaRPr>
          </a:p>
        </p:txBody>
      </p:sp>
      <p:sp>
        <p:nvSpPr>
          <p:cNvPr id="32801" name="Text Box 32"/>
          <p:cNvSpPr txBox="1">
            <a:spLocks noChangeArrowheads="1"/>
          </p:cNvSpPr>
          <p:nvPr/>
        </p:nvSpPr>
        <p:spPr bwMode="auto">
          <a:xfrm>
            <a:off x="4724400" y="2590801"/>
            <a:ext cx="1022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{S:0+8}</a:t>
            </a:r>
          </a:p>
        </p:txBody>
      </p:sp>
      <p:sp>
        <p:nvSpPr>
          <p:cNvPr id="32802" name="Line 33"/>
          <p:cNvSpPr>
            <a:spLocks noChangeShapeType="1"/>
          </p:cNvSpPr>
          <p:nvPr/>
        </p:nvSpPr>
        <p:spPr bwMode="auto">
          <a:xfrm>
            <a:off x="3733800" y="23622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3" name="Text Box 34"/>
          <p:cNvSpPr txBox="1">
            <a:spLocks noChangeArrowheads="1"/>
          </p:cNvSpPr>
          <p:nvPr/>
        </p:nvSpPr>
        <p:spPr bwMode="auto">
          <a:xfrm>
            <a:off x="2209800" y="2895601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 not goal</a:t>
            </a:r>
          </a:p>
        </p:txBody>
      </p:sp>
      <p:sp>
        <p:nvSpPr>
          <p:cNvPr id="32804" name="Line 35"/>
          <p:cNvSpPr>
            <a:spLocks noChangeShapeType="1"/>
          </p:cNvSpPr>
          <p:nvPr/>
        </p:nvSpPr>
        <p:spPr bwMode="auto">
          <a:xfrm>
            <a:off x="2209800" y="32766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5" name="Text Box 36"/>
          <p:cNvSpPr txBox="1">
            <a:spLocks noChangeArrowheads="1"/>
          </p:cNvSpPr>
          <p:nvPr/>
        </p:nvSpPr>
        <p:spPr bwMode="auto">
          <a:xfrm>
            <a:off x="4325939" y="2895600"/>
            <a:ext cx="1787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{A:</a:t>
            </a:r>
            <a:r>
              <a:rPr lang="id-ID" altLang="en-US" sz="2000">
                <a:latin typeface="Arial" charset="0"/>
              </a:rPr>
              <a:t>9</a:t>
            </a:r>
            <a:r>
              <a:rPr lang="en-GB" altLang="en-US" sz="2000">
                <a:latin typeface="Arial" charset="0"/>
              </a:rPr>
              <a:t>,B:9,C:11}</a:t>
            </a:r>
          </a:p>
        </p:txBody>
      </p:sp>
      <p:sp>
        <p:nvSpPr>
          <p:cNvPr id="32806" name="Line 37"/>
          <p:cNvSpPr>
            <a:spLocks noChangeShapeType="1"/>
          </p:cNvSpPr>
          <p:nvPr/>
        </p:nvSpPr>
        <p:spPr bwMode="auto">
          <a:xfrm>
            <a:off x="2209800" y="35814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7" name="Text Box 38"/>
          <p:cNvSpPr txBox="1">
            <a:spLocks noChangeArrowheads="1"/>
          </p:cNvSpPr>
          <p:nvPr/>
        </p:nvSpPr>
        <p:spPr bwMode="auto">
          <a:xfrm>
            <a:off x="2209800" y="3200401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A not goal</a:t>
            </a:r>
          </a:p>
        </p:txBody>
      </p:sp>
      <p:sp>
        <p:nvSpPr>
          <p:cNvPr id="32808" name="Text Box 39"/>
          <p:cNvSpPr txBox="1">
            <a:spLocks noChangeArrowheads="1"/>
          </p:cNvSpPr>
          <p:nvPr/>
        </p:nvSpPr>
        <p:spPr bwMode="auto">
          <a:xfrm>
            <a:off x="3765550" y="3197226"/>
            <a:ext cx="2954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{B:9,G:10,C:11,D:</a:t>
            </a:r>
            <a:r>
              <a:rPr lang="en-GB" altLang="en-US" sz="2000">
                <a:latin typeface="Arial" charset="0"/>
                <a:sym typeface="Symbol" charset="2"/>
              </a:rPr>
              <a:t>,E:}</a:t>
            </a:r>
            <a:endParaRPr lang="en-GB" altLang="en-US" sz="2000">
              <a:latin typeface="Arial" charset="0"/>
            </a:endParaRPr>
          </a:p>
        </p:txBody>
      </p:sp>
      <p:sp>
        <p:nvSpPr>
          <p:cNvPr id="32809" name="Text Box 40"/>
          <p:cNvSpPr txBox="1">
            <a:spLocks noChangeArrowheads="1"/>
          </p:cNvSpPr>
          <p:nvPr/>
        </p:nvSpPr>
        <p:spPr bwMode="auto">
          <a:xfrm>
            <a:off x="2209800" y="3657601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B not goal</a:t>
            </a:r>
          </a:p>
        </p:txBody>
      </p:sp>
      <p:sp>
        <p:nvSpPr>
          <p:cNvPr id="32810" name="Line 41"/>
          <p:cNvSpPr>
            <a:spLocks noChangeShapeType="1"/>
          </p:cNvSpPr>
          <p:nvPr/>
        </p:nvSpPr>
        <p:spPr bwMode="auto">
          <a:xfrm>
            <a:off x="2209800" y="4191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1" name="Text Box 42"/>
          <p:cNvSpPr txBox="1">
            <a:spLocks noChangeArrowheads="1"/>
          </p:cNvSpPr>
          <p:nvPr/>
        </p:nvSpPr>
        <p:spPr bwMode="auto">
          <a:xfrm>
            <a:off x="3940176" y="3508376"/>
            <a:ext cx="2549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{G:5+4+0,G:10,C:11,</a:t>
            </a:r>
          </a:p>
          <a:p>
            <a:pPr algn="ctr"/>
            <a:r>
              <a:rPr lang="en-GB" altLang="en-US" sz="2000">
                <a:latin typeface="Arial" charset="0"/>
              </a:rPr>
              <a:t>D:</a:t>
            </a:r>
            <a:r>
              <a:rPr lang="en-GB" altLang="en-US" sz="2000">
                <a:latin typeface="Arial" charset="0"/>
                <a:sym typeface="Symbol" charset="2"/>
              </a:rPr>
              <a:t>,E:}</a:t>
            </a:r>
            <a:endParaRPr lang="en-GB" altLang="en-US" sz="2000">
              <a:latin typeface="Arial" charset="0"/>
            </a:endParaRPr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2438401" y="4875213"/>
            <a:ext cx="66198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>
                <a:latin typeface="Arial" charset="0"/>
              </a:rPr>
              <a:t>• </a:t>
            </a:r>
            <a:r>
              <a:rPr lang="en-GB" altLang="en-US" i="1">
                <a:latin typeface="Arial" charset="0"/>
              </a:rPr>
              <a:t>There are two G nodes; </a:t>
            </a:r>
          </a:p>
          <a:p>
            <a:r>
              <a:rPr lang="en-GB" altLang="en-US" i="1">
                <a:latin typeface="Arial" charset="0"/>
              </a:rPr>
              <a:t>  choose the one with a lower g(n) or f(n) value.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8438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8D2ADA3-387C-4748-A591-954AD8ED606F}" type="slidenum">
              <a:rPr lang="en-GB" altLang="en-US" sz="1400"/>
              <a:pPr/>
              <a:t>32</a:t>
            </a:fld>
            <a:endParaRPr lang="en-GB" altLang="en-US" sz="1400"/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A* Search Example (5)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8686800" y="1676400"/>
            <a:ext cx="609600" cy="609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=8</a:t>
            </a:r>
            <a:endParaRPr lang="en-GB" alt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7848600" y="2590800"/>
            <a:ext cx="609600" cy="609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A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8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id-ID" altLang="en-US" sz="1800">
                <a:latin typeface="Arial" charset="0"/>
              </a:rPr>
              <a:t>8</a:t>
            </a:r>
            <a:endParaRPr lang="en-GB" alt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8686800" y="2590800"/>
            <a:ext cx="609600" cy="609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B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=4</a:t>
            </a:r>
            <a:endParaRPr lang="en-GB" alt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9525000" y="2590800"/>
            <a:ext cx="6096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C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=3</a:t>
            </a:r>
            <a:endParaRPr lang="en-GB" altLang="en-US">
              <a:latin typeface="Arial" charset="0"/>
            </a:endParaRPr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7848600" y="3581400"/>
            <a:ext cx="6096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E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8686800" y="3581400"/>
            <a:ext cx="609600" cy="609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G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=0</a:t>
            </a:r>
            <a:endParaRPr lang="en-GB" alt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7086600" y="3581400"/>
            <a:ext cx="6096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D</a:t>
            </a:r>
            <a:endParaRPr lang="en-GB" altLang="en-US">
              <a:latin typeface="Arial" charset="0"/>
            </a:endParaRPr>
          </a:p>
          <a:p>
            <a:pPr algn="ctr">
              <a:lnSpc>
                <a:spcPct val="70000"/>
              </a:lnSpc>
            </a:pPr>
            <a:r>
              <a:rPr lang="en-GB" altLang="en-US" sz="1800" i="1">
                <a:latin typeface="Arial" charset="0"/>
              </a:rPr>
              <a:t>h</a:t>
            </a:r>
            <a:r>
              <a:rPr lang="en-GB" altLang="en-US" sz="1800">
                <a:latin typeface="Arial" charset="0"/>
              </a:rPr>
              <a:t>=</a:t>
            </a:r>
            <a:r>
              <a:rPr lang="en-GB" altLang="en-US" sz="2000">
                <a:latin typeface="Arial" charset="0"/>
                <a:sym typeface="Symbol" charset="2"/>
              </a:rPr>
              <a:t></a:t>
            </a:r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 flipH="1">
            <a:off x="8382000" y="2209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>
            <a:off x="8991600" y="2286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>
            <a:off x="9220200" y="2209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 flipH="1">
            <a:off x="75438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81534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>
            <a:off x="83820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>
            <a:off x="89916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 flipH="1">
            <a:off x="92202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Text Box 18"/>
          <p:cNvSpPr txBox="1">
            <a:spLocks noChangeArrowheads="1"/>
          </p:cNvSpPr>
          <p:nvPr/>
        </p:nvSpPr>
        <p:spPr bwMode="auto">
          <a:xfrm>
            <a:off x="83820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1</a:t>
            </a:r>
            <a:endParaRPr lang="en-GB" altLang="en-US" sz="1600"/>
          </a:p>
        </p:txBody>
      </p:sp>
      <p:sp>
        <p:nvSpPr>
          <p:cNvPr id="33812" name="Text Box 19"/>
          <p:cNvSpPr txBox="1">
            <a:spLocks noChangeArrowheads="1"/>
          </p:cNvSpPr>
          <p:nvPr/>
        </p:nvSpPr>
        <p:spPr bwMode="auto">
          <a:xfrm>
            <a:off x="8686801" y="2286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33813" name="Text Box 20"/>
          <p:cNvSpPr txBox="1">
            <a:spLocks noChangeArrowheads="1"/>
          </p:cNvSpPr>
          <p:nvPr/>
        </p:nvSpPr>
        <p:spPr bwMode="auto">
          <a:xfrm>
            <a:off x="93726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8</a:t>
            </a:r>
            <a:endParaRPr lang="en-GB" altLang="en-US" sz="1600"/>
          </a:p>
        </p:txBody>
      </p:sp>
      <p:sp>
        <p:nvSpPr>
          <p:cNvPr id="33814" name="Text Box 21"/>
          <p:cNvSpPr txBox="1">
            <a:spLocks noChangeArrowheads="1"/>
          </p:cNvSpPr>
          <p:nvPr/>
        </p:nvSpPr>
        <p:spPr bwMode="auto">
          <a:xfrm>
            <a:off x="7543801" y="3124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3</a:t>
            </a:r>
            <a:endParaRPr lang="en-GB" altLang="en-US" sz="1600"/>
          </a:p>
        </p:txBody>
      </p:sp>
      <p:sp>
        <p:nvSpPr>
          <p:cNvPr id="33815" name="Text Box 22"/>
          <p:cNvSpPr txBox="1">
            <a:spLocks noChangeArrowheads="1"/>
          </p:cNvSpPr>
          <p:nvPr/>
        </p:nvSpPr>
        <p:spPr bwMode="auto">
          <a:xfrm>
            <a:off x="78486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7</a:t>
            </a:r>
            <a:endParaRPr lang="en-GB" altLang="en-US" sz="1600"/>
          </a:p>
        </p:txBody>
      </p:sp>
      <p:sp>
        <p:nvSpPr>
          <p:cNvPr id="33816" name="Text Box 23"/>
          <p:cNvSpPr txBox="1">
            <a:spLocks noChangeArrowheads="1"/>
          </p:cNvSpPr>
          <p:nvPr/>
        </p:nvSpPr>
        <p:spPr bwMode="auto">
          <a:xfrm>
            <a:off x="8305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9</a:t>
            </a:r>
            <a:endParaRPr lang="en-GB" altLang="en-US" sz="1600"/>
          </a:p>
        </p:txBody>
      </p:sp>
      <p:sp>
        <p:nvSpPr>
          <p:cNvPr id="33817" name="Text Box 24"/>
          <p:cNvSpPr txBox="1">
            <a:spLocks noChangeArrowheads="1"/>
          </p:cNvSpPr>
          <p:nvPr/>
        </p:nvSpPr>
        <p:spPr bwMode="auto">
          <a:xfrm>
            <a:off x="86868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4</a:t>
            </a:r>
            <a:endParaRPr lang="en-GB" altLang="en-US" sz="1600"/>
          </a:p>
        </p:txBody>
      </p:sp>
      <p:sp>
        <p:nvSpPr>
          <p:cNvPr id="33818" name="Text Box 25"/>
          <p:cNvSpPr txBox="1">
            <a:spLocks noChangeArrowheads="1"/>
          </p:cNvSpPr>
          <p:nvPr/>
        </p:nvSpPr>
        <p:spPr bwMode="auto">
          <a:xfrm>
            <a:off x="94488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600">
                <a:latin typeface="Arial" charset="0"/>
              </a:rPr>
              <a:t>5</a:t>
            </a:r>
            <a:endParaRPr lang="en-GB" altLang="en-US" sz="1600"/>
          </a:p>
        </p:txBody>
      </p:sp>
      <p:sp>
        <p:nvSpPr>
          <p:cNvPr id="33819" name="Text Box 26"/>
          <p:cNvSpPr txBox="1">
            <a:spLocks noChangeArrowheads="1"/>
          </p:cNvSpPr>
          <p:nvPr/>
        </p:nvSpPr>
        <p:spPr bwMode="auto">
          <a:xfrm>
            <a:off x="2286000" y="1524001"/>
            <a:ext cx="396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i="1">
                <a:latin typeface="Arial" charset="0"/>
              </a:rPr>
              <a:t>f</a:t>
            </a:r>
            <a:r>
              <a:rPr lang="en-GB" altLang="en-US" sz="2000">
                <a:latin typeface="Arial" charset="0"/>
              </a:rPr>
              <a:t>(</a:t>
            </a:r>
            <a:r>
              <a:rPr lang="en-GB" altLang="en-US" sz="2000" i="1">
                <a:latin typeface="Arial" charset="0"/>
              </a:rPr>
              <a:t>n</a:t>
            </a:r>
            <a:r>
              <a:rPr lang="en-GB" altLang="en-US" sz="2000">
                <a:latin typeface="Arial" charset="0"/>
              </a:rPr>
              <a:t>) = </a:t>
            </a:r>
            <a:r>
              <a:rPr lang="en-GB" altLang="en-US" sz="2000" i="1">
                <a:latin typeface="Arial" charset="0"/>
              </a:rPr>
              <a:t>g</a:t>
            </a:r>
            <a:r>
              <a:rPr lang="en-GB" altLang="en-US" sz="2000">
                <a:latin typeface="Arial" charset="0"/>
              </a:rPr>
              <a:t>(</a:t>
            </a:r>
            <a:r>
              <a:rPr lang="en-GB" altLang="en-US" sz="2000" i="1">
                <a:latin typeface="Arial" charset="0"/>
              </a:rPr>
              <a:t>n</a:t>
            </a:r>
            <a:r>
              <a:rPr lang="en-GB" altLang="en-US" sz="2000">
                <a:latin typeface="Arial" charset="0"/>
              </a:rPr>
              <a:t>) + </a:t>
            </a:r>
            <a:r>
              <a:rPr lang="en-GB" altLang="en-US" sz="2000" i="1">
                <a:latin typeface="Arial" charset="0"/>
              </a:rPr>
              <a:t>h</a:t>
            </a:r>
            <a:r>
              <a:rPr lang="en-GB" altLang="en-US" sz="2000">
                <a:latin typeface="Arial" charset="0"/>
              </a:rPr>
              <a:t>(</a:t>
            </a:r>
            <a:r>
              <a:rPr lang="en-GB" altLang="en-US" sz="2000" i="1">
                <a:latin typeface="Arial" charset="0"/>
              </a:rPr>
              <a:t>n</a:t>
            </a:r>
            <a:r>
              <a:rPr lang="en-GB" altLang="en-US" sz="2000">
                <a:latin typeface="Arial" charset="0"/>
              </a:rPr>
              <a:t>)</a:t>
            </a:r>
          </a:p>
          <a:p>
            <a:r>
              <a:rPr lang="en-GB" altLang="en-US" sz="2000">
                <a:latin typeface="Arial" charset="0"/>
              </a:rPr>
              <a:t># of nodes tested=4, expanded=3</a:t>
            </a:r>
            <a:endParaRPr lang="en-GB" altLang="en-US" sz="2000"/>
          </a:p>
        </p:txBody>
      </p:sp>
      <p:sp>
        <p:nvSpPr>
          <p:cNvPr id="33820" name="Line 27"/>
          <p:cNvSpPr>
            <a:spLocks noChangeShapeType="1"/>
          </p:cNvSpPr>
          <p:nvPr/>
        </p:nvSpPr>
        <p:spPr bwMode="auto">
          <a:xfrm>
            <a:off x="2209800" y="23622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Line 28"/>
          <p:cNvSpPr>
            <a:spLocks noChangeShapeType="1"/>
          </p:cNvSpPr>
          <p:nvPr/>
        </p:nvSpPr>
        <p:spPr bwMode="auto">
          <a:xfrm>
            <a:off x="2209800" y="2971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Line 29"/>
          <p:cNvSpPr>
            <a:spLocks noChangeShapeType="1"/>
          </p:cNvSpPr>
          <p:nvPr/>
        </p:nvSpPr>
        <p:spPr bwMode="auto">
          <a:xfrm>
            <a:off x="2209800" y="2667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3" name="Text Box 30"/>
          <p:cNvSpPr txBox="1">
            <a:spLocks noChangeArrowheads="1"/>
          </p:cNvSpPr>
          <p:nvPr/>
        </p:nvSpPr>
        <p:spPr bwMode="auto">
          <a:xfrm>
            <a:off x="2133601" y="2286001"/>
            <a:ext cx="1681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b="1">
                <a:latin typeface="Arial" charset="0"/>
              </a:rPr>
              <a:t>expnd. node</a:t>
            </a:r>
            <a:endParaRPr lang="en-GB" altLang="en-US" sz="2000">
              <a:latin typeface="Arial" charset="0"/>
            </a:endParaRPr>
          </a:p>
        </p:txBody>
      </p:sp>
      <p:sp>
        <p:nvSpPr>
          <p:cNvPr id="33824" name="Text Box 31"/>
          <p:cNvSpPr txBox="1">
            <a:spLocks noChangeArrowheads="1"/>
          </p:cNvSpPr>
          <p:nvPr/>
        </p:nvSpPr>
        <p:spPr bwMode="auto">
          <a:xfrm>
            <a:off x="4495800" y="2286001"/>
            <a:ext cx="1339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 b="1">
                <a:latin typeface="Arial" charset="0"/>
              </a:rPr>
              <a:t>OPEN list</a:t>
            </a:r>
            <a:endParaRPr lang="en-GB" altLang="en-US" sz="2000">
              <a:latin typeface="Arial" charset="0"/>
            </a:endParaRPr>
          </a:p>
        </p:txBody>
      </p:sp>
      <p:sp>
        <p:nvSpPr>
          <p:cNvPr id="33825" name="Text Box 32"/>
          <p:cNvSpPr txBox="1">
            <a:spLocks noChangeArrowheads="1"/>
          </p:cNvSpPr>
          <p:nvPr/>
        </p:nvSpPr>
        <p:spPr bwMode="auto">
          <a:xfrm>
            <a:off x="4724400" y="2590801"/>
            <a:ext cx="1022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{S:0+8}</a:t>
            </a:r>
          </a:p>
        </p:txBody>
      </p:sp>
      <p:sp>
        <p:nvSpPr>
          <p:cNvPr id="33826" name="Line 33"/>
          <p:cNvSpPr>
            <a:spLocks noChangeShapeType="1"/>
          </p:cNvSpPr>
          <p:nvPr/>
        </p:nvSpPr>
        <p:spPr bwMode="auto">
          <a:xfrm>
            <a:off x="3733800" y="23622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7" name="Text Box 34"/>
          <p:cNvSpPr txBox="1">
            <a:spLocks noChangeArrowheads="1"/>
          </p:cNvSpPr>
          <p:nvPr/>
        </p:nvSpPr>
        <p:spPr bwMode="auto">
          <a:xfrm>
            <a:off x="2209800" y="2895601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S not goal</a:t>
            </a:r>
          </a:p>
        </p:txBody>
      </p:sp>
      <p:sp>
        <p:nvSpPr>
          <p:cNvPr id="33828" name="Line 35"/>
          <p:cNvSpPr>
            <a:spLocks noChangeShapeType="1"/>
          </p:cNvSpPr>
          <p:nvPr/>
        </p:nvSpPr>
        <p:spPr bwMode="auto">
          <a:xfrm>
            <a:off x="2209800" y="32766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6"/>
          <p:cNvSpPr txBox="1">
            <a:spLocks noChangeArrowheads="1"/>
          </p:cNvSpPr>
          <p:nvPr/>
        </p:nvSpPr>
        <p:spPr bwMode="auto">
          <a:xfrm>
            <a:off x="4325939" y="2895600"/>
            <a:ext cx="1787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{A:</a:t>
            </a:r>
            <a:r>
              <a:rPr lang="id-ID" altLang="en-US" sz="2000">
                <a:latin typeface="Arial" charset="0"/>
              </a:rPr>
              <a:t>9</a:t>
            </a:r>
            <a:r>
              <a:rPr lang="en-GB" altLang="en-US" sz="2000">
                <a:latin typeface="Arial" charset="0"/>
              </a:rPr>
              <a:t>,B:9,C:11}</a:t>
            </a:r>
          </a:p>
        </p:txBody>
      </p:sp>
      <p:sp>
        <p:nvSpPr>
          <p:cNvPr id="33830" name="Line 37"/>
          <p:cNvSpPr>
            <a:spLocks noChangeShapeType="1"/>
          </p:cNvSpPr>
          <p:nvPr/>
        </p:nvSpPr>
        <p:spPr bwMode="auto">
          <a:xfrm>
            <a:off x="2209800" y="35814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Text Box 38"/>
          <p:cNvSpPr txBox="1">
            <a:spLocks noChangeArrowheads="1"/>
          </p:cNvSpPr>
          <p:nvPr/>
        </p:nvSpPr>
        <p:spPr bwMode="auto">
          <a:xfrm>
            <a:off x="2209800" y="3200401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A not goal</a:t>
            </a:r>
          </a:p>
        </p:txBody>
      </p:sp>
      <p:sp>
        <p:nvSpPr>
          <p:cNvPr id="33832" name="Text Box 39"/>
          <p:cNvSpPr txBox="1">
            <a:spLocks noChangeArrowheads="1"/>
          </p:cNvSpPr>
          <p:nvPr/>
        </p:nvSpPr>
        <p:spPr bwMode="auto">
          <a:xfrm>
            <a:off x="3765550" y="3197226"/>
            <a:ext cx="2954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{B:9,G:10,C:11,D:</a:t>
            </a:r>
            <a:r>
              <a:rPr lang="en-GB" altLang="en-US" sz="2000">
                <a:latin typeface="Arial" charset="0"/>
                <a:sym typeface="Symbol" charset="2"/>
              </a:rPr>
              <a:t>,E:}</a:t>
            </a:r>
            <a:endParaRPr lang="en-GB" altLang="en-US" sz="2000">
              <a:latin typeface="Arial" charset="0"/>
            </a:endParaRPr>
          </a:p>
        </p:txBody>
      </p:sp>
      <p:sp>
        <p:nvSpPr>
          <p:cNvPr id="33833" name="Text Box 40"/>
          <p:cNvSpPr txBox="1">
            <a:spLocks noChangeArrowheads="1"/>
          </p:cNvSpPr>
          <p:nvPr/>
        </p:nvSpPr>
        <p:spPr bwMode="auto">
          <a:xfrm>
            <a:off x="2209800" y="3505201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B not goal</a:t>
            </a:r>
          </a:p>
        </p:txBody>
      </p:sp>
      <p:sp>
        <p:nvSpPr>
          <p:cNvPr id="33834" name="Line 41"/>
          <p:cNvSpPr>
            <a:spLocks noChangeShapeType="1"/>
          </p:cNvSpPr>
          <p:nvPr/>
        </p:nvSpPr>
        <p:spPr bwMode="auto">
          <a:xfrm>
            <a:off x="2209800" y="38862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5" name="Text Box 42"/>
          <p:cNvSpPr txBox="1">
            <a:spLocks noChangeArrowheads="1"/>
          </p:cNvSpPr>
          <p:nvPr/>
        </p:nvSpPr>
        <p:spPr bwMode="auto">
          <a:xfrm>
            <a:off x="3998913" y="3505201"/>
            <a:ext cx="2432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{G:9, C:11,D:</a:t>
            </a:r>
            <a:r>
              <a:rPr lang="en-GB" altLang="en-US" sz="2000">
                <a:latin typeface="Arial" charset="0"/>
                <a:sym typeface="Symbol" charset="2"/>
              </a:rPr>
              <a:t>,E:}</a:t>
            </a:r>
            <a:endParaRPr lang="en-GB" altLang="en-US" sz="2000">
              <a:latin typeface="Arial" charset="0"/>
            </a:endParaRPr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2286001" y="3870326"/>
            <a:ext cx="118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G is goal</a:t>
            </a:r>
          </a:p>
        </p:txBody>
      </p:sp>
      <p:sp>
        <p:nvSpPr>
          <p:cNvPr id="33837" name="Line 45"/>
          <p:cNvSpPr>
            <a:spLocks noChangeShapeType="1"/>
          </p:cNvSpPr>
          <p:nvPr/>
        </p:nvSpPr>
        <p:spPr bwMode="auto">
          <a:xfrm>
            <a:off x="2209800" y="4191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8" name="Text Box 46"/>
          <p:cNvSpPr txBox="1">
            <a:spLocks noChangeArrowheads="1"/>
          </p:cNvSpPr>
          <p:nvPr/>
        </p:nvSpPr>
        <p:spPr bwMode="auto">
          <a:xfrm>
            <a:off x="4191001" y="3870326"/>
            <a:ext cx="1884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2000">
                <a:latin typeface="Arial" charset="0"/>
              </a:rPr>
              <a:t>{C:11,D:</a:t>
            </a:r>
            <a:r>
              <a:rPr lang="en-GB" altLang="en-US" sz="2000">
                <a:latin typeface="Arial" charset="0"/>
                <a:sym typeface="Symbol" charset="2"/>
              </a:rPr>
              <a:t>,E:}</a:t>
            </a:r>
            <a:endParaRPr lang="en-GB" altLang="en-US" sz="2000">
              <a:latin typeface="Arial" charset="0"/>
            </a:endParaRPr>
          </a:p>
        </p:txBody>
      </p:sp>
      <p:sp>
        <p:nvSpPr>
          <p:cNvPr id="33839" name="Text Box 47"/>
          <p:cNvSpPr txBox="1">
            <a:spLocks noChangeArrowheads="1"/>
          </p:cNvSpPr>
          <p:nvPr/>
        </p:nvSpPr>
        <p:spPr bwMode="auto">
          <a:xfrm>
            <a:off x="8153401" y="4800601"/>
            <a:ext cx="16621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>
                <a:latin typeface="Arial" charset="0"/>
              </a:rPr>
              <a:t>Path: S, B, G</a:t>
            </a:r>
          </a:p>
          <a:p>
            <a:r>
              <a:rPr lang="en-GB" altLang="en-US" sz="2000">
                <a:latin typeface="Arial" charset="0"/>
              </a:rPr>
              <a:t>Cost: 9</a:t>
            </a:r>
            <a:endParaRPr lang="en-GB" altLang="en-US"/>
          </a:p>
        </p:txBody>
      </p:sp>
      <p:sp>
        <p:nvSpPr>
          <p:cNvPr id="33840" name="Text Box 48"/>
          <p:cNvSpPr txBox="1">
            <a:spLocks noChangeArrowheads="1"/>
          </p:cNvSpPr>
          <p:nvPr/>
        </p:nvSpPr>
        <p:spPr bwMode="auto">
          <a:xfrm>
            <a:off x="2438400" y="4876800"/>
            <a:ext cx="2713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>
                <a:latin typeface="Arial" charset="0"/>
              </a:rPr>
              <a:t>• </a:t>
            </a:r>
            <a:r>
              <a:rPr lang="en-GB" altLang="en-US" i="1">
                <a:latin typeface="Arial" charset="0"/>
              </a:rPr>
              <a:t>Fast and optimal.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2953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558" y="1837500"/>
            <a:ext cx="504935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the map as in the picture, the heuristics are defined as straight line distances between two places shown in the red text. </a:t>
            </a:r>
          </a:p>
          <a:p>
            <a:pPr marL="0" indent="0">
              <a:buNone/>
            </a:pPr>
            <a:r>
              <a:rPr lang="en-US" dirty="0" smtClean="0"/>
              <a:t>Find the path from Arad to Bucharest, using:</a:t>
            </a:r>
          </a:p>
          <a:p>
            <a:pPr lvl="1"/>
            <a:r>
              <a:rPr lang="en-US" dirty="0" smtClean="0"/>
              <a:t>Greedy Best First Search</a:t>
            </a:r>
          </a:p>
          <a:p>
            <a:pPr lvl="1"/>
            <a:r>
              <a:rPr lang="en-US" dirty="0" smtClean="0"/>
              <a:t>A* algorithm</a:t>
            </a:r>
          </a:p>
          <a:p>
            <a:pPr lvl="1"/>
            <a:endParaRPr lang="en-US" dirty="0"/>
          </a:p>
        </p:txBody>
      </p:sp>
      <p:pic>
        <p:nvPicPr>
          <p:cNvPr id="1028" name="Picture 4" descr="https://www.cs.bham.ac.uk/~mmk/Teaching/AI/figures/search-bulgar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002" y="1690688"/>
            <a:ext cx="6710998" cy="409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42634" y="268106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mtClean="0">
                <a:solidFill>
                  <a:srgbClr val="FF0000"/>
                </a:solidFill>
              </a:rPr>
              <a:t>366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90494" y="46559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05626" y="512737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160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22933" y="5251959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>
                <a:solidFill>
                  <a:srgbClr val="FF0000"/>
                </a:solidFill>
              </a:rPr>
              <a:t> 242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198303" y="5734955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161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836501" y="305039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176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771790" y="565779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>
                <a:solidFill>
                  <a:srgbClr val="FF0000"/>
                </a:solidFill>
              </a:rPr>
              <a:t>77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648261" y="4212976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>
                <a:solidFill>
                  <a:srgbClr val="FF0000"/>
                </a:solidFill>
              </a:rPr>
              <a:t>151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92778" y="2244055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>
                <a:solidFill>
                  <a:srgbClr val="FF0000"/>
                </a:solidFill>
              </a:rPr>
              <a:t>226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87851" y="3941758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>
                <a:solidFill>
                  <a:srgbClr val="FF0000"/>
                </a:solidFill>
              </a:rPr>
              <a:t>244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2162" y="458302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>
                <a:solidFill>
                  <a:srgbClr val="FF0000"/>
                </a:solidFill>
              </a:rPr>
              <a:t>241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12301" y="1950626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>
                <a:solidFill>
                  <a:srgbClr val="FF0000"/>
                </a:solidFill>
              </a:rPr>
              <a:t>234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04989" y="184116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380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997865" y="400908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>
                <a:solidFill>
                  <a:srgbClr val="FF0000"/>
                </a:solidFill>
              </a:rPr>
              <a:t>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73454" y="3568338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>
                <a:solidFill>
                  <a:srgbClr val="FF0000"/>
                </a:solidFill>
              </a:rPr>
              <a:t>193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23575" y="26230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>
                <a:solidFill>
                  <a:srgbClr val="FF0000"/>
                </a:solidFill>
              </a:rPr>
              <a:t>253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64835" y="370878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>
                <a:solidFill>
                  <a:srgbClr val="FF0000"/>
                </a:solidFill>
              </a:rPr>
              <a:t>329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21734" y="400908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80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304714" y="300728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199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0689" y="2262225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>
                <a:solidFill>
                  <a:srgbClr val="FF0000"/>
                </a:solidFill>
              </a:rPr>
              <a:t>374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297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Russell, S..J. ,&amp; </a:t>
            </a:r>
            <a:r>
              <a:rPr lang="en-US" dirty="0" err="1"/>
              <a:t>Norvig</a:t>
            </a:r>
            <a:r>
              <a:rPr lang="en-US" dirty="0"/>
              <a:t>, P. (2010). </a:t>
            </a:r>
            <a:r>
              <a:rPr lang="en-US" i="1" dirty="0"/>
              <a:t>Artificial intelligence: A Modern Approach</a:t>
            </a:r>
            <a:r>
              <a:rPr lang="en-US" dirty="0"/>
              <a:t> (3</a:t>
            </a:r>
            <a:r>
              <a:rPr lang="en-US" baseline="30000" dirty="0"/>
              <a:t>rd</a:t>
            </a:r>
            <a:r>
              <a:rPr lang="en-US" dirty="0"/>
              <a:t> Ed.). New York: Pearson. ISBN: </a:t>
            </a:r>
            <a:r>
              <a:rPr lang="en-US" dirty="0" smtClean="0"/>
              <a:t>860-1419506989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4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149E6EA-0F7A-4B41-AF85-B05CACE0E3C0}" type="slidenum">
              <a:rPr lang="en-GB" altLang="en-US" sz="1400"/>
              <a:pPr/>
              <a:t>4</a:t>
            </a:fld>
            <a:endParaRPr lang="en-GB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228600"/>
          </a:xfrm>
        </p:spPr>
        <p:txBody>
          <a:bodyPr>
            <a:normAutofit fontScale="47500" lnSpcReduction="20000"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GB" altLang="en-US" sz="2400">
                <a:latin typeface="Arial" charset="0"/>
              </a:rPr>
              <a:t> </a:t>
            </a:r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2209800" y="4826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Utility-Based Agent</a:t>
            </a:r>
          </a:p>
        </p:txBody>
      </p:sp>
      <p:pic>
        <p:nvPicPr>
          <p:cNvPr id="5125" name="Picture 4" descr="UtilityBasedAg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1"/>
            <a:ext cx="7315200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46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E68BC88-87F1-4E4A-8CC2-00D94D1D0BAD}" type="slidenum">
              <a:rPr lang="en-GB" altLang="en-US" sz="1400"/>
              <a:pPr/>
              <a:t>5</a:t>
            </a:fld>
            <a:endParaRPr lang="en-GB" altLang="en-US" sz="14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0800" y="1814512"/>
            <a:ext cx="9550400" cy="4724400"/>
          </a:xfrm>
        </p:spPr>
        <p:txBody>
          <a:bodyPr/>
          <a:lstStyle/>
          <a:p>
            <a:r>
              <a:rPr lang="en-GB" altLang="en-US" dirty="0">
                <a:latin typeface="Arial" charset="0"/>
              </a:rPr>
              <a:t>Informed searches use </a:t>
            </a:r>
            <a:r>
              <a:rPr lang="en-GB" altLang="en-US" u="sng" dirty="0">
                <a:latin typeface="Arial" charset="0"/>
              </a:rPr>
              <a:t>domain knowledge</a:t>
            </a:r>
            <a:r>
              <a:rPr lang="en-GB" altLang="en-US" dirty="0">
                <a:latin typeface="Arial" charset="0"/>
              </a:rPr>
              <a:t> to guide selection of the best path to continue searching.</a:t>
            </a:r>
          </a:p>
          <a:p>
            <a:pPr lvl="4"/>
            <a:endParaRPr lang="en-GB" altLang="en-US" dirty="0">
              <a:latin typeface="Arial" charset="0"/>
            </a:endParaRPr>
          </a:p>
          <a:p>
            <a:r>
              <a:rPr lang="en-GB" altLang="en-US" dirty="0">
                <a:latin typeface="Arial" charset="0"/>
              </a:rPr>
              <a:t>Use </a:t>
            </a:r>
            <a:r>
              <a:rPr lang="en-GB" altLang="en-US" b="1" u="sng" dirty="0">
                <a:solidFill>
                  <a:srgbClr val="AD1820"/>
                </a:solidFill>
                <a:latin typeface="Arial" charset="0"/>
              </a:rPr>
              <a:t>heuristics</a:t>
            </a:r>
            <a:r>
              <a:rPr lang="en-GB" altLang="en-US" dirty="0">
                <a:latin typeface="Arial" charset="0"/>
              </a:rPr>
              <a:t>, that is, use </a:t>
            </a:r>
            <a:r>
              <a:rPr lang="en-GB" altLang="en-US" b="1" u="sng" dirty="0">
                <a:solidFill>
                  <a:srgbClr val="AD1820"/>
                </a:solidFill>
                <a:latin typeface="Arial" charset="0"/>
              </a:rPr>
              <a:t>informed guesses</a:t>
            </a:r>
            <a:r>
              <a:rPr lang="en-GB" altLang="en-US" b="1" dirty="0">
                <a:solidFill>
                  <a:srgbClr val="AD1820"/>
                </a:solidFill>
                <a:latin typeface="Arial" charset="0"/>
              </a:rPr>
              <a:t>.</a:t>
            </a:r>
          </a:p>
          <a:p>
            <a:pPr lvl="4"/>
            <a:endParaRPr lang="en-GB" altLang="en-US" dirty="0">
              <a:latin typeface="Arial" charset="0"/>
            </a:endParaRPr>
          </a:p>
          <a:p>
            <a:pPr lvl="1"/>
            <a:r>
              <a:rPr lang="en-GB" altLang="en-US" dirty="0">
                <a:latin typeface="Arial" charset="0"/>
              </a:rPr>
              <a:t>Heuristic: a technique to solve a problem faster by using </a:t>
            </a:r>
            <a:r>
              <a:rPr lang="en-SG" altLang="en-US" dirty="0">
                <a:latin typeface="Arial" charset="0"/>
              </a:rPr>
              <a:t>a rule of thumb, an intuitive judgment, or common sense.</a:t>
            </a:r>
            <a:endParaRPr lang="en-GB" altLang="en-US" dirty="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Informed Search</a:t>
            </a:r>
          </a:p>
        </p:txBody>
      </p:sp>
    </p:spTree>
    <p:extLst>
      <p:ext uri="{BB962C8B-B14F-4D97-AF65-F5344CB8AC3E}">
        <p14:creationId xmlns:p14="http://schemas.microsoft.com/office/powerpoint/2010/main" val="212421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EAB7377-1F0F-5742-8298-74A1DF98A1DF}" type="slidenum">
              <a:rPr lang="en-GB" altLang="en-US" sz="1400"/>
              <a:pPr/>
              <a:t>6</a:t>
            </a:fld>
            <a:endParaRPr lang="en-GB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30514" y="1600200"/>
            <a:ext cx="10755086" cy="4724400"/>
          </a:xfrm>
        </p:spPr>
        <p:txBody>
          <a:bodyPr/>
          <a:lstStyle/>
          <a:p>
            <a:r>
              <a:rPr lang="en-GB" altLang="en-US" dirty="0">
                <a:latin typeface="Arial" charset="0"/>
              </a:rPr>
              <a:t>A heuristic function, </a:t>
            </a:r>
            <a:r>
              <a:rPr lang="en-GB" altLang="en-US" i="1" dirty="0">
                <a:latin typeface="Arial" charset="0"/>
              </a:rPr>
              <a:t>h</a:t>
            </a:r>
            <a:r>
              <a:rPr lang="en-GB" altLang="en-US" dirty="0">
                <a:latin typeface="Arial" charset="0"/>
              </a:rPr>
              <a:t>(</a:t>
            </a:r>
            <a:r>
              <a:rPr lang="en-GB" altLang="en-US" i="1" dirty="0">
                <a:latin typeface="Arial" charset="0"/>
              </a:rPr>
              <a:t>n</a:t>
            </a:r>
            <a:r>
              <a:rPr lang="en-GB" altLang="en-US" dirty="0">
                <a:latin typeface="Arial" charset="0"/>
              </a:rPr>
              <a:t>):</a:t>
            </a:r>
          </a:p>
          <a:p>
            <a:pPr lvl="1"/>
            <a:r>
              <a:rPr lang="en-GB" altLang="en-US" dirty="0">
                <a:latin typeface="Arial" charset="0"/>
              </a:rPr>
              <a:t>uses domain-specific information in some way</a:t>
            </a:r>
          </a:p>
          <a:p>
            <a:pPr lvl="1"/>
            <a:r>
              <a:rPr lang="en-GB" altLang="en-US" dirty="0">
                <a:latin typeface="Arial" charset="0"/>
              </a:rPr>
              <a:t>is computable from the current state description</a:t>
            </a:r>
          </a:p>
          <a:p>
            <a:pPr lvl="1"/>
            <a:r>
              <a:rPr lang="en-GB" altLang="en-US" dirty="0">
                <a:latin typeface="Arial" charset="0"/>
              </a:rPr>
              <a:t>estimates the </a:t>
            </a:r>
            <a:r>
              <a:rPr lang="en-GB" altLang="en-US" i="1" dirty="0">
                <a:latin typeface="Arial" charset="0"/>
              </a:rPr>
              <a:t>goodness</a:t>
            </a:r>
            <a:r>
              <a:rPr lang="en-GB" altLang="en-US" dirty="0">
                <a:latin typeface="Arial" charset="0"/>
              </a:rPr>
              <a:t> of node </a:t>
            </a:r>
            <a:r>
              <a:rPr lang="en-GB" altLang="en-US" i="1" dirty="0">
                <a:latin typeface="Arial" charset="0"/>
              </a:rPr>
              <a:t>n</a:t>
            </a:r>
            <a:endParaRPr lang="en-GB" altLang="en-US" dirty="0">
              <a:latin typeface="Arial" charset="0"/>
            </a:endParaRPr>
          </a:p>
          <a:p>
            <a:pPr lvl="1"/>
            <a:r>
              <a:rPr lang="en-GB" altLang="en-US" dirty="0">
                <a:latin typeface="Arial" charset="0"/>
              </a:rPr>
              <a:t>estimates </a:t>
            </a:r>
            <a:r>
              <a:rPr lang="en-GB" altLang="en-US" u="sng" dirty="0">
                <a:latin typeface="Arial" charset="0"/>
              </a:rPr>
              <a:t>how close to a goal</a:t>
            </a:r>
            <a:r>
              <a:rPr lang="en-GB" altLang="en-US" dirty="0">
                <a:latin typeface="Arial" charset="0"/>
              </a:rPr>
              <a:t> is node </a:t>
            </a:r>
            <a:r>
              <a:rPr lang="en-GB" altLang="en-US" i="1" dirty="0">
                <a:latin typeface="Arial" charset="0"/>
              </a:rPr>
              <a:t>n</a:t>
            </a:r>
            <a:endParaRPr lang="en-GB" altLang="en-US" dirty="0">
              <a:latin typeface="Arial" charset="0"/>
            </a:endParaRPr>
          </a:p>
          <a:p>
            <a:pPr lvl="1"/>
            <a:r>
              <a:rPr lang="en-GB" altLang="en-US" u="sng" dirty="0">
                <a:latin typeface="Arial" charset="0"/>
              </a:rPr>
              <a:t>estimates the minimal cost</a:t>
            </a:r>
            <a:r>
              <a:rPr lang="en-GB" altLang="en-US" dirty="0">
                <a:latin typeface="Arial" charset="0"/>
              </a:rPr>
              <a:t> of the path from node </a:t>
            </a:r>
            <a:r>
              <a:rPr lang="en-GB" altLang="en-US" i="1" dirty="0">
                <a:latin typeface="Arial" charset="0"/>
              </a:rPr>
              <a:t>n</a:t>
            </a:r>
            <a:r>
              <a:rPr lang="en-GB" altLang="en-US" dirty="0">
                <a:latin typeface="Arial" charset="0"/>
              </a:rPr>
              <a:t> to a goal state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Heuristic Function</a:t>
            </a:r>
          </a:p>
        </p:txBody>
      </p:sp>
    </p:spTree>
    <p:extLst>
      <p:ext uri="{BB962C8B-B14F-4D97-AF65-F5344CB8AC3E}">
        <p14:creationId xmlns:p14="http://schemas.microsoft.com/office/powerpoint/2010/main" val="183617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927C4F-C01C-C549-81F2-315503E0AF8E}" type="slidenum">
              <a:rPr lang="en-GB" altLang="en-US" sz="1400"/>
              <a:pPr/>
              <a:t>7</a:t>
            </a:fld>
            <a:endParaRPr lang="en-GB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8285" y="1600200"/>
            <a:ext cx="11277601" cy="4724400"/>
          </a:xfrm>
        </p:spPr>
        <p:txBody>
          <a:bodyPr/>
          <a:lstStyle/>
          <a:p>
            <a:r>
              <a:rPr lang="en-GB" altLang="en-US" i="1" dirty="0">
                <a:solidFill>
                  <a:srgbClr val="FF0000"/>
                </a:solidFill>
                <a:latin typeface="Arial" charset="0"/>
              </a:rPr>
              <a:t>h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GB" altLang="en-US" i="1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) 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  <a:sym typeface="Symbol" charset="2"/>
              </a:rPr>
              <a:t>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 0 </a:t>
            </a:r>
            <a:r>
              <a:rPr lang="en-GB" altLang="en-US" dirty="0">
                <a:latin typeface="Arial" charset="0"/>
              </a:rPr>
              <a:t>for all nodes </a:t>
            </a:r>
            <a:r>
              <a:rPr lang="en-GB" altLang="en-US" i="1" dirty="0">
                <a:latin typeface="Arial" charset="0"/>
              </a:rPr>
              <a:t>n</a:t>
            </a:r>
            <a:endParaRPr lang="en-GB" altLang="en-US" dirty="0">
              <a:latin typeface="Arial" charset="0"/>
            </a:endParaRPr>
          </a:p>
          <a:p>
            <a:r>
              <a:rPr lang="en-GB" altLang="en-US" i="1" dirty="0">
                <a:solidFill>
                  <a:srgbClr val="FF0000"/>
                </a:solidFill>
                <a:latin typeface="Arial" charset="0"/>
              </a:rPr>
              <a:t>h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GB" altLang="en-US" i="1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) = 0 </a:t>
            </a:r>
            <a:r>
              <a:rPr lang="en-GB" altLang="en-US" dirty="0">
                <a:latin typeface="Arial" charset="0"/>
              </a:rPr>
              <a:t>implies that </a:t>
            </a:r>
            <a:r>
              <a:rPr lang="en-GB" altLang="en-US" i="1" dirty="0">
                <a:latin typeface="Arial" charset="0"/>
              </a:rPr>
              <a:t>n</a:t>
            </a:r>
            <a:r>
              <a:rPr lang="en-GB" altLang="en-US" dirty="0">
                <a:latin typeface="Arial" charset="0"/>
              </a:rPr>
              <a:t> is a goal node</a:t>
            </a:r>
          </a:p>
          <a:p>
            <a:r>
              <a:rPr lang="en-GB" altLang="en-US" i="1" dirty="0">
                <a:solidFill>
                  <a:srgbClr val="FF0000"/>
                </a:solidFill>
                <a:latin typeface="Arial" charset="0"/>
              </a:rPr>
              <a:t>h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GB" altLang="en-US" i="1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) = 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  <a:sym typeface="Symbol" charset="2"/>
              </a:rPr>
              <a:t>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GB" altLang="en-US" dirty="0">
                <a:latin typeface="Arial" charset="0"/>
              </a:rPr>
              <a:t>implies that </a:t>
            </a:r>
            <a:r>
              <a:rPr lang="en-GB" altLang="en-US" i="1" dirty="0">
                <a:latin typeface="Arial" charset="0"/>
              </a:rPr>
              <a:t>n</a:t>
            </a:r>
            <a:r>
              <a:rPr lang="en-GB" altLang="en-US" dirty="0">
                <a:latin typeface="Arial" charset="0"/>
              </a:rPr>
              <a:t> is a dead end </a:t>
            </a:r>
            <a:r>
              <a:rPr lang="en-GB" altLang="en-US" dirty="0" smtClean="0">
                <a:latin typeface="Arial" charset="0"/>
              </a:rPr>
              <a:t>from which </a:t>
            </a:r>
            <a:r>
              <a:rPr lang="en-GB" altLang="en-US" dirty="0">
                <a:latin typeface="Arial" charset="0"/>
              </a:rPr>
              <a:t>a goal cannot be reached</a:t>
            </a:r>
          </a:p>
          <a:p>
            <a:pPr lvl="4"/>
            <a:endParaRPr lang="en-GB" altLang="en-US" dirty="0">
              <a:latin typeface="Arial" charset="0"/>
            </a:endParaRPr>
          </a:p>
          <a:p>
            <a:r>
              <a:rPr lang="en-GB" altLang="en-US" sz="2400" dirty="0">
                <a:latin typeface="Arial" charset="0"/>
              </a:rPr>
              <a:t>All domain knowledge used in the search is encoded in the heuristic function </a:t>
            </a:r>
            <a:r>
              <a:rPr lang="en-GB" altLang="en-US" sz="2400" i="1" dirty="0">
                <a:latin typeface="Arial" charset="0"/>
              </a:rPr>
              <a:t>h</a:t>
            </a:r>
            <a:r>
              <a:rPr lang="en-GB" altLang="en-US" sz="2400" dirty="0">
                <a:latin typeface="Arial" charset="0"/>
              </a:rPr>
              <a:t>.</a:t>
            </a:r>
          </a:p>
          <a:p>
            <a:pPr lvl="4"/>
            <a:endParaRPr lang="en-GB" altLang="en-US" sz="1600" dirty="0">
              <a:latin typeface="Arial" charset="0"/>
            </a:endParaRPr>
          </a:p>
          <a:p>
            <a:r>
              <a:rPr lang="en-GB" altLang="en-US" sz="2400" dirty="0">
                <a:latin typeface="Arial" charset="0"/>
              </a:rPr>
              <a:t>This is an example of a </a:t>
            </a:r>
            <a:r>
              <a:rPr lang="en-GB" altLang="en-US" sz="2400" i="1" dirty="0">
                <a:latin typeface="Arial" charset="0"/>
              </a:rPr>
              <a:t>weak method</a:t>
            </a:r>
            <a:r>
              <a:rPr lang="en-GB" altLang="en-US" sz="2400" dirty="0">
                <a:latin typeface="Arial" charset="0"/>
              </a:rPr>
              <a:t> because of the limited way that domain-specific information is used to solve a problem.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Heuristic Function (2)</a:t>
            </a:r>
          </a:p>
        </p:txBody>
      </p:sp>
    </p:spTree>
    <p:extLst>
      <p:ext uri="{BB962C8B-B14F-4D97-AF65-F5344CB8AC3E}">
        <p14:creationId xmlns:p14="http://schemas.microsoft.com/office/powerpoint/2010/main" val="132931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2DAD790-B362-A847-B525-44B55DDAD437}" type="slidenum">
              <a:rPr lang="en-GB" altLang="en-US" sz="1400"/>
              <a:pPr/>
              <a:t>8</a:t>
            </a:fld>
            <a:endParaRPr lang="en-GB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5371" y="1600200"/>
            <a:ext cx="10468429" cy="4724400"/>
          </a:xfrm>
        </p:spPr>
        <p:txBody>
          <a:bodyPr/>
          <a:lstStyle/>
          <a:p>
            <a:r>
              <a:rPr lang="en-GB" altLang="en-US">
                <a:latin typeface="Arial" charset="0"/>
              </a:rPr>
              <a:t>Idea: tries to expand most desirable unexpanded nodes.</a:t>
            </a:r>
          </a:p>
          <a:p>
            <a:endParaRPr lang="en-GB" altLang="en-US" dirty="0">
              <a:latin typeface="Arial" charset="0"/>
            </a:endParaRPr>
          </a:p>
          <a:p>
            <a:r>
              <a:rPr lang="en-GB" altLang="en-US" dirty="0">
                <a:latin typeface="Arial" charset="0"/>
              </a:rPr>
              <a:t>Sort nodes in the nodes list by increasing values of an evaluation function </a:t>
            </a:r>
            <a:r>
              <a:rPr lang="en-GB" altLang="en-US" i="1" dirty="0">
                <a:latin typeface="Arial" charset="0"/>
              </a:rPr>
              <a:t>f</a:t>
            </a:r>
            <a:r>
              <a:rPr lang="en-GB" altLang="en-US" dirty="0">
                <a:latin typeface="Arial" charset="0"/>
              </a:rPr>
              <a:t>(</a:t>
            </a:r>
            <a:r>
              <a:rPr lang="en-GB" altLang="en-US" i="1" dirty="0">
                <a:latin typeface="Arial" charset="0"/>
              </a:rPr>
              <a:t>n</a:t>
            </a:r>
            <a:r>
              <a:rPr lang="en-GB" altLang="en-US" dirty="0">
                <a:latin typeface="Arial" charset="0"/>
              </a:rPr>
              <a:t>) that incorporates domain-specific information.</a:t>
            </a:r>
          </a:p>
          <a:p>
            <a:r>
              <a:rPr lang="en-GB" altLang="en-US" dirty="0">
                <a:latin typeface="Arial" charset="0"/>
              </a:rPr>
              <a:t>This is a generic way of referring to the </a:t>
            </a:r>
            <a:r>
              <a:rPr lang="en-GB" altLang="en-US" u="sng" dirty="0">
                <a:latin typeface="Arial" charset="0"/>
              </a:rPr>
              <a:t>class</a:t>
            </a:r>
            <a:r>
              <a:rPr lang="en-GB" altLang="en-US" dirty="0">
                <a:latin typeface="Arial" charset="0"/>
              </a:rPr>
              <a:t> of informed search methods:</a:t>
            </a:r>
          </a:p>
          <a:p>
            <a:pPr lvl="1"/>
            <a:r>
              <a:rPr lang="en-GB" altLang="en-US" dirty="0">
                <a:latin typeface="Arial" charset="0"/>
              </a:rPr>
              <a:t>Greedy search</a:t>
            </a:r>
          </a:p>
          <a:p>
            <a:pPr lvl="1"/>
            <a:r>
              <a:rPr lang="en-GB" altLang="en-US" dirty="0">
                <a:latin typeface="Arial" charset="0"/>
              </a:rPr>
              <a:t>A* search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Best-First Search</a:t>
            </a:r>
          </a:p>
        </p:txBody>
      </p:sp>
    </p:spTree>
    <p:extLst>
      <p:ext uri="{BB962C8B-B14F-4D97-AF65-F5344CB8AC3E}">
        <p14:creationId xmlns:p14="http://schemas.microsoft.com/office/powerpoint/2010/main" val="160391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4ABE836-0CA6-2F47-8E54-6BA8E689D070}" type="slidenum">
              <a:rPr lang="en-GB" altLang="en-US" sz="1400"/>
              <a:pPr/>
              <a:t>9</a:t>
            </a:fld>
            <a:endParaRPr lang="en-GB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199" y="1600200"/>
            <a:ext cx="10813143" cy="4724400"/>
          </a:xfrm>
        </p:spPr>
        <p:txBody>
          <a:bodyPr/>
          <a:lstStyle/>
          <a:p>
            <a:r>
              <a:rPr lang="en-GB" altLang="en-US" dirty="0">
                <a:latin typeface="Arial" charset="0"/>
              </a:rPr>
              <a:t>Use as an evaluation function </a:t>
            </a:r>
            <a:r>
              <a:rPr lang="en-GB" altLang="en-US" i="1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GB" altLang="en-US" i="1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) = </a:t>
            </a:r>
            <a:r>
              <a:rPr lang="en-GB" altLang="en-US" i="1" dirty="0">
                <a:solidFill>
                  <a:srgbClr val="FF0000"/>
                </a:solidFill>
                <a:latin typeface="Arial" charset="0"/>
              </a:rPr>
              <a:t>h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GB" altLang="en-US" i="1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), </a:t>
            </a:r>
            <a:r>
              <a:rPr lang="en-GB" altLang="en-US" dirty="0">
                <a:latin typeface="Arial" charset="0"/>
              </a:rPr>
              <a:t>sorting nodes in the nodes list by increasing values of </a:t>
            </a:r>
            <a:r>
              <a:rPr lang="en-GB" altLang="en-US" i="1" dirty="0">
                <a:latin typeface="Arial" charset="0"/>
              </a:rPr>
              <a:t>f</a:t>
            </a:r>
            <a:r>
              <a:rPr lang="en-GB" altLang="en-US" dirty="0">
                <a:latin typeface="Arial" charset="0"/>
              </a:rPr>
              <a:t>.</a:t>
            </a:r>
          </a:p>
          <a:p>
            <a:endParaRPr lang="en-GB" altLang="en-US" dirty="0">
              <a:latin typeface="Arial" charset="0"/>
            </a:endParaRPr>
          </a:p>
          <a:p>
            <a:r>
              <a:rPr lang="en-GB" altLang="en-US" dirty="0">
                <a:latin typeface="Arial" charset="0"/>
              </a:rPr>
              <a:t>Selects the node to expand that is believed to be closest (i.e. smallest  </a:t>
            </a:r>
            <a:r>
              <a:rPr lang="en-GB" altLang="en-US" i="1" dirty="0">
                <a:latin typeface="Arial" charset="0"/>
              </a:rPr>
              <a:t>f </a:t>
            </a:r>
            <a:r>
              <a:rPr lang="en-GB" altLang="en-US" dirty="0">
                <a:latin typeface="Arial" charset="0"/>
              </a:rPr>
              <a:t> value) to a goal node.</a:t>
            </a:r>
          </a:p>
          <a:p>
            <a:endParaRPr lang="en-GB" altLang="en-US" dirty="0">
              <a:latin typeface="Arial" charset="0"/>
            </a:endParaRPr>
          </a:p>
          <a:p>
            <a:r>
              <a:rPr lang="en-GB" altLang="en-US" dirty="0">
                <a:latin typeface="Arial" charset="0"/>
              </a:rPr>
              <a:t>Example: For route-finding task, the </a:t>
            </a:r>
            <a:r>
              <a:rPr lang="en-GB" altLang="en-US" u="sng" dirty="0">
                <a:latin typeface="Arial" charset="0"/>
              </a:rPr>
              <a:t>straight-line distance</a:t>
            </a:r>
            <a:r>
              <a:rPr lang="en-GB" altLang="en-US" dirty="0">
                <a:latin typeface="Arial" charset="0"/>
              </a:rPr>
              <a:t> heuristic is typically used.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Greedy Search</a:t>
            </a:r>
          </a:p>
        </p:txBody>
      </p:sp>
    </p:spTree>
    <p:extLst>
      <p:ext uri="{BB962C8B-B14F-4D97-AF65-F5344CB8AC3E}">
        <p14:creationId xmlns:p14="http://schemas.microsoft.com/office/powerpoint/2010/main" val="185191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5256</TotalTime>
  <Words>2212</Words>
  <Application>Microsoft Macintosh PowerPoint</Application>
  <PresentationFormat>Widescreen</PresentationFormat>
  <Paragraphs>846</Paragraphs>
  <Slides>34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Calibri Light</vt:lpstr>
      <vt:lpstr>Marlett</vt:lpstr>
      <vt:lpstr>Symbol</vt:lpstr>
      <vt:lpstr>Times New Roman</vt:lpstr>
      <vt:lpstr>Arial</vt:lpstr>
      <vt:lpstr>Office Theme</vt:lpstr>
      <vt:lpstr> Intelligent System </vt:lpstr>
      <vt:lpstr>Session Learning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Exercise:</vt:lpstr>
      <vt:lpstr>References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Diah Wihardini</dc:creator>
  <cp:lastModifiedBy>Nunung Nurul Qomariyah</cp:lastModifiedBy>
  <cp:revision>114</cp:revision>
  <dcterms:created xsi:type="dcterms:W3CDTF">2018-07-13T04:13:16Z</dcterms:created>
  <dcterms:modified xsi:type="dcterms:W3CDTF">2021-02-23T13:02:22Z</dcterms:modified>
</cp:coreProperties>
</file>