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</p:sldMasterIdLst>
  <p:notesMasterIdLst>
    <p:notesMasterId r:id="rId35"/>
  </p:notesMasterIdLst>
  <p:sldIdLst>
    <p:sldId id="267" r:id="rId4"/>
    <p:sldId id="279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282" r:id="rId17"/>
    <p:sldId id="294" r:id="rId18"/>
    <p:sldId id="331" r:id="rId19"/>
    <p:sldId id="328" r:id="rId20"/>
    <p:sldId id="295" r:id="rId21"/>
    <p:sldId id="332" r:id="rId22"/>
    <p:sldId id="333" r:id="rId23"/>
    <p:sldId id="335" r:id="rId24"/>
    <p:sldId id="296" r:id="rId25"/>
    <p:sldId id="349" r:id="rId26"/>
    <p:sldId id="352" r:id="rId27"/>
    <p:sldId id="353" r:id="rId28"/>
    <p:sldId id="355" r:id="rId29"/>
    <p:sldId id="356" r:id="rId30"/>
    <p:sldId id="354" r:id="rId31"/>
    <p:sldId id="350" r:id="rId32"/>
    <p:sldId id="337" r:id="rId33"/>
    <p:sldId id="33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B3"/>
    <a:srgbClr val="01B0F0"/>
    <a:srgbClr val="7A7A7A"/>
    <a:srgbClr val="3672AC"/>
    <a:srgbClr val="01B1F5"/>
    <a:srgbClr val="095A9A"/>
    <a:srgbClr val="0E72B5"/>
    <a:srgbClr val="FFFFCC"/>
    <a:srgbClr val="04AEF1"/>
    <a:srgbClr val="1D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3D8-3143-4A6C-B283-CB249CF15D4D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223-E911-4BC0-B595-0BA4F03574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0A6D51-0E36-4774-8232-D569E414F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7DFF55D9-35F2-4E34-B1D6-EF77A5F8462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67A9C527-F89A-46FD-BA76-134344B81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A5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12192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  <p:sp>
        <p:nvSpPr>
          <p:cNvPr id="58" name="矩形 57"/>
          <p:cNvSpPr/>
          <p:nvPr userDrawn="1"/>
        </p:nvSpPr>
        <p:spPr>
          <a:xfrm>
            <a:off x="0" y="394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7872001" y="421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A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 flipH="1">
            <a:off x="5834266" y="0"/>
            <a:ext cx="6357734" cy="685398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-1" fmla="*/ 0 w 5538101"/>
              <a:gd name="connsiteY0-2" fmla="*/ 0 h 6778485"/>
              <a:gd name="connsiteX1-3" fmla="*/ 2555359 w 5538101"/>
              <a:gd name="connsiteY1-4" fmla="*/ 0 h 6778485"/>
              <a:gd name="connsiteX2-5" fmla="*/ 5538101 w 5538101"/>
              <a:gd name="connsiteY2-6" fmla="*/ 1242391 h 6778485"/>
              <a:gd name="connsiteX3-7" fmla="*/ 2555359 w 5538101"/>
              <a:gd name="connsiteY3-8" fmla="*/ 6778485 h 6778485"/>
              <a:gd name="connsiteX4-9" fmla="*/ 0 w 5538101"/>
              <a:gd name="connsiteY4-10" fmla="*/ 6778485 h 6778485"/>
              <a:gd name="connsiteX5-11" fmla="*/ 0 w 5538101"/>
              <a:gd name="connsiteY5-12" fmla="*/ 0 h 6778485"/>
              <a:gd name="connsiteX0-13" fmla="*/ 0 w 5538101"/>
              <a:gd name="connsiteY0-14" fmla="*/ 0 h 6778485"/>
              <a:gd name="connsiteX1-15" fmla="*/ 5258802 w 5538101"/>
              <a:gd name="connsiteY1-16" fmla="*/ 0 h 6778485"/>
              <a:gd name="connsiteX2-17" fmla="*/ 5538101 w 5538101"/>
              <a:gd name="connsiteY2-18" fmla="*/ 1242391 h 6778485"/>
              <a:gd name="connsiteX3-19" fmla="*/ 2555359 w 5538101"/>
              <a:gd name="connsiteY3-20" fmla="*/ 6778485 h 6778485"/>
              <a:gd name="connsiteX4-21" fmla="*/ 0 w 5538101"/>
              <a:gd name="connsiteY4-22" fmla="*/ 6778485 h 6778485"/>
              <a:gd name="connsiteX5-23" fmla="*/ 0 w 5538101"/>
              <a:gd name="connsiteY5-24" fmla="*/ 0 h 6778485"/>
              <a:gd name="connsiteX0-25" fmla="*/ 0 w 6353110"/>
              <a:gd name="connsiteY0-26" fmla="*/ 0 h 6778485"/>
              <a:gd name="connsiteX1-27" fmla="*/ 5258802 w 6353110"/>
              <a:gd name="connsiteY1-28" fmla="*/ 0 h 6778485"/>
              <a:gd name="connsiteX2-29" fmla="*/ 6353110 w 6353110"/>
              <a:gd name="connsiteY2-30" fmla="*/ 1517621 h 6778485"/>
              <a:gd name="connsiteX3-31" fmla="*/ 2555359 w 6353110"/>
              <a:gd name="connsiteY3-32" fmla="*/ 6778485 h 6778485"/>
              <a:gd name="connsiteX4-33" fmla="*/ 0 w 6353110"/>
              <a:gd name="connsiteY4-34" fmla="*/ 6778485 h 6778485"/>
              <a:gd name="connsiteX5-35" fmla="*/ 0 w 6353110"/>
              <a:gd name="connsiteY5-36" fmla="*/ 0 h 6778485"/>
              <a:gd name="connsiteX0-37" fmla="*/ 0 w 6353110"/>
              <a:gd name="connsiteY0-38" fmla="*/ 0 h 6778485"/>
              <a:gd name="connsiteX1-39" fmla="*/ 5258802 w 6353110"/>
              <a:gd name="connsiteY1-40" fmla="*/ 0 h 6778485"/>
              <a:gd name="connsiteX2-41" fmla="*/ 6353110 w 6353110"/>
              <a:gd name="connsiteY2-42" fmla="*/ 1517621 h 6778485"/>
              <a:gd name="connsiteX3-43" fmla="*/ 1233455 w 6353110"/>
              <a:gd name="connsiteY3-44" fmla="*/ 6768655 h 6778485"/>
              <a:gd name="connsiteX4-45" fmla="*/ 0 w 6353110"/>
              <a:gd name="connsiteY4-46" fmla="*/ 6778485 h 6778485"/>
              <a:gd name="connsiteX5-47" fmla="*/ 0 w 6353110"/>
              <a:gd name="connsiteY5-48" fmla="*/ 0 h 67784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353110" h="6778485">
                <a:moveTo>
                  <a:pt x="0" y="0"/>
                </a:moveTo>
                <a:lnTo>
                  <a:pt x="5258802" y="0"/>
                </a:lnTo>
                <a:lnTo>
                  <a:pt x="6353110" y="1517621"/>
                </a:lnTo>
                <a:lnTo>
                  <a:pt x="1233455" y="6768655"/>
                </a:lnTo>
                <a:lnTo>
                  <a:pt x="0" y="6778485"/>
                </a:lnTo>
                <a:lnTo>
                  <a:pt x="0" y="0"/>
                </a:lnTo>
                <a:close/>
              </a:path>
            </a:pathLst>
          </a:custGeom>
          <a:solidFill>
            <a:srgbClr val="3274B3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-2" y="1997766"/>
            <a:ext cx="4631636" cy="4860232"/>
          </a:xfrm>
          <a:custGeom>
            <a:avLst/>
            <a:gdLst>
              <a:gd name="connsiteX0" fmla="*/ 0 w 1908000"/>
              <a:gd name="connsiteY0" fmla="*/ 900000 h 900000"/>
              <a:gd name="connsiteX1" fmla="*/ 954000 w 1908000"/>
              <a:gd name="connsiteY1" fmla="*/ 0 h 900000"/>
              <a:gd name="connsiteX2" fmla="*/ 1908000 w 1908000"/>
              <a:gd name="connsiteY2" fmla="*/ 900000 h 900000"/>
              <a:gd name="connsiteX3" fmla="*/ 0 w 1908000"/>
              <a:gd name="connsiteY3" fmla="*/ 900000 h 900000"/>
              <a:gd name="connsiteX0-1" fmla="*/ 0 w 2412097"/>
              <a:gd name="connsiteY0-2" fmla="*/ 1435459 h 1435459"/>
              <a:gd name="connsiteX1-3" fmla="*/ 2412097 w 2412097"/>
              <a:gd name="connsiteY1-4" fmla="*/ 0 h 1435459"/>
              <a:gd name="connsiteX2-5" fmla="*/ 1908000 w 2412097"/>
              <a:gd name="connsiteY2-6" fmla="*/ 1435459 h 1435459"/>
              <a:gd name="connsiteX3-7" fmla="*/ 0 w 2412097"/>
              <a:gd name="connsiteY3-8" fmla="*/ 1435459 h 1435459"/>
              <a:gd name="connsiteX0-9" fmla="*/ 0 w 2418746"/>
              <a:gd name="connsiteY0-10" fmla="*/ 1435459 h 2251005"/>
              <a:gd name="connsiteX1-11" fmla="*/ 2412097 w 2418746"/>
              <a:gd name="connsiteY1-12" fmla="*/ 0 h 2251005"/>
              <a:gd name="connsiteX2-13" fmla="*/ 2418746 w 2418746"/>
              <a:gd name="connsiteY2-14" fmla="*/ 2251005 h 2251005"/>
              <a:gd name="connsiteX3-15" fmla="*/ 0 w 2418746"/>
              <a:gd name="connsiteY3-16" fmla="*/ 1435459 h 2251005"/>
              <a:gd name="connsiteX0-17" fmla="*/ 0 w 3399049"/>
              <a:gd name="connsiteY0-18" fmla="*/ 0 h 2281881"/>
              <a:gd name="connsiteX1-19" fmla="*/ 3392400 w 3399049"/>
              <a:gd name="connsiteY1-20" fmla="*/ 30876 h 2281881"/>
              <a:gd name="connsiteX2-21" fmla="*/ 3399049 w 3399049"/>
              <a:gd name="connsiteY2-22" fmla="*/ 2281881 h 2281881"/>
              <a:gd name="connsiteX3-23" fmla="*/ 0 w 3399049"/>
              <a:gd name="connsiteY3-24" fmla="*/ 0 h 2281881"/>
              <a:gd name="connsiteX0-25" fmla="*/ 0 w 3399049"/>
              <a:gd name="connsiteY0-26" fmla="*/ 2076 h 2283957"/>
              <a:gd name="connsiteX1-27" fmla="*/ 3392400 w 3399049"/>
              <a:gd name="connsiteY1-28" fmla="*/ 0 h 2283957"/>
              <a:gd name="connsiteX2-29" fmla="*/ 3399049 w 3399049"/>
              <a:gd name="connsiteY2-30" fmla="*/ 2283957 h 2283957"/>
              <a:gd name="connsiteX3-31" fmla="*/ 0 w 3399049"/>
              <a:gd name="connsiteY3-32" fmla="*/ 2076 h 22839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99049" h="2283957">
                <a:moveTo>
                  <a:pt x="0" y="2076"/>
                </a:moveTo>
                <a:lnTo>
                  <a:pt x="3392400" y="0"/>
                </a:lnTo>
                <a:cubicBezTo>
                  <a:pt x="3394616" y="750335"/>
                  <a:pt x="3396833" y="1533622"/>
                  <a:pt x="3399049" y="2283957"/>
                </a:cubicBezTo>
                <a:lnTo>
                  <a:pt x="0" y="2076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47421" y="0"/>
            <a:ext cx="5092518" cy="6853989"/>
            <a:chOff x="5535922" y="-47985"/>
            <a:chExt cx="3097366" cy="6853989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535922" y="-47985"/>
              <a:ext cx="687401" cy="1586253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538736" y="1538269"/>
              <a:ext cx="3094552" cy="5267735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858929" y="2835153"/>
            <a:ext cx="101044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腾飞杯项目第一次进度报告</a:t>
            </a:r>
          </a:p>
        </p:txBody>
      </p:sp>
      <p:sp>
        <p:nvSpPr>
          <p:cNvPr id="20" name="矩形 19"/>
          <p:cNvSpPr/>
          <p:nvPr/>
        </p:nvSpPr>
        <p:spPr>
          <a:xfrm>
            <a:off x="858886" y="4955051"/>
            <a:ext cx="409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32" name="五边形 9"/>
          <p:cNvSpPr/>
          <p:nvPr/>
        </p:nvSpPr>
        <p:spPr>
          <a:xfrm flipH="1">
            <a:off x="8743121" y="0"/>
            <a:ext cx="3448879" cy="465611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-1" fmla="*/ 0 w 5538101"/>
              <a:gd name="connsiteY0-2" fmla="*/ 0 h 6778485"/>
              <a:gd name="connsiteX1-3" fmla="*/ 2555359 w 5538101"/>
              <a:gd name="connsiteY1-4" fmla="*/ 0 h 6778485"/>
              <a:gd name="connsiteX2-5" fmla="*/ 5538101 w 5538101"/>
              <a:gd name="connsiteY2-6" fmla="*/ 1242391 h 6778485"/>
              <a:gd name="connsiteX3-7" fmla="*/ 2555359 w 5538101"/>
              <a:gd name="connsiteY3-8" fmla="*/ 6778485 h 6778485"/>
              <a:gd name="connsiteX4-9" fmla="*/ 0 w 5538101"/>
              <a:gd name="connsiteY4-10" fmla="*/ 6778485 h 6778485"/>
              <a:gd name="connsiteX5-11" fmla="*/ 0 w 5538101"/>
              <a:gd name="connsiteY5-12" fmla="*/ 0 h 6778485"/>
              <a:gd name="connsiteX0-13" fmla="*/ 0 w 5538101"/>
              <a:gd name="connsiteY0-14" fmla="*/ 0 h 6778485"/>
              <a:gd name="connsiteX1-15" fmla="*/ 5258802 w 5538101"/>
              <a:gd name="connsiteY1-16" fmla="*/ 0 h 6778485"/>
              <a:gd name="connsiteX2-17" fmla="*/ 5538101 w 5538101"/>
              <a:gd name="connsiteY2-18" fmla="*/ 1242391 h 6778485"/>
              <a:gd name="connsiteX3-19" fmla="*/ 2555359 w 5538101"/>
              <a:gd name="connsiteY3-20" fmla="*/ 6778485 h 6778485"/>
              <a:gd name="connsiteX4-21" fmla="*/ 0 w 5538101"/>
              <a:gd name="connsiteY4-22" fmla="*/ 6778485 h 6778485"/>
              <a:gd name="connsiteX5-23" fmla="*/ 0 w 5538101"/>
              <a:gd name="connsiteY5-24" fmla="*/ 0 h 6778485"/>
              <a:gd name="connsiteX0-25" fmla="*/ 0 w 6353110"/>
              <a:gd name="connsiteY0-26" fmla="*/ 0 h 6778485"/>
              <a:gd name="connsiteX1-27" fmla="*/ 5258802 w 6353110"/>
              <a:gd name="connsiteY1-28" fmla="*/ 0 h 6778485"/>
              <a:gd name="connsiteX2-29" fmla="*/ 6353110 w 6353110"/>
              <a:gd name="connsiteY2-30" fmla="*/ 1517621 h 6778485"/>
              <a:gd name="connsiteX3-31" fmla="*/ 2555359 w 6353110"/>
              <a:gd name="connsiteY3-32" fmla="*/ 6778485 h 6778485"/>
              <a:gd name="connsiteX4-33" fmla="*/ 0 w 6353110"/>
              <a:gd name="connsiteY4-34" fmla="*/ 6778485 h 6778485"/>
              <a:gd name="connsiteX5-35" fmla="*/ 0 w 6353110"/>
              <a:gd name="connsiteY5-36" fmla="*/ 0 h 6778485"/>
              <a:gd name="connsiteX0-37" fmla="*/ 0 w 6353110"/>
              <a:gd name="connsiteY0-38" fmla="*/ 0 h 6778485"/>
              <a:gd name="connsiteX1-39" fmla="*/ 5258802 w 6353110"/>
              <a:gd name="connsiteY1-40" fmla="*/ 0 h 6778485"/>
              <a:gd name="connsiteX2-41" fmla="*/ 6353110 w 6353110"/>
              <a:gd name="connsiteY2-42" fmla="*/ 1517621 h 6778485"/>
              <a:gd name="connsiteX3-43" fmla="*/ 1233455 w 6353110"/>
              <a:gd name="connsiteY3-44" fmla="*/ 6768655 h 6778485"/>
              <a:gd name="connsiteX4-45" fmla="*/ 0 w 6353110"/>
              <a:gd name="connsiteY4-46" fmla="*/ 6778485 h 6778485"/>
              <a:gd name="connsiteX5-47" fmla="*/ 0 w 6353110"/>
              <a:gd name="connsiteY5-48" fmla="*/ 0 h 6778485"/>
              <a:gd name="connsiteX0-49" fmla="*/ 0 w 6353110"/>
              <a:gd name="connsiteY0-50" fmla="*/ 0 h 6783155"/>
              <a:gd name="connsiteX1-51" fmla="*/ 5258802 w 6353110"/>
              <a:gd name="connsiteY1-52" fmla="*/ 0 h 6783155"/>
              <a:gd name="connsiteX2-53" fmla="*/ 6353110 w 6353110"/>
              <a:gd name="connsiteY2-54" fmla="*/ 1517621 h 6783155"/>
              <a:gd name="connsiteX3-55" fmla="*/ 614072 w 6353110"/>
              <a:gd name="connsiteY3-56" fmla="*/ 6783155 h 6783155"/>
              <a:gd name="connsiteX4-57" fmla="*/ 0 w 6353110"/>
              <a:gd name="connsiteY4-58" fmla="*/ 6778485 h 6783155"/>
              <a:gd name="connsiteX5-59" fmla="*/ 0 w 6353110"/>
              <a:gd name="connsiteY5-60" fmla="*/ 0 h 6783155"/>
              <a:gd name="connsiteX0-61" fmla="*/ 0 w 6353110"/>
              <a:gd name="connsiteY0-62" fmla="*/ 0 h 6778485"/>
              <a:gd name="connsiteX1-63" fmla="*/ 5258802 w 6353110"/>
              <a:gd name="connsiteY1-64" fmla="*/ 0 h 6778485"/>
              <a:gd name="connsiteX2-65" fmla="*/ 6353110 w 6353110"/>
              <a:gd name="connsiteY2-66" fmla="*/ 1517621 h 6778485"/>
              <a:gd name="connsiteX3-67" fmla="*/ 0 w 6353110"/>
              <a:gd name="connsiteY3-68" fmla="*/ 6778485 h 6778485"/>
              <a:gd name="connsiteX4-69" fmla="*/ 0 w 6353110"/>
              <a:gd name="connsiteY4-70" fmla="*/ 0 h 6778485"/>
              <a:gd name="connsiteX0-71" fmla="*/ 0 w 6370806"/>
              <a:gd name="connsiteY0-72" fmla="*/ 0 h 6778485"/>
              <a:gd name="connsiteX1-73" fmla="*/ 5258802 w 6370806"/>
              <a:gd name="connsiteY1-74" fmla="*/ 0 h 6778485"/>
              <a:gd name="connsiteX2-75" fmla="*/ 6370806 w 6370806"/>
              <a:gd name="connsiteY2-76" fmla="*/ 2315152 h 6778485"/>
              <a:gd name="connsiteX3-77" fmla="*/ 0 w 6370806"/>
              <a:gd name="connsiteY3-78" fmla="*/ 6778485 h 6778485"/>
              <a:gd name="connsiteX4-79" fmla="*/ 0 w 6370806"/>
              <a:gd name="connsiteY4-80" fmla="*/ 0 h 6778485"/>
              <a:gd name="connsiteX0-81" fmla="*/ 0 w 6370806"/>
              <a:gd name="connsiteY0-82" fmla="*/ 0 h 6778485"/>
              <a:gd name="connsiteX1-83" fmla="*/ 4267788 w 6370806"/>
              <a:gd name="connsiteY1-84" fmla="*/ 14500 h 6778485"/>
              <a:gd name="connsiteX2-85" fmla="*/ 6370806 w 6370806"/>
              <a:gd name="connsiteY2-86" fmla="*/ 2315152 h 6778485"/>
              <a:gd name="connsiteX3-87" fmla="*/ 0 w 6370806"/>
              <a:gd name="connsiteY3-88" fmla="*/ 6778485 h 6778485"/>
              <a:gd name="connsiteX4-89" fmla="*/ 0 w 6370806"/>
              <a:gd name="connsiteY4-90" fmla="*/ 0 h 6778485"/>
              <a:gd name="connsiteX0-91" fmla="*/ 0 w 6370806"/>
              <a:gd name="connsiteY0-92" fmla="*/ 14502 h 6792987"/>
              <a:gd name="connsiteX1-93" fmla="*/ 4250091 w 6370806"/>
              <a:gd name="connsiteY1-94" fmla="*/ 0 h 6792987"/>
              <a:gd name="connsiteX2-95" fmla="*/ 6370806 w 6370806"/>
              <a:gd name="connsiteY2-96" fmla="*/ 2329654 h 6792987"/>
              <a:gd name="connsiteX3-97" fmla="*/ 0 w 6370806"/>
              <a:gd name="connsiteY3-98" fmla="*/ 6792987 h 6792987"/>
              <a:gd name="connsiteX4-99" fmla="*/ 0 w 6370806"/>
              <a:gd name="connsiteY4-100" fmla="*/ 14502 h 6792987"/>
              <a:gd name="connsiteX0-101" fmla="*/ 0 w 6229233"/>
              <a:gd name="connsiteY0-102" fmla="*/ 14502 h 6792987"/>
              <a:gd name="connsiteX1-103" fmla="*/ 4250091 w 6229233"/>
              <a:gd name="connsiteY1-104" fmla="*/ 0 h 6792987"/>
              <a:gd name="connsiteX2-105" fmla="*/ 6229233 w 6229233"/>
              <a:gd name="connsiteY2-106" fmla="*/ 2344154 h 6792987"/>
              <a:gd name="connsiteX3-107" fmla="*/ 0 w 6229233"/>
              <a:gd name="connsiteY3-108" fmla="*/ 6792987 h 6792987"/>
              <a:gd name="connsiteX4-109" fmla="*/ 0 w 6229233"/>
              <a:gd name="connsiteY4-110" fmla="*/ 14502 h 6792987"/>
              <a:gd name="connsiteX0-111" fmla="*/ 0 w 6140751"/>
              <a:gd name="connsiteY0-112" fmla="*/ 14502 h 6792987"/>
              <a:gd name="connsiteX1-113" fmla="*/ 4250091 w 6140751"/>
              <a:gd name="connsiteY1-114" fmla="*/ 0 h 6792987"/>
              <a:gd name="connsiteX2-115" fmla="*/ 6140751 w 6140751"/>
              <a:gd name="connsiteY2-116" fmla="*/ 2286151 h 6792987"/>
              <a:gd name="connsiteX3-117" fmla="*/ 0 w 6140751"/>
              <a:gd name="connsiteY3-118" fmla="*/ 6792987 h 6792987"/>
              <a:gd name="connsiteX4-119" fmla="*/ 0 w 6140751"/>
              <a:gd name="connsiteY4-120" fmla="*/ 14502 h 67929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0751" h="6792987">
                <a:moveTo>
                  <a:pt x="0" y="14502"/>
                </a:moveTo>
                <a:lnTo>
                  <a:pt x="4250091" y="0"/>
                </a:lnTo>
                <a:lnTo>
                  <a:pt x="6140751" y="2286151"/>
                </a:lnTo>
                <a:lnTo>
                  <a:pt x="0" y="6792987"/>
                </a:lnTo>
                <a:lnTo>
                  <a:pt x="0" y="14502"/>
                </a:lnTo>
                <a:close/>
              </a:path>
            </a:pathLst>
          </a:custGeom>
          <a:solidFill>
            <a:srgbClr val="01B0F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12"/>
          <p:cNvSpPr/>
          <p:nvPr/>
        </p:nvSpPr>
        <p:spPr>
          <a:xfrm rot="10800000">
            <a:off x="2656733" y="9174"/>
            <a:ext cx="2359538" cy="1604158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-1" fmla="*/ 0 w 3164579"/>
              <a:gd name="connsiteY0-2" fmla="*/ 1803633 h 1803633"/>
              <a:gd name="connsiteX1-3" fmla="*/ 1635041 w 3164579"/>
              <a:gd name="connsiteY1-4" fmla="*/ 0 h 1803633"/>
              <a:gd name="connsiteX2-5" fmla="*/ 3164579 w 3164579"/>
              <a:gd name="connsiteY2-6" fmla="*/ 1773815 h 1803633"/>
              <a:gd name="connsiteX3-7" fmla="*/ 0 w 3164579"/>
              <a:gd name="connsiteY3-8" fmla="*/ 1803633 h 1803633"/>
              <a:gd name="connsiteX0-9" fmla="*/ 0 w 3611840"/>
              <a:gd name="connsiteY0-10" fmla="*/ 1803633 h 1803633"/>
              <a:gd name="connsiteX1-11" fmla="*/ 1635041 w 3611840"/>
              <a:gd name="connsiteY1-12" fmla="*/ 0 h 1803633"/>
              <a:gd name="connsiteX2-13" fmla="*/ 3611840 w 3611840"/>
              <a:gd name="connsiteY2-14" fmla="*/ 1763875 h 1803633"/>
              <a:gd name="connsiteX3-15" fmla="*/ 0 w 3611840"/>
              <a:gd name="connsiteY3-16" fmla="*/ 1803633 h 1803633"/>
              <a:gd name="connsiteX0-17" fmla="*/ 0 w 3611840"/>
              <a:gd name="connsiteY0-18" fmla="*/ 1803633 h 1803633"/>
              <a:gd name="connsiteX1-19" fmla="*/ 1744371 w 3611840"/>
              <a:gd name="connsiteY1-20" fmla="*/ 0 h 1803633"/>
              <a:gd name="connsiteX2-21" fmla="*/ 3611840 w 3611840"/>
              <a:gd name="connsiteY2-22" fmla="*/ 1763875 h 1803633"/>
              <a:gd name="connsiteX3-23" fmla="*/ 0 w 3611840"/>
              <a:gd name="connsiteY3-24" fmla="*/ 1803633 h 1803633"/>
              <a:gd name="connsiteX0-25" fmla="*/ 0 w 3598725"/>
              <a:gd name="connsiteY0-26" fmla="*/ 1803633 h 1803633"/>
              <a:gd name="connsiteX1-27" fmla="*/ 1744371 w 3598725"/>
              <a:gd name="connsiteY1-28" fmla="*/ 0 h 1803633"/>
              <a:gd name="connsiteX2-29" fmla="*/ 3598725 w 3598725"/>
              <a:gd name="connsiteY2-30" fmla="*/ 1802157 h 1803633"/>
              <a:gd name="connsiteX3-31" fmla="*/ 0 w 3598725"/>
              <a:gd name="connsiteY3-32" fmla="*/ 1803633 h 1803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8886" y="4586751"/>
            <a:ext cx="409808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报告人</a:t>
            </a:r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 孙</a:t>
            </a:r>
            <a:r>
              <a:rPr 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培元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张宇琛</a:t>
            </a:r>
            <a:endParaRPr 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94119" y="2770619"/>
            <a:ext cx="4988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电池模型与等效电路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3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电池模型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18640" y="1837690"/>
            <a:ext cx="855472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电化学模型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热模型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耦合模型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性能模型：</a:t>
            </a:r>
            <a:r>
              <a:rPr lang="en-US" altLang="zh-CN" sz="2800" dirty="0"/>
              <a:t>1</a:t>
            </a:r>
            <a:r>
              <a:rPr lang="zh-CN" altLang="en-US" sz="2800" dirty="0"/>
              <a:t>）神经网络模型</a:t>
            </a:r>
            <a:endParaRPr lang="en-US" altLang="zh-CN" sz="2800" dirty="0"/>
          </a:p>
          <a:p>
            <a:r>
              <a:rPr lang="en-US" altLang="zh-CN" sz="2800" dirty="0"/>
              <a:t>                           2</a:t>
            </a:r>
            <a:r>
              <a:rPr lang="zh-CN" altLang="en-US" sz="2800" dirty="0"/>
              <a:t>）等效电路模型</a:t>
            </a:r>
            <a:r>
              <a:rPr lang="en-US" altLang="zh-CN" sz="2800" dirty="0"/>
              <a:t>     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几种等效电路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9640" y="138684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Rint</a:t>
            </a:r>
            <a:r>
              <a:rPr lang="zh-CN" altLang="en-US" dirty="0"/>
              <a:t>模型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1" y="1405731"/>
            <a:ext cx="2065199" cy="13945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9640" y="342900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Therenin</a:t>
            </a:r>
            <a:r>
              <a:rPr lang="zh-CN" altLang="en-US" dirty="0"/>
              <a:t>模型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71" y="3760573"/>
            <a:ext cx="2514818" cy="20347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98122" y="138684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PNGV</a:t>
            </a:r>
            <a:r>
              <a:rPr lang="zh-CN" altLang="en-US" dirty="0"/>
              <a:t>模型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148" y="1194756"/>
            <a:ext cx="2672813" cy="20606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98122" y="342900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PNGV</a:t>
            </a:r>
            <a:r>
              <a:rPr lang="zh-CN" altLang="en-US" dirty="0"/>
              <a:t>模型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562" y="4010769"/>
            <a:ext cx="3280695" cy="1722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5" y="1598295"/>
            <a:ext cx="11482070" cy="366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/>
          </a:p>
          <a:p>
            <a:r>
              <a:rPr lang="en-US" altLang="zh-CN" sz="2800" dirty="0"/>
              <a:t>[1]</a:t>
            </a:r>
            <a:r>
              <a:rPr lang="zh-CN" altLang="en-US" sz="2800" dirty="0"/>
              <a:t>陈勇军</a:t>
            </a:r>
            <a:r>
              <a:rPr lang="en-US" altLang="zh-CN" sz="2800" dirty="0"/>
              <a:t>. </a:t>
            </a:r>
            <a:r>
              <a:rPr lang="zh-CN" altLang="en-US" sz="2800" dirty="0"/>
              <a:t>磷酸铁锂电池建模及</a:t>
            </a:r>
            <a:r>
              <a:rPr lang="en-US" altLang="zh-CN" sz="2800" dirty="0"/>
              <a:t>SOC</a:t>
            </a:r>
            <a:r>
              <a:rPr lang="zh-CN" altLang="en-US" sz="2800" dirty="0"/>
              <a:t>算法研究</a:t>
            </a:r>
            <a:r>
              <a:rPr lang="en-US" altLang="zh-CN" sz="2800" dirty="0"/>
              <a:t>[D].</a:t>
            </a:r>
            <a:r>
              <a:rPr lang="zh-CN" altLang="en-US" sz="2800" dirty="0"/>
              <a:t>哈尔滨工业大学</a:t>
            </a:r>
            <a:r>
              <a:rPr lang="en-US" altLang="zh-CN" sz="2800" dirty="0"/>
              <a:t>,2011.</a:t>
            </a:r>
            <a:endParaRPr lang="zh-CN" altLang="en-US" sz="2800" dirty="0"/>
          </a:p>
          <a:p>
            <a:r>
              <a:rPr lang="en-US" altLang="zh-CN" sz="2800" dirty="0"/>
              <a:t>[2]</a:t>
            </a:r>
            <a:r>
              <a:rPr lang="zh-CN" altLang="en-US" sz="2800" dirty="0"/>
              <a:t>刘霞</a:t>
            </a:r>
            <a:r>
              <a:rPr lang="en-US" altLang="zh-CN" sz="2800" dirty="0"/>
              <a:t>,</a:t>
            </a:r>
            <a:r>
              <a:rPr lang="zh-CN" altLang="en-US" sz="2800" dirty="0"/>
              <a:t>邹彦艳</a:t>
            </a:r>
            <a:r>
              <a:rPr lang="en-US" altLang="zh-CN" sz="2800" dirty="0"/>
              <a:t>,</a:t>
            </a:r>
            <a:r>
              <a:rPr lang="zh-CN" altLang="en-US" sz="2800" dirty="0"/>
              <a:t>金梅</a:t>
            </a:r>
            <a:r>
              <a:rPr lang="en-US" altLang="zh-CN" sz="2800" dirty="0"/>
              <a:t>,</a:t>
            </a:r>
            <a:r>
              <a:rPr lang="zh-CN" altLang="en-US" sz="2800" dirty="0"/>
              <a:t>李玉春</a:t>
            </a:r>
            <a:r>
              <a:rPr lang="en-US" altLang="zh-CN" sz="2800" dirty="0"/>
              <a:t>.</a:t>
            </a:r>
            <a:r>
              <a:rPr lang="zh-CN" altLang="en-US" sz="2800" dirty="0"/>
              <a:t>锂电池电量的动态预测</a:t>
            </a:r>
            <a:r>
              <a:rPr lang="en-US" altLang="zh-CN" sz="2800" dirty="0"/>
              <a:t>[J].</a:t>
            </a:r>
            <a:r>
              <a:rPr lang="zh-CN" altLang="en-US" sz="2800" dirty="0"/>
              <a:t>大庆石油学院学报</a:t>
            </a:r>
            <a:r>
              <a:rPr lang="en-US" altLang="zh-CN" sz="2800" dirty="0"/>
              <a:t>,2004(02):81-83+133-134.</a:t>
            </a:r>
            <a:endParaRPr lang="zh-CN" altLang="en-US" sz="2800" dirty="0"/>
          </a:p>
          <a:p>
            <a:r>
              <a:rPr lang="en-US" altLang="zh-CN" sz="2800" dirty="0"/>
              <a:t>[3]</a:t>
            </a:r>
            <a:r>
              <a:rPr lang="zh-CN" altLang="en-US" sz="2800" dirty="0"/>
              <a:t>刘霞</a:t>
            </a:r>
            <a:r>
              <a:rPr lang="en-US" altLang="zh-CN" sz="2800" dirty="0"/>
              <a:t>,</a:t>
            </a:r>
            <a:r>
              <a:rPr lang="zh-CN" altLang="en-US" sz="2800" dirty="0"/>
              <a:t>邹彦艳</a:t>
            </a:r>
            <a:r>
              <a:rPr lang="en-US" altLang="zh-CN" sz="2800" dirty="0"/>
              <a:t>,</a:t>
            </a:r>
            <a:r>
              <a:rPr lang="zh-CN" altLang="en-US" sz="2800" dirty="0"/>
              <a:t>金梅</a:t>
            </a:r>
            <a:r>
              <a:rPr lang="en-US" altLang="zh-CN" sz="2800" dirty="0"/>
              <a:t>,</a:t>
            </a:r>
            <a:r>
              <a:rPr lang="zh-CN" altLang="en-US" sz="2800" dirty="0"/>
              <a:t>李玉春</a:t>
            </a:r>
            <a:r>
              <a:rPr lang="en-US" altLang="zh-CN" sz="2800" dirty="0"/>
              <a:t>.</a:t>
            </a:r>
            <a:r>
              <a:rPr lang="zh-CN" altLang="en-US" sz="2800" dirty="0"/>
              <a:t>锂电池电量的动态预测</a:t>
            </a:r>
            <a:r>
              <a:rPr lang="en-US" altLang="zh-CN" sz="2800" dirty="0"/>
              <a:t>[J].</a:t>
            </a:r>
            <a:r>
              <a:rPr lang="zh-CN" altLang="en-US" sz="2800" dirty="0"/>
              <a:t>大庆石油学院学报</a:t>
            </a:r>
            <a:r>
              <a:rPr lang="en-US" altLang="zh-CN" sz="2800" dirty="0"/>
              <a:t>,2004(02):81-83+133-134.</a:t>
            </a:r>
            <a:endParaRPr lang="zh-CN" altLang="en-US" sz="2800" dirty="0"/>
          </a:p>
          <a:p>
            <a:r>
              <a:rPr lang="en-US" altLang="zh-CN" sz="2800" dirty="0"/>
              <a:t>[4]</a:t>
            </a:r>
            <a:r>
              <a:rPr lang="zh-CN" altLang="en-US" sz="2800" dirty="0"/>
              <a:t>殷明月</a:t>
            </a:r>
            <a:r>
              <a:rPr lang="en-US" altLang="zh-CN" sz="2800" dirty="0"/>
              <a:t>. </a:t>
            </a:r>
            <a:r>
              <a:rPr lang="zh-CN" altLang="en-US" sz="2800" dirty="0"/>
              <a:t>锂离子动力电池电化学建模与仿真研究</a:t>
            </a:r>
            <a:r>
              <a:rPr lang="en-US" altLang="zh-CN" sz="2800" dirty="0"/>
              <a:t>[D].</a:t>
            </a:r>
            <a:r>
              <a:rPr lang="zh-CN" altLang="en-US" sz="2800" dirty="0"/>
              <a:t>吉林大学</a:t>
            </a:r>
            <a:r>
              <a:rPr lang="en-US" altLang="zh-CN" sz="2800" dirty="0"/>
              <a:t>,2016.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0" y="7010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336414" y="2802614"/>
            <a:ext cx="585846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测定方法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2468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常见的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测定方法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3725" y="1443990"/>
            <a:ext cx="278257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1.放电实验法</a:t>
            </a:r>
          </a:p>
          <a:p>
            <a:r>
              <a:rPr lang="en-US" altLang="zh-CN"/>
              <a:t>       通过较小的恒定电流对电池进行连续的放电，直到电池端电压达到截止电压为止，恒定电流与放电时间的乘积就是电池的剩余电量。</a:t>
            </a:r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优点：</a:t>
            </a:r>
            <a:endParaRPr lang="en-US" altLang="zh-CN"/>
          </a:p>
          <a:p>
            <a:r>
              <a:rPr lang="en-US" altLang="zh-CN"/>
              <a:t>简单准确</a:t>
            </a:r>
          </a:p>
          <a:p>
            <a:r>
              <a:rPr lang="zh-CN" altLang="en-US"/>
              <a:t>适用面广</a:t>
            </a:r>
            <a:endParaRPr lang="en-US" altLang="zh-CN"/>
          </a:p>
          <a:p>
            <a:r>
              <a:rPr lang="zh-CN" altLang="en-US"/>
              <a:t>可靠度高</a:t>
            </a:r>
          </a:p>
          <a:p>
            <a:r>
              <a:rPr lang="zh-CN" altLang="en-US"/>
              <a:t>缺点：</a:t>
            </a:r>
            <a:endParaRPr lang="en-US" altLang="zh-CN"/>
          </a:p>
          <a:p>
            <a:r>
              <a:rPr lang="zh-CN" altLang="en-US"/>
              <a:t>耗时长</a:t>
            </a:r>
          </a:p>
          <a:p>
            <a:r>
              <a:rPr lang="zh-CN" altLang="en-US"/>
              <a:t>测量</a:t>
            </a:r>
            <a:r>
              <a:rPr lang="en-US" altLang="zh-CN"/>
              <a:t>期间电池不能工作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04080" y="1443990"/>
            <a:ext cx="278384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电荷累积法</a:t>
            </a:r>
          </a:p>
          <a:p>
            <a:r>
              <a:rPr lang="zh-CN" altLang="en-US"/>
              <a:t>       知道上一时刻电池荷电状态，对接下来一段时间充入或放出的电荷量进行计算，并根据外界影响进行修正，得到当前荷电状态。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优点：</a:t>
            </a:r>
          </a:p>
          <a:p>
            <a:r>
              <a:rPr lang="zh-CN" altLang="en-US"/>
              <a:t>不需考虑电池内部结构和外部特性</a:t>
            </a:r>
          </a:p>
          <a:p>
            <a:r>
              <a:rPr lang="zh-CN" altLang="en-US"/>
              <a:t>缺点：</a:t>
            </a:r>
          </a:p>
          <a:p>
            <a:r>
              <a:rPr lang="zh-CN" altLang="en-US"/>
              <a:t>无法得到SOC初始值</a:t>
            </a:r>
          </a:p>
          <a:p>
            <a:r>
              <a:rPr lang="zh-CN" altLang="en-US"/>
              <a:t>初始值误差无法修正</a:t>
            </a:r>
          </a:p>
          <a:p>
            <a:r>
              <a:rPr lang="zh-CN" altLang="en-US"/>
              <a:t>用于积分的电流存在误差</a:t>
            </a:r>
          </a:p>
          <a:p>
            <a:endParaRPr lang="zh-CN" altLang="en-US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44110" y="3535680"/>
          <a:ext cx="230378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714500" imgH="330200" progId="Equation.KSEE3">
                  <p:embed/>
                </p:oleObj>
              </mc:Choice>
              <mc:Fallback>
                <p:oleObj r:id="rId3" imgW="17145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110" y="3535680"/>
                        <a:ext cx="2303780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778875" y="1443990"/>
            <a:ext cx="278257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开路电压法</a:t>
            </a:r>
          </a:p>
          <a:p>
            <a:r>
              <a:rPr lang="zh-CN" altLang="en-US"/>
              <a:t>将电池较长时间静置，测量电池的开路电压(OCV)来估算电池的SOC。前提：</a:t>
            </a:r>
          </a:p>
          <a:p>
            <a:r>
              <a:rPr lang="zh-CN" altLang="en-US"/>
              <a:t>(1)认为长时间静置后，开路电压与电动势相等；</a:t>
            </a:r>
          </a:p>
          <a:p>
            <a:r>
              <a:rPr lang="zh-CN" altLang="en-US"/>
              <a:t>(2)电池的电动势与SOC之间存在一一对应；</a:t>
            </a:r>
          </a:p>
          <a:p>
            <a:r>
              <a:rPr lang="zh-CN" altLang="en-US"/>
              <a:t>(3)每种对应曲线仅适用于一种特定的工况。</a:t>
            </a:r>
          </a:p>
          <a:p>
            <a:endParaRPr lang="zh-CN" altLang="en-US"/>
          </a:p>
          <a:p>
            <a:r>
              <a:rPr lang="zh-CN" altLang="en-US"/>
              <a:t>优点：</a:t>
            </a:r>
          </a:p>
          <a:p>
            <a:r>
              <a:rPr lang="zh-CN" altLang="en-US"/>
              <a:t>充放电初期和末期精度高</a:t>
            </a:r>
          </a:p>
          <a:p>
            <a:r>
              <a:rPr lang="zh-CN" altLang="en-US"/>
              <a:t>缺点：</a:t>
            </a:r>
            <a:endParaRPr lang="en-US" altLang="zh-CN"/>
          </a:p>
          <a:p>
            <a:r>
              <a:rPr lang="zh-CN" altLang="en-US"/>
              <a:t>放电平台区误差较大</a:t>
            </a:r>
          </a:p>
          <a:p>
            <a:r>
              <a:rPr lang="zh-CN" altLang="en-US"/>
              <a:t>需要长时间静置，时效性不高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2468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常见的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测定方法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3070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3725" y="1443990"/>
            <a:ext cx="33947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4.负载电压法</a:t>
            </a:r>
          </a:p>
          <a:p>
            <a:r>
              <a:rPr lang="en-US" altLang="zh-CN"/>
              <a:t>       </a:t>
            </a:r>
            <a:r>
              <a:rPr lang="zh-CN" altLang="en-US"/>
              <a:t>是</a:t>
            </a:r>
            <a:r>
              <a:rPr lang="en-US" altLang="zh-CN"/>
              <a:t>在开路电压法的基础上，为弥补开路电压法不能实时在线估算SOC而提出的改进方法。电池开始放电的瞬间，开路电压状态变为负载电压，如果电流保持不变，负载电压与SOC的对应关系十分近似于开路电压(OCV)与SOC的对应关系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优点：</a:t>
            </a:r>
            <a:endParaRPr lang="en-US" altLang="zh-CN"/>
          </a:p>
          <a:p>
            <a:r>
              <a:rPr lang="zh-CN"/>
              <a:t>具有实时测量能力</a:t>
            </a:r>
          </a:p>
          <a:p>
            <a:r>
              <a:rPr lang="zh-CN"/>
              <a:t>恒流放电时测量较准</a:t>
            </a:r>
            <a:endParaRPr lang="zh-CN" altLang="en-US"/>
          </a:p>
          <a:p>
            <a:r>
              <a:rPr lang="zh-CN" altLang="en-US"/>
              <a:t>缺点：</a:t>
            </a:r>
            <a:endParaRPr lang="en-US" altLang="zh-CN"/>
          </a:p>
          <a:p>
            <a:r>
              <a:rPr lang="zh-CN" altLang="en-US"/>
              <a:t>电流常为波动状态</a:t>
            </a:r>
          </a:p>
          <a:p>
            <a:r>
              <a:rPr lang="zh-CN" altLang="en-US"/>
              <a:t>平台区对应关系模糊，误差较大</a:t>
            </a:r>
          </a:p>
          <a:p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704080" y="1443990"/>
            <a:ext cx="33870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5.神经网络</a:t>
            </a:r>
            <a:r>
              <a:rPr lang="zh-CN" altLang="en-US"/>
              <a:t>法</a:t>
            </a:r>
          </a:p>
          <a:p>
            <a:r>
              <a:rPr lang="zh-CN" altLang="en-US"/>
              <a:t>       </a:t>
            </a:r>
            <a:r>
              <a:rPr lang="en-US" altLang="zh-CN"/>
              <a:t>效仿人脑神经元系统的互联，形成非线性系统，利用样本完成学习，得到高于样本数据的推广能力</a:t>
            </a:r>
            <a:r>
              <a:rPr lang="zh-CN" altLang="en-US"/>
              <a:t>。</a:t>
            </a:r>
            <a:r>
              <a:rPr lang="en-US" altLang="zh-CN"/>
              <a:t>电池本身是高度非线性的系统，建立数学模型来描述电池的充、放电过程难度大</a:t>
            </a:r>
            <a:r>
              <a:rPr lang="zh-CN" altLang="en-US"/>
              <a:t>。</a:t>
            </a:r>
            <a:r>
              <a:rPr lang="en-US" altLang="zh-CN">
                <a:sym typeface="+mn-ea"/>
              </a:rPr>
              <a:t>神经网络</a:t>
            </a:r>
            <a:r>
              <a:rPr lang="zh-CN" altLang="en-US">
                <a:sym typeface="+mn-ea"/>
              </a:rPr>
              <a:t>法</a:t>
            </a:r>
            <a:r>
              <a:rPr lang="en-US" altLang="zh-CN"/>
              <a:t>在给出外部激励的情况下，能够较好的模拟电池的非线性特性，从而对SOC进行有效估算。</a:t>
            </a:r>
          </a:p>
          <a:p>
            <a:endParaRPr lang="en-US" altLang="zh-CN"/>
          </a:p>
          <a:p>
            <a:r>
              <a:rPr lang="zh-CN" altLang="en-US"/>
              <a:t>优点：</a:t>
            </a:r>
          </a:p>
          <a:p>
            <a:r>
              <a:rPr lang="zh-CN" altLang="en-US"/>
              <a:t>适用面广</a:t>
            </a:r>
          </a:p>
          <a:p>
            <a:r>
              <a:rPr lang="zh-CN" altLang="en-US"/>
              <a:t>训练后测量时效性高</a:t>
            </a:r>
          </a:p>
          <a:p>
            <a:r>
              <a:rPr lang="zh-CN" altLang="en-US"/>
              <a:t>缺点：</a:t>
            </a:r>
          </a:p>
          <a:p>
            <a:r>
              <a:rPr lang="zh-CN" altLang="en-US"/>
              <a:t>需要大量训练</a:t>
            </a:r>
          </a:p>
          <a:p>
            <a:r>
              <a:rPr lang="zh-CN" altLang="en-US"/>
              <a:t>测量精度对训练数据依赖度高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147810" y="1443990"/>
            <a:ext cx="1457325" cy="4703445"/>
            <a:chOff x="14538" y="2126"/>
            <a:chExt cx="2295" cy="7407"/>
          </a:xfrm>
        </p:grpSpPr>
        <p:sp>
          <p:nvSpPr>
            <p:cNvPr id="91" name="Freeform 94"/>
            <p:cNvSpPr>
              <a:spLocks noEditPoints="1"/>
            </p:cNvSpPr>
            <p:nvPr/>
          </p:nvSpPr>
          <p:spPr bwMode="auto">
            <a:xfrm rot="5400000">
              <a:off x="14970" y="7670"/>
              <a:ext cx="1432" cy="2294"/>
            </a:xfrm>
            <a:custGeom>
              <a:avLst/>
              <a:gdLst>
                <a:gd name="T0" fmla="*/ 0 w 132"/>
                <a:gd name="T1" fmla="*/ 176 h 192"/>
                <a:gd name="T2" fmla="*/ 16 w 132"/>
                <a:gd name="T3" fmla="*/ 192 h 192"/>
                <a:gd name="T4" fmla="*/ 116 w 132"/>
                <a:gd name="T5" fmla="*/ 192 h 192"/>
                <a:gd name="T6" fmla="*/ 132 w 132"/>
                <a:gd name="T7" fmla="*/ 176 h 192"/>
                <a:gd name="T8" fmla="*/ 132 w 132"/>
                <a:gd name="T9" fmla="*/ 32 h 192"/>
                <a:gd name="T10" fmla="*/ 116 w 132"/>
                <a:gd name="T11" fmla="*/ 16 h 192"/>
                <a:gd name="T12" fmla="*/ 96 w 132"/>
                <a:gd name="T13" fmla="*/ 16 h 192"/>
                <a:gd name="T14" fmla="*/ 96 w 132"/>
                <a:gd name="T15" fmla="*/ 9 h 192"/>
                <a:gd name="T16" fmla="*/ 87 w 132"/>
                <a:gd name="T17" fmla="*/ 0 h 192"/>
                <a:gd name="T18" fmla="*/ 45 w 132"/>
                <a:gd name="T19" fmla="*/ 0 h 192"/>
                <a:gd name="T20" fmla="*/ 36 w 132"/>
                <a:gd name="T21" fmla="*/ 9 h 192"/>
                <a:gd name="T22" fmla="*/ 36 w 132"/>
                <a:gd name="T23" fmla="*/ 16 h 192"/>
                <a:gd name="T24" fmla="*/ 16 w 132"/>
                <a:gd name="T25" fmla="*/ 16 h 192"/>
                <a:gd name="T26" fmla="*/ 0 w 132"/>
                <a:gd name="T27" fmla="*/ 32 h 192"/>
                <a:gd name="T28" fmla="*/ 0 w 132"/>
                <a:gd name="T29" fmla="*/ 176 h 192"/>
                <a:gd name="T30" fmla="*/ 29 w 132"/>
                <a:gd name="T31" fmla="*/ 36 h 192"/>
                <a:gd name="T32" fmla="*/ 103 w 132"/>
                <a:gd name="T33" fmla="*/ 36 h 192"/>
                <a:gd name="T34" fmla="*/ 112 w 132"/>
                <a:gd name="T35" fmla="*/ 45 h 192"/>
                <a:gd name="T36" fmla="*/ 112 w 132"/>
                <a:gd name="T37" fmla="*/ 59 h 192"/>
                <a:gd name="T38" fmla="*/ 103 w 132"/>
                <a:gd name="T39" fmla="*/ 68 h 192"/>
                <a:gd name="T40" fmla="*/ 29 w 132"/>
                <a:gd name="T41" fmla="*/ 68 h 192"/>
                <a:gd name="T42" fmla="*/ 20 w 132"/>
                <a:gd name="T43" fmla="*/ 59 h 192"/>
                <a:gd name="T44" fmla="*/ 20 w 132"/>
                <a:gd name="T45" fmla="*/ 45 h 192"/>
                <a:gd name="T46" fmla="*/ 29 w 132"/>
                <a:gd name="T47" fmla="*/ 36 h 192"/>
                <a:gd name="T48" fmla="*/ 29 w 132"/>
                <a:gd name="T49" fmla="*/ 140 h 192"/>
                <a:gd name="T50" fmla="*/ 103 w 132"/>
                <a:gd name="T51" fmla="*/ 140 h 192"/>
                <a:gd name="T52" fmla="*/ 112 w 132"/>
                <a:gd name="T53" fmla="*/ 149 h 192"/>
                <a:gd name="T54" fmla="*/ 112 w 132"/>
                <a:gd name="T55" fmla="*/ 163 h 192"/>
                <a:gd name="T56" fmla="*/ 103 w 132"/>
                <a:gd name="T57" fmla="*/ 172 h 192"/>
                <a:gd name="T58" fmla="*/ 29 w 132"/>
                <a:gd name="T59" fmla="*/ 172 h 192"/>
                <a:gd name="T60" fmla="*/ 20 w 132"/>
                <a:gd name="T61" fmla="*/ 163 h 192"/>
                <a:gd name="T62" fmla="*/ 20 w 132"/>
                <a:gd name="T63" fmla="*/ 149 h 192"/>
                <a:gd name="T64" fmla="*/ 29 w 132"/>
                <a:gd name="T65" fmla="*/ 140 h 192"/>
                <a:gd name="T66" fmla="*/ 29 w 132"/>
                <a:gd name="T67" fmla="*/ 88 h 192"/>
                <a:gd name="T68" fmla="*/ 103 w 132"/>
                <a:gd name="T69" fmla="*/ 88 h 192"/>
                <a:gd name="T70" fmla="*/ 112 w 132"/>
                <a:gd name="T71" fmla="*/ 97 h 192"/>
                <a:gd name="T72" fmla="*/ 112 w 132"/>
                <a:gd name="T73" fmla="*/ 111 h 192"/>
                <a:gd name="T74" fmla="*/ 103 w 132"/>
                <a:gd name="T75" fmla="*/ 120 h 192"/>
                <a:gd name="T76" fmla="*/ 29 w 132"/>
                <a:gd name="T77" fmla="*/ 120 h 192"/>
                <a:gd name="T78" fmla="*/ 20 w 132"/>
                <a:gd name="T79" fmla="*/ 111 h 192"/>
                <a:gd name="T80" fmla="*/ 20 w 132"/>
                <a:gd name="T81" fmla="*/ 97 h 192"/>
                <a:gd name="T82" fmla="*/ 29 w 132"/>
                <a:gd name="T83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92">
                  <a:moveTo>
                    <a:pt x="0" y="176"/>
                  </a:moveTo>
                  <a:cubicBezTo>
                    <a:pt x="0" y="185"/>
                    <a:pt x="7" y="192"/>
                    <a:pt x="16" y="192"/>
                  </a:cubicBezTo>
                  <a:cubicBezTo>
                    <a:pt x="116" y="192"/>
                    <a:pt x="116" y="192"/>
                    <a:pt x="116" y="192"/>
                  </a:cubicBezTo>
                  <a:cubicBezTo>
                    <a:pt x="125" y="192"/>
                    <a:pt x="132" y="185"/>
                    <a:pt x="132" y="176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23"/>
                    <a:pt x="125" y="16"/>
                    <a:pt x="11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4"/>
                    <a:pt x="92" y="0"/>
                    <a:pt x="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0" y="0"/>
                    <a:pt x="36" y="4"/>
                    <a:pt x="36" y="9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lnTo>
                    <a:pt x="0" y="176"/>
                  </a:lnTo>
                  <a:close/>
                  <a:moveTo>
                    <a:pt x="29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8" y="36"/>
                    <a:pt x="112" y="40"/>
                    <a:pt x="112" y="45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2" y="64"/>
                    <a:pt x="108" y="68"/>
                    <a:pt x="103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4" y="68"/>
                    <a:pt x="20" y="64"/>
                    <a:pt x="20" y="5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0"/>
                    <a:pt x="24" y="36"/>
                    <a:pt x="29" y="36"/>
                  </a:cubicBezTo>
                  <a:close/>
                  <a:moveTo>
                    <a:pt x="29" y="140"/>
                  </a:moveTo>
                  <a:cubicBezTo>
                    <a:pt x="103" y="140"/>
                    <a:pt x="103" y="140"/>
                    <a:pt x="103" y="140"/>
                  </a:cubicBezTo>
                  <a:cubicBezTo>
                    <a:pt x="108" y="140"/>
                    <a:pt x="112" y="144"/>
                    <a:pt x="112" y="149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8"/>
                    <a:pt x="108" y="172"/>
                    <a:pt x="103" y="172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24" y="172"/>
                    <a:pt x="20" y="168"/>
                    <a:pt x="20" y="163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4"/>
                    <a:pt x="24" y="140"/>
                    <a:pt x="29" y="140"/>
                  </a:cubicBezTo>
                  <a:close/>
                  <a:moveTo>
                    <a:pt x="29" y="88"/>
                  </a:moveTo>
                  <a:cubicBezTo>
                    <a:pt x="103" y="88"/>
                    <a:pt x="103" y="88"/>
                    <a:pt x="103" y="88"/>
                  </a:cubicBezTo>
                  <a:cubicBezTo>
                    <a:pt x="108" y="88"/>
                    <a:pt x="112" y="92"/>
                    <a:pt x="112" y="97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12" y="116"/>
                    <a:pt x="108" y="120"/>
                    <a:pt x="103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4" y="120"/>
                    <a:pt x="20" y="116"/>
                    <a:pt x="20" y="111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2"/>
                    <a:pt x="24" y="88"/>
                    <a:pt x="29" y="8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95"/>
            <p:cNvSpPr>
              <a:spLocks noEditPoints="1"/>
            </p:cNvSpPr>
            <p:nvPr/>
          </p:nvSpPr>
          <p:spPr bwMode="auto">
            <a:xfrm rot="5400000">
              <a:off x="14971" y="5716"/>
              <a:ext cx="1428" cy="2294"/>
            </a:xfrm>
            <a:custGeom>
              <a:avLst/>
              <a:gdLst>
                <a:gd name="T0" fmla="*/ 0 w 132"/>
                <a:gd name="T1" fmla="*/ 176 h 192"/>
                <a:gd name="T2" fmla="*/ 16 w 132"/>
                <a:gd name="T3" fmla="*/ 192 h 192"/>
                <a:gd name="T4" fmla="*/ 116 w 132"/>
                <a:gd name="T5" fmla="*/ 192 h 192"/>
                <a:gd name="T6" fmla="*/ 132 w 132"/>
                <a:gd name="T7" fmla="*/ 176 h 192"/>
                <a:gd name="T8" fmla="*/ 132 w 132"/>
                <a:gd name="T9" fmla="*/ 32 h 192"/>
                <a:gd name="T10" fmla="*/ 116 w 132"/>
                <a:gd name="T11" fmla="*/ 16 h 192"/>
                <a:gd name="T12" fmla="*/ 96 w 132"/>
                <a:gd name="T13" fmla="*/ 16 h 192"/>
                <a:gd name="T14" fmla="*/ 96 w 132"/>
                <a:gd name="T15" fmla="*/ 9 h 192"/>
                <a:gd name="T16" fmla="*/ 87 w 132"/>
                <a:gd name="T17" fmla="*/ 0 h 192"/>
                <a:gd name="T18" fmla="*/ 45 w 132"/>
                <a:gd name="T19" fmla="*/ 0 h 192"/>
                <a:gd name="T20" fmla="*/ 36 w 132"/>
                <a:gd name="T21" fmla="*/ 9 h 192"/>
                <a:gd name="T22" fmla="*/ 36 w 132"/>
                <a:gd name="T23" fmla="*/ 16 h 192"/>
                <a:gd name="T24" fmla="*/ 16 w 132"/>
                <a:gd name="T25" fmla="*/ 16 h 192"/>
                <a:gd name="T26" fmla="*/ 0 w 132"/>
                <a:gd name="T27" fmla="*/ 32 h 192"/>
                <a:gd name="T28" fmla="*/ 0 w 132"/>
                <a:gd name="T29" fmla="*/ 176 h 192"/>
                <a:gd name="T30" fmla="*/ 29 w 132"/>
                <a:gd name="T31" fmla="*/ 140 h 192"/>
                <a:gd name="T32" fmla="*/ 103 w 132"/>
                <a:gd name="T33" fmla="*/ 140 h 192"/>
                <a:gd name="T34" fmla="*/ 112 w 132"/>
                <a:gd name="T35" fmla="*/ 149 h 192"/>
                <a:gd name="T36" fmla="*/ 112 w 132"/>
                <a:gd name="T37" fmla="*/ 163 h 192"/>
                <a:gd name="T38" fmla="*/ 103 w 132"/>
                <a:gd name="T39" fmla="*/ 172 h 192"/>
                <a:gd name="T40" fmla="*/ 29 w 132"/>
                <a:gd name="T41" fmla="*/ 172 h 192"/>
                <a:gd name="T42" fmla="*/ 20 w 132"/>
                <a:gd name="T43" fmla="*/ 163 h 192"/>
                <a:gd name="T44" fmla="*/ 20 w 132"/>
                <a:gd name="T45" fmla="*/ 149 h 192"/>
                <a:gd name="T46" fmla="*/ 29 w 132"/>
                <a:gd name="T47" fmla="*/ 140 h 192"/>
                <a:gd name="T48" fmla="*/ 29 w 132"/>
                <a:gd name="T49" fmla="*/ 88 h 192"/>
                <a:gd name="T50" fmla="*/ 103 w 132"/>
                <a:gd name="T51" fmla="*/ 88 h 192"/>
                <a:gd name="T52" fmla="*/ 112 w 132"/>
                <a:gd name="T53" fmla="*/ 97 h 192"/>
                <a:gd name="T54" fmla="*/ 112 w 132"/>
                <a:gd name="T55" fmla="*/ 111 h 192"/>
                <a:gd name="T56" fmla="*/ 103 w 132"/>
                <a:gd name="T57" fmla="*/ 120 h 192"/>
                <a:gd name="T58" fmla="*/ 29 w 132"/>
                <a:gd name="T59" fmla="*/ 120 h 192"/>
                <a:gd name="T60" fmla="*/ 20 w 132"/>
                <a:gd name="T61" fmla="*/ 111 h 192"/>
                <a:gd name="T62" fmla="*/ 20 w 132"/>
                <a:gd name="T63" fmla="*/ 97 h 192"/>
                <a:gd name="T64" fmla="*/ 29 w 132"/>
                <a:gd name="T65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92">
                  <a:moveTo>
                    <a:pt x="0" y="176"/>
                  </a:moveTo>
                  <a:cubicBezTo>
                    <a:pt x="0" y="185"/>
                    <a:pt x="7" y="192"/>
                    <a:pt x="16" y="192"/>
                  </a:cubicBezTo>
                  <a:cubicBezTo>
                    <a:pt x="116" y="192"/>
                    <a:pt x="116" y="192"/>
                    <a:pt x="116" y="192"/>
                  </a:cubicBezTo>
                  <a:cubicBezTo>
                    <a:pt x="125" y="192"/>
                    <a:pt x="132" y="185"/>
                    <a:pt x="132" y="176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23"/>
                    <a:pt x="125" y="16"/>
                    <a:pt x="11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4"/>
                    <a:pt x="92" y="0"/>
                    <a:pt x="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0" y="0"/>
                    <a:pt x="36" y="4"/>
                    <a:pt x="36" y="9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lnTo>
                    <a:pt x="0" y="176"/>
                  </a:lnTo>
                  <a:close/>
                  <a:moveTo>
                    <a:pt x="29" y="140"/>
                  </a:moveTo>
                  <a:cubicBezTo>
                    <a:pt x="103" y="140"/>
                    <a:pt x="103" y="140"/>
                    <a:pt x="103" y="140"/>
                  </a:cubicBezTo>
                  <a:cubicBezTo>
                    <a:pt x="108" y="140"/>
                    <a:pt x="112" y="144"/>
                    <a:pt x="112" y="149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8"/>
                    <a:pt x="108" y="172"/>
                    <a:pt x="103" y="172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24" y="172"/>
                    <a:pt x="20" y="168"/>
                    <a:pt x="20" y="163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4"/>
                    <a:pt x="24" y="140"/>
                    <a:pt x="29" y="140"/>
                  </a:cubicBezTo>
                  <a:close/>
                  <a:moveTo>
                    <a:pt x="29" y="88"/>
                  </a:moveTo>
                  <a:cubicBezTo>
                    <a:pt x="103" y="88"/>
                    <a:pt x="103" y="88"/>
                    <a:pt x="103" y="88"/>
                  </a:cubicBezTo>
                  <a:cubicBezTo>
                    <a:pt x="108" y="88"/>
                    <a:pt x="112" y="92"/>
                    <a:pt x="112" y="97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12" y="116"/>
                    <a:pt x="108" y="120"/>
                    <a:pt x="103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4" y="120"/>
                    <a:pt x="20" y="116"/>
                    <a:pt x="20" y="111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2"/>
                    <a:pt x="24" y="88"/>
                    <a:pt x="29" y="8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Freeform 96"/>
            <p:cNvSpPr>
              <a:spLocks noEditPoints="1"/>
            </p:cNvSpPr>
            <p:nvPr/>
          </p:nvSpPr>
          <p:spPr bwMode="auto">
            <a:xfrm rot="5400000">
              <a:off x="14971" y="3707"/>
              <a:ext cx="1428" cy="2294"/>
            </a:xfrm>
            <a:custGeom>
              <a:avLst/>
              <a:gdLst>
                <a:gd name="T0" fmla="*/ 0 w 132"/>
                <a:gd name="T1" fmla="*/ 176 h 192"/>
                <a:gd name="T2" fmla="*/ 16 w 132"/>
                <a:gd name="T3" fmla="*/ 192 h 192"/>
                <a:gd name="T4" fmla="*/ 116 w 132"/>
                <a:gd name="T5" fmla="*/ 192 h 192"/>
                <a:gd name="T6" fmla="*/ 132 w 132"/>
                <a:gd name="T7" fmla="*/ 176 h 192"/>
                <a:gd name="T8" fmla="*/ 132 w 132"/>
                <a:gd name="T9" fmla="*/ 32 h 192"/>
                <a:gd name="T10" fmla="*/ 116 w 132"/>
                <a:gd name="T11" fmla="*/ 16 h 192"/>
                <a:gd name="T12" fmla="*/ 96 w 132"/>
                <a:gd name="T13" fmla="*/ 16 h 192"/>
                <a:gd name="T14" fmla="*/ 96 w 132"/>
                <a:gd name="T15" fmla="*/ 9 h 192"/>
                <a:gd name="T16" fmla="*/ 87 w 132"/>
                <a:gd name="T17" fmla="*/ 0 h 192"/>
                <a:gd name="T18" fmla="*/ 45 w 132"/>
                <a:gd name="T19" fmla="*/ 0 h 192"/>
                <a:gd name="T20" fmla="*/ 36 w 132"/>
                <a:gd name="T21" fmla="*/ 9 h 192"/>
                <a:gd name="T22" fmla="*/ 36 w 132"/>
                <a:gd name="T23" fmla="*/ 16 h 192"/>
                <a:gd name="T24" fmla="*/ 16 w 132"/>
                <a:gd name="T25" fmla="*/ 16 h 192"/>
                <a:gd name="T26" fmla="*/ 0 w 132"/>
                <a:gd name="T27" fmla="*/ 32 h 192"/>
                <a:gd name="T28" fmla="*/ 0 w 132"/>
                <a:gd name="T29" fmla="*/ 176 h 192"/>
                <a:gd name="T30" fmla="*/ 29 w 132"/>
                <a:gd name="T31" fmla="*/ 140 h 192"/>
                <a:gd name="T32" fmla="*/ 103 w 132"/>
                <a:gd name="T33" fmla="*/ 140 h 192"/>
                <a:gd name="T34" fmla="*/ 112 w 132"/>
                <a:gd name="T35" fmla="*/ 149 h 192"/>
                <a:gd name="T36" fmla="*/ 112 w 132"/>
                <a:gd name="T37" fmla="*/ 163 h 192"/>
                <a:gd name="T38" fmla="*/ 103 w 132"/>
                <a:gd name="T39" fmla="*/ 172 h 192"/>
                <a:gd name="T40" fmla="*/ 29 w 132"/>
                <a:gd name="T41" fmla="*/ 172 h 192"/>
                <a:gd name="T42" fmla="*/ 20 w 132"/>
                <a:gd name="T43" fmla="*/ 163 h 192"/>
                <a:gd name="T44" fmla="*/ 20 w 132"/>
                <a:gd name="T45" fmla="*/ 149 h 192"/>
                <a:gd name="T46" fmla="*/ 29 w 132"/>
                <a:gd name="T47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92">
                  <a:moveTo>
                    <a:pt x="0" y="176"/>
                  </a:moveTo>
                  <a:cubicBezTo>
                    <a:pt x="0" y="185"/>
                    <a:pt x="7" y="192"/>
                    <a:pt x="16" y="192"/>
                  </a:cubicBezTo>
                  <a:cubicBezTo>
                    <a:pt x="116" y="192"/>
                    <a:pt x="116" y="192"/>
                    <a:pt x="116" y="192"/>
                  </a:cubicBezTo>
                  <a:cubicBezTo>
                    <a:pt x="125" y="192"/>
                    <a:pt x="132" y="185"/>
                    <a:pt x="132" y="176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23"/>
                    <a:pt x="125" y="16"/>
                    <a:pt x="11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4"/>
                    <a:pt x="92" y="0"/>
                    <a:pt x="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0" y="0"/>
                    <a:pt x="36" y="4"/>
                    <a:pt x="36" y="9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lnTo>
                    <a:pt x="0" y="176"/>
                  </a:lnTo>
                  <a:close/>
                  <a:moveTo>
                    <a:pt x="29" y="140"/>
                  </a:moveTo>
                  <a:cubicBezTo>
                    <a:pt x="103" y="140"/>
                    <a:pt x="103" y="140"/>
                    <a:pt x="103" y="140"/>
                  </a:cubicBezTo>
                  <a:cubicBezTo>
                    <a:pt x="108" y="140"/>
                    <a:pt x="112" y="144"/>
                    <a:pt x="112" y="149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8"/>
                    <a:pt x="108" y="172"/>
                    <a:pt x="103" y="172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24" y="172"/>
                    <a:pt x="20" y="168"/>
                    <a:pt x="20" y="163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4"/>
                    <a:pt x="24" y="140"/>
                    <a:pt x="29" y="1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Freeform 97"/>
            <p:cNvSpPr/>
            <p:nvPr/>
          </p:nvSpPr>
          <p:spPr bwMode="auto">
            <a:xfrm rot="5400000">
              <a:off x="14971" y="1693"/>
              <a:ext cx="1428" cy="2294"/>
            </a:xfrm>
            <a:custGeom>
              <a:avLst/>
              <a:gdLst>
                <a:gd name="T0" fmla="*/ 0 w 132"/>
                <a:gd name="T1" fmla="*/ 176 h 192"/>
                <a:gd name="T2" fmla="*/ 16 w 132"/>
                <a:gd name="T3" fmla="*/ 192 h 192"/>
                <a:gd name="T4" fmla="*/ 116 w 132"/>
                <a:gd name="T5" fmla="*/ 192 h 192"/>
                <a:gd name="T6" fmla="*/ 132 w 132"/>
                <a:gd name="T7" fmla="*/ 176 h 192"/>
                <a:gd name="T8" fmla="*/ 132 w 132"/>
                <a:gd name="T9" fmla="*/ 32 h 192"/>
                <a:gd name="T10" fmla="*/ 116 w 132"/>
                <a:gd name="T11" fmla="*/ 16 h 192"/>
                <a:gd name="T12" fmla="*/ 96 w 132"/>
                <a:gd name="T13" fmla="*/ 16 h 192"/>
                <a:gd name="T14" fmla="*/ 96 w 132"/>
                <a:gd name="T15" fmla="*/ 9 h 192"/>
                <a:gd name="T16" fmla="*/ 87 w 132"/>
                <a:gd name="T17" fmla="*/ 0 h 192"/>
                <a:gd name="T18" fmla="*/ 45 w 132"/>
                <a:gd name="T19" fmla="*/ 0 h 192"/>
                <a:gd name="T20" fmla="*/ 36 w 132"/>
                <a:gd name="T21" fmla="*/ 9 h 192"/>
                <a:gd name="T22" fmla="*/ 36 w 132"/>
                <a:gd name="T23" fmla="*/ 16 h 192"/>
                <a:gd name="T24" fmla="*/ 16 w 132"/>
                <a:gd name="T25" fmla="*/ 16 h 192"/>
                <a:gd name="T26" fmla="*/ 0 w 132"/>
                <a:gd name="T27" fmla="*/ 32 h 192"/>
                <a:gd name="T28" fmla="*/ 0 w 132"/>
                <a:gd name="T29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92">
                  <a:moveTo>
                    <a:pt x="0" y="176"/>
                  </a:moveTo>
                  <a:cubicBezTo>
                    <a:pt x="0" y="185"/>
                    <a:pt x="7" y="192"/>
                    <a:pt x="16" y="192"/>
                  </a:cubicBezTo>
                  <a:cubicBezTo>
                    <a:pt x="116" y="192"/>
                    <a:pt x="116" y="192"/>
                    <a:pt x="116" y="192"/>
                  </a:cubicBezTo>
                  <a:cubicBezTo>
                    <a:pt x="125" y="192"/>
                    <a:pt x="132" y="185"/>
                    <a:pt x="132" y="176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23"/>
                    <a:pt x="125" y="16"/>
                    <a:pt x="11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4"/>
                    <a:pt x="92" y="0"/>
                    <a:pt x="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0" y="0"/>
                    <a:pt x="36" y="4"/>
                    <a:pt x="36" y="9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02860" y="2541905"/>
            <a:ext cx="607822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Simulink&amp;Simscape</a:t>
            </a:r>
            <a:r>
              <a:rPr lang="zh-CN" altLang="en-US" sz="3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入门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5</a:t>
            </a:r>
            <a:endParaRPr lang="en-US" sz="300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8" name="图片 17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45" y="1585595"/>
            <a:ext cx="5410200" cy="3992880"/>
          </a:xfrm>
          <a:prstGeom prst="rect">
            <a:avLst/>
          </a:prstGeom>
        </p:spPr>
      </p:pic>
      <p:pic>
        <p:nvPicPr>
          <p:cNvPr id="19" name="图片 18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1585595"/>
            <a:ext cx="5379720" cy="40309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93725" y="437515"/>
            <a:ext cx="5831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Lectures relevant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85" y="1583690"/>
            <a:ext cx="5417820" cy="3992880"/>
          </a:xfrm>
          <a:prstGeom prst="rect">
            <a:avLst/>
          </a:prstGeom>
        </p:spPr>
      </p:pic>
      <p:pic>
        <p:nvPicPr>
          <p:cNvPr id="9" name="图片 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1583690"/>
            <a:ext cx="539496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0"/>
            <a:ext cx="6078979" cy="6858001"/>
          </a:xfrm>
          <a:custGeom>
            <a:avLst/>
            <a:gdLst>
              <a:gd name="connsiteX0" fmla="*/ 0 w 6078979"/>
              <a:gd name="connsiteY0" fmla="*/ 0 h 6858001"/>
              <a:gd name="connsiteX1" fmla="*/ 1140681 w 6078979"/>
              <a:gd name="connsiteY1" fmla="*/ 0 h 6858001"/>
              <a:gd name="connsiteX2" fmla="*/ 1888435 w 6078979"/>
              <a:gd name="connsiteY2" fmla="*/ 0 h 6858001"/>
              <a:gd name="connsiteX3" fmla="*/ 2569874 w 6078979"/>
              <a:gd name="connsiteY3" fmla="*/ 0 h 6858001"/>
              <a:gd name="connsiteX4" fmla="*/ 6078979 w 6078979"/>
              <a:gd name="connsiteY4" fmla="*/ 3429001 h 6858001"/>
              <a:gd name="connsiteX5" fmla="*/ 2569874 w 6078979"/>
              <a:gd name="connsiteY5" fmla="*/ 6858001 h 6858001"/>
              <a:gd name="connsiteX6" fmla="*/ 1140681 w 6078979"/>
              <a:gd name="connsiteY6" fmla="*/ 6858001 h 6858001"/>
              <a:gd name="connsiteX7" fmla="*/ 1140681 w 6078979"/>
              <a:gd name="connsiteY7" fmla="*/ 6858000 h 6858001"/>
              <a:gd name="connsiteX8" fmla="*/ 0 w 6078979"/>
              <a:gd name="connsiteY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8979" h="6858001">
                <a:moveTo>
                  <a:pt x="0" y="0"/>
                </a:moveTo>
                <a:lnTo>
                  <a:pt x="1140681" y="0"/>
                </a:lnTo>
                <a:lnTo>
                  <a:pt x="1888435" y="0"/>
                </a:lnTo>
                <a:lnTo>
                  <a:pt x="2569874" y="0"/>
                </a:lnTo>
                <a:lnTo>
                  <a:pt x="6078979" y="3429001"/>
                </a:lnTo>
                <a:lnTo>
                  <a:pt x="2569874" y="6858001"/>
                </a:lnTo>
                <a:lnTo>
                  <a:pt x="1140681" y="6858001"/>
                </a:lnTo>
                <a:lnTo>
                  <a:pt x="11406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A7A7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05070" y="1381538"/>
            <a:ext cx="4133228" cy="4133228"/>
            <a:chOff x="854765" y="1381538"/>
            <a:chExt cx="4133228" cy="4133228"/>
          </a:xfrm>
        </p:grpSpPr>
        <p:grpSp>
          <p:nvGrpSpPr>
            <p:cNvPr id="11" name="组合 10"/>
            <p:cNvGrpSpPr/>
            <p:nvPr/>
          </p:nvGrpSpPr>
          <p:grpSpPr>
            <a:xfrm>
              <a:off x="854765" y="1381538"/>
              <a:ext cx="4133228" cy="4133228"/>
              <a:chOff x="854765" y="1381538"/>
              <a:chExt cx="4133228" cy="4133228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854765" y="1381538"/>
                <a:ext cx="4133228" cy="4133228"/>
              </a:xfrm>
              <a:prstGeom prst="diamond">
                <a:avLst/>
              </a:prstGeom>
              <a:solidFill>
                <a:srgbClr val="3672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菱形 3"/>
              <p:cNvSpPr>
                <a:spLocks noChangeAspect="1"/>
              </p:cNvSpPr>
              <p:nvPr/>
            </p:nvSpPr>
            <p:spPr>
              <a:xfrm>
                <a:off x="1085379" y="1612152"/>
                <a:ext cx="3672000" cy="3672000"/>
              </a:xfrm>
              <a:prstGeom prst="diamond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菱形 4"/>
            <p:cNvSpPr>
              <a:spLocks noChangeAspect="1"/>
            </p:cNvSpPr>
            <p:nvPr/>
          </p:nvSpPr>
          <p:spPr>
            <a:xfrm flipH="1" flipV="1">
              <a:off x="854765" y="2578034"/>
              <a:ext cx="1740236" cy="1740236"/>
            </a:xfrm>
            <a:prstGeom prst="diamond">
              <a:avLst/>
            </a:prstGeom>
            <a:solidFill>
              <a:srgbClr val="01B1F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菱形 5"/>
          <p:cNvSpPr>
            <a:spLocks noChangeAspect="1"/>
          </p:cNvSpPr>
          <p:nvPr/>
        </p:nvSpPr>
        <p:spPr>
          <a:xfrm flipH="1" flipV="1">
            <a:off x="3154865" y="604220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>
            <a:spLocks noChangeAspect="1"/>
          </p:cNvSpPr>
          <p:nvPr/>
        </p:nvSpPr>
        <p:spPr>
          <a:xfrm flipH="1" flipV="1">
            <a:off x="3908865" y="1349441"/>
            <a:ext cx="1008000" cy="1008000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12"/>
          <p:cNvSpPr/>
          <p:nvPr/>
        </p:nvSpPr>
        <p:spPr>
          <a:xfrm rot="16200000">
            <a:off x="10070430" y="2678595"/>
            <a:ext cx="2742330" cy="1500810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-1" fmla="*/ 0 w 3164579"/>
              <a:gd name="connsiteY0-2" fmla="*/ 1803633 h 1803633"/>
              <a:gd name="connsiteX1-3" fmla="*/ 1635041 w 3164579"/>
              <a:gd name="connsiteY1-4" fmla="*/ 0 h 1803633"/>
              <a:gd name="connsiteX2-5" fmla="*/ 3164579 w 3164579"/>
              <a:gd name="connsiteY2-6" fmla="*/ 1773815 h 1803633"/>
              <a:gd name="connsiteX3-7" fmla="*/ 0 w 3164579"/>
              <a:gd name="connsiteY3-8" fmla="*/ 1803633 h 1803633"/>
              <a:gd name="connsiteX0-9" fmla="*/ 0 w 3611840"/>
              <a:gd name="connsiteY0-10" fmla="*/ 1803633 h 1803633"/>
              <a:gd name="connsiteX1-11" fmla="*/ 1635041 w 3611840"/>
              <a:gd name="connsiteY1-12" fmla="*/ 0 h 1803633"/>
              <a:gd name="connsiteX2-13" fmla="*/ 3611840 w 3611840"/>
              <a:gd name="connsiteY2-14" fmla="*/ 1763875 h 1803633"/>
              <a:gd name="connsiteX3-15" fmla="*/ 0 w 3611840"/>
              <a:gd name="connsiteY3-16" fmla="*/ 1803633 h 1803633"/>
              <a:gd name="connsiteX0-17" fmla="*/ 0 w 3611840"/>
              <a:gd name="connsiteY0-18" fmla="*/ 1803633 h 1803633"/>
              <a:gd name="connsiteX1-19" fmla="*/ 1744371 w 3611840"/>
              <a:gd name="connsiteY1-20" fmla="*/ 0 h 1803633"/>
              <a:gd name="connsiteX2-21" fmla="*/ 3611840 w 3611840"/>
              <a:gd name="connsiteY2-22" fmla="*/ 1763875 h 1803633"/>
              <a:gd name="connsiteX3-23" fmla="*/ 0 w 3611840"/>
              <a:gd name="connsiteY3-24" fmla="*/ 1803633 h 1803633"/>
              <a:gd name="connsiteX0-25" fmla="*/ 0 w 3598725"/>
              <a:gd name="connsiteY0-26" fmla="*/ 1803633 h 1803633"/>
              <a:gd name="connsiteX1-27" fmla="*/ 1744371 w 3598725"/>
              <a:gd name="connsiteY1-28" fmla="*/ 0 h 1803633"/>
              <a:gd name="connsiteX2-29" fmla="*/ 3598725 w 3598725"/>
              <a:gd name="connsiteY2-30" fmla="*/ 1802157 h 1803633"/>
              <a:gd name="connsiteX3-31" fmla="*/ 0 w 3598725"/>
              <a:gd name="connsiteY3-32" fmla="*/ 1803633 h 1803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1818" y="3094209"/>
            <a:ext cx="3078802" cy="7078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6145" y="816742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5048583" y="248576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62371" y="816621"/>
            <a:ext cx="3089159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锂电池内部结构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38466" y="1565353"/>
            <a:ext cx="3855776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电池模型与动静态特性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715705" y="2407885"/>
            <a:ext cx="3855776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几种经典的等效电路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46916" y="3202305"/>
            <a:ext cx="4849277" cy="4914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测定方法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" name="菱形 1"/>
          <p:cNvSpPr>
            <a:spLocks noChangeAspect="1"/>
          </p:cNvSpPr>
          <p:nvPr/>
        </p:nvSpPr>
        <p:spPr>
          <a:xfrm flipH="1" flipV="1">
            <a:off x="4708048" y="2150559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5" idx="3"/>
          </p:cNvCxnSpPr>
          <p:nvPr/>
        </p:nvCxnSpPr>
        <p:spPr>
          <a:xfrm>
            <a:off x="804545" y="3448050"/>
            <a:ext cx="908685" cy="90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44335" y="1561597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5048880" y="2364237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3</a:t>
            </a:r>
          </a:p>
        </p:txBody>
      </p:sp>
      <p:sp>
        <p:nvSpPr>
          <p:cNvPr id="29" name="菱形 28"/>
          <p:cNvSpPr>
            <a:spLocks noChangeAspect="1"/>
          </p:cNvSpPr>
          <p:nvPr/>
        </p:nvSpPr>
        <p:spPr>
          <a:xfrm flipH="1" flipV="1">
            <a:off x="3155500" y="604220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>
            <a:spLocks noChangeAspect="1"/>
          </p:cNvSpPr>
          <p:nvPr/>
        </p:nvSpPr>
        <p:spPr>
          <a:xfrm flipH="1" flipV="1">
            <a:off x="3909500" y="1349441"/>
            <a:ext cx="1008000" cy="1008000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>
            <a:spLocks noChangeAspect="1"/>
          </p:cNvSpPr>
          <p:nvPr/>
        </p:nvSpPr>
        <p:spPr>
          <a:xfrm flipH="1" flipV="1">
            <a:off x="4708683" y="2150559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49515" y="2364237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3</a:t>
            </a:r>
          </a:p>
        </p:txBody>
      </p:sp>
      <p:sp>
        <p:nvSpPr>
          <p:cNvPr id="33" name="菱形 32"/>
          <p:cNvSpPr>
            <a:spLocks noChangeAspect="1"/>
          </p:cNvSpPr>
          <p:nvPr/>
        </p:nvSpPr>
        <p:spPr>
          <a:xfrm rot="16200000" flipH="1" flipV="1">
            <a:off x="3161665" y="5284470"/>
            <a:ext cx="1007745" cy="1007745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>
            <a:spLocks noChangeAspect="1"/>
          </p:cNvSpPr>
          <p:nvPr/>
        </p:nvSpPr>
        <p:spPr>
          <a:xfrm rot="16200000" flipH="1" flipV="1">
            <a:off x="3907155" y="4518660"/>
            <a:ext cx="1007745" cy="1007745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>
            <a:spLocks noChangeAspect="1"/>
          </p:cNvSpPr>
          <p:nvPr/>
        </p:nvSpPr>
        <p:spPr>
          <a:xfrm rot="16200000" flipH="1" flipV="1">
            <a:off x="4707890" y="3719830"/>
            <a:ext cx="1007745" cy="1007745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241795" y="1561597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2</a:t>
            </a:r>
          </a:p>
        </p:txBody>
      </p:sp>
      <p:sp>
        <p:nvSpPr>
          <p:cNvPr id="39" name="矩形 38"/>
          <p:cNvSpPr/>
          <p:nvPr/>
        </p:nvSpPr>
        <p:spPr>
          <a:xfrm>
            <a:off x="4244335" y="4730882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6</a:t>
            </a:r>
          </a:p>
        </p:txBody>
      </p:sp>
      <p:sp>
        <p:nvSpPr>
          <p:cNvPr id="40" name="矩形 39"/>
          <p:cNvSpPr/>
          <p:nvPr/>
        </p:nvSpPr>
        <p:spPr>
          <a:xfrm>
            <a:off x="5042530" y="3935227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5</a:t>
            </a:r>
          </a:p>
        </p:txBody>
      </p:sp>
      <p:sp>
        <p:nvSpPr>
          <p:cNvPr id="41" name="矩形 40"/>
          <p:cNvSpPr/>
          <p:nvPr/>
        </p:nvSpPr>
        <p:spPr>
          <a:xfrm>
            <a:off x="3496940" y="5485262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7</a:t>
            </a:r>
          </a:p>
        </p:txBody>
      </p:sp>
      <p:sp>
        <p:nvSpPr>
          <p:cNvPr id="42" name="矩形 41"/>
          <p:cNvSpPr/>
          <p:nvPr/>
        </p:nvSpPr>
        <p:spPr>
          <a:xfrm>
            <a:off x="3489955" y="798327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767748" y="3814230"/>
            <a:ext cx="4849277" cy="62177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Simulink &amp; </a:t>
            </a:r>
            <a:r>
              <a:rPr lang="en-US" sz="26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Simscape</a:t>
            </a:r>
            <a:r>
              <a:rPr lang="zh-CN" altLang="en-US" sz="2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40616" y="5541726"/>
            <a:ext cx="4849277" cy="4914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后期规划</a:t>
            </a:r>
          </a:p>
        </p:txBody>
      </p:sp>
      <p:sp>
        <p:nvSpPr>
          <p:cNvPr id="46" name="菱形 45"/>
          <p:cNvSpPr>
            <a:spLocks noChangeAspect="1"/>
          </p:cNvSpPr>
          <p:nvPr/>
        </p:nvSpPr>
        <p:spPr>
          <a:xfrm flipH="1" flipV="1">
            <a:off x="5450645" y="2944561"/>
            <a:ext cx="1008000" cy="1008000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DAFFE2E-371D-4D5C-8F9B-75A78FF60A18}"/>
              </a:ext>
            </a:extLst>
          </p:cNvPr>
          <p:cNvSpPr/>
          <p:nvPr/>
        </p:nvSpPr>
        <p:spPr>
          <a:xfrm>
            <a:off x="5767748" y="3134761"/>
            <a:ext cx="3378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4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818107F-6A66-4A48-944E-224D659AE0C7}"/>
              </a:ext>
            </a:extLst>
          </p:cNvPr>
          <p:cNvSpPr txBox="1"/>
          <p:nvPr/>
        </p:nvSpPr>
        <p:spPr>
          <a:xfrm>
            <a:off x="4987294" y="4660106"/>
            <a:ext cx="5340551" cy="62177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Tracking system &amp; </a:t>
            </a:r>
            <a:r>
              <a:rPr lang="en-US" altLang="zh-CN" sz="26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PyTorch</a:t>
            </a:r>
            <a:r>
              <a:rPr lang="zh-CN" altLang="en-US" sz="2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72879" y="1127210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图片 1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1519555"/>
            <a:ext cx="5402580" cy="4030980"/>
          </a:xfrm>
          <a:prstGeom prst="rect">
            <a:avLst/>
          </a:prstGeom>
        </p:spPr>
      </p:pic>
      <p:pic>
        <p:nvPicPr>
          <p:cNvPr id="14" name="图片 1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30" y="1511935"/>
            <a:ext cx="5410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500" b="1" dirty="0">
              <a:solidFill>
                <a:srgbClr val="0E72B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3725" y="437515"/>
            <a:ext cx="5831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Some casual attempts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1592580"/>
            <a:ext cx="5655310" cy="3888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206500"/>
            <a:ext cx="5356860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275080"/>
            <a:ext cx="5637530" cy="4640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5" y="1275080"/>
            <a:ext cx="5246370" cy="2447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90" y="3559175"/>
            <a:ext cx="524510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60960" y="25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503469" y="2695781"/>
            <a:ext cx="7707802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Tracking system &amp; </a:t>
            </a:r>
            <a:r>
              <a:rPr lang="en-US" altLang="zh-CN" sz="3600" b="1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PyTorch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816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634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269FE-D254-42D4-9C2E-9594CA5358DA}"/>
              </a:ext>
            </a:extLst>
          </p:cNvPr>
          <p:cNvSpPr txBox="1"/>
          <p:nvPr/>
        </p:nvSpPr>
        <p:spPr>
          <a:xfrm>
            <a:off x="593834" y="482556"/>
            <a:ext cx="5831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Tracking System</a:t>
            </a:r>
          </a:p>
          <a:p>
            <a:endParaRPr lang="en-US" altLang="zh-CN" sz="3200" b="1" dirty="0">
              <a:solidFill>
                <a:schemeClr val="accent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97590B-9EC0-4714-8386-1EA373E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8" y="1112079"/>
            <a:ext cx="5525655" cy="53542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89F0F8-2E83-4C12-A2A5-0612CB8A355D}"/>
              </a:ext>
            </a:extLst>
          </p:cNvPr>
          <p:cNvSpPr txBox="1"/>
          <p:nvPr/>
        </p:nvSpPr>
        <p:spPr>
          <a:xfrm>
            <a:off x="6096000" y="1215855"/>
            <a:ext cx="5831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References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存放参考文献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Simulink_code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存放仿真代码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other_files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存放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ppt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、报名表等资料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study_materials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存放学习资料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每完成一部分工作，使用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git add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将本地库同步到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github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 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并写好注释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有问题需要讨论时在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issue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中提出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命名规则：文件夹使用匈牙利命名法，专有名词首字母大写，其余小写</a:t>
            </a:r>
          </a:p>
        </p:txBody>
      </p:sp>
    </p:spTree>
    <p:extLst>
      <p:ext uri="{BB962C8B-B14F-4D97-AF65-F5344CB8AC3E}">
        <p14:creationId xmlns:p14="http://schemas.microsoft.com/office/powerpoint/2010/main" val="167746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634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269FE-D254-42D4-9C2E-9594CA5358DA}"/>
              </a:ext>
            </a:extLst>
          </p:cNvPr>
          <p:cNvSpPr txBox="1"/>
          <p:nvPr/>
        </p:nvSpPr>
        <p:spPr>
          <a:xfrm>
            <a:off x="593834" y="482556"/>
            <a:ext cx="583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Recurrent Neural Network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9F0F8-2E83-4C12-A2A5-0612CB8A355D}"/>
              </a:ext>
            </a:extLst>
          </p:cNvPr>
          <p:cNvSpPr txBox="1"/>
          <p:nvPr/>
        </p:nvSpPr>
        <p:spPr>
          <a:xfrm>
            <a:off x="907774" y="5111339"/>
            <a:ext cx="910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RNN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：循环神经网络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解决了普通神经网络中前后数据不能关联的问题，使得前一项的结果对后一项产生影响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236B5C1-B4FE-4B66-B10A-469AC1C9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55" y="1067331"/>
            <a:ext cx="9594822" cy="39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2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634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269FE-D254-42D4-9C2E-9594CA5358DA}"/>
              </a:ext>
            </a:extLst>
          </p:cNvPr>
          <p:cNvSpPr txBox="1"/>
          <p:nvPr/>
        </p:nvSpPr>
        <p:spPr>
          <a:xfrm>
            <a:off x="593834" y="482556"/>
            <a:ext cx="583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问题：梯度弥散、梯度爆炸</a:t>
            </a:r>
            <a:endParaRPr lang="en-US" altLang="zh-CN" sz="3200" b="1" dirty="0">
              <a:solidFill>
                <a:schemeClr val="accent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9F0F8-2E83-4C12-A2A5-0612CB8A355D}"/>
              </a:ext>
            </a:extLst>
          </p:cNvPr>
          <p:cNvSpPr txBox="1"/>
          <p:nvPr/>
        </p:nvSpPr>
        <p:spPr>
          <a:xfrm>
            <a:off x="2955059" y="1897316"/>
            <a:ext cx="910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梯度消失。越靠前的隐藏层，其学习率越小。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梯度爆炸。越靠前的隐藏层，其学习率越大。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A43920-C38B-4C45-ADB5-B8B50ACB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54" y="3165472"/>
            <a:ext cx="51911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EFDE3F-EC00-4C00-9AA1-6F3515DF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9" y="4111565"/>
            <a:ext cx="8335782" cy="9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634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269FE-D254-42D4-9C2E-9594CA5358DA}"/>
              </a:ext>
            </a:extLst>
          </p:cNvPr>
          <p:cNvSpPr txBox="1"/>
          <p:nvPr/>
        </p:nvSpPr>
        <p:spPr>
          <a:xfrm>
            <a:off x="593834" y="482556"/>
            <a:ext cx="583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Long Short Term Memory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9F0F8-2E83-4C12-A2A5-0612CB8A355D}"/>
              </a:ext>
            </a:extLst>
          </p:cNvPr>
          <p:cNvSpPr txBox="1"/>
          <p:nvPr/>
        </p:nvSpPr>
        <p:spPr>
          <a:xfrm>
            <a:off x="917713" y="1228723"/>
            <a:ext cx="51782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LSTM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：长短期记忆：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忘记阶段。这个阶段主要是对上一个节点传进来的输入进行选择性忘记。简单来说就是会 “忘记不重要的，记住重要的”。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选择记忆阶段。这个阶段将这个阶段的输入有选择性地进行“记忆”。哪些重要则着重记录下来，哪些不重要，则少记一些。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输出阶段。这个阶段将决定哪些将会被当成当前状态的输出。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等线" panose="02010600030101010101" charset="-122"/>
            </a:endParaRPr>
          </a:p>
        </p:txBody>
      </p:sp>
      <p:pic>
        <p:nvPicPr>
          <p:cNvPr id="6155" name="Picture 11">
            <a:extLst>
              <a:ext uri="{FF2B5EF4-FFF2-40B4-BE49-F238E27FC236}">
                <a16:creationId xmlns:a16="http://schemas.microsoft.com/office/drawing/2014/main" id="{4C5EAF1B-E072-4FA0-8630-947EF314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35" y="1228723"/>
            <a:ext cx="5882465" cy="43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1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269FE-D254-42D4-9C2E-9594CA5358DA}"/>
              </a:ext>
            </a:extLst>
          </p:cNvPr>
          <p:cNvSpPr txBox="1"/>
          <p:nvPr/>
        </p:nvSpPr>
        <p:spPr>
          <a:xfrm>
            <a:off x="593834" y="482556"/>
            <a:ext cx="583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PyTorch</a:t>
            </a:r>
            <a:r>
              <a:rPr lang="zh-CN" altLang="en-US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实现</a:t>
            </a:r>
            <a:r>
              <a:rPr lang="en-US" altLang="zh-CN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LSTM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9F0F8-2E83-4C12-A2A5-0612CB8A355D}"/>
              </a:ext>
            </a:extLst>
          </p:cNvPr>
          <p:cNvSpPr txBox="1"/>
          <p:nvPr/>
        </p:nvSpPr>
        <p:spPr>
          <a:xfrm>
            <a:off x="593833" y="1262020"/>
            <a:ext cx="627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PyTorch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在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tensor.nn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中给出了丰富的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LSTM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等线" panose="02010600030101010101" charset="-122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ADF824-1FD4-420F-A750-51BBFAC7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4" y="1723690"/>
            <a:ext cx="5036570" cy="49408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0E07E-0FB4-4596-A4D3-2741B598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64" y="1718358"/>
            <a:ext cx="5523913" cy="48344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flipH="1" flipV="1">
            <a:off x="634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69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10907" y="2775618"/>
            <a:ext cx="6078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后期规划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7</a:t>
            </a:r>
            <a:endParaRPr 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3304" y="2523713"/>
            <a:ext cx="4008756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锂电池内部结构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1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634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834" y="1319631"/>
            <a:ext cx="109531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搭建电动车的</a:t>
            </a:r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Simulink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模型，并加入滤波结构</a:t>
            </a:r>
          </a:p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在制作模型时考虑电动车不同部位热量分布带来的工况差异</a:t>
            </a:r>
          </a:p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制作二阶的锂离子电池等效电路模型</a:t>
            </a:r>
          </a:p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通过大数据分析得出一个较普遍的电动车工作情况数据</a:t>
            </a:r>
            <a:endParaRPr lang="en-US" altLang="zh-CN" sz="3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进一步熟悉</a:t>
            </a:r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git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以及</a:t>
            </a:r>
            <a:r>
              <a:rPr lang="en-US" altLang="zh-CN" sz="3600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github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的使用</a:t>
            </a:r>
            <a:endParaRPr lang="en-US" altLang="zh-CN" sz="3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</a:t>
            </a:r>
            <a:r>
              <a:rPr lang="en-US" altLang="zh-CN" sz="3600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PyTorch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建立基于</a:t>
            </a:r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LSTM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的预测模型</a:t>
            </a:r>
            <a:endParaRPr lang="en-US" altLang="zh-CN" sz="3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根据实际数据优化模型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95B3E4-518E-41F0-8E42-2366FCCE032A}"/>
              </a:ext>
            </a:extLst>
          </p:cNvPr>
          <p:cNvSpPr txBox="1"/>
          <p:nvPr/>
        </p:nvSpPr>
        <p:spPr>
          <a:xfrm>
            <a:off x="593834" y="482556"/>
            <a:ext cx="583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后续规划</a:t>
            </a:r>
            <a:endParaRPr lang="en-US" altLang="zh-CN" sz="3200" b="1" dirty="0">
              <a:solidFill>
                <a:schemeClr val="accent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500" b="1" dirty="0">
              <a:solidFill>
                <a:srgbClr val="0E72B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71925" y="2767965"/>
            <a:ext cx="42481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谢谢观赏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内部结构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磷酸铁锂电池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683" r="10561"/>
          <a:stretch>
            <a:fillRect/>
          </a:stretch>
        </p:blipFill>
        <p:spPr>
          <a:xfrm>
            <a:off x="1249789" y="1410640"/>
            <a:ext cx="3474720" cy="3787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970209" y="2973490"/>
                <a:ext cx="6177332" cy="911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电极总反应：</a:t>
                </a:r>
                <a:r>
                  <a:rPr lang="zh-CN" altLang="en-US" b="0" dirty="0"/>
                  <a:t>正极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𝐿𝑖𝐹𝑒𝑃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                      负极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电池总反应：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𝐿𝑖𝐹𝑒𝑃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09" y="2973490"/>
                <a:ext cx="6177332" cy="911019"/>
              </a:xfrm>
              <a:prstGeom prst="rect">
                <a:avLst/>
              </a:prstGeom>
              <a:blipFill rotWithShape="1">
                <a:blip r:embed="rId3"/>
                <a:stretch>
                  <a:fillRect l="-2268" t="-10738" r="-99" b="-10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主要技术参数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5840" y="1844040"/>
            <a:ext cx="6918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容量（</a:t>
            </a:r>
            <a:r>
              <a:rPr lang="en-US" altLang="zh-CN" sz="2400" dirty="0"/>
              <a:t>capacity</a:t>
            </a:r>
            <a:r>
              <a:rPr lang="zh-CN" altLang="en-US" sz="2400" dirty="0"/>
              <a:t>）：理论容量、实际容量；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电压（</a:t>
            </a:r>
            <a:r>
              <a:rPr lang="en-US" altLang="zh-CN" sz="2400" dirty="0"/>
              <a:t>voltage</a:t>
            </a:r>
            <a:r>
              <a:rPr lang="zh-CN" altLang="en-US" sz="2400" dirty="0"/>
              <a:t>）：电动势、额定电压、开路电压（</a:t>
            </a:r>
            <a:r>
              <a:rPr lang="en-US" altLang="zh-CN" sz="2400" dirty="0"/>
              <a:t>OCV</a:t>
            </a:r>
            <a:r>
              <a:rPr lang="zh-CN" altLang="en-US" sz="2400" dirty="0"/>
              <a:t>）、工作电压；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内阻：欧姆电阻、极化电阻；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比特性；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充放电倍率：充放电电流</a:t>
            </a:r>
            <a:r>
              <a:rPr lang="en-US" altLang="zh-CN" sz="2400" dirty="0"/>
              <a:t>/</a:t>
            </a:r>
            <a:r>
              <a:rPr lang="zh-CN" altLang="en-US" sz="2400" dirty="0"/>
              <a:t>额定容量（</a:t>
            </a:r>
            <a:r>
              <a:rPr lang="en-US" altLang="zh-CN" sz="2400" dirty="0"/>
              <a:t>2~3C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自放电率；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循环使用寿命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电池性能的影响因素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36519" y="1166842"/>
            <a:ext cx="6918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、温度：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温度较高，电池活性增加，实际容量增大、充放电效率高，但是安全性和使用寿命下降；</a:t>
            </a:r>
            <a:endParaRPr lang="en-US" altLang="zh-CN" sz="2400" dirty="0"/>
          </a:p>
          <a:p>
            <a:pPr lvl="1"/>
            <a:r>
              <a:rPr lang="zh-CN" altLang="en-US" sz="2400" dirty="0"/>
              <a:t>温度较低，电池活性降低，实际容量减小，充放电效率底，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、电压：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充电时，长时间工作电压高于上限电压时，会增加短路的隐患；</a:t>
            </a:r>
            <a:endParaRPr lang="en-US" altLang="zh-CN" sz="2400" dirty="0"/>
          </a:p>
          <a:p>
            <a:r>
              <a:rPr lang="zh-CN" altLang="en-US" sz="2400" dirty="0"/>
              <a:t>放电时，长时间低于下限电压，也有短路风险；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、电流：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长时间流过较大电流，热效应会使得电池内部温度升高，严重影响电池的使用寿命。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0" y="7010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273549" y="2664184"/>
            <a:ext cx="5858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电池的基本特性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8946406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脉冲放电实验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等效阻抗和回弹电压特性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4" y="2129677"/>
            <a:ext cx="5037257" cy="25986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37771" y="20776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      对磷酸铁锂电池进行脉冲放电，通过测量电池由工作状态变为静置状态之间的端电压变化。</a:t>
            </a:r>
            <a:endParaRPr lang="en-US" altLang="zh-CN" dirty="0"/>
          </a:p>
          <a:p>
            <a:r>
              <a:rPr lang="zh-CN" altLang="en-US" dirty="0"/>
              <a:t>       从图中可以看出，对处于稳态的锂电池加载电流后，端电压先跳跃式下降，然后是缓慢降低；随着电流的撤除，电压先是快速上升，然后缓慢升高，此即为回弹电压特性。</a:t>
            </a:r>
            <a:endParaRPr lang="en-US" altLang="zh-CN" dirty="0"/>
          </a:p>
          <a:p>
            <a:r>
              <a:rPr lang="zh-CN" altLang="en-US" dirty="0"/>
              <a:t>       分析可知，回弹电压特性是电池的等效阻抗引起的。一方面，欧姆电阻视为常数，在电流加载和撤除的瞬间电压会呈现断崖式改变；另一方面，极化电阻随着电流的加载而增大的，因此电流会缓慢变化。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OCV-SOC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特性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08" y="2393810"/>
            <a:ext cx="4907464" cy="248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639339" y="3878092"/>
                <a:ext cx="423708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查阅</m:t>
                    </m:r>
                  </m:oMath>
                </a14:m>
                <a:r>
                  <a:rPr lang="zh-CN" altLang="en-US" dirty="0"/>
                  <a:t>相关文献可知，在不同温度、放电倍率下测得的特性曲线有着稳定的对应关系，并且可以看出，电池在</a:t>
                </a:r>
                <a:r>
                  <a:rPr lang="en-US" altLang="zh-CN" dirty="0"/>
                  <a:t>10%~90%</a:t>
                </a:r>
                <a:r>
                  <a:rPr lang="zh-CN" altLang="en-US" dirty="0"/>
                  <a:t>之间时处于电压平台区，电压变化不大。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5" y="2778760"/>
                <a:ext cx="6047740" cy="1581785"/>
              </a:xfrm>
              <a:prstGeom prst="rect">
                <a:avLst/>
              </a:prstGeom>
              <a:blipFill rotWithShape="1">
                <a:blip r:embed="rId3"/>
                <a:stretch>
                  <a:fillRect l="-3309" t="-8242" r="-5899" b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1267</Words>
  <Application>Microsoft Office PowerPoint</Application>
  <PresentationFormat>宽屏</PresentationFormat>
  <Paragraphs>170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Microsoft YaHei UI</vt:lpstr>
      <vt:lpstr>等线</vt:lpstr>
      <vt:lpstr>等线 Light</vt:lpstr>
      <vt:lpstr>微软雅黑</vt:lpstr>
      <vt:lpstr>Arial</vt:lpstr>
      <vt:lpstr>Calibri</vt:lpstr>
      <vt:lpstr>Cambria Math</vt:lpstr>
      <vt:lpstr>Century Gothic</vt:lpstr>
      <vt:lpstr>Impact</vt:lpstr>
      <vt:lpstr>Stencil</vt:lpstr>
      <vt:lpstr>Wingdings</vt:lpstr>
      <vt:lpstr>1_自定义设计方案</vt:lpstr>
      <vt:lpstr>自定义设计方案</vt:lpstr>
      <vt:lpstr>1_Office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宇琛 张</cp:lastModifiedBy>
  <cp:revision>74</cp:revision>
  <dcterms:created xsi:type="dcterms:W3CDTF">2017-01-13T08:10:00Z</dcterms:created>
  <dcterms:modified xsi:type="dcterms:W3CDTF">2019-10-22T21:30:44Z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