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64269421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864269421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69bf54c0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869bf54c0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6426942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6426942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6426942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6426942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69bf54c0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69bf54c0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F2328"/>
                </a:solidFill>
                <a:highlight>
                  <a:srgbClr val="FFFFFF"/>
                </a:highlight>
              </a:rPr>
              <a:t>We also implemented a strategy to handle outliers by setting them to the upper bound of the feature's distribution. This approach helped ensure the robustness of our predictive model and mitigate the influence of extreme values.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69bf54c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69bf54c0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69bf54c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69bf54c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6ebd861d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6ebd861d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6ebd861d5_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6ebd861d5_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64269421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6426942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1.png"/><Relationship Id="rId5" Type="http://schemas.openxmlformats.org/officeDocument/2006/relationships/image" Target="../media/image17.png"/><Relationship Id="rId6" Type="http://schemas.openxmlformats.org/officeDocument/2006/relationships/image" Target="../media/image12.png"/><Relationship Id="rId7" Type="http://schemas.openxmlformats.org/officeDocument/2006/relationships/image" Target="../media/image15.png"/><Relationship Id="rId8"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Selling Sunset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AI Edition</a:t>
            </a:r>
            <a:endParaRPr/>
          </a:p>
        </p:txBody>
      </p:sp>
      <p:pic>
        <p:nvPicPr>
          <p:cNvPr id="56" name="Google Shape;56;p13"/>
          <p:cNvPicPr preferRelativeResize="0"/>
          <p:nvPr/>
        </p:nvPicPr>
        <p:blipFill>
          <a:blip r:embed="rId3">
            <a:alphaModFix/>
          </a:blip>
          <a:stretch>
            <a:fillRect/>
          </a:stretch>
        </p:blipFill>
        <p:spPr>
          <a:xfrm>
            <a:off x="1602852" y="0"/>
            <a:ext cx="5091545" cy="5143499"/>
          </a:xfrm>
          <a:prstGeom prst="rect">
            <a:avLst/>
          </a:prstGeom>
          <a:noFill/>
          <a:ln>
            <a:noFill/>
          </a:ln>
        </p:spPr>
      </p:pic>
      <p:pic>
        <p:nvPicPr>
          <p:cNvPr id="57" name="Google Shape;57;p13"/>
          <p:cNvPicPr preferRelativeResize="0"/>
          <p:nvPr/>
        </p:nvPicPr>
        <p:blipFill rotWithShape="1">
          <a:blip r:embed="rId4">
            <a:alphaModFix/>
          </a:blip>
          <a:srcRect b="0" l="26040" r="0" t="0"/>
          <a:stretch/>
        </p:blipFill>
        <p:spPr>
          <a:xfrm>
            <a:off x="3302975" y="574350"/>
            <a:ext cx="585850" cy="738900"/>
          </a:xfrm>
          <a:prstGeom prst="rect">
            <a:avLst/>
          </a:prstGeom>
          <a:noFill/>
          <a:ln>
            <a:noFill/>
          </a:ln>
        </p:spPr>
      </p:pic>
      <p:pic>
        <p:nvPicPr>
          <p:cNvPr id="58" name="Google Shape;58;p13"/>
          <p:cNvPicPr preferRelativeResize="0"/>
          <p:nvPr/>
        </p:nvPicPr>
        <p:blipFill>
          <a:blip r:embed="rId5">
            <a:alphaModFix/>
          </a:blip>
          <a:stretch>
            <a:fillRect/>
          </a:stretch>
        </p:blipFill>
        <p:spPr>
          <a:xfrm>
            <a:off x="4279075" y="551725"/>
            <a:ext cx="552044" cy="738900"/>
          </a:xfrm>
          <a:prstGeom prst="rect">
            <a:avLst/>
          </a:prstGeom>
          <a:noFill/>
          <a:ln>
            <a:noFill/>
          </a:ln>
        </p:spPr>
      </p:pic>
      <p:pic>
        <p:nvPicPr>
          <p:cNvPr id="59" name="Google Shape;59;p13"/>
          <p:cNvPicPr preferRelativeResize="0"/>
          <p:nvPr/>
        </p:nvPicPr>
        <p:blipFill>
          <a:blip r:embed="rId6">
            <a:alphaModFix/>
          </a:blip>
          <a:stretch>
            <a:fillRect/>
          </a:stretch>
        </p:blipFill>
        <p:spPr>
          <a:xfrm rot="-1389755">
            <a:off x="4831125" y="914275"/>
            <a:ext cx="750125" cy="900150"/>
          </a:xfrm>
          <a:prstGeom prst="rect">
            <a:avLst/>
          </a:prstGeom>
          <a:noFill/>
          <a:ln>
            <a:noFill/>
          </a:ln>
        </p:spPr>
      </p:pic>
      <p:pic>
        <p:nvPicPr>
          <p:cNvPr id="60" name="Google Shape;60;p13"/>
          <p:cNvPicPr preferRelativeResize="0"/>
          <p:nvPr/>
        </p:nvPicPr>
        <p:blipFill>
          <a:blip r:embed="rId7">
            <a:alphaModFix/>
          </a:blip>
          <a:stretch>
            <a:fillRect/>
          </a:stretch>
        </p:blipFill>
        <p:spPr>
          <a:xfrm>
            <a:off x="2527000" y="1313250"/>
            <a:ext cx="848975" cy="969226"/>
          </a:xfrm>
          <a:prstGeom prst="rect">
            <a:avLst/>
          </a:prstGeom>
          <a:noFill/>
          <a:ln>
            <a:noFill/>
          </a:ln>
        </p:spPr>
      </p:pic>
      <p:pic>
        <p:nvPicPr>
          <p:cNvPr id="61" name="Google Shape;61;p13"/>
          <p:cNvPicPr preferRelativeResize="0"/>
          <p:nvPr/>
        </p:nvPicPr>
        <p:blipFill>
          <a:blip r:embed="rId8">
            <a:alphaModFix/>
          </a:blip>
          <a:stretch>
            <a:fillRect/>
          </a:stretch>
        </p:blipFill>
        <p:spPr>
          <a:xfrm>
            <a:off x="2268200" y="426600"/>
            <a:ext cx="552050" cy="739334"/>
          </a:xfrm>
          <a:prstGeom prst="rect">
            <a:avLst/>
          </a:prstGeom>
          <a:noFill/>
          <a:ln>
            <a:noFill/>
          </a:ln>
        </p:spPr>
      </p:pic>
      <p:pic>
        <p:nvPicPr>
          <p:cNvPr id="62" name="Google Shape;62;p13"/>
          <p:cNvPicPr preferRelativeResize="0"/>
          <p:nvPr/>
        </p:nvPicPr>
        <p:blipFill>
          <a:blip r:embed="rId9">
            <a:alphaModFix/>
          </a:blip>
          <a:stretch>
            <a:fillRect/>
          </a:stretch>
        </p:blipFill>
        <p:spPr>
          <a:xfrm>
            <a:off x="5265071" y="391600"/>
            <a:ext cx="585850" cy="709814"/>
          </a:xfrm>
          <a:prstGeom prst="rect">
            <a:avLst/>
          </a:prstGeom>
          <a:noFill/>
          <a:ln>
            <a:noFill/>
          </a:ln>
        </p:spPr>
      </p:pic>
      <p:sp>
        <p:nvSpPr>
          <p:cNvPr id="63" name="Google Shape;63;p13"/>
          <p:cNvSpPr txBox="1"/>
          <p:nvPr/>
        </p:nvSpPr>
        <p:spPr>
          <a:xfrm>
            <a:off x="4684325" y="4451375"/>
            <a:ext cx="28776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lt1"/>
                </a:solidFill>
                <a:highlight>
                  <a:schemeClr val="dk1"/>
                </a:highlight>
              </a:rPr>
              <a:t> In Italy  </a:t>
            </a:r>
            <a:r>
              <a:rPr lang="en" sz="2900">
                <a:highlight>
                  <a:schemeClr val="lt1"/>
                </a:highlight>
              </a:rPr>
              <a:t> </a:t>
            </a:r>
            <a:r>
              <a:rPr lang="en">
                <a:highlight>
                  <a:schemeClr val="lt1"/>
                </a:highlight>
              </a:rPr>
              <a:t> </a:t>
            </a:r>
            <a:endParaRPr>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p:nvPr/>
        </p:nvSpPr>
        <p:spPr>
          <a:xfrm>
            <a:off x="305975" y="495400"/>
            <a:ext cx="8611500" cy="381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Roboto"/>
                <a:ea typeface="Roboto"/>
                <a:cs typeface="Roboto"/>
                <a:sym typeface="Roboto"/>
              </a:rPr>
              <a:t>Conclusion</a:t>
            </a:r>
            <a:endParaRPr sz="2500"/>
          </a:p>
        </p:txBody>
      </p:sp>
      <p:sp>
        <p:nvSpPr>
          <p:cNvPr id="134" name="Google Shape;13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solidFill>
                  <a:srgbClr val="1F2328"/>
                </a:solidFill>
              </a:rPr>
              <a:t>Created a user-friendly prediction tool, statistical insights, and interactive visualizations, we offer a comprehensive solution for accurately estimating house prices in the Italian real estate market. Our model's strong performance on testing and training data ensures its reliability in practical applications, benefiting a wide range of stakeholders in the real estate industry, while recognizing the inherent variability in real estate prices.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Disclaimer: </a:t>
            </a:r>
            <a:r>
              <a:rPr lang="en" sz="1500">
                <a:solidFill>
                  <a:srgbClr val="1F2328"/>
                </a:solidFill>
              </a:rPr>
              <a:t>Market conditions, economic factors, and other external forces can impact property prices. Therefore, our predictions should be considered as estimates based on historical data and property features. Users should exercise discretion and consult with real estate professionals to consider all relevant factors when making real estate decisions.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p:nvPr/>
        </p:nvSpPr>
        <p:spPr>
          <a:xfrm>
            <a:off x="238850" y="415900"/>
            <a:ext cx="3992400" cy="211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txBox="1"/>
          <p:nvPr>
            <p:ph type="title"/>
          </p:nvPr>
        </p:nvSpPr>
        <p:spPr>
          <a:xfrm>
            <a:off x="238850" y="415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Details </a:t>
            </a:r>
            <a:endParaRPr/>
          </a:p>
        </p:txBody>
      </p:sp>
      <p:sp>
        <p:nvSpPr>
          <p:cNvPr id="141" name="Google Shape;14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Model Selection - Random </a:t>
            </a:r>
            <a:r>
              <a:rPr lang="en" sz="1500"/>
              <a:t>Forest</a:t>
            </a:r>
            <a:r>
              <a:rPr lang="en" sz="1500"/>
              <a:t> </a:t>
            </a:r>
            <a:endParaRPr sz="1500"/>
          </a:p>
          <a:p>
            <a:pPr indent="-323850" lvl="0" marL="457200" rtl="0" algn="l">
              <a:spcBef>
                <a:spcPts val="0"/>
              </a:spcBef>
              <a:spcAft>
                <a:spcPts val="0"/>
              </a:spcAft>
              <a:buSzPts val="1500"/>
              <a:buChar char="●"/>
            </a:pPr>
            <a:r>
              <a:rPr lang="en" sz="1500"/>
              <a:t>Statistical</a:t>
            </a:r>
            <a:r>
              <a:rPr lang="en" sz="1500"/>
              <a:t> Insights - Spark SQL </a:t>
            </a:r>
            <a:endParaRPr sz="1500"/>
          </a:p>
          <a:p>
            <a:pPr indent="-323850" lvl="0" marL="457200" rtl="0" algn="l">
              <a:spcBef>
                <a:spcPts val="0"/>
              </a:spcBef>
              <a:spcAft>
                <a:spcPts val="0"/>
              </a:spcAft>
              <a:buSzPts val="1500"/>
              <a:buChar char="●"/>
            </a:pPr>
            <a:r>
              <a:rPr lang="en" sz="1500"/>
              <a:t>Visualizations - </a:t>
            </a:r>
            <a:r>
              <a:rPr lang="en" sz="1500"/>
              <a:t>Tableau</a:t>
            </a:r>
            <a:r>
              <a:rPr lang="en" sz="1500"/>
              <a:t>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335125" y="539125"/>
            <a:ext cx="8414700" cy="28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solidFill>
                  <a:srgbClr val="374151"/>
                </a:solidFill>
                <a:latin typeface="Roboto"/>
                <a:ea typeface="Roboto"/>
                <a:cs typeface="Roboto"/>
                <a:sym typeface="Roboto"/>
              </a:rPr>
              <a:t>Italian Real Estate Market influenced by diverse factors </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Apply Machine Learning Techniques to a real-world problem </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Assist homebuyers, realtors, &amp; property </a:t>
            </a:r>
            <a:r>
              <a:rPr lang="en" sz="1500">
                <a:solidFill>
                  <a:srgbClr val="374151"/>
                </a:solidFill>
                <a:latin typeface="Roboto"/>
                <a:ea typeface="Roboto"/>
                <a:cs typeface="Roboto"/>
                <a:sym typeface="Roboto"/>
              </a:rPr>
              <a:t>investors</a:t>
            </a:r>
            <a:r>
              <a:rPr lang="en" sz="1500">
                <a:solidFill>
                  <a:srgbClr val="374151"/>
                </a:solidFill>
                <a:latin typeface="Roboto"/>
                <a:ea typeface="Roboto"/>
                <a:cs typeface="Roboto"/>
                <a:sym typeface="Roboto"/>
              </a:rPr>
              <a:t> in estimating selling price of residential properties </a:t>
            </a:r>
            <a:endParaRPr sz="1500">
              <a:solidFill>
                <a:srgbClr val="374151"/>
              </a:solidFill>
              <a:latin typeface="Roboto"/>
              <a:ea typeface="Roboto"/>
              <a:cs typeface="Roboto"/>
              <a:sym typeface="Roboto"/>
            </a:endParaRPr>
          </a:p>
          <a:p>
            <a:pPr indent="-323850" lvl="0" marL="457200" rtl="0" algn="l">
              <a:spcBef>
                <a:spcPts val="0"/>
              </a:spcBef>
              <a:spcAft>
                <a:spcPts val="0"/>
              </a:spcAft>
              <a:buSzPts val="1500"/>
              <a:buChar char="●"/>
            </a:pPr>
            <a:r>
              <a:rPr lang="en" sz="1500">
                <a:solidFill>
                  <a:srgbClr val="374151"/>
                </a:solidFill>
                <a:latin typeface="Roboto"/>
                <a:ea typeface="Roboto"/>
                <a:cs typeface="Roboto"/>
                <a:sym typeface="Roboto"/>
              </a:rPr>
              <a:t>Analyzing historical housing data and relevant features to provide accurate and data-driven pricing predictions</a:t>
            </a:r>
            <a:endParaRPr sz="1500">
              <a:solidFill>
                <a:srgbClr val="374151"/>
              </a:solidFill>
              <a:latin typeface="Roboto"/>
              <a:ea typeface="Roboto"/>
              <a:cs typeface="Roboto"/>
              <a:sym typeface="Roboto"/>
            </a:endParaRPr>
          </a:p>
          <a:p>
            <a:pPr indent="-323850" lvl="0" marL="457200" rtl="0" algn="l">
              <a:spcBef>
                <a:spcPts val="0"/>
              </a:spcBef>
              <a:spcAft>
                <a:spcPts val="0"/>
              </a:spcAft>
              <a:buSzPts val="1500"/>
              <a:buChar char="●"/>
            </a:pPr>
            <a:r>
              <a:rPr lang="en" sz="1500">
                <a:solidFill>
                  <a:srgbClr val="374151"/>
                </a:solidFill>
                <a:latin typeface="Roboto"/>
                <a:ea typeface="Roboto"/>
                <a:cs typeface="Roboto"/>
                <a:sym typeface="Roboto"/>
              </a:rPr>
              <a:t>Programs: Pandas, Matplotlib, SQL Database, Tableau</a:t>
            </a:r>
            <a:endParaRPr sz="1500"/>
          </a:p>
        </p:txBody>
      </p:sp>
      <p:sp>
        <p:nvSpPr>
          <p:cNvPr id="70" name="Google Shape;7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p:nvPr/>
        </p:nvSpPr>
        <p:spPr>
          <a:xfrm>
            <a:off x="342425" y="582825"/>
            <a:ext cx="8523900" cy="22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type="title"/>
          </p:nvPr>
        </p:nvSpPr>
        <p:spPr>
          <a:xfrm>
            <a:off x="311700" y="58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a:t>
            </a:r>
            <a:endParaRPr/>
          </a:p>
        </p:txBody>
      </p:sp>
      <p:sp>
        <p:nvSpPr>
          <p:cNvPr id="77" name="Google Shape;7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Gather a dataset of residential properties that includes essential attributes such as (square footage, number of bedrooms and bathrooms, location, zip, neighborhood), amenities, historical sale prices, and other relevant features.</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Ensure data quality and accuracy</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Explore data sources, such as public real estate listings, government data, or real estate APIs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p:nvPr/>
        </p:nvSpPr>
        <p:spPr>
          <a:xfrm>
            <a:off x="364275" y="480825"/>
            <a:ext cx="26811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 Detection</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205350" y="1217400"/>
            <a:ext cx="4273099" cy="3204826"/>
          </a:xfrm>
          <a:prstGeom prst="rect">
            <a:avLst/>
          </a:prstGeom>
          <a:noFill/>
          <a:ln>
            <a:noFill/>
          </a:ln>
        </p:spPr>
      </p:pic>
      <p:pic>
        <p:nvPicPr>
          <p:cNvPr id="86" name="Google Shape;86;p16"/>
          <p:cNvPicPr preferRelativeResize="0"/>
          <p:nvPr/>
        </p:nvPicPr>
        <p:blipFill>
          <a:blip r:embed="rId4">
            <a:alphaModFix/>
          </a:blip>
          <a:stretch>
            <a:fillRect/>
          </a:stretch>
        </p:blipFill>
        <p:spPr>
          <a:xfrm>
            <a:off x="4478450" y="1217388"/>
            <a:ext cx="4202950" cy="315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298700" y="437125"/>
            <a:ext cx="7117800" cy="49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type="title"/>
          </p:nvPr>
        </p:nvSpPr>
        <p:spPr>
          <a:xfrm>
            <a:off x="253400" y="39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Heatmap Analysis - identify what impacts price </a:t>
            </a:r>
            <a:endParaRPr/>
          </a:p>
        </p:txBody>
      </p:sp>
      <p:pic>
        <p:nvPicPr>
          <p:cNvPr id="93" name="Google Shape;93;p17"/>
          <p:cNvPicPr preferRelativeResize="0"/>
          <p:nvPr/>
        </p:nvPicPr>
        <p:blipFill>
          <a:blip r:embed="rId3">
            <a:alphaModFix/>
          </a:blip>
          <a:stretch>
            <a:fillRect/>
          </a:stretch>
        </p:blipFill>
        <p:spPr>
          <a:xfrm>
            <a:off x="2103900" y="1017725"/>
            <a:ext cx="4605975" cy="414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p:nvPr/>
        </p:nvSpPr>
        <p:spPr>
          <a:xfrm>
            <a:off x="320550" y="488125"/>
            <a:ext cx="3300300" cy="5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Importance</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8"/>
          <p:cNvPicPr preferRelativeResize="0"/>
          <p:nvPr/>
        </p:nvPicPr>
        <p:blipFill>
          <a:blip r:embed="rId3">
            <a:alphaModFix/>
          </a:blip>
          <a:stretch>
            <a:fillRect/>
          </a:stretch>
        </p:blipFill>
        <p:spPr>
          <a:xfrm>
            <a:off x="311700" y="1152485"/>
            <a:ext cx="5334225" cy="327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p:nvPr/>
        </p:nvSpPr>
        <p:spPr>
          <a:xfrm>
            <a:off x="316075" y="488500"/>
            <a:ext cx="8572500" cy="414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PySpark</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19"/>
          <p:cNvPicPr preferRelativeResize="0"/>
          <p:nvPr/>
        </p:nvPicPr>
        <p:blipFill>
          <a:blip r:embed="rId3">
            <a:alphaModFix/>
          </a:blip>
          <a:stretch>
            <a:fillRect/>
          </a:stretch>
        </p:blipFill>
        <p:spPr>
          <a:xfrm>
            <a:off x="3087550" y="1342125"/>
            <a:ext cx="2620500" cy="2767576"/>
          </a:xfrm>
          <a:prstGeom prst="rect">
            <a:avLst/>
          </a:prstGeom>
          <a:noFill/>
          <a:ln>
            <a:noFill/>
          </a:ln>
        </p:spPr>
      </p:pic>
      <p:pic>
        <p:nvPicPr>
          <p:cNvPr id="110" name="Google Shape;110;p19"/>
          <p:cNvPicPr preferRelativeResize="0"/>
          <p:nvPr/>
        </p:nvPicPr>
        <p:blipFill>
          <a:blip r:embed="rId4">
            <a:alphaModFix/>
          </a:blip>
          <a:stretch>
            <a:fillRect/>
          </a:stretch>
        </p:blipFill>
        <p:spPr>
          <a:xfrm>
            <a:off x="5856450" y="1342125"/>
            <a:ext cx="2460675" cy="2005000"/>
          </a:xfrm>
          <a:prstGeom prst="rect">
            <a:avLst/>
          </a:prstGeom>
          <a:noFill/>
          <a:ln>
            <a:noFill/>
          </a:ln>
        </p:spPr>
      </p:pic>
      <p:pic>
        <p:nvPicPr>
          <p:cNvPr id="111" name="Google Shape;111;p19"/>
          <p:cNvPicPr preferRelativeResize="0"/>
          <p:nvPr/>
        </p:nvPicPr>
        <p:blipFill>
          <a:blip r:embed="rId5">
            <a:alphaModFix/>
          </a:blip>
          <a:stretch>
            <a:fillRect/>
          </a:stretch>
        </p:blipFill>
        <p:spPr>
          <a:xfrm>
            <a:off x="427077" y="1017725"/>
            <a:ext cx="2512068"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p:nvPr/>
        </p:nvSpPr>
        <p:spPr>
          <a:xfrm>
            <a:off x="238775" y="437750"/>
            <a:ext cx="8593500" cy="420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Caching Cells </a:t>
            </a:r>
            <a:endParaRPr/>
          </a:p>
        </p:txBody>
      </p:sp>
      <p:pic>
        <p:nvPicPr>
          <p:cNvPr id="118" name="Google Shape;118;p20"/>
          <p:cNvPicPr preferRelativeResize="0"/>
          <p:nvPr/>
        </p:nvPicPr>
        <p:blipFill>
          <a:blip r:embed="rId3">
            <a:alphaModFix/>
          </a:blip>
          <a:stretch>
            <a:fillRect/>
          </a:stretch>
        </p:blipFill>
        <p:spPr>
          <a:xfrm>
            <a:off x="1092575" y="2276475"/>
            <a:ext cx="6629400" cy="590550"/>
          </a:xfrm>
          <a:prstGeom prst="rect">
            <a:avLst/>
          </a:prstGeom>
          <a:noFill/>
          <a:ln>
            <a:noFill/>
          </a:ln>
        </p:spPr>
      </p:pic>
      <p:pic>
        <p:nvPicPr>
          <p:cNvPr id="119" name="Google Shape;119;p20"/>
          <p:cNvPicPr preferRelativeResize="0"/>
          <p:nvPr/>
        </p:nvPicPr>
        <p:blipFill>
          <a:blip r:embed="rId4">
            <a:alphaModFix/>
          </a:blip>
          <a:stretch>
            <a:fillRect/>
          </a:stretch>
        </p:blipFill>
        <p:spPr>
          <a:xfrm>
            <a:off x="635375" y="1323250"/>
            <a:ext cx="7543800" cy="647700"/>
          </a:xfrm>
          <a:prstGeom prst="rect">
            <a:avLst/>
          </a:prstGeom>
          <a:noFill/>
          <a:ln>
            <a:noFill/>
          </a:ln>
        </p:spPr>
      </p:pic>
      <p:pic>
        <p:nvPicPr>
          <p:cNvPr id="120" name="Google Shape;120;p20"/>
          <p:cNvPicPr preferRelativeResize="0"/>
          <p:nvPr/>
        </p:nvPicPr>
        <p:blipFill>
          <a:blip r:embed="rId5">
            <a:alphaModFix/>
          </a:blip>
          <a:stretch>
            <a:fillRect/>
          </a:stretch>
        </p:blipFill>
        <p:spPr>
          <a:xfrm>
            <a:off x="1649450" y="3172550"/>
            <a:ext cx="5772150" cy="62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p:nvPr/>
        </p:nvSpPr>
        <p:spPr>
          <a:xfrm>
            <a:off x="269600" y="510600"/>
            <a:ext cx="4560600" cy="14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Assessment</a:t>
            </a:r>
            <a:endParaRPr/>
          </a:p>
        </p:txBody>
      </p:sp>
      <p:sp>
        <p:nvSpPr>
          <p:cNvPr id="127" name="Google Shape;12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Data inaccuracy &amp; missing data. </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Additionally, not having enough time.</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