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1" r:id="rId4"/>
    <p:sldId id="262" r:id="rId5"/>
    <p:sldId id="265" r:id="rId6"/>
    <p:sldId id="263" r:id="rId7"/>
    <p:sldId id="264" r:id="rId8"/>
    <p:sldId id="266" r:id="rId9"/>
  </p:sldIdLst>
  <p:sldSz cx="9144000" cy="6858000" type="screen4x3"/>
  <p:notesSz cx="6875463" cy="10002838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A6A"/>
    <a:srgbClr val="B6442D"/>
    <a:srgbClr val="B1264D"/>
    <a:srgbClr val="01426A"/>
    <a:srgbClr val="4C73B3"/>
    <a:srgbClr val="007088"/>
    <a:srgbClr val="BF151B"/>
    <a:srgbClr val="0083A7"/>
    <a:srgbClr val="00344D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1" autoAdjust="0"/>
    <p:restoredTop sz="95501" autoAdjust="0"/>
  </p:normalViewPr>
  <p:slideViewPr>
    <p:cSldViewPr>
      <p:cViewPr varScale="1">
        <p:scale>
          <a:sx n="73" d="100"/>
          <a:sy n="73" d="100"/>
        </p:scale>
        <p:origin x="1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778" y="-84"/>
      </p:cViewPr>
      <p:guideLst>
        <p:guide orient="horz" pos="3151"/>
        <p:guide pos="216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367" cy="500142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79367" cy="500142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94505" y="9500960"/>
            <a:ext cx="2979367" cy="500142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4BFBC237-A9FC-4974-8E05-EF8721D85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647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367" cy="500142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94505" y="0"/>
            <a:ext cx="2979367" cy="500142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0FD5384F-8C3C-4A0B-B544-9C6BBD1ABE4A}" type="datetimeFigureOut">
              <a:rPr lang="pt-PT" smtClean="0"/>
              <a:t>19/09/2019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49990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7547" y="4751348"/>
            <a:ext cx="5500370" cy="4501277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79367" cy="500142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94505" y="9500960"/>
            <a:ext cx="2979367" cy="500142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7422E085-2DF9-4FAC-9B4B-3D4A54399B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3772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681028"/>
            <a:ext cx="6804248" cy="31769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6804248" cy="36810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0624" y="1592263"/>
            <a:ext cx="6444014" cy="2016224"/>
          </a:xfrm>
        </p:spPr>
        <p:txBody>
          <a:bodyPr lIns="0" rIns="0" anchor="ctr">
            <a:normAutofit/>
          </a:bodyPr>
          <a:lstStyle>
            <a:lvl1pPr algn="ctr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pt-PT" dirty="0" smtClean="0"/>
              <a:t>Clique para inserir o título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81860" y="3681028"/>
            <a:ext cx="6442778" cy="828092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 smtClean="0"/>
              <a:t>Clique para inserir o(s) autor(</a:t>
            </a:r>
            <a:r>
              <a:rPr lang="pt-PT" dirty="0" err="1" smtClean="0"/>
              <a:t>es</a:t>
            </a:r>
            <a:r>
              <a:rPr lang="pt-PT" dirty="0" smtClean="0"/>
              <a:t>), afiliação(</a:t>
            </a:r>
            <a:r>
              <a:rPr lang="pt-PT" dirty="0" err="1" smtClean="0"/>
              <a:t>ões</a:t>
            </a:r>
            <a:r>
              <a:rPr lang="pt-PT" dirty="0" smtClean="0"/>
              <a:t>) e e-mail(s)</a:t>
            </a:r>
          </a:p>
        </p:txBody>
      </p:sp>
      <p:pic>
        <p:nvPicPr>
          <p:cNvPr id="1026" name="Imagem 2" descr="C:\Users\Iodilsa\Documents\Direcção Cientifica UEM\CCI\Certificado de participação\Certificados_finais\LOGOTIPO_1 preferencia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482" y="-3690"/>
            <a:ext cx="79208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04" y="1330181"/>
            <a:ext cx="108521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877546" y="935267"/>
            <a:ext cx="145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solidFill>
                  <a:schemeClr val="bg1">
                    <a:lumMod val="50000"/>
                  </a:schemeClr>
                </a:solidFill>
              </a:rPr>
              <a:t>Faculdade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000" b="1" dirty="0" err="1" smtClean="0">
                <a:solidFill>
                  <a:schemeClr val="bg1">
                    <a:lumMod val="50000"/>
                  </a:schemeClr>
                </a:solidFill>
              </a:rPr>
              <a:t>Engenharia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4647" y="4627137"/>
            <a:ext cx="1564609" cy="1037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12060" y="4607449"/>
            <a:ext cx="1158419" cy="104111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4686" y="161812"/>
            <a:ext cx="56348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2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Jornadas Científicas da Faculdade de Engenharia</a:t>
            </a:r>
            <a:endParaRPr lang="en-US" sz="2200" b="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pt-PT" sz="1600" b="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Edição 2019</a:t>
            </a:r>
            <a:endParaRPr lang="en-US" sz="1600" b="0" kern="1200" dirty="0" smtClean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/>
          <a:srcRect l="35052" r="-1"/>
          <a:stretch/>
        </p:blipFill>
        <p:spPr>
          <a:xfrm>
            <a:off x="467543" y="4627138"/>
            <a:ext cx="1703135" cy="10374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04514" y="5735490"/>
            <a:ext cx="1495553" cy="1051560"/>
          </a:xfrm>
          <a:prstGeom prst="rect">
            <a:avLst/>
          </a:prstGeom>
        </p:spPr>
      </p:pic>
      <p:pic>
        <p:nvPicPr>
          <p:cNvPr id="1031" name="Picture 7" descr="LaboratÃ³rio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9" r="4022"/>
          <a:stretch/>
        </p:blipFill>
        <p:spPr bwMode="auto">
          <a:xfrm>
            <a:off x="4392653" y="5752568"/>
            <a:ext cx="2346169" cy="103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6804248" y="510023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0" dirty="0" smtClean="0">
                <a:solidFill>
                  <a:schemeClr val="accent6">
                    <a:lumMod val="75000"/>
                  </a:schemeClr>
                </a:solidFill>
              </a:rPr>
              <a:t>Apoios: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804248" y="4483379"/>
            <a:ext cx="2193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PT" sz="1400" b="1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23 e 24 de Setembro de 2019</a:t>
            </a:r>
          </a:p>
          <a:p>
            <a:pPr algn="l"/>
            <a:r>
              <a:rPr lang="pt-PT" sz="1400" b="1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Moçambique </a:t>
            </a:r>
            <a:r>
              <a:rPr lang="pt-PT" sz="1400" b="1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</a:t>
            </a:r>
            <a:r>
              <a:rPr lang="pt-PT" sz="1400" b="1" kern="1200" baseline="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 Maputo</a:t>
            </a:r>
            <a:endParaRPr lang="en-US" sz="1400" b="1" dirty="0">
              <a:solidFill>
                <a:srgbClr val="00B05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864163" y="5499588"/>
            <a:ext cx="865790" cy="2979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877546" y="5483552"/>
            <a:ext cx="698668" cy="3991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922297" y="6050721"/>
            <a:ext cx="562603" cy="374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34908" y="6108281"/>
            <a:ext cx="1199815" cy="236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68155" y="6593162"/>
            <a:ext cx="608058" cy="248485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0181" y="5720773"/>
            <a:ext cx="1572484" cy="1040984"/>
          </a:xfrm>
          <a:prstGeom prst="rect">
            <a:avLst/>
          </a:prstGeom>
        </p:spPr>
      </p:pic>
      <p:sp>
        <p:nvSpPr>
          <p:cNvPr id="1025" name="Rectangle 1024"/>
          <p:cNvSpPr/>
          <p:nvPr userDrawn="1"/>
        </p:nvSpPr>
        <p:spPr>
          <a:xfrm>
            <a:off x="102402" y="764171"/>
            <a:ext cx="66430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i="1" dirty="0" smtClean="0">
                <a:solidFill>
                  <a:schemeClr val="bg1">
                    <a:lumMod val="85000"/>
                  </a:schemeClr>
                </a:solidFill>
              </a:rPr>
              <a:t>Energizando e Inovando a Engenharia para a promoção do Bem-Estar e Progresso da Sociedade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54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4173" userDrawn="1">
          <p15:clr>
            <a:srgbClr val="FBAE40"/>
          </p15:clr>
        </p15:guide>
        <p15:guide id="3" pos="4286" userDrawn="1">
          <p15:clr>
            <a:srgbClr val="FBAE40"/>
          </p15:clr>
        </p15:guide>
        <p15:guide id="4" orient="horz" pos="1003" userDrawn="1">
          <p15:clr>
            <a:srgbClr val="FBAE40"/>
          </p15:clr>
        </p15:guide>
        <p15:guide id="5" pos="44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490" y="188913"/>
            <a:ext cx="8785123" cy="922114"/>
          </a:xfrm>
        </p:spPr>
        <p:txBody>
          <a:bodyPr/>
          <a:lstStyle>
            <a:lvl1pPr>
              <a:defRPr>
                <a:solidFill>
                  <a:srgbClr val="01426A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10" name="Marcador de Posição de Conteúdo 9"/>
          <p:cNvSpPr>
            <a:spLocks noGrp="1"/>
          </p:cNvSpPr>
          <p:nvPr>
            <p:ph sz="quarter" idx="10" hasCustomPrompt="1"/>
          </p:nvPr>
        </p:nvSpPr>
        <p:spPr>
          <a:xfrm>
            <a:off x="179490" y="1268413"/>
            <a:ext cx="8785123" cy="4681537"/>
          </a:xfrm>
        </p:spPr>
        <p:txBody>
          <a:bodyPr/>
          <a:lstStyle>
            <a:lvl1pPr>
              <a:buClr>
                <a:srgbClr val="01426A"/>
              </a:buClr>
              <a:defRPr/>
            </a:lvl1pPr>
            <a:lvl2pPr>
              <a:buClr>
                <a:srgbClr val="01426A"/>
              </a:buClr>
              <a:defRPr/>
            </a:lvl2pPr>
            <a:lvl3pPr>
              <a:buClr>
                <a:srgbClr val="01426A"/>
              </a:buClr>
              <a:defRPr/>
            </a:lvl3pPr>
            <a:lvl4pPr>
              <a:buClr>
                <a:srgbClr val="92D050"/>
              </a:buClr>
              <a:defRPr/>
            </a:lvl4pPr>
            <a:lvl5pPr>
              <a:buClr>
                <a:srgbClr val="92D050"/>
              </a:buClr>
              <a:defRPr/>
            </a:lvl5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032753" y="6107674"/>
            <a:ext cx="936229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1426A"/>
                </a:solidFill>
              </a:defRPr>
            </a:lvl1pPr>
          </a:lstStyle>
          <a:p>
            <a:fld id="{D0336DCA-FFE8-45A9-A7BF-F1B1ACEB72A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9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785225" cy="922114"/>
          </a:xfrm>
        </p:spPr>
        <p:txBody>
          <a:bodyPr/>
          <a:lstStyle>
            <a:lvl1pPr>
              <a:defRPr>
                <a:solidFill>
                  <a:srgbClr val="01426A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028383" y="6138671"/>
            <a:ext cx="936229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1426A"/>
                </a:solidFill>
              </a:defRPr>
            </a:lvl1pPr>
          </a:lstStyle>
          <a:p>
            <a:fld id="{D0336DCA-FFE8-45A9-A7BF-F1B1ACEB72A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 userDrawn="1">
            <p:ph type="title"/>
          </p:nvPr>
        </p:nvSpPr>
        <p:spPr>
          <a:xfrm>
            <a:off x="179388" y="188913"/>
            <a:ext cx="8785224" cy="92211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80185" y="1196976"/>
            <a:ext cx="8784427" cy="475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028383" y="6138671"/>
            <a:ext cx="936229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1426A"/>
                </a:solidFill>
              </a:defRPr>
            </a:lvl1pPr>
          </a:lstStyle>
          <a:p>
            <a:fld id="{D0336DCA-FFE8-45A9-A7BF-F1B1ACEB72A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093296"/>
            <a:ext cx="2231740" cy="7647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 userDrawn="1"/>
        </p:nvSpPr>
        <p:spPr>
          <a:xfrm rot="10800000" flipH="1">
            <a:off x="0" y="6093296"/>
            <a:ext cx="2555776" cy="764704"/>
          </a:xfrm>
          <a:prstGeom prst="parallelogram">
            <a:avLst>
              <a:gd name="adj" fmla="val 3828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 userDrawn="1"/>
        </p:nvSpPr>
        <p:spPr>
          <a:xfrm rot="10800000" flipH="1">
            <a:off x="2339753" y="6093296"/>
            <a:ext cx="6012666" cy="764704"/>
          </a:xfrm>
          <a:prstGeom prst="parallelogram">
            <a:avLst>
              <a:gd name="adj" fmla="val 382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2" descr="C:\Users\Iodilsa\Documents\Direcção Cientifica UEM\CCI\Certificado de participação\Certificados_finais\LOGOTIPO_1 preferencial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0"/>
          <a:stretch/>
        </p:blipFill>
        <p:spPr bwMode="auto">
          <a:xfrm>
            <a:off x="174729" y="6127158"/>
            <a:ext cx="540060" cy="43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0175" y="6175008"/>
            <a:ext cx="468052" cy="41692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72789" y="6582663"/>
            <a:ext cx="15119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00" b="1" dirty="0" err="1" smtClean="0">
                <a:solidFill>
                  <a:srgbClr val="6A6A6A"/>
                </a:solidFill>
              </a:rPr>
              <a:t>Electricidade</a:t>
            </a:r>
            <a:r>
              <a:rPr lang="pt-PT" sz="900" b="1" dirty="0" smtClean="0">
                <a:solidFill>
                  <a:srgbClr val="6A6A6A"/>
                </a:solidFill>
              </a:rPr>
              <a:t> de Moçambique</a:t>
            </a:r>
            <a:endParaRPr lang="en-US" sz="900" b="1" dirty="0">
              <a:solidFill>
                <a:srgbClr val="6A6A6A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1209" y="6518375"/>
            <a:ext cx="79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 smtClean="0">
                <a:solidFill>
                  <a:srgbClr val="6A6A6A"/>
                </a:solidFill>
              </a:rPr>
              <a:t>Faculdade de Engenharia</a:t>
            </a:r>
            <a:endParaRPr lang="en-US" sz="900" b="1" dirty="0">
              <a:solidFill>
                <a:srgbClr val="6A6A6A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06045" y="6250994"/>
            <a:ext cx="43140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Jornadas Científicas da Faculdade de Engenharia </a:t>
            </a:r>
            <a:r>
              <a:rPr lang="pt-PT" sz="13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 </a:t>
            </a:r>
            <a:r>
              <a:rPr lang="pt-PT" sz="1300" b="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Edição 2019</a:t>
            </a:r>
            <a:endParaRPr lang="en-US" sz="1300" b="0" kern="1200" dirty="0" smtClean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532391" y="6451709"/>
            <a:ext cx="570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200" i="1" dirty="0" smtClean="0">
                <a:solidFill>
                  <a:schemeClr val="bg1">
                    <a:lumMod val="85000"/>
                  </a:schemeClr>
                </a:solidFill>
              </a:rPr>
              <a:t>Energizando e Inovando a Engenharia para a promoção do Bem-Estar e Progresso da Sociedade</a:t>
            </a:r>
            <a:endParaRPr lang="en-US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2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1426A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125000"/>
        </a:lnSpc>
        <a:spcBef>
          <a:spcPts val="600"/>
        </a:spcBef>
        <a:buClr>
          <a:srgbClr val="01426A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8288" algn="l" defTabSz="914400" rtl="0" eaLnBrk="1" latinLnBrk="0" hangingPunct="1">
        <a:lnSpc>
          <a:spcPct val="125000"/>
        </a:lnSpc>
        <a:spcBef>
          <a:spcPts val="600"/>
        </a:spcBef>
        <a:buClr>
          <a:srgbClr val="01426A"/>
        </a:buClr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lnSpc>
          <a:spcPct val="125000"/>
        </a:lnSpc>
        <a:spcBef>
          <a:spcPts val="600"/>
        </a:spcBef>
        <a:buClr>
          <a:srgbClr val="01426A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68288" algn="l" defTabSz="914400" rtl="0" eaLnBrk="1" latinLnBrk="0" hangingPunct="1">
        <a:lnSpc>
          <a:spcPct val="125000"/>
        </a:lnSpc>
        <a:spcBef>
          <a:spcPts val="600"/>
        </a:spcBef>
        <a:buClr>
          <a:srgbClr val="01426A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8288" algn="l" defTabSz="914400" rtl="0" eaLnBrk="1" latinLnBrk="0" hangingPunct="1">
        <a:lnSpc>
          <a:spcPct val="125000"/>
        </a:lnSpc>
        <a:spcBef>
          <a:spcPts val="600"/>
        </a:spcBef>
        <a:buClr>
          <a:srgbClr val="01426A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13" userDrawn="1">
          <p15:clr>
            <a:srgbClr val="F26B43"/>
          </p15:clr>
        </p15:guide>
        <p15:guide id="2" orient="horz" pos="3861" userDrawn="1">
          <p15:clr>
            <a:srgbClr val="F26B43"/>
          </p15:clr>
        </p15:guide>
        <p15:guide id="3" pos="5647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de Sistema de gest</a:t>
            </a:r>
            <a:r>
              <a:rPr lang="pt-PT" dirty="0"/>
              <a:t>ÃO</a:t>
            </a:r>
            <a:r>
              <a:rPr lang="en-US" dirty="0" smtClean="0"/>
              <a:t> escolar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     Barato</a:t>
            </a:r>
            <a:r>
              <a:rPr lang="en-US" dirty="0" smtClean="0"/>
              <a:t>, C</a:t>
            </a:r>
            <a:r>
              <a:rPr lang="pt-PT" dirty="0"/>
              <a:t>â</a:t>
            </a:r>
            <a:r>
              <a:rPr lang="en-US" dirty="0" err="1" smtClean="0"/>
              <a:t>ndido</a:t>
            </a:r>
            <a:r>
              <a:rPr lang="en-US" dirty="0" smtClean="0"/>
              <a:t> Ernesto</a:t>
            </a:r>
          </a:p>
          <a:p>
            <a:r>
              <a:rPr lang="en-US" dirty="0" err="1" smtClean="0"/>
              <a:t>Mazivila</a:t>
            </a:r>
            <a:r>
              <a:rPr lang="en-US" dirty="0" smtClean="0"/>
              <a:t>, </a:t>
            </a:r>
            <a:r>
              <a:rPr lang="en-US" dirty="0" err="1" smtClean="0"/>
              <a:t>Eurico</a:t>
            </a:r>
            <a:r>
              <a:rPr lang="en-US" dirty="0" smtClean="0"/>
              <a:t> In</a:t>
            </a:r>
            <a:r>
              <a:rPr lang="pt-PT" dirty="0" smtClean="0"/>
              <a:t>á</a:t>
            </a:r>
            <a:r>
              <a:rPr lang="en-US" dirty="0" err="1" smtClean="0"/>
              <a:t>cio</a:t>
            </a:r>
            <a:endParaRPr lang="en-US" dirty="0" smtClean="0"/>
          </a:p>
          <a:p>
            <a:r>
              <a:rPr lang="en-US" dirty="0" err="1" smtClean="0"/>
              <a:t>Mondlane</a:t>
            </a:r>
            <a:r>
              <a:rPr lang="en-US" dirty="0" smtClean="0"/>
              <a:t>, Paulo </a:t>
            </a:r>
            <a:r>
              <a:rPr lang="en-US" dirty="0" err="1" smtClean="0"/>
              <a:t>Titos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Geral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/>
              <a:t>Apresentar</a:t>
            </a:r>
            <a:r>
              <a:rPr lang="en-US" dirty="0" smtClean="0"/>
              <a:t> o Sistema SIGE</a:t>
            </a:r>
          </a:p>
          <a:p>
            <a:r>
              <a:rPr lang="en-US" dirty="0" smtClean="0"/>
              <a:t>Espec</a:t>
            </a:r>
            <a:r>
              <a:rPr lang="pt-PT" dirty="0" smtClean="0"/>
              <a:t>í</a:t>
            </a:r>
            <a:r>
              <a:rPr lang="en-US" dirty="0" err="1" smtClean="0"/>
              <a:t>ficos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/>
              <a:t>Explicar</a:t>
            </a:r>
            <a:r>
              <a:rPr lang="en-US" dirty="0" smtClean="0"/>
              <a:t> as </a:t>
            </a:r>
            <a:r>
              <a:rPr lang="en-US" dirty="0" err="1" smtClean="0"/>
              <a:t>funcionalidades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telas</a:t>
            </a:r>
            <a:r>
              <a:rPr lang="en-US" dirty="0" smtClean="0"/>
              <a:t> do SIGE;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publico</a:t>
            </a:r>
            <a:r>
              <a:rPr lang="en-US" dirty="0" smtClean="0"/>
              <a:t> </a:t>
            </a:r>
            <a:r>
              <a:rPr lang="en-US" dirty="0" err="1" smtClean="0"/>
              <a:t>alvo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benef</a:t>
            </a:r>
            <a:r>
              <a:rPr lang="pt-PT" dirty="0" smtClean="0"/>
              <a:t>í</a:t>
            </a:r>
            <a:r>
              <a:rPr lang="en-US" dirty="0" err="1" smtClean="0"/>
              <a:t>cios</a:t>
            </a:r>
            <a:r>
              <a:rPr lang="en-US" dirty="0" smtClean="0"/>
              <a:t> do SIGE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336DCA-FFE8-45A9-A7BF-F1B1ACEB72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erais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Sistema de </a:t>
            </a:r>
            <a:r>
              <a:rPr lang="en-US" b="1" dirty="0" err="1" smtClean="0"/>
              <a:t>Educa</a:t>
            </a:r>
            <a:r>
              <a:rPr lang="pt-PT" b="1" dirty="0" err="1"/>
              <a:t>ção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err="1" smtClean="0"/>
              <a:t>Conjunto</a:t>
            </a:r>
            <a:r>
              <a:rPr lang="en-US" i="1" dirty="0" smtClean="0"/>
              <a:t> de </a:t>
            </a:r>
            <a:r>
              <a:rPr lang="en-US" i="1" dirty="0" err="1" smtClean="0"/>
              <a:t>meios</a:t>
            </a:r>
            <a:r>
              <a:rPr lang="en-US" i="1" dirty="0" smtClean="0"/>
              <a:t> </a:t>
            </a:r>
            <a:r>
              <a:rPr lang="en-US" i="1" dirty="0" err="1" smtClean="0"/>
              <a:t>pelo</a:t>
            </a:r>
            <a:r>
              <a:rPr lang="en-US" i="1" dirty="0" smtClean="0"/>
              <a:t> </a:t>
            </a:r>
            <a:r>
              <a:rPr lang="en-US" i="1" dirty="0" err="1" smtClean="0"/>
              <a:t>qual</a:t>
            </a:r>
            <a:r>
              <a:rPr lang="en-US" i="1" dirty="0" smtClean="0"/>
              <a:t> se </a:t>
            </a:r>
            <a:r>
              <a:rPr lang="en-US" i="1" dirty="0" err="1" smtClean="0"/>
              <a:t>concretiza</a:t>
            </a:r>
            <a:r>
              <a:rPr lang="en-US" i="1" dirty="0" smtClean="0"/>
              <a:t> o </a:t>
            </a:r>
            <a:r>
              <a:rPr lang="en-US" i="1" dirty="0" err="1" smtClean="0"/>
              <a:t>direito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 </a:t>
            </a:r>
            <a:r>
              <a:rPr lang="pt-PT" i="1" dirty="0"/>
              <a:t>à</a:t>
            </a:r>
            <a:r>
              <a:rPr lang="en-US" i="1" dirty="0" smtClean="0"/>
              <a:t> </a:t>
            </a:r>
            <a:r>
              <a:rPr lang="en-US" i="1" dirty="0" err="1" smtClean="0"/>
              <a:t>educa</a:t>
            </a:r>
            <a:r>
              <a:rPr lang="pt-PT" i="1" dirty="0" err="1" smtClean="0"/>
              <a:t>ção</a:t>
            </a:r>
            <a:r>
              <a:rPr lang="pt-PT" i="1" dirty="0" smtClean="0"/>
              <a:t>.</a:t>
            </a:r>
          </a:p>
          <a:p>
            <a:pPr marL="0" indent="0">
              <a:buNone/>
            </a:pPr>
            <a:r>
              <a:rPr lang="pt-PT" b="1" dirty="0" smtClean="0"/>
              <a:t>Escola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/>
              <a:t> </a:t>
            </a:r>
            <a:r>
              <a:rPr lang="en-US" i="1" dirty="0" smtClean="0"/>
              <a:t>E a </a:t>
            </a:r>
            <a:r>
              <a:rPr lang="en-US" i="1" dirty="0" err="1" smtClean="0"/>
              <a:t>institui</a:t>
            </a:r>
            <a:r>
              <a:rPr lang="pt-PT" i="1" dirty="0" err="1" smtClean="0"/>
              <a:t>ção</a:t>
            </a:r>
            <a:r>
              <a:rPr lang="en-US" i="1" dirty="0" smtClean="0"/>
              <a:t> que </a:t>
            </a:r>
            <a:r>
              <a:rPr lang="en-US" i="1" dirty="0" err="1" smtClean="0"/>
              <a:t>fornece</a:t>
            </a:r>
            <a:r>
              <a:rPr lang="en-US" i="1" dirty="0" smtClean="0"/>
              <a:t> o </a:t>
            </a:r>
            <a:r>
              <a:rPr lang="en-US" i="1" dirty="0" err="1" smtClean="0"/>
              <a:t>processo</a:t>
            </a:r>
            <a:r>
              <a:rPr lang="en-US" i="1" dirty="0" smtClean="0"/>
              <a:t> de </a:t>
            </a:r>
            <a:r>
              <a:rPr lang="en-US" i="1" dirty="0" err="1" smtClean="0"/>
              <a:t>ensino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i="1" dirty="0" smtClean="0"/>
              <a:t>      para </a:t>
            </a:r>
            <a:r>
              <a:rPr lang="en-US" i="1" dirty="0" err="1" smtClean="0"/>
              <a:t>discentes</a:t>
            </a:r>
            <a:r>
              <a:rPr lang="en-US" i="1" dirty="0" smtClean="0"/>
              <a:t> (</a:t>
            </a:r>
            <a:r>
              <a:rPr lang="en-US" i="1" dirty="0" err="1" smtClean="0"/>
              <a:t>alunos</a:t>
            </a:r>
            <a:r>
              <a:rPr lang="en-US" i="1" dirty="0" smtClean="0"/>
              <a:t>), com </a:t>
            </a:r>
            <a:r>
              <a:rPr lang="en-US" i="1" dirty="0" err="1" smtClean="0"/>
              <a:t>objectivo</a:t>
            </a:r>
            <a:r>
              <a:rPr lang="en-US" i="1" dirty="0" smtClean="0"/>
              <a:t> de </a:t>
            </a:r>
            <a:r>
              <a:rPr lang="en-US" i="1" dirty="0" err="1" smtClean="0"/>
              <a:t>formar</a:t>
            </a:r>
            <a:r>
              <a:rPr lang="en-US" i="1" dirty="0" smtClean="0"/>
              <a:t> e </a:t>
            </a:r>
          </a:p>
          <a:p>
            <a:pPr marL="0" indent="0">
              <a:buNone/>
            </a:pPr>
            <a:r>
              <a:rPr lang="en-US" i="1" dirty="0" smtClean="0"/>
              <a:t>      </a:t>
            </a:r>
            <a:r>
              <a:rPr lang="en-US" i="1" dirty="0" err="1" smtClean="0"/>
              <a:t>desenvolver</a:t>
            </a:r>
            <a:r>
              <a:rPr lang="en-US" i="1" dirty="0" smtClean="0"/>
              <a:t> </a:t>
            </a:r>
            <a:r>
              <a:rPr lang="en-US" i="1" dirty="0" err="1" smtClean="0"/>
              <a:t>cada</a:t>
            </a:r>
            <a:r>
              <a:rPr lang="en-US" i="1" dirty="0" smtClean="0"/>
              <a:t> </a:t>
            </a:r>
            <a:r>
              <a:rPr lang="en-US" i="1" dirty="0" err="1" smtClean="0"/>
              <a:t>indi</a:t>
            </a:r>
            <a:r>
              <a:rPr lang="pt-PT" i="1" dirty="0" err="1"/>
              <a:t>v</a:t>
            </a:r>
            <a:r>
              <a:rPr lang="pt-PT" i="1" dirty="0" err="1" smtClean="0"/>
              <a:t>í</a:t>
            </a:r>
            <a:r>
              <a:rPr lang="en-US" i="1" dirty="0" smtClean="0"/>
              <a:t>duo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seus</a:t>
            </a:r>
            <a:r>
              <a:rPr lang="en-US" i="1" dirty="0" smtClean="0"/>
              <a:t> </a:t>
            </a:r>
            <a:r>
              <a:rPr lang="en-US" i="1" dirty="0" err="1" smtClean="0"/>
              <a:t>aspectos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i="1" dirty="0" smtClean="0"/>
              <a:t>       cultural, social e </a:t>
            </a:r>
            <a:r>
              <a:rPr lang="en-US" i="1" dirty="0" err="1" smtClean="0"/>
              <a:t>cognitivo</a:t>
            </a:r>
            <a:r>
              <a:rPr lang="en-US" i="1" dirty="0" smtClean="0"/>
              <a:t>.</a:t>
            </a:r>
            <a:endParaRPr lang="en-US" b="1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b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336DCA-FFE8-45A9-A7BF-F1B1ACEB72A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44824"/>
            <a:ext cx="33483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</a:t>
            </a:r>
            <a:r>
              <a:rPr lang="pt-PT" dirty="0" err="1"/>
              <a:t>ção</a:t>
            </a:r>
            <a:r>
              <a:rPr lang="en-US" dirty="0" smtClean="0"/>
              <a:t> do </a:t>
            </a:r>
            <a:r>
              <a:rPr lang="en-US" dirty="0" err="1"/>
              <a:t>P</a:t>
            </a:r>
            <a:r>
              <a:rPr lang="en-US" dirty="0" err="1" smtClean="0"/>
              <a:t>roblema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 err="1" smtClean="0"/>
              <a:t>Actualmente</a:t>
            </a:r>
            <a:r>
              <a:rPr lang="en-US" dirty="0" smtClean="0"/>
              <a:t> as </a:t>
            </a:r>
            <a:r>
              <a:rPr lang="en-US" dirty="0" err="1" smtClean="0"/>
              <a:t>Esolcas</a:t>
            </a:r>
            <a:r>
              <a:rPr lang="en-US" dirty="0" smtClean="0"/>
              <a:t> </a:t>
            </a:r>
            <a:r>
              <a:rPr lang="en-US" dirty="0" err="1" smtClean="0"/>
              <a:t>Secund</a:t>
            </a:r>
            <a:r>
              <a:rPr lang="pt-PT" dirty="0"/>
              <a:t>á</a:t>
            </a:r>
            <a:r>
              <a:rPr lang="en-US" dirty="0" smtClean="0"/>
              <a:t>rias do SNE </a:t>
            </a:r>
            <a:r>
              <a:rPr lang="en-US" dirty="0" err="1" smtClean="0"/>
              <a:t>enfretam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/>
              <a:t>Morosidade</a:t>
            </a:r>
            <a:r>
              <a:rPr lang="en-US" dirty="0" smtClean="0"/>
              <a:t> no </a:t>
            </a:r>
            <a:r>
              <a:rPr lang="en-US" dirty="0" err="1" smtClean="0"/>
              <a:t>processo</a:t>
            </a:r>
            <a:r>
              <a:rPr lang="en-US" dirty="0" smtClean="0"/>
              <a:t> das </a:t>
            </a:r>
            <a:r>
              <a:rPr lang="en-US" dirty="0" err="1" smtClean="0"/>
              <a:t>matr</a:t>
            </a:r>
            <a:r>
              <a:rPr lang="pt-PT" dirty="0" smtClean="0"/>
              <a:t>í</a:t>
            </a:r>
            <a:r>
              <a:rPr lang="en-US" dirty="0" err="1" smtClean="0"/>
              <a:t>culas</a:t>
            </a:r>
            <a:r>
              <a:rPr lang="en-US" dirty="0" smtClean="0"/>
              <a:t>;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/>
              <a:t>Processo</a:t>
            </a:r>
            <a:r>
              <a:rPr lang="en-US" dirty="0" smtClean="0"/>
              <a:t> lento de </a:t>
            </a:r>
            <a:r>
              <a:rPr lang="en-US" dirty="0" err="1" smtClean="0"/>
              <a:t>distribui</a:t>
            </a:r>
            <a:r>
              <a:rPr lang="pt-PT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classes e </a:t>
            </a:r>
            <a:r>
              <a:rPr lang="en-US" dirty="0" err="1" smtClean="0"/>
              <a:t>turmas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/>
              <a:t>Demora</a:t>
            </a:r>
            <a:r>
              <a:rPr lang="en-US" dirty="0" smtClean="0"/>
              <a:t> no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emiss</a:t>
            </a:r>
            <a:r>
              <a:rPr lang="pt-PT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certificados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336DCA-FFE8-45A9-A7BF-F1B1ACEB72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24070"/>
            <a:ext cx="3810000" cy="29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Abrangencia</a:t>
            </a:r>
            <a:r>
              <a:rPr lang="en-US" dirty="0" smtClean="0"/>
              <a:t> do Sistema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O SIGE </a:t>
            </a:r>
            <a:r>
              <a:rPr lang="en-US" i="1" dirty="0" err="1" smtClean="0"/>
              <a:t>abrange</a:t>
            </a:r>
            <a:r>
              <a:rPr lang="en-US" i="1" dirty="0" smtClean="0"/>
              <a:t> </a:t>
            </a:r>
            <a:r>
              <a:rPr lang="en-US" i="1" dirty="0" err="1" smtClean="0"/>
              <a:t>toda</a:t>
            </a:r>
            <a:r>
              <a:rPr lang="en-US" i="1" dirty="0" smtClean="0"/>
              <a:t> </a:t>
            </a:r>
            <a:r>
              <a:rPr lang="en-US" i="1" dirty="0" err="1" smtClean="0"/>
              <a:t>comunidade</a:t>
            </a:r>
            <a:r>
              <a:rPr lang="en-US" i="1" dirty="0" smtClean="0"/>
              <a:t> </a:t>
            </a:r>
            <a:r>
              <a:rPr lang="en-US" i="1" dirty="0" err="1" smtClean="0"/>
              <a:t>academica</a:t>
            </a:r>
            <a:r>
              <a:rPr lang="en-US" i="1" dirty="0" smtClean="0"/>
              <a:t>, </a:t>
            </a:r>
            <a:r>
              <a:rPr lang="en-US" i="1" dirty="0" err="1" smtClean="0"/>
              <a:t>desde</a:t>
            </a:r>
            <a:r>
              <a:rPr lang="en-US" i="1" dirty="0" smtClean="0"/>
              <a:t> </a:t>
            </a:r>
            <a:r>
              <a:rPr lang="en-US" i="1" dirty="0" err="1" smtClean="0"/>
              <a:t>os</a:t>
            </a:r>
            <a:r>
              <a:rPr lang="en-US" i="1" dirty="0" smtClean="0"/>
              <a:t> </a:t>
            </a:r>
            <a:r>
              <a:rPr lang="en-US" i="1" dirty="0" err="1" smtClean="0"/>
              <a:t>alunos</a:t>
            </a:r>
            <a:r>
              <a:rPr lang="en-US" i="1" dirty="0" smtClean="0"/>
              <a:t>, </a:t>
            </a:r>
            <a:r>
              <a:rPr lang="en-US" i="1" dirty="0" err="1" smtClean="0"/>
              <a:t>professores</a:t>
            </a:r>
            <a:r>
              <a:rPr lang="en-US" i="1" dirty="0" smtClean="0"/>
              <a:t>, </a:t>
            </a:r>
            <a:r>
              <a:rPr lang="en-US" i="1" dirty="0" err="1" smtClean="0"/>
              <a:t>directores</a:t>
            </a:r>
            <a:r>
              <a:rPr lang="en-US" i="1" dirty="0" smtClean="0"/>
              <a:t> e a </a:t>
            </a:r>
            <a:r>
              <a:rPr lang="en-US" i="1" dirty="0" err="1" smtClean="0"/>
              <a:t>toda</a:t>
            </a:r>
            <a:r>
              <a:rPr lang="en-US" i="1" dirty="0" smtClean="0"/>
              <a:t> </a:t>
            </a:r>
            <a:r>
              <a:rPr lang="en-US" i="1" dirty="0" err="1" smtClean="0"/>
              <a:t>direc</a:t>
            </a:r>
            <a:r>
              <a:rPr lang="pt-PT" i="1" dirty="0" err="1" smtClean="0"/>
              <a:t>ção</a:t>
            </a:r>
            <a:r>
              <a:rPr lang="en-US" i="1" dirty="0" smtClean="0"/>
              <a:t> </a:t>
            </a:r>
            <a:r>
              <a:rPr lang="en-US" i="1" dirty="0" err="1" smtClean="0"/>
              <a:t>administrativa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geral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336DCA-FFE8-45A9-A7BF-F1B1ACEB72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r>
              <a:rPr lang="en-US" dirty="0" smtClean="0"/>
              <a:t> de </a:t>
            </a:r>
            <a:r>
              <a:rPr lang="en-US" dirty="0" err="1" smtClean="0"/>
              <a:t>Solu</a:t>
            </a:r>
            <a:r>
              <a:rPr lang="pt-PT" dirty="0" err="1"/>
              <a:t>ção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Automotiza</a:t>
            </a:r>
            <a:r>
              <a:rPr lang="pt-PT" dirty="0" err="1" smtClean="0"/>
              <a:t>ção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matriculas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Automozatiza</a:t>
            </a:r>
            <a:r>
              <a:rPr lang="pt-PT" dirty="0" err="1" smtClean="0"/>
              <a:t>ção</a:t>
            </a:r>
            <a:r>
              <a:rPr lang="en-US" dirty="0" smtClean="0"/>
              <a:t> da </a:t>
            </a:r>
            <a:r>
              <a:rPr lang="en-US" dirty="0" err="1" smtClean="0"/>
              <a:t>emiss</a:t>
            </a:r>
            <a:r>
              <a:rPr lang="pt-PT" dirty="0" err="1" smtClean="0"/>
              <a:t>ão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escolares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Cria</a:t>
            </a:r>
            <a:r>
              <a:rPr lang="pt-PT" dirty="0" err="1" smtClean="0"/>
              <a:t>ção</a:t>
            </a:r>
            <a:r>
              <a:rPr lang="en-US" dirty="0" smtClean="0"/>
              <a:t> r</a:t>
            </a:r>
            <a:r>
              <a:rPr lang="pt-PT" dirty="0"/>
              <a:t>á</a:t>
            </a:r>
            <a:r>
              <a:rPr lang="en-US" dirty="0" err="1" smtClean="0"/>
              <a:t>pida</a:t>
            </a:r>
            <a:r>
              <a:rPr lang="en-US" dirty="0" smtClean="0"/>
              <a:t> das </a:t>
            </a:r>
            <a:r>
              <a:rPr lang="en-US" dirty="0" err="1" smtClean="0"/>
              <a:t>turmas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336DCA-FFE8-45A9-A7BF-F1B1ACEB72A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0" y="2672916"/>
            <a:ext cx="4500500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Apresenta</a:t>
            </a:r>
            <a:r>
              <a:rPr lang="pt-PT" dirty="0" err="1"/>
              <a:t>ção</a:t>
            </a:r>
            <a:r>
              <a:rPr lang="en-US" dirty="0" smtClean="0"/>
              <a:t> da </a:t>
            </a:r>
            <a:r>
              <a:rPr lang="en-US" dirty="0" err="1" smtClean="0"/>
              <a:t>Proposta</a:t>
            </a:r>
            <a:r>
              <a:rPr lang="en-US" dirty="0" smtClean="0"/>
              <a:t> de </a:t>
            </a:r>
            <a:r>
              <a:rPr lang="en-US" dirty="0" err="1" smtClean="0"/>
              <a:t>Solu</a:t>
            </a:r>
            <a:r>
              <a:rPr lang="pt-PT" dirty="0" err="1"/>
              <a:t>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8000" i="1" dirty="0" smtClean="0">
                <a:solidFill>
                  <a:srgbClr val="00B050"/>
                </a:solidFill>
              </a:rPr>
              <a:t>SIGE</a:t>
            </a:r>
            <a:endParaRPr lang="en-US" sz="8000" i="1" dirty="0">
              <a:solidFill>
                <a:srgbClr val="00B050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336DCA-FFE8-45A9-A7BF-F1B1ACEB72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8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FIM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i="1" dirty="0" smtClean="0"/>
              <a:t>Obrigado Pela Aten</a:t>
            </a:r>
            <a:r>
              <a:rPr lang="pt-PT" sz="4800" b="1" i="1" dirty="0" err="1" smtClean="0"/>
              <a:t>ção</a:t>
            </a:r>
            <a:r>
              <a:rPr lang="pt-PT" sz="4800" b="1" i="1" dirty="0" smtClean="0"/>
              <a:t>!</a:t>
            </a:r>
            <a:endParaRPr lang="en-US" sz="4800" b="1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336DCA-FFE8-45A9-A7BF-F1B1ACEB72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231</Words>
  <Application>Microsoft Office PowerPoint</Application>
  <PresentationFormat>Apresentação no Ecrã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Symbol</vt:lpstr>
      <vt:lpstr>Wingdings</vt:lpstr>
      <vt:lpstr>Tema do Office</vt:lpstr>
      <vt:lpstr>Desenvolvimento de Sistema de gestÃO escolar</vt:lpstr>
      <vt:lpstr>Objectivos</vt:lpstr>
      <vt:lpstr>Conceitos Gerais</vt:lpstr>
      <vt:lpstr>Descrição do Problema</vt:lpstr>
      <vt:lpstr>Abrangencia do Sistema</vt:lpstr>
      <vt:lpstr>Proposta de Solução </vt:lpstr>
      <vt:lpstr>Apresentação da Proposta de Solução</vt:lpstr>
      <vt:lpstr>FIM</vt:lpstr>
    </vt:vector>
  </TitlesOfParts>
  <Company>LNEC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Helder David</dc:creator>
  <cp:lastModifiedBy>Ricardo Manhice</cp:lastModifiedBy>
  <cp:revision>121</cp:revision>
  <cp:lastPrinted>2019-06-16T21:45:53Z</cp:lastPrinted>
  <dcterms:created xsi:type="dcterms:W3CDTF">2011-10-10T09:51:20Z</dcterms:created>
  <dcterms:modified xsi:type="dcterms:W3CDTF">2019-09-19T14:38:44Z</dcterms:modified>
</cp:coreProperties>
</file>