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3960" r:id="rId2"/>
  </p:sldMasterIdLst>
  <p:notesMasterIdLst>
    <p:notesMasterId r:id="rId20"/>
  </p:notesMasterIdLst>
  <p:sldIdLst>
    <p:sldId id="302" r:id="rId3"/>
    <p:sldId id="256" r:id="rId4"/>
    <p:sldId id="303" r:id="rId5"/>
    <p:sldId id="346" r:id="rId6"/>
    <p:sldId id="257" r:id="rId7"/>
    <p:sldId id="337" r:id="rId8"/>
    <p:sldId id="343" r:id="rId9"/>
    <p:sldId id="338" r:id="rId10"/>
    <p:sldId id="340" r:id="rId11"/>
    <p:sldId id="349" r:id="rId12"/>
    <p:sldId id="350" r:id="rId13"/>
    <p:sldId id="341" r:id="rId14"/>
    <p:sldId id="347" r:id="rId15"/>
    <p:sldId id="348" r:id="rId16"/>
    <p:sldId id="332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88" autoAdjust="0"/>
  </p:normalViewPr>
  <p:slideViewPr>
    <p:cSldViewPr>
      <p:cViewPr varScale="1">
        <p:scale>
          <a:sx n="84" d="100"/>
          <a:sy n="84" d="100"/>
        </p:scale>
        <p:origin x="69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88F51-A435-4CED-9296-5B209AE2C655}" type="datetimeFigureOut">
              <a:rPr lang="pt-PT" smtClean="0"/>
              <a:t>22/11/2019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D45C9-A8A0-4B80-B42E-31F559AA72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1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D45C9-A8A0-4B80-B42E-31F559AA724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43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D45C9-A8A0-4B80-B42E-31F559AA724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884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6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0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0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9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2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1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5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8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 spd="med"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80920" cy="387930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3200" dirty="0">
                <a:latin typeface="Times New Roman" pitchFamily="18" charset="0"/>
                <a:cs typeface="Times New Roman" pitchFamily="18" charset="0"/>
              </a:rPr>
            </a:br>
            <a:r>
              <a:rPr lang="pt-PT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3200" dirty="0">
                <a:latin typeface="Times New Roman" pitchFamily="18" charset="0"/>
                <a:cs typeface="Times New Roman" pitchFamily="18" charset="0"/>
              </a:rPr>
            </a:br>
            <a:r>
              <a:rPr lang="pt-P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UNIVERSIDADE EDUARDO MONDLANE </a:t>
            </a:r>
            <a:br>
              <a:rPr lang="pt-P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P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P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FACULDADE DE ENGENHARIA</a:t>
            </a:r>
            <a:br>
              <a:rPr lang="pt-P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PT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DEPARTAMENTO DE ENGENHARIA ELECTROTÉCNICA</a:t>
            </a:r>
            <a:r>
              <a:rPr lang="pt-PT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PT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PT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ENGENHARIA INFORMÁTICA</a:t>
            </a:r>
            <a:br>
              <a:rPr lang="pt-PT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PT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uem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381000"/>
            <a:ext cx="16002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r>
              <a:rPr lang="en-US" dirty="0"/>
              <a:t> do </a:t>
            </a:r>
            <a:r>
              <a:rPr lang="en-US" dirty="0" err="1"/>
              <a:t>projecto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32" y="1752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14400"/>
            <a:ext cx="4584589" cy="2755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800600"/>
            <a:ext cx="2743200" cy="12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Fluxo de Aprovação de Solicitação de Mudança</a:t>
            </a:r>
            <a:br>
              <a:rPr lang="pt-PT" b="1" dirty="0"/>
            </a:br>
            <a:endParaRPr lang="pt-PT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239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6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Ferramentas Utilizadas No Projecto</a:t>
            </a:r>
          </a:p>
        </p:txBody>
      </p:sp>
      <p:pic>
        <p:nvPicPr>
          <p:cNvPr id="4" name="Picture 2" descr="C:\Users\asus\Downloads\Documents\1_oKtUIXORWEjXLh7aNg4E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79757"/>
            <a:ext cx="2569586" cy="17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asus\Downloads\Documents\1_d1oxh4HnicCCx6eWB9ien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2752307" cy="15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sus\Downloads\Documents\1_mtsk3fQ_BRemFidhkel3d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04165"/>
            <a:ext cx="3312368" cy="18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asus\Downloads\Documents\visual-studio-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43226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asus\Downloads\Documents\21b620ddf6a2102ee5d898c99d536db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38658"/>
            <a:ext cx="2653927" cy="139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sus\Downloads\transferi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" y="2119638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33" y="94398"/>
            <a:ext cx="7772400" cy="1609344"/>
          </a:xfrm>
        </p:spPr>
        <p:txBody>
          <a:bodyPr/>
          <a:lstStyle/>
          <a:p>
            <a:r>
              <a:rPr lang="pt-PT" dirty="0"/>
              <a:t>Linguagens e </a:t>
            </a:r>
            <a:r>
              <a:rPr lang="pt-PT" i="1" dirty="0" err="1"/>
              <a:t>frameworks</a:t>
            </a:r>
            <a:r>
              <a:rPr lang="pt-PT" dirty="0"/>
              <a:t> Usados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9372" y="1600200"/>
            <a:ext cx="8785123" cy="468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914400" rtl="0" eaLnBrk="1" latinLnBrk="0" hangingPunct="1">
              <a:lnSpc>
                <a:spcPct val="125000"/>
              </a:lnSpc>
              <a:spcBef>
                <a:spcPts val="600"/>
              </a:spcBef>
              <a:buClr>
                <a:srgbClr val="01426A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25000"/>
              </a:lnSpc>
              <a:spcBef>
                <a:spcPts val="600"/>
              </a:spcBef>
              <a:buClr>
                <a:srgbClr val="01426A"/>
              </a:buClr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lnSpc>
                <a:spcPct val="125000"/>
              </a:lnSpc>
              <a:spcBef>
                <a:spcPts val="600"/>
              </a:spcBef>
              <a:buClr>
                <a:srgbClr val="01426A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-268288" algn="l" defTabSz="914400" rtl="0" eaLnBrk="1" latinLnBrk="0" hangingPunct="1">
              <a:lnSpc>
                <a:spcPct val="125000"/>
              </a:lnSpc>
              <a:spcBef>
                <a:spcPts val="600"/>
              </a:spcBef>
              <a:buClr>
                <a:srgbClr val="92D05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8288" algn="l" defTabSz="914400" rtl="0" eaLnBrk="1" latinLnBrk="0" hangingPunct="1">
              <a:lnSpc>
                <a:spcPct val="125000"/>
              </a:lnSpc>
              <a:spcBef>
                <a:spcPts val="600"/>
              </a:spcBef>
              <a:buClr>
                <a:srgbClr val="92D05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PT" sz="2800" b="1" i="1" dirty="0"/>
          </a:p>
          <a:p>
            <a:pPr algn="just"/>
            <a:endParaRPr lang="pt-PT" sz="2800" b="1" dirty="0"/>
          </a:p>
          <a:p>
            <a:pPr algn="just"/>
            <a:endParaRPr lang="pt-PT" sz="2800" b="1" dirty="0"/>
          </a:p>
          <a:p>
            <a:pPr marL="0" indent="0" algn="just">
              <a:buNone/>
            </a:pPr>
            <a:r>
              <a:rPr lang="pt-PT" sz="2800" b="1" dirty="0"/>
              <a:t> </a:t>
            </a:r>
            <a:r>
              <a:rPr lang="pt-PT" dirty="0"/>
              <a:t> </a:t>
            </a:r>
          </a:p>
        </p:txBody>
      </p:sp>
      <p:pic>
        <p:nvPicPr>
          <p:cNvPr id="5" name="Picture 3" descr="C:\Users\asus\Downloads\Documents\1200px-HTML5_logo_and_wordma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" y="1454329"/>
            <a:ext cx="1692188" cy="16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sus\Downloads\css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18" y="1408339"/>
            <a:ext cx="1224136" cy="17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sus\Downloads\js-logo-badg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5" y="3320799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786A378-30DF-4F0E-8F4E-E6628527F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3695525"/>
            <a:ext cx="3514725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CDCDD29-AF31-4D19-B429-D086FD855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77" y="1703742"/>
            <a:ext cx="2313216" cy="1295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143C35-C03B-47CA-B369-F1E823415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03" y="1678978"/>
            <a:ext cx="2200275" cy="1320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103281D-DDE5-4D90-B563-DE97B291A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61" y="3790293"/>
            <a:ext cx="2050873" cy="11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67000"/>
            <a:ext cx="6324600" cy="1600200"/>
          </a:xfrm>
        </p:spPr>
        <p:txBody>
          <a:bodyPr/>
          <a:lstStyle/>
          <a:p>
            <a:pPr algn="ctr"/>
            <a:r>
              <a:rPr lang="pt-PT" dirty="0"/>
              <a:t> </a:t>
            </a:r>
            <a:r>
              <a:rPr lang="pt-PT" b="1" dirty="0"/>
              <a:t>Demonstração do </a:t>
            </a:r>
            <a:r>
              <a:rPr lang="pt-PT" dirty="0"/>
              <a:t> </a:t>
            </a:r>
            <a:r>
              <a:rPr lang="pt-PT" b="1" dirty="0"/>
              <a:t>Protótipo </a:t>
            </a:r>
          </a:p>
        </p:txBody>
      </p:sp>
    </p:spTree>
    <p:extLst>
      <p:ext uri="{BB962C8B-B14F-4D97-AF65-F5344CB8AC3E}">
        <p14:creationId xmlns:p14="http://schemas.microsoft.com/office/powerpoint/2010/main" val="19876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590800"/>
            <a:ext cx="7315200" cy="1325563"/>
          </a:xfrm>
        </p:spPr>
        <p:txBody>
          <a:bodyPr/>
          <a:lstStyle/>
          <a:p>
            <a:pPr algn="ctr"/>
            <a:r>
              <a:rPr lang="pt-PT" b="1" dirty="0"/>
              <a:t>Conclusão </a:t>
            </a:r>
          </a:p>
        </p:txBody>
      </p:sp>
    </p:spTree>
    <p:extLst>
      <p:ext uri="{BB962C8B-B14F-4D97-AF65-F5344CB8AC3E}">
        <p14:creationId xmlns:p14="http://schemas.microsoft.com/office/powerpoint/2010/main" val="23790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620000" cy="1397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Obrigado pela </a:t>
            </a:r>
            <a:r>
              <a:rPr lang="en-US" dirty="0" err="1">
                <a:cs typeface="Times New Roman" pitchFamily="18" charset="0"/>
              </a:rPr>
              <a:t>aten</a:t>
            </a:r>
            <a:r>
              <a:rPr lang="pt-PT" dirty="0" err="1">
                <a:cs typeface="Times New Roman" pitchFamily="18" charset="0"/>
              </a:rPr>
              <a:t>ção</a:t>
            </a:r>
            <a:r>
              <a:rPr lang="pt-PT" dirty="0">
                <a:cs typeface="Times New Roman" pitchFamily="18" charset="0"/>
              </a:rPr>
              <a:t>!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85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676400"/>
            <a:ext cx="5715000" cy="2286000"/>
          </a:xfrm>
        </p:spPr>
        <p:txBody>
          <a:bodyPr>
            <a:normAutofit/>
          </a:bodyPr>
          <a:lstStyle/>
          <a:p>
            <a:pPr lvl="0" algn="ctr" defTabSz="1097280">
              <a:lnSpc>
                <a:spcPct val="90000"/>
              </a:lnSpc>
              <a:spcBef>
                <a:spcPts val="1200"/>
              </a:spcBef>
            </a:pPr>
            <a:r>
              <a:rPr lang="pt-PT" sz="3400" b="1" dirty="0">
                <a:ea typeface="+mn-ea"/>
                <a:cs typeface="Arial" pitchFamily="34" charset="0"/>
              </a:rPr>
              <a:t>Engenharia de Software II</a:t>
            </a:r>
            <a:r>
              <a:rPr lang="pt-PT" sz="2000" b="1" dirty="0">
                <a:ea typeface="+mn-ea"/>
                <a:cs typeface="Arial" pitchFamily="34" charset="0"/>
              </a:rPr>
              <a:t/>
            </a:r>
            <a:br>
              <a:rPr lang="pt-PT" sz="2000" b="1" dirty="0">
                <a:ea typeface="+mn-ea"/>
                <a:cs typeface="Arial" pitchFamily="34" charset="0"/>
              </a:rPr>
            </a:br>
            <a:r>
              <a:rPr lang="pt-PT" sz="2000" b="1" dirty="0">
                <a:ea typeface="+mn-ea"/>
                <a:cs typeface="Arial" pitchFamily="34" charset="0"/>
              </a:rPr>
              <a:t/>
            </a:r>
            <a:br>
              <a:rPr lang="pt-PT" sz="2000" b="1" dirty="0">
                <a:ea typeface="+mn-ea"/>
                <a:cs typeface="Arial" pitchFamily="34" charset="0"/>
              </a:rPr>
            </a:br>
            <a:r>
              <a:rPr lang="pt-PT" sz="2000" b="1" dirty="0">
                <a:ea typeface="+mn-ea"/>
                <a:cs typeface="Arial" pitchFamily="34" charset="0"/>
              </a:rPr>
              <a:t/>
            </a:r>
            <a:br>
              <a:rPr lang="pt-PT" sz="2000" b="1" dirty="0">
                <a:ea typeface="+mn-ea"/>
                <a:cs typeface="Arial" pitchFamily="34" charset="0"/>
              </a:rPr>
            </a:br>
            <a:r>
              <a:rPr lang="pt-PT" sz="2000" b="1" dirty="0">
                <a:ea typeface="+mn-ea"/>
                <a:cs typeface="Arial" pitchFamily="34" charset="0"/>
              </a:rPr>
              <a:t/>
            </a:r>
            <a:br>
              <a:rPr lang="pt-PT" sz="2000" b="1" dirty="0">
                <a:ea typeface="+mn-ea"/>
                <a:cs typeface="Arial" pitchFamily="34" charset="0"/>
              </a:rPr>
            </a:br>
            <a:endParaRPr lang="pt-PT" sz="3200" dirty="0"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2743200"/>
            <a:ext cx="601980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cs typeface="Times New Roman" pitchFamily="18" charset="0"/>
              </a:rPr>
              <a:t>Tema: </a:t>
            </a:r>
            <a:r>
              <a:rPr lang="pt-PT" sz="2400" dirty="0">
                <a:cs typeface="Times New Roman" pitchFamily="18" charset="0"/>
              </a:rPr>
              <a:t>Desenvolvimento de </a:t>
            </a:r>
            <a:r>
              <a:rPr lang="pt-PT" sz="2400" dirty="0"/>
              <a:t>Sistema Integrado de Gestão Escolar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0" y="5486400"/>
            <a:ext cx="4419600" cy="69007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97280">
              <a:spcBef>
                <a:spcPts val="1200"/>
              </a:spcBef>
            </a:pPr>
            <a:r>
              <a:rPr lang="en-US" sz="2400" dirty="0">
                <a:cs typeface="Times New Roman" pitchFamily="18" charset="0"/>
              </a:rPr>
              <a:t>          Maputo, </a:t>
            </a:r>
            <a:r>
              <a:rPr lang="en-US" sz="2400" dirty="0" err="1">
                <a:cs typeface="Times New Roman" pitchFamily="18" charset="0"/>
              </a:rPr>
              <a:t>Novembro</a:t>
            </a:r>
            <a:r>
              <a:rPr lang="en-US" sz="2400" dirty="0">
                <a:cs typeface="Times New Roman" pitchFamily="18" charset="0"/>
              </a:rPr>
              <a:t> de 2019</a:t>
            </a:r>
            <a:endParaRPr lang="pt-PT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/>
          <p:nvPr/>
        </p:nvSpPr>
        <p:spPr>
          <a:xfrm>
            <a:off x="4572000" y="4191000"/>
            <a:ext cx="4038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latin typeface="+mj-lt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+mj-lt"/>
                <a:cs typeface="Times New Roman" panose="02020603050405020304" pitchFamily="18" charset="0"/>
              </a:rPr>
              <a:t>Regente: </a:t>
            </a:r>
            <a:r>
              <a:rPr lang="pt-BR" sz="2400" dirty="0">
                <a:cs typeface="Times New Roman" panose="02020603050405020304" pitchFamily="18" charset="0"/>
              </a:rPr>
              <a:t>dr. Vali Issufo</a:t>
            </a:r>
            <a:endParaRPr lang="pt-PT" sz="2400" dirty="0"/>
          </a:p>
          <a:p>
            <a:r>
              <a:rPr lang="pt-PT" sz="2400" dirty="0"/>
              <a:t>	</a:t>
            </a:r>
          </a:p>
          <a:p>
            <a:r>
              <a:rPr lang="pt-BR" sz="2400" b="1" dirty="0">
                <a:latin typeface="+mj-lt"/>
                <a:cs typeface="Times New Roman" panose="02020603050405020304" pitchFamily="18" charset="0"/>
              </a:rPr>
              <a:t>Assistente: </a:t>
            </a:r>
            <a:r>
              <a:rPr lang="pt-BR" sz="2400" dirty="0">
                <a:cs typeface="Times New Roman" panose="02020603050405020304" pitchFamily="18" charset="0"/>
              </a:rPr>
              <a:t>Edson Michaque</a:t>
            </a:r>
          </a:p>
          <a:p>
            <a:endParaRPr lang="pt-BR" sz="2800" dirty="0"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CaixaDeTexto 6"/>
          <p:cNvSpPr txBox="1"/>
          <p:nvPr/>
        </p:nvSpPr>
        <p:spPr>
          <a:xfrm>
            <a:off x="381000" y="838200"/>
            <a:ext cx="46591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+mj-lt"/>
                <a:cs typeface="Arial" pitchFamily="34" charset="0"/>
              </a:rPr>
              <a:t>Discentes:</a:t>
            </a:r>
          </a:p>
          <a:p>
            <a:endParaRPr lang="pt-BR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  <a:cs typeface="Times New Roman" panose="02020603050405020304" pitchFamily="18" charset="0"/>
              </a:rPr>
              <a:t>Barato, Cândido Ernesto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Bucene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Cláudio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Daniel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Churana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Euclésia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Cádia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  <a:cs typeface="Times New Roman" panose="02020603050405020304" pitchFamily="18" charset="0"/>
              </a:rPr>
              <a:t>Manhice, Ricardo Orlando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  <a:cs typeface="Times New Roman" panose="02020603050405020304" pitchFamily="18" charset="0"/>
              </a:rPr>
              <a:t>Mazivila, Eurico Inácio 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  <a:cs typeface="Times New Roman" panose="02020603050405020304" pitchFamily="18" charset="0"/>
              </a:rPr>
              <a:t>Mondlane, Paulo Titos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  <a:cs typeface="Times New Roman" panose="02020603050405020304" pitchFamily="18" charset="0"/>
              </a:rPr>
              <a:t>Nhantumbo, Absalão Nélio </a:t>
            </a:r>
          </a:p>
          <a:p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3000" dirty="0"/>
              <a:t>Introdução</a:t>
            </a:r>
          </a:p>
          <a:p>
            <a:r>
              <a:rPr lang="pt-PT" sz="3000" dirty="0"/>
              <a:t>Finalidade do Projecto</a:t>
            </a:r>
          </a:p>
          <a:p>
            <a:r>
              <a:rPr lang="pt-PT" sz="3000" dirty="0"/>
              <a:t>Descrição de Módulos</a:t>
            </a:r>
          </a:p>
          <a:p>
            <a:r>
              <a:rPr lang="pt-PT" sz="3000" dirty="0"/>
              <a:t>Arquitectura do Sistema</a:t>
            </a:r>
          </a:p>
          <a:p>
            <a:r>
              <a:rPr lang="pt-PT" sz="3000" dirty="0"/>
              <a:t>Hierarquia dos Papéis do Projecto</a:t>
            </a:r>
          </a:p>
          <a:p>
            <a:r>
              <a:rPr lang="pt-PT" sz="3000" dirty="0"/>
              <a:t>Cronograma do Projecto</a:t>
            </a:r>
          </a:p>
          <a:p>
            <a:r>
              <a:rPr lang="pt-PT" sz="3000" dirty="0"/>
              <a:t>Lista de Ferramentas Utilizadas</a:t>
            </a:r>
          </a:p>
          <a:p>
            <a:r>
              <a:rPr lang="pt-PT" sz="3000" dirty="0"/>
              <a:t>Demonstração prática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2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300" b="1" cap="small" dirty="0"/>
              <a:t>Introdução</a:t>
            </a:r>
            <a:r>
              <a:rPr lang="pt-PT" b="1" cap="small" dirty="0"/>
              <a:t/>
            </a:r>
            <a:br>
              <a:rPr lang="pt-PT" b="1" cap="small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70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projecto</a:t>
            </a:r>
            <a:r>
              <a:rPr lang="en-US" dirty="0"/>
              <a:t>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dirty="0"/>
              <a:t>O SIGE</a:t>
            </a:r>
            <a:r>
              <a:rPr lang="pt-PT" b="1" dirty="0"/>
              <a:t> </a:t>
            </a:r>
            <a:r>
              <a:rPr lang="pt-PT" dirty="0"/>
              <a:t>tem por finalidade automatizar a gestão de processos pedagógicos abrangendo as seguintes áreas:</a:t>
            </a:r>
            <a:r>
              <a:rPr lang="pt-PT" b="1" dirty="0"/>
              <a:t> </a:t>
            </a:r>
            <a:r>
              <a:rPr lang="pt-PT" dirty="0"/>
              <a:t>Gestão de matrículas dos alunos</a:t>
            </a:r>
            <a:r>
              <a:rPr lang="pt-PT" b="1" dirty="0"/>
              <a:t>, </a:t>
            </a:r>
            <a:r>
              <a:rPr lang="pt-PT" dirty="0"/>
              <a:t>Gestão de documentos dos alunos</a:t>
            </a:r>
            <a:r>
              <a:rPr lang="pt-PT" b="1" dirty="0"/>
              <a:t>, </a:t>
            </a:r>
            <a:r>
              <a:rPr lang="pt-PT" dirty="0"/>
              <a:t>Gestão de transferência de alunos</a:t>
            </a:r>
            <a:r>
              <a:rPr lang="pt-PT" b="1" dirty="0"/>
              <a:t>, </a:t>
            </a:r>
            <a:r>
              <a:rPr lang="pt-PT" dirty="0"/>
              <a:t>Gestão das turmas dos alunos</a:t>
            </a:r>
            <a:r>
              <a:rPr lang="pt-PT" b="1" dirty="0"/>
              <a:t>, </a:t>
            </a:r>
            <a:r>
              <a:rPr lang="pt-PT" dirty="0"/>
              <a:t>Gestão dos diários dos professores</a:t>
            </a:r>
            <a:r>
              <a:rPr lang="pt-PT" b="1" dirty="0"/>
              <a:t>, </a:t>
            </a:r>
            <a:r>
              <a:rPr lang="pt-PT" dirty="0"/>
              <a:t>Gestão das notas dos alunos</a:t>
            </a:r>
            <a:r>
              <a:rPr lang="pt-PT" b="1" dirty="0"/>
              <a:t>, </a:t>
            </a:r>
            <a:r>
              <a:rPr lang="pt-PT" dirty="0"/>
              <a:t>Gestão da frequência dos alunos</a:t>
            </a:r>
            <a:r>
              <a:rPr lang="pt-PT" b="1" dirty="0"/>
              <a:t>, </a:t>
            </a:r>
            <a:r>
              <a:rPr lang="pt-PT" dirty="0"/>
              <a:t>Gestão da carga horária dos alunos</a:t>
            </a:r>
            <a:r>
              <a:rPr lang="pt-PT" b="1" dirty="0"/>
              <a:t>, </a:t>
            </a:r>
            <a:r>
              <a:rPr lang="pt-PT" dirty="0"/>
              <a:t>Gestão dos conteúdos ministrados pelos professores</a:t>
            </a:r>
            <a:r>
              <a:rPr lang="pt-PT" b="1" dirty="0"/>
              <a:t>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08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de </a:t>
            </a:r>
            <a:r>
              <a:rPr lang="en-US" dirty="0" err="1"/>
              <a:t>módulos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419600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O Módulo Administrativo se encarrega em cuidar dos assuntos ligados à administração de sistema, isto é, cuida dos níveis de acesso e gere as contas dos utilizadores do sistema. </a:t>
            </a:r>
          </a:p>
          <a:p>
            <a:pPr algn="just"/>
            <a:r>
              <a:rPr lang="pt-PT" dirty="0"/>
              <a:t>O Módulo de Matrículas é o responsável pelas funcionalidades de realização, renovação e anulação de matrículas. </a:t>
            </a:r>
          </a:p>
          <a:p>
            <a:pPr algn="just"/>
            <a:r>
              <a:rPr lang="pt-PT" dirty="0"/>
              <a:t>O módulo de turmas é o responsável por realizar </a:t>
            </a:r>
            <a:r>
              <a:rPr lang="pt-PT" dirty="0" err="1"/>
              <a:t>actividades</a:t>
            </a:r>
            <a:r>
              <a:rPr lang="pt-PT" dirty="0"/>
              <a:t> ligadas às turmas como criação, geração de horários e alocação de professores a cada turma.</a:t>
            </a:r>
          </a:p>
          <a:p>
            <a:pPr algn="just"/>
            <a:r>
              <a:rPr lang="pt-PT" dirty="0"/>
              <a:t> O Módulo de Avaliações se encarrega em cuidar dos assuntos relacionado com avaliações dos alunos, como é o caso da marcação e publicação dos resultados das avaliações (testes normais, testes trimestrais, exames e outras avaliações).</a:t>
            </a:r>
          </a:p>
          <a:p>
            <a:pPr marL="0" indent="0" algn="just">
              <a:buNone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642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pt-PT" dirty="0"/>
          </a:p>
        </p:txBody>
      </p:sp>
      <p:pic>
        <p:nvPicPr>
          <p:cNvPr id="4" name="Content Placeholder 3" descr="img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791200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7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Hierarquia dos papéis do </a:t>
            </a:r>
            <a:r>
              <a:rPr lang="pt-PT" b="1" dirty="0" err="1"/>
              <a:t>projecto</a:t>
            </a:r>
            <a:endParaRPr lang="pt-PT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78" y="2123190"/>
            <a:ext cx="7243643" cy="4046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81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2724</TotalTime>
  <Words>232</Words>
  <Application>Microsoft Office PowerPoint</Application>
  <PresentationFormat>On-screen Show (4:3)</PresentationFormat>
  <Paragraphs>51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Times New Roman</vt:lpstr>
      <vt:lpstr>Wingdings</vt:lpstr>
      <vt:lpstr>1_Wood Type</vt:lpstr>
      <vt:lpstr>Wood Type</vt:lpstr>
      <vt:lpstr>  UNIVERSIDADE EDUARDO MONDLANE   FACULDADE DE ENGENHARIA DEPARTAMENTO DE ENGENHARIA ELECTROTÉCNICA  ENGENHARIA INFORMÁTICA  </vt:lpstr>
      <vt:lpstr>Engenharia de Software II    </vt:lpstr>
      <vt:lpstr>PowerPoint Presentation</vt:lpstr>
      <vt:lpstr>Agenda</vt:lpstr>
      <vt:lpstr>Introdução </vt:lpstr>
      <vt:lpstr>Finalidade do projecto </vt:lpstr>
      <vt:lpstr>Descrição de módulos</vt:lpstr>
      <vt:lpstr>Arquitectura do sistema</vt:lpstr>
      <vt:lpstr>Hierarquia dos papéis do projecto</vt:lpstr>
      <vt:lpstr>Cronograma do projecto</vt:lpstr>
      <vt:lpstr>PowerPoint Presentation</vt:lpstr>
      <vt:lpstr>Fluxo de Aprovação de Solicitação de Mudança </vt:lpstr>
      <vt:lpstr>Lista de Ferramentas Utilizadas No Projecto</vt:lpstr>
      <vt:lpstr>Linguagens e frameworks Usados</vt:lpstr>
      <vt:lpstr> Demonstração do  Protótipo </vt:lpstr>
      <vt:lpstr>Conclusão </vt:lpstr>
      <vt:lpstr>Obrigado pela atenção!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ENGENHARIA DEPARTAMENTO DE ENGENHARIA ELECTROTÉCNICA ENGENHARIA INFORMÁTICA  SGBD Cassandra</dc:title>
  <dc:creator>asus</dc:creator>
  <cp:lastModifiedBy>paulo mondlane</cp:lastModifiedBy>
  <cp:revision>191</cp:revision>
  <dcterms:created xsi:type="dcterms:W3CDTF">2006-08-16T00:00:00Z</dcterms:created>
  <dcterms:modified xsi:type="dcterms:W3CDTF">2019-11-22T12:32:07Z</dcterms:modified>
</cp:coreProperties>
</file>