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4"/>
  </p:sldMasterIdLst>
  <p:notesMasterIdLst>
    <p:notesMasterId r:id="rId53"/>
  </p:notesMasterIdLst>
  <p:sldIdLst>
    <p:sldId id="317" r:id="rId5"/>
    <p:sldId id="257" r:id="rId6"/>
    <p:sldId id="259" r:id="rId7"/>
    <p:sldId id="261" r:id="rId8"/>
    <p:sldId id="262" r:id="rId9"/>
    <p:sldId id="263" r:id="rId10"/>
    <p:sldId id="264" r:id="rId11"/>
    <p:sldId id="265" r:id="rId12"/>
    <p:sldId id="266"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9" r:id="rId31"/>
    <p:sldId id="290" r:id="rId32"/>
    <p:sldId id="291" r:id="rId33"/>
    <p:sldId id="292" r:id="rId34"/>
    <p:sldId id="293" r:id="rId35"/>
    <p:sldId id="294" r:id="rId36"/>
    <p:sldId id="296" r:id="rId37"/>
    <p:sldId id="297" r:id="rId38"/>
    <p:sldId id="298" r:id="rId39"/>
    <p:sldId id="299" r:id="rId40"/>
    <p:sldId id="300" r:id="rId41"/>
    <p:sldId id="301" r:id="rId42"/>
    <p:sldId id="302" r:id="rId43"/>
    <p:sldId id="304" r:id="rId44"/>
    <p:sldId id="305" r:id="rId45"/>
    <p:sldId id="306" r:id="rId46"/>
    <p:sldId id="307" r:id="rId47"/>
    <p:sldId id="308" r:id="rId48"/>
    <p:sldId id="309" r:id="rId49"/>
    <p:sldId id="310" r:id="rId50"/>
    <p:sldId id="311" r:id="rId51"/>
    <p:sldId id="31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urier New" pitchFamily="49" charset="0"/>
        <a:ea typeface="+mn-ea"/>
        <a:cs typeface="+mn-cs"/>
      </a:defRPr>
    </a:lvl1pPr>
    <a:lvl2pPr marL="457200" algn="l" rtl="0" fontAlgn="base">
      <a:spcBef>
        <a:spcPct val="0"/>
      </a:spcBef>
      <a:spcAft>
        <a:spcPct val="0"/>
      </a:spcAft>
      <a:defRPr kern="1200">
        <a:solidFill>
          <a:schemeClr val="tx1"/>
        </a:solidFill>
        <a:latin typeface="Courier New" pitchFamily="49" charset="0"/>
        <a:ea typeface="+mn-ea"/>
        <a:cs typeface="+mn-cs"/>
      </a:defRPr>
    </a:lvl2pPr>
    <a:lvl3pPr marL="914400" algn="l" rtl="0" fontAlgn="base">
      <a:spcBef>
        <a:spcPct val="0"/>
      </a:spcBef>
      <a:spcAft>
        <a:spcPct val="0"/>
      </a:spcAft>
      <a:defRPr kern="1200">
        <a:solidFill>
          <a:schemeClr val="tx1"/>
        </a:solidFill>
        <a:latin typeface="Courier New" pitchFamily="49" charset="0"/>
        <a:ea typeface="+mn-ea"/>
        <a:cs typeface="+mn-cs"/>
      </a:defRPr>
    </a:lvl3pPr>
    <a:lvl4pPr marL="1371600" algn="l" rtl="0" fontAlgn="base">
      <a:spcBef>
        <a:spcPct val="0"/>
      </a:spcBef>
      <a:spcAft>
        <a:spcPct val="0"/>
      </a:spcAft>
      <a:defRPr kern="1200">
        <a:solidFill>
          <a:schemeClr val="tx1"/>
        </a:solidFill>
        <a:latin typeface="Courier New" pitchFamily="49" charset="0"/>
        <a:ea typeface="+mn-ea"/>
        <a:cs typeface="+mn-cs"/>
      </a:defRPr>
    </a:lvl4pPr>
    <a:lvl5pPr marL="1828800" algn="l" rtl="0" fontAlgn="base">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200"/>
    <a:srgbClr val="D1D10D"/>
    <a:srgbClr val="800080"/>
    <a:srgbClr val="0000FF"/>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76547" autoAdjust="0"/>
  </p:normalViewPr>
  <p:slideViewPr>
    <p:cSldViewPr>
      <p:cViewPr varScale="1">
        <p:scale>
          <a:sx n="124" d="100"/>
          <a:sy n="124" d="100"/>
        </p:scale>
        <p:origin x="28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4EA58F89-BC45-4050-A787-F766281BBE11}" type="slidenum">
              <a:rPr lang="en-US"/>
              <a:pPr>
                <a:defRPr/>
              </a:pPr>
              <a:t>‹nr.›</a:t>
            </a:fld>
            <a:endParaRPr lang="en-US"/>
          </a:p>
        </p:txBody>
      </p:sp>
    </p:spTree>
    <p:extLst>
      <p:ext uri="{BB962C8B-B14F-4D97-AF65-F5344CB8AC3E}">
        <p14:creationId xmlns:p14="http://schemas.microsoft.com/office/powerpoint/2010/main" val="2290444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First,</a:t>
            </a:r>
            <a:r>
              <a:rPr lang="en-US" baseline="0"/>
              <a:t> I would like to thank Uncle Bob Martin and Object Mentor for the bowling game kata.</a:t>
            </a:r>
            <a:endParaRPr lang="en-US"/>
          </a:p>
        </p:txBody>
      </p:sp>
      <p:sp>
        <p:nvSpPr>
          <p:cNvPr id="4" name="Slide Number Placeholder 3"/>
          <p:cNvSpPr>
            <a:spLocks noGrp="1"/>
          </p:cNvSpPr>
          <p:nvPr>
            <p:ph type="sldNum" sz="quarter" idx="10"/>
          </p:nvPr>
        </p:nvSpPr>
        <p:spPr/>
        <p:txBody>
          <a:bodyPr/>
          <a:lstStyle/>
          <a:p>
            <a:pPr>
              <a:defRPr/>
            </a:pPr>
            <a:fld id="{4EA58F89-BC45-4050-A787-F766281BBE1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5641198-4E7F-43F6-956A-50C783DF0BBA}" type="slidenum">
              <a:rPr lang="en-US"/>
              <a:pPr/>
              <a:t>10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a:t>We are using Test Driven Development.</a:t>
            </a:r>
            <a:r>
              <a:rPr lang="en-US" baseline="0"/>
              <a:t> So we write a test before we write code.</a:t>
            </a:r>
          </a:p>
          <a:p>
            <a:pPr eaLnBrk="1" hangingPunct="1"/>
            <a:endParaRPr lang="en-US" baseline="0"/>
          </a:p>
          <a:p>
            <a:pPr eaLnBrk="1" hangingPunct="1"/>
            <a:r>
              <a:rPr lang="en-US" baseline="0"/>
              <a:t>Right click on the </a:t>
            </a:r>
            <a:r>
              <a:rPr lang="en-US" baseline="0" err="1"/>
              <a:t>BowlingGameTest</a:t>
            </a:r>
            <a:r>
              <a:rPr lang="en-US" baseline="0"/>
              <a:t> project and add a test. Choose the Unit Test and name it </a:t>
            </a:r>
            <a:r>
              <a:rPr lang="en-US" baseline="0" err="1"/>
              <a:t>GameTest</a:t>
            </a:r>
            <a:r>
              <a:rPr lang="en-US" baseline="0"/>
              <a:t>. I like to name my tests the same as my classes with the suffix of Test.</a:t>
            </a:r>
          </a:p>
          <a:p>
            <a:pPr eaLnBrk="1" hangingPunct="1"/>
            <a:endParaRPr lang="en-US" baseline="0"/>
          </a:p>
          <a:p>
            <a:pPr eaLnBrk="1" hangingPunct="1"/>
            <a:r>
              <a:rPr lang="en-US" baseline="0"/>
              <a:t>Here’s is the output. I removed the unused namespaces at the top by right-clicking on a namespace and choosing Organize </a:t>
            </a:r>
            <a:r>
              <a:rPr lang="en-US" baseline="0" err="1"/>
              <a:t>Usings</a:t>
            </a:r>
            <a:r>
              <a:rPr lang="en-US" baseline="0"/>
              <a:t> -&gt; Remove and Sort.</a:t>
            </a:r>
          </a:p>
          <a:p>
            <a:pPr eaLnBrk="1" hangingPunct="1"/>
            <a:endParaRPr lang="en-US" baseline="0"/>
          </a:p>
          <a:p>
            <a:pPr eaLnBrk="1" hangingPunct="1"/>
            <a:r>
              <a:rPr lang="en-US" baseline="0"/>
              <a:t>Next I deleted the comments and default constructor. I did this just for this demo. Normally, I would replace the provided comments with my own.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DD1B449-1867-4B51-8DAC-86CE49087D7D}" type="slidenum">
              <a:rPr lang="en-US"/>
              <a:pPr/>
              <a:t>11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Now we’re ready for the first tes</a:t>
            </a:r>
            <a:r>
              <a:rPr lang="en-US" baseline="0" dirty="0"/>
              <a:t>t method. </a:t>
            </a:r>
          </a:p>
          <a:p>
            <a:pPr eaLnBrk="1" hangingPunct="1"/>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 will rename </a:t>
            </a:r>
            <a:r>
              <a:rPr lang="en-US" sz="1200" kern="1200" dirty="0">
                <a:solidFill>
                  <a:schemeClr val="tx1"/>
                </a:solidFill>
                <a:latin typeface="Arial" charset="0"/>
                <a:ea typeface="+mn-ea"/>
                <a:cs typeface="+mn-cs"/>
              </a:rPr>
              <a:t>Test1</a:t>
            </a:r>
            <a:r>
              <a:rPr lang="en-US" sz="1200" kern="1200" baseline="0" dirty="0">
                <a:solidFill>
                  <a:schemeClr val="tx1"/>
                </a:solidFill>
                <a:latin typeface="Arial" charset="0"/>
                <a:ea typeface="+mn-ea"/>
                <a:cs typeface="+mn-cs"/>
              </a:rPr>
              <a:t> to </a:t>
            </a:r>
            <a:r>
              <a:rPr lang="en-US" sz="1200" kern="1200" baseline="0" dirty="0" err="1">
                <a:solidFill>
                  <a:schemeClr val="tx1"/>
                </a:solidFill>
                <a:latin typeface="Arial" charset="0"/>
                <a:ea typeface="+mn-ea"/>
                <a:cs typeface="+mn-cs"/>
              </a:rPr>
              <a:t>TestGutterGame</a:t>
            </a:r>
            <a:r>
              <a:rPr lang="en-US" sz="1200" kern="1200" baseline="0" dirty="0">
                <a:solidFill>
                  <a:schemeClr val="tx1"/>
                </a:solidFill>
                <a:latin typeface="Arial" charset="0"/>
                <a:ea typeface="+mn-ea"/>
                <a:cs typeface="+mn-cs"/>
              </a:rPr>
              <a:t>.</a:t>
            </a:r>
            <a:endParaRPr lang="en-US" baseline="0" dirty="0"/>
          </a:p>
          <a:p>
            <a:pPr eaLnBrk="1" hangingPunct="1"/>
            <a:endParaRPr lang="en-US" baseline="0" dirty="0"/>
          </a:p>
          <a:p>
            <a:pPr eaLnBrk="1" hangingPunct="1"/>
            <a:r>
              <a:rPr lang="en-US" baseline="0" dirty="0"/>
              <a:t>The easiest game to score is a gutter ball game. In this game every throw ends up in the gutter so you get zero points.</a:t>
            </a:r>
          </a:p>
          <a:p>
            <a:pPr eaLnBrk="1" hangingPunct="1"/>
            <a:endParaRPr lang="en-US" baseline="0" dirty="0"/>
          </a:p>
          <a:p>
            <a:pPr eaLnBrk="1" hangingPunct="1"/>
            <a:r>
              <a:rPr lang="en-US" baseline="0" dirty="0"/>
              <a:t>Pressing CTRL+ALT+SPACE puts </a:t>
            </a:r>
            <a:r>
              <a:rPr lang="en-US" baseline="0" dirty="0" err="1"/>
              <a:t>intellisense</a:t>
            </a:r>
            <a:r>
              <a:rPr lang="en-US" baseline="0" dirty="0"/>
              <a:t> into suggestion mode.</a:t>
            </a:r>
          </a:p>
          <a:p>
            <a:pPr eaLnBrk="1" hangingPunct="1"/>
            <a:endParaRPr lang="en-US" baseline="0" dirty="0"/>
          </a:p>
          <a:p>
            <a:pPr eaLnBrk="1" hangingPunct="1"/>
            <a:r>
              <a:rPr lang="en-US" baseline="0" dirty="0"/>
              <a:t>I can type in the class Game before it exists and </a:t>
            </a:r>
            <a:r>
              <a:rPr lang="en-US" baseline="0" dirty="0" err="1"/>
              <a:t>intellisense</a:t>
            </a:r>
            <a:r>
              <a:rPr lang="en-US" baseline="0" dirty="0"/>
              <a:t> does not try to auto complete it to </a:t>
            </a:r>
            <a:r>
              <a:rPr lang="en-US" baseline="0" dirty="0" err="1"/>
              <a:t>GameTest</a:t>
            </a:r>
            <a:r>
              <a:rPr lang="en-US" baseline="0" dirty="0"/>
              <a:t>. </a:t>
            </a:r>
          </a:p>
          <a:p>
            <a:pPr eaLnBrk="1" hangingPunct="1"/>
            <a:endParaRPr lang="en-US" baseline="0" dirty="0"/>
          </a:p>
          <a:p>
            <a:pPr eaLnBrk="1" hangingPunct="1"/>
            <a:r>
              <a:rPr lang="en-US" baseline="0" dirty="0"/>
              <a:t>We get a compile time error as expected.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558CA39-C914-47CC-952C-76B12AA10FAA}" type="slidenum">
              <a:rPr lang="en-US"/>
              <a:pPr/>
              <a:t>12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dirty="0"/>
              <a:t>To fix the error we create a new class named Game in the </a:t>
            </a:r>
            <a:r>
              <a:rPr lang="en-US" dirty="0" err="1"/>
              <a:t>BowlingGame</a:t>
            </a:r>
            <a:r>
              <a:rPr lang="en-US" baseline="0" dirty="0"/>
              <a:t> project.</a:t>
            </a:r>
          </a:p>
          <a:p>
            <a:pPr eaLnBrk="1" hangingPunct="1"/>
            <a:endParaRPr lang="en-US" baseline="0" dirty="0"/>
          </a:p>
          <a:p>
            <a:pPr eaLnBrk="1" hangingPunct="1"/>
            <a:r>
              <a:rPr lang="en-US" baseline="0" dirty="0"/>
              <a:t>I do this by placing my cursor on the Game class that has the red underlines. I click CTRL+.  (dot or period)</a:t>
            </a:r>
          </a:p>
          <a:p>
            <a:pPr eaLnBrk="1" hangingPunct="1"/>
            <a:endParaRPr lang="en-US" baseline="0" dirty="0"/>
          </a:p>
          <a:p>
            <a:pPr eaLnBrk="1" hangingPunct="1"/>
            <a:r>
              <a:rPr lang="en-US" baseline="0" dirty="0"/>
              <a:t>Then the down-arrow to choose Generate new type…</a:t>
            </a:r>
          </a:p>
          <a:p>
            <a:pPr eaLnBrk="1" hangingPunct="1"/>
            <a:endParaRPr lang="en-US" baseline="0" dirty="0"/>
          </a:p>
          <a:p>
            <a:pPr eaLnBrk="1" hangingPunct="1"/>
            <a:r>
              <a:rPr lang="en-US" baseline="0" dirty="0"/>
              <a:t>The generate new Type Dialog appears. We change the Project to </a:t>
            </a:r>
            <a:r>
              <a:rPr lang="en-US" baseline="0" dirty="0" err="1"/>
              <a:t>BowlingGame</a:t>
            </a:r>
            <a:r>
              <a:rPr lang="en-US" baseline="0" dirty="0"/>
              <a:t>, select Create new file and click Ok.</a:t>
            </a:r>
          </a:p>
          <a:p>
            <a:pPr eaLnBrk="1" hangingPunct="1"/>
            <a:endParaRPr lang="en-US" baseline="0" dirty="0"/>
          </a:p>
          <a:p>
            <a:pPr eaLnBrk="1" hangingPunct="1"/>
            <a:r>
              <a:rPr lang="en-US" baseline="0" dirty="0"/>
              <a:t>The new Game class is created in the </a:t>
            </a:r>
            <a:r>
              <a:rPr lang="en-US" baseline="0" dirty="0" err="1"/>
              <a:t>BowlingGame</a:t>
            </a:r>
            <a:r>
              <a:rPr lang="en-US" baseline="0" dirty="0"/>
              <a:t> project.</a:t>
            </a:r>
          </a:p>
          <a:p>
            <a:pPr eaLnBrk="1" hangingPunct="1"/>
            <a:endParaRPr lang="en-US" baseline="0" dirty="0"/>
          </a:p>
          <a:p>
            <a:pPr eaLnBrk="1" hangingPunct="1"/>
            <a:r>
              <a:rPr lang="en-US" baseline="0" dirty="0"/>
              <a:t>Place the cursor on the Game class, click CTRL +. (dot or period) and choose Using </a:t>
            </a:r>
            <a:r>
              <a:rPr lang="en-US" baseline="0" dirty="0" err="1"/>
              <a:t>BowlingGame</a:t>
            </a:r>
            <a:r>
              <a:rPr lang="en-US" baseline="0" dirty="0"/>
              <a:t>; …</a:t>
            </a:r>
          </a:p>
          <a:p>
            <a:pPr eaLnBrk="1" hangingPunct="1"/>
            <a:endParaRPr lang="en-US" baseline="0" dirty="0"/>
          </a:p>
          <a:p>
            <a:pPr eaLnBrk="1" hangingPunct="1"/>
            <a:r>
              <a:rPr lang="en-US" baseline="0" dirty="0"/>
              <a:t>Everything compiles, let’s run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245E85B-FEE5-4DE8-B33A-5492A8797383}" type="slidenum">
              <a:rPr lang="en-US"/>
              <a:pPr/>
              <a:t>13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a:t>We wrote the smallest</a:t>
            </a:r>
            <a:r>
              <a:rPr lang="en-US" baseline="0"/>
              <a:t> amount of code possible to get the test to compile and pass.</a:t>
            </a:r>
          </a:p>
          <a:p>
            <a:pPr eaLnBrk="1" hangingPunct="1"/>
            <a:endParaRPr lang="en-US" baseline="0"/>
          </a:p>
          <a:p>
            <a:pPr eaLnBrk="1" hangingPunct="1"/>
            <a:r>
              <a:rPr lang="en-US" baseline="0"/>
              <a:t>CTRL+R, A runs all the tests. CTRL+R, T runs the current test in context.</a:t>
            </a:r>
          </a:p>
          <a:p>
            <a:pPr eaLnBrk="1" hangingPunct="1"/>
            <a:endParaRPr lang="en-US" baseline="0"/>
          </a:p>
          <a:p>
            <a:pPr eaLnBrk="1" hangingPunct="1"/>
            <a:r>
              <a:rPr lang="en-US" baseline="0"/>
              <a:t>CTRL+R, CTRL+A runs the test in debug mode and the same is true for CTRL+R, CTRL+T.</a:t>
            </a:r>
          </a:p>
          <a:p>
            <a:pPr eaLnBrk="1" hangingPunct="1"/>
            <a:endParaRPr lang="en-US" baseline="0"/>
          </a:p>
          <a:p>
            <a:pPr eaLnBrk="1" hangingPunct="1"/>
            <a:r>
              <a:rPr lang="en-US" baseline="0"/>
              <a:t>You can set break points in tests and the class to see how the test progresses through the code.</a:t>
            </a:r>
          </a:p>
          <a:p>
            <a:pPr eaLnBrk="1" hangingPunct="1"/>
            <a:endParaRPr lang="en-US"/>
          </a:p>
          <a:p>
            <a:pPr eaLnBrk="1" hangingPunct="1"/>
            <a:r>
              <a:rPr lang="en-US"/>
              <a:t>Green means</a:t>
            </a:r>
            <a:r>
              <a:rPr lang="en-US" baseline="0"/>
              <a:t> go.</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C10BCD5-A6DB-4326-9482-28EFB98D49A0}" type="slidenum">
              <a:rPr lang="en-US"/>
              <a:pPr/>
              <a:t>14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t>There are 10 frames. Each frame has 2 rolls except the 10</a:t>
            </a:r>
            <a:r>
              <a:rPr lang="en-US" baseline="30000"/>
              <a:t>th</a:t>
            </a:r>
            <a:r>
              <a:rPr lang="en-US" baseline="0"/>
              <a:t> frame. You get an extra roll if you are in the bonus. </a:t>
            </a:r>
          </a:p>
          <a:p>
            <a:pPr eaLnBrk="1" hangingPunct="1"/>
            <a:endParaRPr lang="en-US" baseline="0"/>
          </a:p>
          <a:p>
            <a:pPr eaLnBrk="1" hangingPunct="1"/>
            <a:r>
              <a:rPr lang="en-US" baseline="0"/>
              <a:t>Since this game is all zeros, we will not be in the bonus. So, we are going to take 20 rolls. Each roll will be zero.</a:t>
            </a:r>
          </a:p>
          <a:p>
            <a:pPr eaLnBrk="1" hangingPunct="1"/>
            <a:endParaRPr lang="en-US" baseline="0"/>
          </a:p>
          <a:p>
            <a:pPr eaLnBrk="1" hangingPunct="1"/>
            <a:r>
              <a:rPr lang="en-US" baseline="0"/>
              <a:t>Our Game class does not have a roll method, so we get a compile error.</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8C8227-3A8E-4FC7-97B9-6F850F6FA0C1}" type="slidenum">
              <a:rPr lang="en-US"/>
              <a:pPr/>
              <a:t>15</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t>Again we place our cursor</a:t>
            </a:r>
            <a:r>
              <a:rPr lang="en-US" baseline="0"/>
              <a:t> on the red squiggly line and press CTRL+.</a:t>
            </a:r>
          </a:p>
          <a:p>
            <a:pPr eaLnBrk="1" hangingPunct="1"/>
            <a:endParaRPr lang="en-US" baseline="0"/>
          </a:p>
          <a:p>
            <a:pPr eaLnBrk="1" hangingPunct="1"/>
            <a:r>
              <a:rPr lang="en-US" baseline="0"/>
              <a:t>This time we only get one option, and that is to generate a method. Press enter.</a:t>
            </a:r>
          </a:p>
          <a:p>
            <a:pPr eaLnBrk="1" hangingPunct="1"/>
            <a:endParaRPr lang="en-US" baseline="0"/>
          </a:p>
          <a:p>
            <a:pPr eaLnBrk="1" hangingPunct="1"/>
            <a:r>
              <a:rPr lang="en-US"/>
              <a:t>Our Roll method</a:t>
            </a:r>
            <a:r>
              <a:rPr lang="en-US" baseline="0"/>
              <a:t> does nothing other than throw an exception. That’s ok. We write the smallest amount of code possible so that our test will work.</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AEB49D0-431E-465A-BB10-0F2333281735}" type="slidenum">
              <a:rPr lang="en-US"/>
              <a:pPr/>
              <a:t>16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a:t>Now</a:t>
            </a:r>
            <a:r>
              <a:rPr lang="en-US" baseline="0"/>
              <a:t> we assert that the final score is 0. Our game class does not have a score function, so we get a compile error.</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75088F-60A5-4628-A097-BF1541957184}" type="slidenum">
              <a:rPr lang="en-US"/>
              <a:pPr/>
              <a:t>17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a:t>Again we can use CTRL+. to</a:t>
            </a:r>
            <a:r>
              <a:rPr lang="en-US" baseline="0"/>
              <a:t> add the function.</a:t>
            </a:r>
            <a:endParaRPr lang="en-US"/>
          </a:p>
          <a:p>
            <a:pPr eaLnBrk="1" hangingPunct="1"/>
            <a:endParaRPr lang="en-US"/>
          </a:p>
          <a:p>
            <a:pPr eaLnBrk="1" hangingPunct="1"/>
            <a:r>
              <a:rPr lang="en-US" baseline="0"/>
              <a:t>We run the test and want it to fail. This follows the Red, Green, Refactor pattern. We want to see Red because that proves that the test fails if given the wrong information.</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0ED1581-DD6F-40AB-9BCF-78704E8D25A6}" type="slidenum">
              <a:rPr lang="en-US"/>
              <a:pPr/>
              <a:t>18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a:t>So let’s fix the code. </a:t>
            </a:r>
          </a:p>
          <a:p>
            <a:pPr eaLnBrk="1" hangingPunct="1"/>
            <a:endParaRPr lang="en-US"/>
          </a:p>
          <a:p>
            <a:pPr eaLnBrk="1" hangingPunct="1"/>
            <a:r>
              <a:rPr lang="en-US"/>
              <a:t>I will add a field to hold the score. The</a:t>
            </a:r>
            <a:r>
              <a:rPr lang="en-US" baseline="0"/>
              <a:t> Score function returns an int.</a:t>
            </a:r>
          </a:p>
          <a:p>
            <a:pPr eaLnBrk="1" hangingPunct="1"/>
            <a:endParaRPr lang="en-US" baseline="0"/>
          </a:p>
          <a:p>
            <a:pPr eaLnBrk="1" hangingPunct="1"/>
            <a:r>
              <a:rPr lang="en-US" baseline="0"/>
              <a:t>I removed the exception from the Roll method, and renamed the parameter to pins.</a:t>
            </a:r>
            <a:endParaRPr lang="en-US"/>
          </a:p>
          <a:p>
            <a:pPr eaLnBrk="1" hangingPunct="1"/>
            <a:endParaRPr lang="en-US"/>
          </a:p>
          <a:p>
            <a:pPr eaLnBrk="1" hangingPunct="1"/>
            <a:r>
              <a:rPr lang="en-US"/>
              <a:t>Run the</a:t>
            </a:r>
            <a:r>
              <a:rPr lang="en-US" baseline="0"/>
              <a:t> test, it passes.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F48BF97-9A83-4DA3-BB92-E5DBFB08EE28}" type="slidenum">
              <a:rPr lang="en-US"/>
              <a:pPr/>
              <a:t>19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a:t>Let’s move on to another test. What happens if</a:t>
            </a:r>
            <a:r>
              <a:rPr lang="en-US" baseline="0"/>
              <a:t> we roll all ones? We still only roll 20 times. Each roll is a 1. So, we expect our score to be 20.</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A750842-6FC9-4099-899E-995FD87393AA}" type="slidenum">
              <a:rPr lang="en-US"/>
              <a:pPr/>
              <a:t>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a:t>Here’s a typical bowling game score sheet. For those of you who haven’t played bowling, or have just relied on the computer to score your game, let me explain how it works.</a:t>
            </a:r>
          </a:p>
          <a:p>
            <a:pPr eaLnBrk="1" hangingPunct="1"/>
            <a:endParaRPr lang="en-US"/>
          </a:p>
          <a:p>
            <a:pPr eaLnBrk="1" hangingPunct="1"/>
            <a:r>
              <a:rPr lang="en-US"/>
              <a:t>We have 10 frames in a game of bowling.</a:t>
            </a:r>
            <a:r>
              <a:rPr lang="en-US" baseline="0"/>
              <a:t> There are 10 pins that we are trying to knock down in each frame. We can roll the ball twice in each frame except for the last one.  I’ll talk about that in a second.</a:t>
            </a:r>
          </a:p>
          <a:p>
            <a:pPr eaLnBrk="1" hangingPunct="1"/>
            <a:endParaRPr lang="en-US" baseline="0"/>
          </a:p>
          <a:p>
            <a:pPr eaLnBrk="1" hangingPunct="1"/>
            <a:r>
              <a:rPr lang="en-US" baseline="0"/>
              <a:t>&lt;Click&gt;</a:t>
            </a:r>
          </a:p>
          <a:p>
            <a:pPr eaLnBrk="1" hangingPunct="1"/>
            <a:endParaRPr lang="en-US" baseline="0"/>
          </a:p>
          <a:p>
            <a:pPr eaLnBrk="1" hangingPunct="1"/>
            <a:r>
              <a:rPr lang="en-US" baseline="0"/>
              <a:t>Our first throw only knocked down 1 pin. </a:t>
            </a:r>
          </a:p>
          <a:p>
            <a:pPr eaLnBrk="1" hangingPunct="1"/>
            <a:endParaRPr lang="en-US" baseline="0"/>
          </a:p>
          <a:p>
            <a:pPr eaLnBrk="1" hangingPunct="1"/>
            <a:r>
              <a:rPr lang="en-US" baseline="0"/>
              <a:t>&lt;Click&gt;</a:t>
            </a:r>
          </a:p>
          <a:p>
            <a:pPr eaLnBrk="1" hangingPunct="1"/>
            <a:endParaRPr lang="en-US" baseline="0"/>
          </a:p>
          <a:p>
            <a:pPr eaLnBrk="1" hangingPunct="1"/>
            <a:r>
              <a:rPr lang="en-US" baseline="0"/>
              <a:t>Our second throw knocked down 4 pins. </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the total score after the first frame was 1 + 4 = 5.</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second frame we did a little bit better. 4 on the first throw, 5 on the second was 9 + the 5 from the previous frame = 14.</a:t>
            </a:r>
          </a:p>
          <a:p>
            <a:pPr eaLnBrk="1" hangingPunct="1"/>
            <a:endParaRPr lang="en-US" baseline="0"/>
          </a:p>
          <a:p>
            <a:pPr eaLnBrk="1" hangingPunct="1"/>
            <a:r>
              <a:rPr lang="en-US" baseline="0"/>
              <a:t>The total score of our game after 2 frames is 14.</a:t>
            </a:r>
          </a:p>
          <a:p>
            <a:pPr eaLnBrk="1" hangingPunct="1"/>
            <a:endParaRPr lang="en-US" baseline="0"/>
          </a:p>
          <a:p>
            <a:pPr eaLnBrk="1" hangingPunct="1"/>
            <a:r>
              <a:rPr lang="en-US" baseline="0"/>
              <a:t>&lt;Click&gt;</a:t>
            </a:r>
          </a:p>
          <a:p>
            <a:pPr eaLnBrk="1" hangingPunct="1"/>
            <a:endParaRPr lang="en-US" baseline="0"/>
          </a:p>
          <a:p>
            <a:pPr eaLnBrk="1" hangingPunct="1"/>
            <a:r>
              <a:rPr lang="en-US" baseline="0"/>
              <a:t>By the third frame we were warming up and playing better. Our first throw knocked down 6 pins. </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second throw we managed to knock down the remaining 4. This is called a spare and we mark it with a half box.</a:t>
            </a:r>
          </a:p>
          <a:p>
            <a:pPr eaLnBrk="1" hangingPunct="1"/>
            <a:endParaRPr lang="en-US" baseline="0"/>
          </a:p>
          <a:p>
            <a:pPr eaLnBrk="1" hangingPunct="1"/>
            <a:r>
              <a:rPr lang="en-US" baseline="0"/>
              <a:t>Notice we don’t put a score in yet. When we roll a spare, we get a bonus. The bonus is the number of pins we knock down on the next roll.</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next roll, we knocked down 5 pins. So our score in the second frame was 14. We add 10 for the third frame. That equals 24. Now we add the bonus of 5.</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our score is 29.</a:t>
            </a:r>
          </a:p>
          <a:p>
            <a:pPr eaLnBrk="1" hangingPunct="1"/>
            <a:endParaRPr lang="en-US" baseline="0"/>
          </a:p>
          <a:p>
            <a:pPr eaLnBrk="1" hangingPunct="1"/>
            <a:r>
              <a:rPr lang="en-US" baseline="0"/>
              <a:t>&lt;Click&gt;</a:t>
            </a:r>
          </a:p>
          <a:p>
            <a:pPr eaLnBrk="1" hangingPunct="1"/>
            <a:endParaRPr lang="en-US" baseline="0"/>
          </a:p>
          <a:p>
            <a:pPr eaLnBrk="1" hangingPunct="1"/>
            <a:r>
              <a:rPr lang="en-US" baseline="0"/>
              <a:t>What happens if we roll a spare again?</a:t>
            </a:r>
          </a:p>
          <a:p>
            <a:pPr eaLnBrk="1" hangingPunct="1"/>
            <a:endParaRPr lang="en-US" baseline="0"/>
          </a:p>
          <a:p>
            <a:pPr eaLnBrk="1" hangingPunct="1"/>
            <a:r>
              <a:rPr lang="en-US" baseline="0"/>
              <a:t>&lt;Click&gt;</a:t>
            </a:r>
          </a:p>
          <a:p>
            <a:pPr eaLnBrk="1" hangingPunct="1"/>
            <a:endParaRPr lang="en-US" baseline="0"/>
          </a:p>
          <a:p>
            <a:pPr eaLnBrk="1" hangingPunct="1"/>
            <a:r>
              <a:rPr lang="en-US" baseline="0"/>
              <a:t>Again we don’t write down the score. At this point our score is 39, but we are in the bonus. We get to add the first roll to the total of 39.</a:t>
            </a:r>
          </a:p>
          <a:p>
            <a:pPr eaLnBrk="1" hangingPunct="1"/>
            <a:endParaRPr lang="en-US" baseline="0"/>
          </a:p>
          <a:p>
            <a:pPr eaLnBrk="1" hangingPunct="1"/>
            <a:r>
              <a:rPr lang="en-US" baseline="0"/>
              <a:t>&lt;Click&gt;</a:t>
            </a:r>
          </a:p>
          <a:p>
            <a:pPr eaLnBrk="1" hangingPunct="1"/>
            <a:endParaRPr lang="en-US" baseline="0"/>
          </a:p>
          <a:p>
            <a:pPr eaLnBrk="1" hangingPunct="1"/>
            <a:r>
              <a:rPr lang="en-US" baseline="0"/>
              <a:t>Strike! We rolled a strike! We knocked down all 10 pins on our first roll. So what score do I put into the 4</a:t>
            </a:r>
            <a:r>
              <a:rPr lang="en-US" baseline="30000"/>
              <a:t>th</a:t>
            </a:r>
            <a:r>
              <a:rPr lang="en-US" baseline="0"/>
              <a:t> frame?</a:t>
            </a:r>
          </a:p>
          <a:p>
            <a:pPr eaLnBrk="1" hangingPunct="1"/>
            <a:endParaRPr lang="en-US" baseline="0"/>
          </a:p>
          <a:p>
            <a:pPr eaLnBrk="1" hangingPunct="1"/>
            <a:r>
              <a:rPr lang="en-US" baseline="0"/>
              <a:t>&lt;Click&gt;</a:t>
            </a:r>
          </a:p>
          <a:p>
            <a:pPr eaLnBrk="1" hangingPunct="1"/>
            <a:endParaRPr lang="en-US" baseline="0"/>
          </a:p>
          <a:p>
            <a:pPr eaLnBrk="1" hangingPunct="1"/>
            <a:r>
              <a:rPr lang="en-US" baseline="0"/>
              <a:t>49. We rolled 10 in our first throw. So 10 plus 39 is 49.</a:t>
            </a:r>
            <a:br>
              <a:rPr lang="en-US" baseline="0"/>
            </a:br>
            <a:br>
              <a:rPr lang="en-US" baseline="0"/>
            </a:br>
            <a:r>
              <a:rPr lang="en-US" baseline="0"/>
              <a:t>We rolled a strike. So we are in the bonus again. Except this time we get to count the next two rolls into our score.</a:t>
            </a:r>
          </a:p>
          <a:p>
            <a:pPr eaLnBrk="1" hangingPunct="1"/>
            <a:endParaRPr lang="en-US" baseline="0"/>
          </a:p>
          <a:p>
            <a:pPr eaLnBrk="1" hangingPunct="1"/>
            <a:r>
              <a:rPr lang="en-US" baseline="0"/>
              <a:t>&lt;Click&gt;</a:t>
            </a:r>
          </a:p>
          <a:p>
            <a:pPr eaLnBrk="1" hangingPunct="1"/>
            <a:endParaRPr lang="en-US" baseline="0"/>
          </a:p>
          <a:p>
            <a:pPr eaLnBrk="1" hangingPunct="1"/>
            <a:r>
              <a:rPr lang="en-US" baseline="0"/>
              <a:t>Oh no, a gutter ball. Big stinking nothing. When we rolled the ball it missed the pins completely and went into the gutter on the side.</a:t>
            </a:r>
          </a:p>
          <a:p>
            <a:pPr eaLnBrk="1" hangingPunct="1"/>
            <a:endParaRPr lang="en-US" baseline="0"/>
          </a:p>
          <a:p>
            <a:pPr eaLnBrk="1" hangingPunct="1"/>
            <a:r>
              <a:rPr lang="en-US" baseline="0"/>
              <a:t>Let’s roll again.</a:t>
            </a:r>
          </a:p>
          <a:p>
            <a:pPr eaLnBrk="1" hangingPunct="1"/>
            <a:endParaRPr lang="en-US" baseline="0"/>
          </a:p>
          <a:p>
            <a:pPr eaLnBrk="1" hangingPunct="1"/>
            <a:r>
              <a:rPr lang="en-US" baseline="0"/>
              <a:t>&lt;Click&gt;</a:t>
            </a:r>
          </a:p>
          <a:p>
            <a:pPr eaLnBrk="1" hangingPunct="1"/>
            <a:endParaRPr lang="en-US" baseline="0"/>
          </a:p>
          <a:p>
            <a:pPr eaLnBrk="1" hangingPunct="1"/>
            <a:r>
              <a:rPr lang="en-US" baseline="0"/>
              <a:t>One little pin. This is </a:t>
            </a:r>
            <a:r>
              <a:rPr lang="en-US" sz="1200" kern="1200">
                <a:solidFill>
                  <a:schemeClr val="tx1"/>
                </a:solidFill>
                <a:latin typeface="Arial" charset="0"/>
                <a:ea typeface="+mn-ea"/>
                <a:cs typeface="+mn-cs"/>
              </a:rPr>
              <a:t>embarrassing</a:t>
            </a:r>
            <a:r>
              <a:rPr lang="en-US" baseline="0"/>
              <a:t>. Ok, so what’s my score. I got 49 in the 4</a:t>
            </a:r>
            <a:r>
              <a:rPr lang="en-US" baseline="30000"/>
              <a:t>th</a:t>
            </a:r>
            <a:r>
              <a:rPr lang="en-US" baseline="0"/>
              <a:t> frame plus 10 for the strike in the 5</a:t>
            </a:r>
            <a:r>
              <a:rPr lang="en-US" baseline="30000"/>
              <a:t>th</a:t>
            </a:r>
            <a:r>
              <a:rPr lang="en-US" baseline="0"/>
              <a:t>. That’s 59. Now I add the total from the next two throws which is a miserable 1. </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my total is 60 for the 5</a:t>
            </a:r>
            <a:r>
              <a:rPr lang="en-US" baseline="30000"/>
              <a:t>th</a:t>
            </a:r>
            <a:r>
              <a:rPr lang="en-US" baseline="0"/>
              <a:t> and 61 for the 6</a:t>
            </a:r>
            <a:r>
              <a:rPr lang="en-US" baseline="30000"/>
              <a:t>th</a:t>
            </a:r>
            <a:r>
              <a:rPr lang="en-US" baseline="0"/>
              <a:t>.</a:t>
            </a:r>
          </a:p>
          <a:p>
            <a:pPr eaLnBrk="1" hangingPunct="1"/>
            <a:endParaRPr lang="en-US" baseline="0"/>
          </a:p>
          <a:p>
            <a:pPr eaLnBrk="1" hangingPunct="1"/>
            <a:r>
              <a:rPr lang="en-US" baseline="0"/>
              <a:t>&lt;Click&gt;</a:t>
            </a:r>
          </a:p>
          <a:p>
            <a:pPr eaLnBrk="1" hangingPunct="1"/>
            <a:endParaRPr lang="en-US" baseline="0"/>
          </a:p>
          <a:p>
            <a:pPr eaLnBrk="1" hangingPunct="1"/>
            <a:r>
              <a:rPr lang="en-US" baseline="0"/>
              <a:t>Let’s fast forward to the last frame.</a:t>
            </a:r>
          </a:p>
          <a:p>
            <a:pPr eaLnBrk="1" hangingPunct="1"/>
            <a:endParaRPr lang="en-US" baseline="0"/>
          </a:p>
          <a:p>
            <a:pPr eaLnBrk="1" hangingPunct="1"/>
            <a:r>
              <a:rPr lang="en-US" baseline="0"/>
              <a:t>&lt;Click&gt;</a:t>
            </a:r>
          </a:p>
          <a:p>
            <a:pPr eaLnBrk="1" hangingPunct="1"/>
            <a:endParaRPr lang="en-US" baseline="0"/>
          </a:p>
          <a:p>
            <a:pPr eaLnBrk="1" hangingPunct="1"/>
            <a:r>
              <a:rPr lang="en-US" baseline="0"/>
              <a:t>In the 9</a:t>
            </a:r>
            <a:r>
              <a:rPr lang="en-US" baseline="30000"/>
              <a:t>th</a:t>
            </a:r>
            <a:r>
              <a:rPr lang="en-US" baseline="0"/>
              <a:t> frame I rolled a strike. So, I’m sitting at 107, but I can’t score it yet. I need to add in my next two rolls.</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2. This isn’t looking so good. Why do I always roll so low right after a strike. Must be the </a:t>
            </a:r>
            <a:r>
              <a:rPr lang="en-US" sz="1200" kern="1200">
                <a:solidFill>
                  <a:schemeClr val="tx1"/>
                </a:solidFill>
                <a:latin typeface="Arial" charset="0"/>
                <a:ea typeface="+mn-ea"/>
                <a:cs typeface="+mn-cs"/>
              </a:rPr>
              <a:t>adrenaline</a:t>
            </a:r>
            <a:r>
              <a:rPr lang="en-US" baseline="0"/>
              <a:t>. I should see a sports </a:t>
            </a:r>
            <a:r>
              <a:rPr lang="en-US" sz="1200" kern="1200">
                <a:solidFill>
                  <a:schemeClr val="tx1"/>
                </a:solidFill>
                <a:latin typeface="Arial" charset="0"/>
                <a:ea typeface="+mn-ea"/>
                <a:cs typeface="+mn-cs"/>
              </a:rPr>
              <a:t>therapist</a:t>
            </a:r>
            <a:r>
              <a:rPr lang="en-US" baseline="0"/>
              <a:t>. Ok, deep breath… Calm… Be the ball…</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spare! I can’t believe it. Ok, so I had 97 in the 8</a:t>
            </a:r>
            <a:r>
              <a:rPr lang="en-US" baseline="30000"/>
              <a:t>th</a:t>
            </a:r>
            <a:r>
              <a:rPr lang="en-US" baseline="0"/>
              <a:t> plus 10 in the 9</a:t>
            </a:r>
            <a:r>
              <a:rPr lang="en-US" baseline="30000"/>
              <a:t>th</a:t>
            </a:r>
            <a:r>
              <a:rPr lang="en-US" baseline="0"/>
              <a:t> equals 107. Now I can add 10 to that for the spare.</a:t>
            </a:r>
          </a:p>
          <a:p>
            <a:pPr eaLnBrk="1" hangingPunct="1"/>
            <a:endParaRPr lang="en-US" baseline="0"/>
          </a:p>
          <a:p>
            <a:pPr eaLnBrk="1" hangingPunct="1"/>
            <a:r>
              <a:rPr lang="en-US" baseline="0"/>
              <a:t>&lt;Click&gt;</a:t>
            </a:r>
          </a:p>
          <a:p>
            <a:pPr eaLnBrk="1" hangingPunct="1"/>
            <a:endParaRPr lang="en-US" baseline="0"/>
          </a:p>
          <a:p>
            <a:pPr eaLnBrk="1" hangingPunct="1"/>
            <a:r>
              <a:rPr lang="en-US" baseline="0"/>
              <a:t>My total for the 9</a:t>
            </a:r>
            <a:r>
              <a:rPr lang="en-US" baseline="30000"/>
              <a:t>th</a:t>
            </a:r>
            <a:r>
              <a:rPr lang="en-US" baseline="0"/>
              <a:t> is 117 which is great. Breaking 100 is a fantastic score for me.</a:t>
            </a:r>
          </a:p>
          <a:p>
            <a:pPr eaLnBrk="1" hangingPunct="1"/>
            <a:endParaRPr lang="en-US" baseline="0"/>
          </a:p>
          <a:p>
            <a:pPr eaLnBrk="1" hangingPunct="1"/>
            <a:r>
              <a:rPr lang="en-US" baseline="0"/>
              <a:t>The 10</a:t>
            </a:r>
            <a:r>
              <a:rPr lang="en-US" baseline="30000"/>
              <a:t>th</a:t>
            </a:r>
            <a:r>
              <a:rPr lang="en-US" baseline="0"/>
              <a:t> frame has an extra roll just in case you roll a spare or a strike. You get one last chance to increase your score, but that’s it. Even if you roll a strike in this bonus roll, you have to stop.</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6. Not bad.</a:t>
            </a:r>
          </a:p>
          <a:p>
            <a:pPr eaLnBrk="1" hangingPunct="1"/>
            <a:endParaRPr lang="en-US" baseline="0"/>
          </a:p>
          <a:p>
            <a:pPr eaLnBrk="1" hangingPunct="1"/>
            <a:r>
              <a:rPr lang="en-US" baseline="0"/>
              <a:t>Alright, I had 117 in the 9</a:t>
            </a:r>
            <a:r>
              <a:rPr lang="en-US" baseline="30000"/>
              <a:t>th</a:t>
            </a:r>
            <a:r>
              <a:rPr lang="en-US" baseline="0"/>
              <a:t> plus my spare in the first two throws equals 127. Now I add 6 to that.</a:t>
            </a:r>
          </a:p>
          <a:p>
            <a:pPr eaLnBrk="1" hangingPunct="1"/>
            <a:endParaRPr lang="en-US" baseline="0"/>
          </a:p>
          <a:p>
            <a:pPr eaLnBrk="1" hangingPunct="1"/>
            <a:r>
              <a:rPr lang="en-US" baseline="0"/>
              <a:t>&lt;Click&gt;</a:t>
            </a:r>
          </a:p>
          <a:p>
            <a:pPr eaLnBrk="1" hangingPunct="1"/>
            <a:endParaRPr lang="en-US" baseline="0"/>
          </a:p>
          <a:p>
            <a:pPr eaLnBrk="1" hangingPunct="1"/>
            <a:r>
              <a:rPr lang="en-US" baseline="0"/>
              <a:t>My total for the game is 133.</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C425BC9-B323-4276-92EA-F8CE29313389}" type="slidenum">
              <a:rPr lang="en-US"/>
              <a:pPr/>
              <a:t>20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t>I found myself copying and pasting</a:t>
            </a:r>
            <a:r>
              <a:rPr lang="en-US" baseline="0"/>
              <a:t> from the gutter game into this test. So, let’s write ourselves a To Do list and clean this up later.</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C2B42C5-26AA-4618-A251-00AB29A2A8CE}" type="slidenum">
              <a:rPr lang="en-US"/>
              <a:pPr/>
              <a:t>21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a:t>Our test failed, good. Red, Green, Refactor! How do we fix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902AFF-C959-4D91-8A5C-008A8550C956}" type="slidenum">
              <a:rPr lang="en-US"/>
              <a:pPr/>
              <a:t>22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dirty="0"/>
              <a:t>When we roll we need to keep a running total</a:t>
            </a:r>
            <a:r>
              <a:rPr lang="en-US" baseline="0" dirty="0"/>
              <a:t> of all the pins we knock down.</a:t>
            </a:r>
          </a:p>
          <a:p>
            <a:pPr eaLnBrk="1" hangingPunct="1"/>
            <a:endParaRPr lang="en-US" baseline="0" dirty="0"/>
          </a:p>
          <a:p>
            <a:pPr eaLnBrk="1" hangingPunct="1"/>
            <a:r>
              <a:rPr lang="en-US" baseline="0" dirty="0"/>
              <a:t>We can also refactor our tests and move the </a:t>
            </a:r>
            <a:r>
              <a:rPr lang="en-US" sz="1200" kern="1200" dirty="0">
                <a:solidFill>
                  <a:schemeClr val="tx1"/>
                </a:solidFill>
                <a:latin typeface="Arial" charset="0"/>
                <a:ea typeface="+mn-ea"/>
                <a:cs typeface="+mn-cs"/>
              </a:rPr>
              <a:t>instantiation </a:t>
            </a:r>
            <a:r>
              <a:rPr lang="en-US" baseline="0" dirty="0"/>
              <a:t>of a game to the top. Before a test runs, we initialize a new Game. </a:t>
            </a:r>
          </a:p>
          <a:p>
            <a:pPr eaLnBrk="1" hangingPunct="1"/>
            <a:endParaRPr lang="en-US" baseline="0" dirty="0"/>
          </a:p>
          <a:p>
            <a:pPr eaLnBrk="1" hangingPunct="1"/>
            <a:r>
              <a:rPr lang="en-US" baseline="0" dirty="0"/>
              <a:t>The test runs and passes.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603927C-7DD7-4FD8-8AC0-7D38E0106418}" type="slidenum">
              <a:rPr lang="en-US"/>
              <a:pPr/>
              <a:t>23</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t>There are two</a:t>
            </a:r>
            <a:r>
              <a:rPr lang="en-US" baseline="0"/>
              <a:t> items to track during a game. The number of rolls, 20, and the pins we knock down for each roll, 0.</a:t>
            </a:r>
          </a:p>
          <a:p>
            <a:pPr eaLnBrk="1" hangingPunct="1"/>
            <a:endParaRPr lang="en-US" baseline="0"/>
          </a:p>
          <a:p>
            <a:pPr eaLnBrk="1" hangingPunct="1"/>
            <a:r>
              <a:rPr lang="en-US" baseline="0"/>
              <a:t>After each refactor we run our tests. They still pass.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9AD2F9C-742C-49C6-8563-BD302DEB118A}" type="slidenum">
              <a:rPr lang="en-US"/>
              <a:pPr/>
              <a:t>24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t>Let’s make a method</a:t>
            </a:r>
            <a:r>
              <a:rPr lang="en-US" baseline="0"/>
              <a:t> called RollMany and pass in the number of rolls and the number of pins.</a:t>
            </a:r>
          </a:p>
          <a:p>
            <a:pPr eaLnBrk="1" hangingPunct="1"/>
            <a:endParaRPr lang="en-US" baseline="0"/>
          </a:p>
          <a:p>
            <a:pPr eaLnBrk="1" hangingPunct="1"/>
            <a:r>
              <a:rPr lang="en-US" baseline="0"/>
              <a:t>RollMany does not exist. So we use CTRL+. To generate a method stub.</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7ADF108-CCB0-4A29-959C-DC53A15401BF}" type="slidenum">
              <a:rPr lang="en-US"/>
              <a:pPr/>
              <a:t>25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a:t>We can clean up</a:t>
            </a:r>
            <a:r>
              <a:rPr lang="en-US" baseline="0"/>
              <a:t> the code by just passing in the numbers. We move the loop into the new RollMany method.</a:t>
            </a:r>
          </a:p>
          <a:p>
            <a:pPr eaLnBrk="1" hangingPunct="1"/>
            <a:endParaRPr lang="en-US" baseline="0"/>
          </a:p>
          <a:p>
            <a:pPr eaLnBrk="1" hangingPunct="1"/>
            <a:r>
              <a:rPr lang="en-US" baseline="0"/>
              <a:t>The tests still pass.</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B46149A-D88E-40A9-AB75-844C81E28A65}" type="slidenum">
              <a:rPr lang="en-US"/>
              <a:pPr/>
              <a:t>26</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a:t>Now our TestAll</a:t>
            </a:r>
            <a:r>
              <a:rPr lang="en-US" baseline="0"/>
              <a:t>Ones can call the same method.</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D0757B9-1F78-4628-8424-AE20C8DBA8F0}" type="slidenum">
              <a:rPr lang="en-US"/>
              <a:pPr/>
              <a:t>27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a:t>Let’s test rolling a spare. When you roll a 5, and then roll a 5 again, it means you rolled a spare. We add this</a:t>
            </a:r>
            <a:r>
              <a:rPr lang="en-US" baseline="0"/>
              <a:t> ugly comment to show that.</a:t>
            </a:r>
          </a:p>
          <a:p>
            <a:pPr eaLnBrk="1" hangingPunct="1"/>
            <a:endParaRPr lang="en-US" baseline="0"/>
          </a:p>
          <a:p>
            <a:pPr eaLnBrk="1" hangingPunct="1"/>
            <a:r>
              <a:rPr lang="en-US" baseline="0"/>
              <a:t>With a spare, we take the first roll from the next frame and add it to our score.</a:t>
            </a:r>
          </a:p>
          <a:p>
            <a:pPr eaLnBrk="1" hangingPunct="1"/>
            <a:endParaRPr lang="en-US" baseline="0"/>
          </a:p>
          <a:p>
            <a:pPr eaLnBrk="1" hangingPunct="1"/>
            <a:r>
              <a:rPr lang="en-US" baseline="0"/>
              <a:t>So our score in the first frame is 13. The second frame has a score of 16 because we add the 13 from the first frame to the 3 we knocked down in the second frame. All of our other rolls were gutter balls.</a:t>
            </a:r>
          </a:p>
          <a:p>
            <a:pPr eaLnBrk="1" hangingPunct="1"/>
            <a:endParaRPr lang="en-US" baseline="0"/>
          </a:p>
          <a:p>
            <a:pPr eaLnBrk="1" hangingPunct="1"/>
            <a:r>
              <a:rPr lang="en-US" baseline="0"/>
              <a:t>The total score for the game should be 16, but it is scored as 13.</a:t>
            </a:r>
          </a:p>
          <a:p>
            <a:pPr eaLnBrk="1" hangingPunct="1"/>
            <a:endParaRPr lang="en-US" baseline="0"/>
          </a:p>
          <a:p>
            <a:pPr eaLnBrk="1" hangingPunct="1"/>
            <a:r>
              <a:rPr lang="en-US" baseline="0"/>
              <a:t>The test fails.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32261F-E8E6-4A17-96A9-E0025C7254CD}" type="slidenum">
              <a:rPr lang="en-US"/>
              <a:pPr/>
              <a:t>28</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a:t>The</a:t>
            </a:r>
            <a:r>
              <a:rPr lang="en-US" baseline="0"/>
              <a:t> score really isn’t based on just the number of pins we knock down. We need some way of remembering if we are in the bonus or not.</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1ABF41-6778-40AE-B2E3-4397BB714417}" type="slidenum">
              <a:rPr lang="en-US"/>
              <a:pPr/>
              <a:t>29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Score is doing nothing but returning</a:t>
            </a:r>
            <a:r>
              <a:rPr lang="en-US" baseline="0"/>
              <a:t> a value. Roll is actually doing all the work. This is backwards.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74FD333-0AE0-49A0-A670-51C0060939EC}" type="slidenum">
              <a:rPr lang="en-US"/>
              <a:pPr/>
              <a:t>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t>Let’s start with the</a:t>
            </a:r>
            <a:r>
              <a:rPr lang="en-US" baseline="0"/>
              <a:t> Game class. We have a method to roll the bowling ball down the lane. The parameter is an </a:t>
            </a:r>
            <a:r>
              <a:rPr lang="en-US" baseline="0" err="1"/>
              <a:t>int</a:t>
            </a:r>
            <a:r>
              <a:rPr lang="en-US" baseline="0"/>
              <a:t> that will be defaulted to 0. The score method returns an int as the score for the game.</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293B389-02BE-4E56-9828-5B865C4FFB96}" type="slidenum">
              <a:rPr lang="en-US"/>
              <a:pPr/>
              <a:t>30</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a:t>We’re</a:t>
            </a:r>
            <a:r>
              <a:rPr lang="en-US" baseline="0"/>
              <a:t> about to do some heavy refactoring. Let’s comment out the failing assert. I don’t want to forget about the test so I will assert it as inconclusive. Now our tests are in a yellow state.</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7ED80F6-B2B4-4FE7-B26C-16C410374088}" type="slidenum">
              <a:rPr lang="en-US"/>
              <a:pPr/>
              <a:t>31</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a:t>I want</a:t>
            </a:r>
            <a:r>
              <a:rPr lang="en-US" baseline="0"/>
              <a:t> to keep track of all rolls. So I’ll create an array of rolls with a size of 21. </a:t>
            </a:r>
          </a:p>
          <a:p>
            <a:pPr eaLnBrk="1" hangingPunct="1"/>
            <a:endParaRPr lang="en-US" baseline="0"/>
          </a:p>
          <a:p>
            <a:pPr eaLnBrk="1" hangingPunct="1"/>
            <a:r>
              <a:rPr lang="en-US" baseline="0"/>
              <a:t>Now I need to know how many rolls we have made. When a new game is started, the score is 0 and the current roll is 0.</a:t>
            </a:r>
          </a:p>
          <a:p>
            <a:pPr eaLnBrk="1" hangingPunct="1"/>
            <a:endParaRPr lang="en-US" baseline="0"/>
          </a:p>
          <a:p>
            <a:pPr eaLnBrk="1" hangingPunct="1"/>
            <a:r>
              <a:rPr lang="en-US" baseline="0"/>
              <a:t>We run our tests, everything passes. This is the power of test driven development. We can refactor our code and get instant feedback from our existing tests.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98CA2FE-0F85-47A7-BE0E-A27B71F9A7D8}" type="slidenum">
              <a:rPr lang="en-US"/>
              <a:pPr/>
              <a:t>32</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a:t>Our score needs</a:t>
            </a:r>
            <a:r>
              <a:rPr lang="en-US" baseline="0"/>
              <a:t> to score the game. Our roll needs to record the number of pins that was knocked down. </a:t>
            </a:r>
          </a:p>
          <a:p>
            <a:pPr eaLnBrk="1" hangingPunct="1"/>
            <a:endParaRPr lang="en-US" baseline="0"/>
          </a:p>
          <a:p>
            <a:pPr eaLnBrk="1" hangingPunct="1"/>
            <a:r>
              <a:rPr lang="en-US" baseline="0"/>
              <a:t>We move the score field into the score method. Then we score the game by looping through each roll.</a:t>
            </a:r>
          </a:p>
          <a:p>
            <a:pPr eaLnBrk="1" hangingPunct="1"/>
            <a:endParaRPr lang="en-US" baseline="0"/>
          </a:p>
          <a:p>
            <a:pPr eaLnBrk="1" hangingPunct="1"/>
            <a:r>
              <a:rPr lang="en-US" baseline="0"/>
              <a:t>Roll is no longer keeping score. Score is now scoring and roll is now rolling.</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D1BF0BC-836E-47C6-9A61-81D5D343F2A4}" type="slidenum">
              <a:rPr lang="en-US"/>
              <a:pPr/>
              <a:t>33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a:t>Let’s uncomment the spare test. Did we fix it? Nope!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470A746-F884-4502-8CA2-3E1B5ACAECB6}" type="slidenum">
              <a:rPr lang="en-US"/>
              <a:pPr/>
              <a:t>34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a:t>Our design has no concept of a frame. You get a spare</a:t>
            </a:r>
            <a:r>
              <a:rPr lang="en-US" baseline="0"/>
              <a:t> by knocking down all the pins inside a frame which is made up of two rolls.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BE8D263-257F-4637-9B9E-6AB869666D63}" type="slidenum">
              <a:rPr lang="en-US"/>
              <a:pPr/>
              <a:t>35</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a:t>Ok, more refactoring</a:t>
            </a:r>
            <a:r>
              <a:rPr lang="en-US" baseline="0"/>
              <a:t> ahead. Let’s mark the test as inconclusive.</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ACF46AF-EA3C-4BCF-A9FD-78D52F78FD63}" type="slidenum">
              <a:rPr lang="en-US"/>
              <a:pPr/>
              <a:t>36</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a:t>Let’s introduce the concept of a frame. We only have 10</a:t>
            </a:r>
            <a:r>
              <a:rPr lang="en-US" baseline="0"/>
              <a:t> frames and for now let’s assume they only have 2 rolls. Later we’ll tackle the 10</a:t>
            </a:r>
            <a:r>
              <a:rPr lang="en-US" baseline="30000"/>
              <a:t>th</a:t>
            </a:r>
            <a:r>
              <a:rPr lang="en-US" baseline="0"/>
              <a:t> frame problem. </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B4DA952-52BD-466C-8A38-0CBCE5CB06E6}" type="slidenum">
              <a:rPr lang="en-US"/>
              <a:pPr/>
              <a:t>37</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a:t>Ok, did that fix our problem?</a:t>
            </a:r>
            <a:r>
              <a:rPr lang="en-US" baseline="0"/>
              <a:t> Nope!</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2349F3B-6E55-47F6-B059-09AF05D0B382}" type="slidenum">
              <a:rPr lang="en-US"/>
              <a:pPr/>
              <a:t>38</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a:t>When a spare occurs we</a:t>
            </a:r>
            <a:r>
              <a:rPr lang="en-US" baseline="0"/>
              <a:t> have to figure out the bonus which is the first roll in the next frame.</a:t>
            </a:r>
          </a:p>
          <a:p>
            <a:pPr eaLnBrk="1" hangingPunct="1"/>
            <a:endParaRPr lang="en-US" baseline="0"/>
          </a:p>
          <a:p>
            <a:pPr eaLnBrk="1" hangingPunct="1"/>
            <a:r>
              <a:rPr lang="en-US" baseline="0"/>
              <a:t>This works, but looks ugly.</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A05BB91-919B-48EF-8C7F-69825795A85C}" type="slidenum">
              <a:rPr lang="en-US"/>
              <a:pPr/>
              <a:t>39</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a:t>Let’s add to our to do list to fix</a:t>
            </a:r>
            <a:r>
              <a:rPr lang="en-US" baseline="0"/>
              <a:t> this code.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9CF7FFC-CF31-46A5-90D2-A59598346009}" type="slidenum">
              <a:rPr lang="en-US"/>
              <a:pPr/>
              <a:t>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t>There are 10 frames in a single game.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0FD6B33-57CB-4816-9C4D-A7B7297AFB4C}" type="slidenum">
              <a:rPr lang="en-US"/>
              <a:pPr/>
              <a:t>40</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The comment in our</a:t>
            </a:r>
            <a:r>
              <a:rPr lang="en-US" baseline="0"/>
              <a:t> Game class means it was complex enough to explain. Let’s abstract all that complexity away into a method.</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84FEC7C-48D6-499C-8173-129E19529211}" type="slidenum">
              <a:rPr lang="en-US"/>
              <a:pPr/>
              <a:t>41</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a:t>What’s good for the class is good for the test, right?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99A18EE-1717-4B5A-A4E0-702DAFEEDEBE}" type="slidenum">
              <a:rPr lang="en-US"/>
              <a:pPr/>
              <a:t>42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a:t>Our spare works, now what about a strike? A strike occurs when we knock</a:t>
            </a:r>
            <a:r>
              <a:rPr lang="en-US" baseline="0"/>
              <a:t> down all of our pins on the first roll. </a:t>
            </a:r>
          </a:p>
          <a:p>
            <a:pPr eaLnBrk="1" hangingPunct="1"/>
            <a:endParaRPr lang="en-US" baseline="0"/>
          </a:p>
          <a:p>
            <a:pPr eaLnBrk="1" hangingPunct="1"/>
            <a:r>
              <a:rPr lang="en-US" baseline="0"/>
              <a:t>The strike bonus is the next two rolls in the next frame.</a:t>
            </a:r>
          </a:p>
          <a:p>
            <a:pPr eaLnBrk="1" hangingPunct="1"/>
            <a:endParaRPr lang="en-US" baseline="0"/>
          </a:p>
          <a:p>
            <a:pPr eaLnBrk="1" hangingPunct="1"/>
            <a:r>
              <a:rPr lang="en-US" baseline="0"/>
              <a:t>We rolled a 10, plus the 7 from the next frame means our score in the first frame is 17. Now we add the 7 from the second frame to get a game score of 24.</a:t>
            </a:r>
          </a:p>
          <a:p>
            <a:pPr eaLnBrk="1" hangingPunct="1"/>
            <a:endParaRPr lang="en-US" baseline="0"/>
          </a:p>
          <a:p>
            <a:pPr eaLnBrk="1" hangingPunct="1"/>
            <a:r>
              <a:rPr lang="en-US" baseline="0"/>
              <a:t>Our test fails because the first roll was a 10, then the second roll was a 3. The first roll knocked down all of the pins. That was the end of the first frame. Our second roll was actually the first roll of the second frame.</a:t>
            </a:r>
          </a:p>
          <a:p>
            <a:pPr eaLnBrk="1" hangingPunct="1"/>
            <a:endParaRPr lang="en-US" baseline="0"/>
          </a:p>
          <a:p>
            <a:pPr eaLnBrk="1" hangingPunct="1"/>
            <a:r>
              <a:rPr lang="en-US" baseline="0"/>
              <a:t>Our program assumes we roll twice for each frame which isn’t true with strikes.</a:t>
            </a:r>
          </a:p>
          <a:p>
            <a:pPr eaLnBrk="1" hangingPunct="1"/>
            <a:endParaRPr lang="en-US" baseline="0"/>
          </a:p>
          <a:p>
            <a:pPr eaLnBrk="1" hangingPunct="1"/>
            <a:r>
              <a:rPr lang="en-US" baseline="0"/>
              <a:t>If we look at our IsSpare method, the first value = 10 and the second value = 3. Does 13 = 10? No, so it’s not a spare.</a:t>
            </a:r>
          </a:p>
          <a:p>
            <a:pPr eaLnBrk="1" hangingPunct="1"/>
            <a:endParaRPr lang="en-US" baseline="0"/>
          </a:p>
          <a:p>
            <a:pPr eaLnBrk="1" hangingPunct="1"/>
            <a:r>
              <a:rPr lang="en-US" baseline="0"/>
              <a:t>What if we rolled a 10 and then rolled a gutter ball? Our IsSpare would be true and we would get the wrong bonus.</a:t>
            </a:r>
          </a:p>
          <a:p>
            <a:pPr eaLnBrk="1" hangingPunct="1"/>
            <a:endParaRPr lang="en-US" baseline="0"/>
          </a:p>
          <a:p>
            <a:pPr eaLnBrk="1" hangingPunct="1"/>
            <a:r>
              <a:rPr lang="en-US" baseline="0"/>
              <a:t>Not to mention that our game is now off a roll.</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7DDD66-D964-43F6-88A4-02BAF2DCD660}" type="slidenum">
              <a:rPr lang="en-US"/>
              <a:pPr/>
              <a:t>43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a:t>So we need to test for a strike before we test for a spare. Once again we add in ugly comments and ugly expressions</a:t>
            </a:r>
            <a:r>
              <a:rPr lang="en-US" baseline="0"/>
              <a:t> to do this.</a:t>
            </a:r>
          </a:p>
          <a:p>
            <a:pPr eaLnBrk="1" hangingPunct="1"/>
            <a:endParaRPr lang="en-US" baseline="0"/>
          </a:p>
          <a:p>
            <a:pPr eaLnBrk="1" hangingPunct="1"/>
            <a:r>
              <a:rPr lang="en-US" baseline="0"/>
              <a:t>Kent Beck said, make it work, make it right, make it fast. Let’s get it working first.</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3BAC530-7F00-4BF4-8DE5-2CC00C41EEA5}" type="slidenum">
              <a:rPr lang="en-US"/>
              <a:pPr/>
              <a:t>44</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a:t>There are three ways to score. A simple</a:t>
            </a:r>
            <a:r>
              <a:rPr lang="en-US" baseline="0"/>
              <a:t> sum of the balls in the frame, a spare bonus, and a strike bonus.</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E346E86-C5A3-4826-92A3-AE3A34321698}" type="slidenum">
              <a:rPr lang="en-US"/>
              <a:pPr/>
              <a:t>45</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a:t>Now we add in the strike</a:t>
            </a:r>
            <a:r>
              <a:rPr lang="en-US" baseline="0"/>
              <a:t> check.</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97E7577-2E76-49BA-8A4E-030F01BFA541}" type="slidenum">
              <a:rPr lang="en-US"/>
              <a:pPr/>
              <a:t>46</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We can clean up our test with a roll strike method.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8BDE47F-DA98-4C88-A63C-429721578EF2}" type="slidenum">
              <a:rPr lang="en-US"/>
              <a:pPr/>
              <a:t>47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a:t>What happens</a:t>
            </a:r>
            <a:r>
              <a:rPr lang="en-US" baseline="0"/>
              <a:t> if we roll all strikes? It works.</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C9369C8-1CBF-4D9E-A612-9006DF5BBCA9}" type="slidenum">
              <a:rPr lang="en-US"/>
              <a:pPr/>
              <a:t>48</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a:t>That ends my version of</a:t>
            </a:r>
            <a:r>
              <a:rPr lang="en-US" baseline="0"/>
              <a:t> the bowling game. Once again I would like to take your focus off the code and on to the process. There are a million different ways to solve the bowling game problem. We could refactor forever.</a:t>
            </a:r>
          </a:p>
          <a:p>
            <a:pPr eaLnBrk="1" hangingPunct="1"/>
            <a:endParaRPr lang="en-US" baseline="0"/>
          </a:p>
          <a:p>
            <a:pPr eaLnBrk="1" hangingPunct="1"/>
            <a:r>
              <a:rPr lang="en-US" baseline="0"/>
              <a:t>The important thing is that we don’t write code unless there is a test first. That way we are free to refactor without fear.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C817198-918D-4224-98D3-E4D8162C5F27}" type="slidenum">
              <a:rPr lang="en-US"/>
              <a:pPr/>
              <a:t>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a:t>If you roll a strike, you don’t roll</a:t>
            </a:r>
            <a:r>
              <a:rPr lang="en-US" baseline="0"/>
              <a:t> again. So each frame either has 1 or 2 rolls. Each roll will knock down 0 or more pins.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E26A3A4-87A9-48C3-A0B9-D10801A519C9}" type="slidenum">
              <a:rPr lang="en-US"/>
              <a:pPr/>
              <a:t>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a:t>The</a:t>
            </a:r>
            <a:r>
              <a:rPr lang="en-US" baseline="0"/>
              <a:t> tenth frame is a special case. It has an additional roll that is possible when a strike or spare is rolled.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06673C7-457D-4375-AC09-724268ED941F}" type="slidenum">
              <a:rPr lang="en-US"/>
              <a:pPr/>
              <a:t>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a:t>Each frame has a score.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127CDD5-23B6-4632-A88E-4D11B0E34012}" type="slidenum">
              <a:rPr lang="en-US"/>
              <a:pPr/>
              <a:t>8</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a:t>The score that a game has sometimes depends on the next frame.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2727A8A-458C-4CAF-B724-0F7CAC0D23B6}" type="slidenum">
              <a:rPr lang="en-US"/>
              <a:pPr/>
              <a:t>9</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a:t>We</a:t>
            </a:r>
            <a:r>
              <a:rPr lang="en-US" baseline="0"/>
              <a:t> understand </a:t>
            </a:r>
            <a:r>
              <a:rPr lang="en-US"/>
              <a:t>the problem,</a:t>
            </a:r>
            <a:r>
              <a:rPr lang="en-US" baseline="0"/>
              <a:t> and we have a pretty good design to start with. Let’s start coding!</a:t>
            </a:r>
          </a:p>
          <a:p>
            <a:pPr eaLnBrk="1" hangingPunct="1"/>
            <a:endParaRPr lang="en-US" baseline="0"/>
          </a:p>
          <a:p>
            <a:pPr eaLnBrk="1" hangingPunct="1"/>
            <a:r>
              <a:rPr lang="en-US" baseline="0"/>
              <a:t>First we make a console application named </a:t>
            </a:r>
            <a:r>
              <a:rPr lang="en-US" baseline="0" err="1"/>
              <a:t>BowlingGame</a:t>
            </a:r>
            <a:r>
              <a:rPr lang="en-US" baseline="0"/>
              <a:t>. Then we add a </a:t>
            </a:r>
            <a:r>
              <a:rPr lang="en-US" baseline="0" err="1"/>
              <a:t>MSTest</a:t>
            </a:r>
            <a:r>
              <a:rPr lang="en-US" baseline="0"/>
              <a:t> project called BowlingGameTest to the solution.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3F0A69F6-3E84-4FF5-A69B-A15CF4387B82}" type="slidenum">
              <a:rPr lang="en-US" smtClean="0"/>
              <a:pPr>
                <a:defRPr/>
              </a:pPr>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3F0A69F6-3E84-4FF5-A69B-A15CF4387B82}" type="slidenum">
              <a:rPr lang="en-US" smtClean="0"/>
              <a:pPr>
                <a:defRPr/>
              </a:pPr>
              <a:t>‹nr.›</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3F0A69F6-3E84-4FF5-A69B-A15CF4387B82}" type="slidenum">
              <a:rPr lang="en-US" smtClean="0"/>
              <a:pPr>
                <a:defRPr/>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3F0A69F6-3E84-4FF5-A69B-A15CF4387B82}" type="slidenum">
              <a:rPr lang="en-US" smtClean="0"/>
              <a:pPr>
                <a:defRPr/>
              </a:pPr>
              <a:t>‹nr.›</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3F0A69F6-3E84-4FF5-A69B-A15CF4387B82}" type="slidenum">
              <a:rPr lang="en-US" smtClean="0"/>
              <a:pPr>
                <a:defRPr/>
              </a:pPr>
              <a:t>‹nr.›</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3F0A69F6-3E84-4FF5-A69B-A15CF4387B82}" type="slidenum">
              <a:rPr lang="en-US" smtClean="0"/>
              <a:pPr>
                <a:defRPr/>
              </a:pPr>
              <a:t>‹nr.›</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3F0A69F6-3E84-4FF5-A69B-A15CF4387B82}" type="slidenum">
              <a:rPr lang="en-US" smtClean="0"/>
              <a:pPr>
                <a:defRPr/>
              </a:pPr>
              <a:t>‹nr.›</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2770"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a:t>Begin.</a:t>
            </a:r>
          </a:p>
        </p:txBody>
      </p:sp>
      <p:sp>
        <p:nvSpPr>
          <p:cNvPr id="12291" name="Rectangle 3"/>
          <p:cNvSpPr>
            <a:spLocks noGrp="1" noChangeArrowheads="1"/>
          </p:cNvSpPr>
          <p:nvPr>
            <p:ph sz="quarter" idx="1"/>
          </p:nvPr>
        </p:nvSpPr>
        <p:spPr>
          <a:xfrm>
            <a:off x="457200" y="1600200"/>
            <a:ext cx="8229600" cy="1066800"/>
          </a:xfrm>
        </p:spPr>
        <p:txBody>
          <a:bodyPr>
            <a:normAutofit/>
          </a:bodyPr>
          <a:lstStyle/>
          <a:p>
            <a:pPr eaLnBrk="1" hangingPunct="1"/>
            <a:r>
              <a:rPr lang="en-US"/>
              <a:t>Add a unit test named GameTest to the project</a:t>
            </a:r>
          </a:p>
        </p:txBody>
      </p:sp>
      <p:sp>
        <p:nvSpPr>
          <p:cNvPr id="6" name="Text Box 4"/>
          <p:cNvSpPr txBox="1">
            <a:spLocks noChangeArrowheads="1"/>
          </p:cNvSpPr>
          <p:nvPr/>
        </p:nvSpPr>
        <p:spPr bwMode="auto">
          <a:xfrm>
            <a:off x="1066800" y="2286000"/>
            <a:ext cx="2478564" cy="2308324"/>
          </a:xfrm>
          <a:prstGeom prst="rect">
            <a:avLst/>
          </a:prstGeom>
          <a:noFill/>
          <a:ln w="9525">
            <a:noFill/>
            <a:miter lim="800000"/>
            <a:headEnd/>
            <a:tailEnd/>
          </a:ln>
        </p:spPr>
        <p:txBody>
          <a:bodyPr wrap="none">
            <a:spAutoFit/>
          </a:bodyPr>
          <a:lstStyle/>
          <a:p>
            <a:r>
              <a:rPr lang="en-US" sz="1200" dirty="0">
                <a:solidFill>
                  <a:srgbClr val="0000FF"/>
                </a:solidFill>
                <a:latin typeface="Consolas"/>
              </a:rPr>
              <a:t>using</a:t>
            </a:r>
            <a:r>
              <a:rPr lang="en-US" sz="1200" dirty="0">
                <a:solidFill>
                  <a:prstClr val="black"/>
                </a:solidFill>
                <a:latin typeface="Consolas"/>
              </a:rPr>
              <a:t> </a:t>
            </a:r>
            <a:r>
              <a:rPr lang="en-US" sz="1200" dirty="0" err="1">
                <a:solidFill>
                  <a:prstClr val="black"/>
                </a:solidFill>
                <a:latin typeface="Consolas"/>
              </a:rPr>
              <a:t>Xunit</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namespace</a:t>
            </a:r>
            <a:r>
              <a:rPr lang="en-US" sz="1200" dirty="0">
                <a:solidFill>
                  <a:prstClr val="black"/>
                </a:solidFill>
                <a:latin typeface="Consolas"/>
              </a:rPr>
              <a:t> </a:t>
            </a:r>
            <a:r>
              <a:rPr lang="en-US" sz="1200" dirty="0" err="1">
                <a:solidFill>
                  <a:prstClr val="black"/>
                </a:solidFill>
                <a:latin typeface="Consolas"/>
              </a:rPr>
              <a:t>BowlingGameTest</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err="1">
                <a:solidFill>
                  <a:srgbClr val="2B91AF"/>
                </a:solidFill>
                <a:latin typeface="Consolas"/>
              </a:rPr>
              <a:t>GameTest</a:t>
            </a:r>
            <a:endParaRPr lang="en-US" sz="1200" dirty="0">
              <a:solidFill>
                <a:prstClr val="black"/>
              </a:solidFill>
              <a:latin typeface="Consolas"/>
            </a:endParaRP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Test1()</a:t>
            </a:r>
          </a:p>
          <a:p>
            <a:r>
              <a:rPr lang="en-US" sz="1200" dirty="0">
                <a:solidFill>
                  <a:prstClr val="black"/>
                </a:solidFill>
                <a:latin typeface="Consolas"/>
              </a:rPr>
              <a:t>        {</a:t>
            </a:r>
          </a:p>
          <a:p>
            <a:r>
              <a:rPr lang="en-US" sz="1200" dirty="0">
                <a:solidFill>
                  <a:prstClr val="black"/>
                </a:solidFill>
                <a:latin typeface="Consolas"/>
              </a:rPr>
              <a:t>        }</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cxnSp>
        <p:nvCxnSpPr>
          <p:cNvPr id="12" name="Straight Connector 11"/>
          <p:cNvCxnSpPr>
            <a:stCxn id="13314" idx="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4"/>
          <p:cNvSpPr txBox="1">
            <a:spLocks noChangeArrowheads="1"/>
          </p:cNvSpPr>
          <p:nvPr/>
        </p:nvSpPr>
        <p:spPr bwMode="auto">
          <a:xfrm>
            <a:off x="152400" y="685800"/>
            <a:ext cx="3048000" cy="1015663"/>
          </a:xfrm>
          <a:prstGeom prst="rect">
            <a:avLst/>
          </a:prstGeom>
          <a:noFill/>
          <a:ln w="9525">
            <a:noFill/>
            <a:miter lim="800000"/>
            <a:headEnd/>
            <a:tailEnd/>
          </a:ln>
        </p:spPr>
        <p:txBody>
          <a:bodyPr wrap="squar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pic>
        <p:nvPicPr>
          <p:cNvPr id="31748" name="Picture 4"/>
          <p:cNvPicPr>
            <a:picLocks noChangeAspect="1" noChangeArrowheads="1"/>
          </p:cNvPicPr>
          <p:nvPr/>
        </p:nvPicPr>
        <p:blipFill>
          <a:blip r:embed="rId3"/>
          <a:srcRect/>
          <a:stretch>
            <a:fillRect/>
          </a:stretch>
        </p:blipFill>
        <p:spPr bwMode="auto">
          <a:xfrm>
            <a:off x="1752600" y="1448727"/>
            <a:ext cx="368716" cy="18527"/>
          </a:xfrm>
          <a:prstGeom prst="rect">
            <a:avLst/>
          </a:prstGeom>
          <a:noFill/>
          <a:ln w="9525">
            <a:noFill/>
            <a:miter lim="800000"/>
            <a:headEnd/>
            <a:tailEnd/>
          </a:ln>
          <a:effectLst/>
        </p:spPr>
      </p:pic>
      <p:pic>
        <p:nvPicPr>
          <p:cNvPr id="13" name="Picture 4"/>
          <p:cNvPicPr>
            <a:picLocks noChangeAspect="1" noChangeArrowheads="1"/>
          </p:cNvPicPr>
          <p:nvPr/>
        </p:nvPicPr>
        <p:blipFill>
          <a:blip r:embed="rId3"/>
          <a:srcRect/>
          <a:stretch>
            <a:fillRect/>
          </a:stretch>
        </p:blipFill>
        <p:spPr bwMode="auto">
          <a:xfrm>
            <a:off x="685800" y="1449569"/>
            <a:ext cx="335196" cy="16843"/>
          </a:xfrm>
          <a:prstGeom prst="rect">
            <a:avLst/>
          </a:prstGeom>
          <a:noFill/>
          <a:ln w="9525">
            <a:noFill/>
            <a:miter lim="800000"/>
            <a:headEnd/>
            <a:tailEnd/>
          </a:ln>
          <a:effectLst/>
        </p:spPr>
      </p:pic>
      <p:cxnSp>
        <p:nvCxnSpPr>
          <p:cNvPr id="11" name="Straight Connector 10"/>
          <p:cNvCxnSpPr/>
          <p:nvPr/>
        </p:nvCxnSpPr>
        <p:spPr>
          <a:xfrm>
            <a:off x="229394" y="914400"/>
            <a:ext cx="0" cy="203775"/>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08806" y="1295400"/>
            <a:ext cx="794"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4341" name="Text Box 5"/>
          <p:cNvSpPr txBox="1">
            <a:spLocks noChangeArrowheads="1"/>
          </p:cNvSpPr>
          <p:nvPr/>
        </p:nvSpPr>
        <p:spPr bwMode="auto">
          <a:xfrm>
            <a:off x="4800600" y="685800"/>
            <a:ext cx="3048000" cy="1200329"/>
          </a:xfrm>
          <a:prstGeom prst="rect">
            <a:avLst/>
          </a:prstGeom>
          <a:noFill/>
          <a:ln w="9525">
            <a:noFill/>
            <a:miter lim="800000"/>
            <a:headEnd/>
            <a:tailEnd/>
          </a:ln>
        </p:spPr>
        <p:txBody>
          <a:bodyPr wrap="square">
            <a:spAutoFit/>
          </a:bodyPr>
          <a:lstStyle/>
          <a:p>
            <a:r>
              <a:rPr lang="en-US" sz="1200">
                <a:solidFill>
                  <a:srgbClr val="0000FF"/>
                </a:solidFill>
                <a:latin typeface="Consolas"/>
              </a:rPr>
              <a:t>namespace</a:t>
            </a:r>
            <a:r>
              <a:rPr lang="en-US" sz="1200">
                <a:solidFill>
                  <a:prstClr val="black"/>
                </a:solidFill>
                <a:latin typeface="Consolas"/>
              </a:rPr>
              <a:t> </a:t>
            </a:r>
            <a:r>
              <a:rPr lang="en-US" sz="1200" err="1">
                <a:solidFill>
                  <a:prstClr val="black"/>
                </a:solidFill>
                <a:latin typeface="Consolas"/>
              </a:rPr>
              <a:t>BowlingGame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p>
          <a:p>
            <a:r>
              <a:rPr lang="en-US" sz="1200">
                <a:solidFill>
                  <a:prstClr val="black"/>
                </a:solidFill>
                <a:latin typeface="Consolas"/>
              </a:rPr>
              <a:t>}</a:t>
            </a:r>
          </a:p>
        </p:txBody>
      </p:sp>
      <p:cxnSp>
        <p:nvCxnSpPr>
          <p:cNvPr id="8" name="Straight Connector 7"/>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Box 4"/>
          <p:cNvSpPr txBox="1">
            <a:spLocks noChangeArrowheads="1"/>
          </p:cNvSpPr>
          <p:nvPr/>
        </p:nvSpPr>
        <p:spPr bwMode="auto">
          <a:xfrm>
            <a:off x="152400" y="685800"/>
            <a:ext cx="2648482" cy="1015663"/>
          </a:xfrm>
          <a:prstGeom prst="rect">
            <a:avLst/>
          </a:prstGeom>
          <a:noFill/>
          <a:ln w="9525">
            <a:noFill/>
            <a:miter lim="800000"/>
            <a:headEnd/>
            <a:tailEnd/>
          </a:ln>
        </p:spPr>
        <p:txBody>
          <a:bodyPr wrap="non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cxnSp>
        <p:nvCxnSpPr>
          <p:cNvPr id="6" name="Straight Connector 5"/>
          <p:cNvCxnSpPr/>
          <p:nvPr/>
        </p:nvCxnSpPr>
        <p:spPr>
          <a:xfrm>
            <a:off x="4800600" y="838200"/>
            <a:ext cx="0" cy="9906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5366"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4"/>
          <p:cNvSpPr txBox="1">
            <a:spLocks noChangeArrowheads="1"/>
          </p:cNvSpPr>
          <p:nvPr/>
        </p:nvSpPr>
        <p:spPr bwMode="auto">
          <a:xfrm>
            <a:off x="152400" y="685800"/>
            <a:ext cx="2648482" cy="1015663"/>
          </a:xfrm>
          <a:prstGeom prst="rect">
            <a:avLst/>
          </a:prstGeom>
          <a:noFill/>
          <a:ln w="9525">
            <a:noFill/>
            <a:miter lim="800000"/>
            <a:headEnd/>
            <a:tailEnd/>
          </a:ln>
        </p:spPr>
        <p:txBody>
          <a:bodyPr wrap="non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sp>
        <p:nvSpPr>
          <p:cNvPr id="12" name="Text Box 5"/>
          <p:cNvSpPr txBox="1">
            <a:spLocks noChangeArrowheads="1"/>
          </p:cNvSpPr>
          <p:nvPr/>
        </p:nvSpPr>
        <p:spPr bwMode="auto">
          <a:xfrm>
            <a:off x="4800600" y="685800"/>
            <a:ext cx="3048000" cy="646331"/>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6" name="Text Box 4"/>
          <p:cNvSpPr txBox="1">
            <a:spLocks noChangeArrowheads="1"/>
          </p:cNvSpPr>
          <p:nvPr/>
        </p:nvSpPr>
        <p:spPr bwMode="auto">
          <a:xfrm>
            <a:off x="228600" y="685800"/>
            <a:ext cx="2903359" cy="1938992"/>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r>
              <a:rPr lang="en-US" sz="1200" dirty="0">
                <a:solidFill>
                  <a:prstClr val="black"/>
                </a:solidFill>
                <a:latin typeface="Consolas"/>
              </a:rPr>
              <a:t>}</a:t>
            </a:r>
          </a:p>
        </p:txBody>
      </p:sp>
      <p:pic>
        <p:nvPicPr>
          <p:cNvPr id="2" name="Picture 2"/>
          <p:cNvPicPr>
            <a:picLocks noChangeAspect="1" noChangeArrowheads="1"/>
          </p:cNvPicPr>
          <p:nvPr/>
        </p:nvPicPr>
        <p:blipFill>
          <a:blip r:embed="rId3"/>
          <a:srcRect/>
          <a:stretch>
            <a:fillRect/>
          </a:stretch>
        </p:blipFill>
        <p:spPr bwMode="auto">
          <a:xfrm>
            <a:off x="1095375" y="2209800"/>
            <a:ext cx="352425" cy="47625"/>
          </a:xfrm>
          <a:prstGeom prst="rect">
            <a:avLst/>
          </a:prstGeom>
          <a:noFill/>
          <a:ln w="9525">
            <a:noFill/>
            <a:miter lim="800000"/>
            <a:headEnd/>
            <a:tailEnd/>
          </a:ln>
          <a:effectLst/>
        </p:spPr>
      </p:pic>
      <p:cxnSp>
        <p:nvCxnSpPr>
          <p:cNvPr id="14" name="Straight Connector 13"/>
          <p:cNvCxnSpPr/>
          <p:nvPr/>
        </p:nvCxnSpPr>
        <p:spPr>
          <a:xfrm>
            <a:off x="533400" y="1676400"/>
            <a:ext cx="0" cy="685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800600" y="685800"/>
            <a:ext cx="3048000" cy="646331"/>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7413" name="Text Box 5"/>
          <p:cNvSpPr txBox="1">
            <a:spLocks noChangeArrowheads="1"/>
          </p:cNvSpPr>
          <p:nvPr/>
        </p:nvSpPr>
        <p:spPr bwMode="auto">
          <a:xfrm>
            <a:off x="4800600" y="685800"/>
            <a:ext cx="4343400" cy="1554272"/>
          </a:xfrm>
          <a:prstGeom prst="rect">
            <a:avLst/>
          </a:prstGeom>
          <a:noFill/>
          <a:ln w="9525">
            <a:noFill/>
            <a:miter lim="800000"/>
            <a:headEnd/>
            <a:tailEnd/>
          </a:ln>
        </p:spPr>
        <p:txBody>
          <a:bodyPr wrap="square">
            <a:spAutoFit/>
          </a:bodyPr>
          <a:lstStyle/>
          <a:p>
            <a:r>
              <a:rPr lang="en-US" sz="1100" b="1">
                <a:solidFill>
                  <a:srgbClr val="0000FF"/>
                </a:solidFill>
                <a:highlight>
                  <a:srgbClr val="FFFEF9"/>
                </a:highlight>
              </a:rPr>
              <a:t>public class </a:t>
            </a:r>
            <a:r>
              <a:rPr lang="en-US" sz="1100" b="1">
                <a:solidFill>
                  <a:srgbClr val="3C87B9"/>
                </a:solidFill>
                <a:highlight>
                  <a:srgbClr val="FFFEF9"/>
                </a:highlight>
              </a:rPr>
              <a:t>Game</a:t>
            </a:r>
          </a:p>
          <a:p>
            <a:r>
              <a:rPr lang="en-US" sz="1100">
                <a:highlight>
                  <a:srgbClr val="FFFEF9"/>
                </a:highlight>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err="1">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srgbClr val="0000FF"/>
                </a:solidFill>
                <a:latin typeface="Consolas"/>
              </a:rPr>
              <a:t>      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a:t>
            </a:r>
            <a:r>
              <a:rPr lang="en-US" sz="1100" err="1">
                <a:solidFill>
                  <a:prstClr val="black"/>
                </a:solidFill>
                <a:latin typeface="Consolas"/>
              </a:rPr>
              <a:t>System.</a:t>
            </a:r>
            <a:r>
              <a:rPr lang="en-US" sz="1100" err="1">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a:p>
            <a:endParaRPr lang="en-US" sz="900">
              <a:highlight>
                <a:srgbClr val="FFFEF9"/>
              </a:highlight>
            </a:endParaRPr>
          </a:p>
          <a:p>
            <a:endParaRPr lang="en-US" sz="900"/>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4"/>
          <p:cNvSpPr txBox="1">
            <a:spLocks noChangeArrowheads="1"/>
          </p:cNvSpPr>
          <p:nvPr/>
        </p:nvSpPr>
        <p:spPr bwMode="auto">
          <a:xfrm>
            <a:off x="228600" y="685800"/>
            <a:ext cx="2903359" cy="1938992"/>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r>
              <a:rPr lang="en-US" sz="1200" dirty="0">
                <a:solidFill>
                  <a:prstClr val="black"/>
                </a:solidFill>
                <a:latin typeface="Consolas"/>
              </a:rPr>
              <a:t>}</a:t>
            </a:r>
          </a:p>
        </p:txBody>
      </p:sp>
      <p:cxnSp>
        <p:nvCxnSpPr>
          <p:cNvPr id="9" name="Straight Connector 8"/>
          <p:cNvCxnSpPr/>
          <p:nvPr/>
        </p:nvCxnSpPr>
        <p:spPr>
          <a:xfrm flipH="1">
            <a:off x="5029200" y="1143000"/>
            <a:ext cx="1416" cy="6096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7" name="Text Box 4"/>
          <p:cNvSpPr txBox="1">
            <a:spLocks noChangeArrowheads="1"/>
          </p:cNvSpPr>
          <p:nvPr/>
        </p:nvSpPr>
        <p:spPr bwMode="auto">
          <a:xfrm>
            <a:off x="228600" y="685800"/>
            <a:ext cx="2818400"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pic>
        <p:nvPicPr>
          <p:cNvPr id="10" name="Picture 2"/>
          <p:cNvPicPr>
            <a:picLocks noChangeAspect="1" noChangeArrowheads="1"/>
          </p:cNvPicPr>
          <p:nvPr/>
        </p:nvPicPr>
        <p:blipFill>
          <a:blip r:embed="rId3"/>
          <a:srcRect/>
          <a:stretch>
            <a:fillRect/>
          </a:stretch>
        </p:blipFill>
        <p:spPr bwMode="auto">
          <a:xfrm>
            <a:off x="2362200" y="2743200"/>
            <a:ext cx="352425" cy="47625"/>
          </a:xfrm>
          <a:prstGeom prst="rect">
            <a:avLst/>
          </a:prstGeom>
          <a:noFill/>
          <a:ln w="9525">
            <a:noFill/>
            <a:miter lim="800000"/>
            <a:headEnd/>
            <a:tailEnd/>
          </a:ln>
          <a:effectLst/>
        </p:spPr>
      </p:pic>
      <p:cxnSp>
        <p:nvCxnSpPr>
          <p:cNvPr id="11" name="Straight Connector 10"/>
          <p:cNvCxnSpPr/>
          <p:nvPr/>
        </p:nvCxnSpPr>
        <p:spPr>
          <a:xfrm rot="5400000">
            <a:off x="419894" y="2628106"/>
            <a:ext cx="228600" cy="158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4343400" cy="1277273"/>
          </a:xfrm>
          <a:prstGeom prst="rect">
            <a:avLst/>
          </a:prstGeom>
          <a:noFill/>
          <a:ln w="9525">
            <a:noFill/>
            <a:miter lim="800000"/>
            <a:headEnd/>
            <a:tailEnd/>
          </a:ln>
        </p:spPr>
        <p:txBody>
          <a:bodyPr wrap="square">
            <a:spAutoFit/>
          </a:bodyPr>
          <a:lstStyle/>
          <a:p>
            <a:r>
              <a:rPr lang="en-US" sz="1100" b="1">
                <a:solidFill>
                  <a:srgbClr val="0000FF"/>
                </a:solidFill>
                <a:highlight>
                  <a:srgbClr val="FFFEF9"/>
                </a:highlight>
              </a:rPr>
              <a:t>public class </a:t>
            </a:r>
            <a:r>
              <a:rPr lang="en-US" sz="1100" b="1">
                <a:solidFill>
                  <a:srgbClr val="3C87B9"/>
                </a:solidFill>
                <a:highlight>
                  <a:srgbClr val="FFFEF9"/>
                </a:highlight>
              </a:rPr>
              <a:t>Game</a:t>
            </a:r>
          </a:p>
          <a:p>
            <a:r>
              <a:rPr lang="en-US" sz="1100">
                <a:highlight>
                  <a:srgbClr val="FFFEF9"/>
                </a:highlight>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err="1">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srgbClr val="0000FF"/>
                </a:solidFill>
                <a:latin typeface="Consolas"/>
              </a:rPr>
              <a:t>      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a:t>
            </a:r>
            <a:r>
              <a:rPr lang="en-US" sz="1100" err="1">
                <a:solidFill>
                  <a:prstClr val="black"/>
                </a:solidFill>
                <a:latin typeface="Consolas"/>
              </a:rPr>
              <a:t>System.</a:t>
            </a:r>
            <a:r>
              <a:rPr lang="en-US" sz="1100" err="1">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9462" name="Rectangle 6"/>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200" b="1">
                <a:solidFill>
                  <a:schemeClr val="bg1"/>
                </a:solidFill>
              </a:rPr>
              <a:t>Failed TestGutterGame threw exception</a:t>
            </a:r>
          </a:p>
        </p:txBody>
      </p:sp>
      <p:sp>
        <p:nvSpPr>
          <p:cNvPr id="11" name="Text Box 4"/>
          <p:cNvSpPr txBox="1">
            <a:spLocks noChangeArrowheads="1"/>
          </p:cNvSpPr>
          <p:nvPr/>
        </p:nvSpPr>
        <p:spPr bwMode="auto">
          <a:xfrm>
            <a:off x="228600" y="685800"/>
            <a:ext cx="2818400"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461" name="Text Box 5"/>
          <p:cNvSpPr txBox="1">
            <a:spLocks noChangeArrowheads="1"/>
          </p:cNvSpPr>
          <p:nvPr/>
        </p:nvSpPr>
        <p:spPr bwMode="auto">
          <a:xfrm>
            <a:off x="4800600" y="685800"/>
            <a:ext cx="4038600" cy="2123658"/>
          </a:xfrm>
          <a:prstGeom prst="rect">
            <a:avLst/>
          </a:prstGeom>
          <a:noFill/>
          <a:ln w="9525">
            <a:noFill/>
            <a:miter lim="800000"/>
            <a:headEnd/>
            <a:tailEnd/>
          </a:ln>
        </p:spPr>
        <p:txBody>
          <a:bodyPr>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class</a:t>
            </a:r>
            <a:r>
              <a:rPr lang="en-US" sz="1100">
                <a:solidFill>
                  <a:prstClr val="black"/>
                </a:solidFill>
                <a:latin typeface="Consolas"/>
              </a:rPr>
              <a:t> </a:t>
            </a:r>
            <a:r>
              <a:rPr lang="en-US" sz="1100">
                <a:solidFill>
                  <a:srgbClr val="2B91AF"/>
                </a:solidFill>
                <a:latin typeface="Consolas"/>
              </a:rPr>
              <a:t>Game</a:t>
            </a:r>
            <a:endParaRPr lang="en-US" sz="1100">
              <a:solidFill>
                <a:prstClr val="black"/>
              </a:solidFill>
              <a:latin typeface="Consolas"/>
            </a:endParaRPr>
          </a:p>
          <a:p>
            <a:r>
              <a:rPr lang="en-US" sz="1100">
                <a:solidFill>
                  <a:prstClr val="black"/>
                </a:solidFill>
                <a:latin typeface="Consolas"/>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System.</a:t>
            </a:r>
            <a:r>
              <a:rPr lang="en-US" sz="1100">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object</a:t>
            </a:r>
            <a:r>
              <a:rPr lang="en-US" sz="1100">
                <a:solidFill>
                  <a:prstClr val="black"/>
                </a:solidFill>
                <a:latin typeface="Consolas"/>
              </a:rPr>
              <a:t> Score()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System.</a:t>
            </a:r>
            <a:r>
              <a:rPr lang="en-US" sz="1100">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p:txBody>
      </p:sp>
      <p:cxnSp>
        <p:nvCxnSpPr>
          <p:cNvPr id="9" name="Straight Connector 8"/>
          <p:cNvCxnSpPr/>
          <p:nvPr/>
        </p:nvCxnSpPr>
        <p:spPr>
          <a:xfrm>
            <a:off x="5029200" y="1981200"/>
            <a:ext cx="0" cy="55245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0"/>
            <a:ext cx="8229600" cy="685800"/>
          </a:xfrm>
        </p:spPr>
        <p:txBody>
          <a:bodyPr>
            <a:normAutofit/>
          </a:bodyPr>
          <a:lstStyle/>
          <a:p>
            <a:pPr algn="ctr" eaLnBrk="1" hangingPunct="1"/>
            <a:r>
              <a:rPr lang="en-US"/>
              <a:t>The first test.</a:t>
            </a:r>
          </a:p>
        </p:txBody>
      </p:sp>
      <p:sp>
        <p:nvSpPr>
          <p:cNvPr id="20486"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4"/>
          <p:cNvSpPr txBox="1">
            <a:spLocks noChangeArrowheads="1"/>
          </p:cNvSpPr>
          <p:nvPr/>
        </p:nvSpPr>
        <p:spPr bwMode="auto">
          <a:xfrm>
            <a:off x="228600" y="685800"/>
            <a:ext cx="290335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1"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05400" y="1143000"/>
            <a:ext cx="0" cy="13104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2590800"/>
            <a:ext cx="0" cy="13104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333206" y="1676400"/>
            <a:ext cx="794"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11"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8" name="Straight Connector 7"/>
          <p:cNvCxnSpPr/>
          <p:nvPr/>
        </p:nvCxnSpPr>
        <p:spPr>
          <a:xfrm flipH="1">
            <a:off x="228600" y="762000"/>
            <a:ext cx="794" cy="223212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New Game"/>
          <p:cNvPicPr>
            <a:picLocks noChangeAspect="1" noChangeArrowheads="1"/>
          </p:cNvPicPr>
          <p:nvPr/>
        </p:nvPicPr>
        <p:blipFill>
          <a:blip r:embed="rId3"/>
          <a:srcRect/>
          <a:stretch>
            <a:fillRect/>
          </a:stretch>
        </p:blipFill>
        <p:spPr bwMode="auto">
          <a:xfrm>
            <a:off x="1981200" y="1447800"/>
            <a:ext cx="4619625" cy="495300"/>
          </a:xfrm>
          <a:prstGeom prst="rect">
            <a:avLst/>
          </a:prstGeom>
          <a:noFill/>
          <a:ln w="9525">
            <a:noFill/>
            <a:miter lim="800000"/>
            <a:headEnd/>
            <a:tailEnd/>
          </a:ln>
          <a:effectLst/>
        </p:spPr>
      </p:pic>
      <p:pic>
        <p:nvPicPr>
          <p:cNvPr id="1030" name="Roll 1"/>
          <p:cNvPicPr>
            <a:picLocks noChangeAspect="1" noChangeArrowheads="1"/>
          </p:cNvPicPr>
          <p:nvPr/>
        </p:nvPicPr>
        <p:blipFill>
          <a:blip r:embed="rId4"/>
          <a:srcRect/>
          <a:stretch>
            <a:fillRect/>
          </a:stretch>
        </p:blipFill>
        <p:spPr bwMode="auto">
          <a:xfrm>
            <a:off x="1981200" y="1447800"/>
            <a:ext cx="4619625" cy="495300"/>
          </a:xfrm>
          <a:prstGeom prst="rect">
            <a:avLst/>
          </a:prstGeom>
          <a:noFill/>
          <a:ln w="9525">
            <a:noFill/>
            <a:miter lim="800000"/>
            <a:headEnd/>
            <a:tailEnd/>
          </a:ln>
          <a:effectLst/>
        </p:spPr>
      </p:pic>
      <p:pic>
        <p:nvPicPr>
          <p:cNvPr id="1031" name="Roll 2"/>
          <p:cNvPicPr>
            <a:picLocks noChangeAspect="1" noChangeArrowheads="1"/>
          </p:cNvPicPr>
          <p:nvPr/>
        </p:nvPicPr>
        <p:blipFill>
          <a:blip r:embed="rId5"/>
          <a:srcRect/>
          <a:stretch>
            <a:fillRect/>
          </a:stretch>
        </p:blipFill>
        <p:spPr bwMode="auto">
          <a:xfrm>
            <a:off x="1981200" y="1447800"/>
            <a:ext cx="4619625" cy="495300"/>
          </a:xfrm>
          <a:prstGeom prst="rect">
            <a:avLst/>
          </a:prstGeom>
          <a:noFill/>
          <a:ln w="9525">
            <a:noFill/>
            <a:miter lim="800000"/>
            <a:headEnd/>
            <a:tailEnd/>
          </a:ln>
          <a:effectLst/>
        </p:spPr>
      </p:pic>
      <p:pic>
        <p:nvPicPr>
          <p:cNvPr id="1032" name="Roll 3"/>
          <p:cNvPicPr>
            <a:picLocks noChangeAspect="1" noChangeArrowheads="1"/>
          </p:cNvPicPr>
          <p:nvPr/>
        </p:nvPicPr>
        <p:blipFill>
          <a:blip r:embed="rId6"/>
          <a:srcRect/>
          <a:stretch>
            <a:fillRect/>
          </a:stretch>
        </p:blipFill>
        <p:spPr bwMode="auto">
          <a:xfrm>
            <a:off x="1981200" y="1447800"/>
            <a:ext cx="4619625" cy="495300"/>
          </a:xfrm>
          <a:prstGeom prst="rect">
            <a:avLst/>
          </a:prstGeom>
          <a:noFill/>
          <a:ln w="9525">
            <a:noFill/>
            <a:miter lim="800000"/>
            <a:headEnd/>
            <a:tailEnd/>
          </a:ln>
          <a:effectLst/>
        </p:spPr>
      </p:pic>
      <p:pic>
        <p:nvPicPr>
          <p:cNvPr id="1033" name="Roll 4"/>
          <p:cNvPicPr>
            <a:picLocks noChangeAspect="1" noChangeArrowheads="1"/>
          </p:cNvPicPr>
          <p:nvPr/>
        </p:nvPicPr>
        <p:blipFill>
          <a:blip r:embed="rId7"/>
          <a:srcRect/>
          <a:stretch>
            <a:fillRect/>
          </a:stretch>
        </p:blipFill>
        <p:spPr bwMode="auto">
          <a:xfrm>
            <a:off x="1981200" y="1447800"/>
            <a:ext cx="4619625" cy="495300"/>
          </a:xfrm>
          <a:prstGeom prst="rect">
            <a:avLst/>
          </a:prstGeom>
          <a:noFill/>
          <a:ln w="9525">
            <a:noFill/>
            <a:miter lim="800000"/>
            <a:headEnd/>
            <a:tailEnd/>
          </a:ln>
          <a:effectLst/>
        </p:spPr>
      </p:pic>
      <p:pic>
        <p:nvPicPr>
          <p:cNvPr id="1034" name="Roll 5"/>
          <p:cNvPicPr>
            <a:picLocks noChangeAspect="1" noChangeArrowheads="1"/>
          </p:cNvPicPr>
          <p:nvPr/>
        </p:nvPicPr>
        <p:blipFill>
          <a:blip r:embed="rId8"/>
          <a:srcRect/>
          <a:stretch>
            <a:fillRect/>
          </a:stretch>
        </p:blipFill>
        <p:spPr bwMode="auto">
          <a:xfrm>
            <a:off x="1981200" y="1447800"/>
            <a:ext cx="4619625" cy="495300"/>
          </a:xfrm>
          <a:prstGeom prst="rect">
            <a:avLst/>
          </a:prstGeom>
          <a:noFill/>
          <a:ln w="9525">
            <a:noFill/>
            <a:miter lim="800000"/>
            <a:headEnd/>
            <a:tailEnd/>
          </a:ln>
          <a:effectLst/>
        </p:spPr>
      </p:pic>
      <p:pic>
        <p:nvPicPr>
          <p:cNvPr id="1035" name="Roll 6"/>
          <p:cNvPicPr>
            <a:picLocks noChangeAspect="1" noChangeArrowheads="1"/>
          </p:cNvPicPr>
          <p:nvPr/>
        </p:nvPicPr>
        <p:blipFill>
          <a:blip r:embed="rId9"/>
          <a:srcRect/>
          <a:stretch>
            <a:fillRect/>
          </a:stretch>
        </p:blipFill>
        <p:spPr bwMode="auto">
          <a:xfrm>
            <a:off x="1981200" y="1447800"/>
            <a:ext cx="4619625" cy="495300"/>
          </a:xfrm>
          <a:prstGeom prst="rect">
            <a:avLst/>
          </a:prstGeom>
          <a:noFill/>
          <a:ln w="9525">
            <a:noFill/>
            <a:miter lim="800000"/>
            <a:headEnd/>
            <a:tailEnd/>
          </a:ln>
          <a:effectLst/>
        </p:spPr>
      </p:pic>
      <p:pic>
        <p:nvPicPr>
          <p:cNvPr id="1036" name="Roll 7"/>
          <p:cNvPicPr>
            <a:picLocks noChangeAspect="1" noChangeArrowheads="1"/>
          </p:cNvPicPr>
          <p:nvPr/>
        </p:nvPicPr>
        <p:blipFill>
          <a:blip r:embed="rId10"/>
          <a:srcRect/>
          <a:stretch>
            <a:fillRect/>
          </a:stretch>
        </p:blipFill>
        <p:spPr bwMode="auto">
          <a:xfrm>
            <a:off x="1981200" y="1447800"/>
            <a:ext cx="4619625" cy="495300"/>
          </a:xfrm>
          <a:prstGeom prst="rect">
            <a:avLst/>
          </a:prstGeom>
          <a:noFill/>
          <a:ln w="9525">
            <a:noFill/>
            <a:miter lim="800000"/>
            <a:headEnd/>
            <a:tailEnd/>
          </a:ln>
          <a:effectLst/>
        </p:spPr>
      </p:pic>
      <p:pic>
        <p:nvPicPr>
          <p:cNvPr id="1039" name="Roll 8"/>
          <p:cNvPicPr>
            <a:picLocks noChangeAspect="1" noChangeArrowheads="1"/>
          </p:cNvPicPr>
          <p:nvPr/>
        </p:nvPicPr>
        <p:blipFill>
          <a:blip r:embed="rId11"/>
          <a:srcRect/>
          <a:stretch>
            <a:fillRect/>
          </a:stretch>
        </p:blipFill>
        <p:spPr bwMode="auto">
          <a:xfrm>
            <a:off x="1981200" y="1447800"/>
            <a:ext cx="4619625" cy="495300"/>
          </a:xfrm>
          <a:prstGeom prst="rect">
            <a:avLst/>
          </a:prstGeom>
          <a:noFill/>
          <a:ln w="9525">
            <a:noFill/>
            <a:miter lim="800000"/>
            <a:headEnd/>
            <a:tailEnd/>
          </a:ln>
          <a:effectLst/>
        </p:spPr>
      </p:pic>
      <p:pic>
        <p:nvPicPr>
          <p:cNvPr id="2" name="Roll 9"/>
          <p:cNvPicPr>
            <a:picLocks noChangeAspect="1" noChangeArrowheads="1"/>
          </p:cNvPicPr>
          <p:nvPr/>
        </p:nvPicPr>
        <p:blipFill>
          <a:blip r:embed="rId12"/>
          <a:srcRect/>
          <a:stretch>
            <a:fillRect/>
          </a:stretch>
        </p:blipFill>
        <p:spPr bwMode="auto">
          <a:xfrm>
            <a:off x="1981200" y="1447800"/>
            <a:ext cx="4619625" cy="495300"/>
          </a:xfrm>
          <a:prstGeom prst="rect">
            <a:avLst/>
          </a:prstGeom>
          <a:noFill/>
          <a:ln w="9525">
            <a:noFill/>
            <a:miter lim="800000"/>
            <a:headEnd/>
            <a:tailEnd/>
          </a:ln>
          <a:effectLst/>
        </p:spPr>
      </p:pic>
      <p:pic>
        <p:nvPicPr>
          <p:cNvPr id="3" name="Roll 10"/>
          <p:cNvPicPr>
            <a:picLocks noChangeAspect="1" noChangeArrowheads="1"/>
          </p:cNvPicPr>
          <p:nvPr/>
        </p:nvPicPr>
        <p:blipFill>
          <a:blip r:embed="rId13"/>
          <a:srcRect/>
          <a:stretch>
            <a:fillRect/>
          </a:stretch>
        </p:blipFill>
        <p:spPr bwMode="auto">
          <a:xfrm>
            <a:off x="1981200" y="1447800"/>
            <a:ext cx="4619625" cy="495300"/>
          </a:xfrm>
          <a:prstGeom prst="rect">
            <a:avLst/>
          </a:prstGeom>
          <a:noFill/>
          <a:ln w="9525">
            <a:noFill/>
            <a:miter lim="800000"/>
            <a:headEnd/>
            <a:tailEnd/>
          </a:ln>
          <a:effectLst/>
        </p:spPr>
      </p:pic>
      <p:pic>
        <p:nvPicPr>
          <p:cNvPr id="4" name="Roll 11"/>
          <p:cNvPicPr>
            <a:picLocks noChangeAspect="1" noChangeArrowheads="1"/>
          </p:cNvPicPr>
          <p:nvPr/>
        </p:nvPicPr>
        <p:blipFill>
          <a:blip r:embed="rId14"/>
          <a:srcRect/>
          <a:stretch>
            <a:fillRect/>
          </a:stretch>
        </p:blipFill>
        <p:spPr bwMode="auto">
          <a:xfrm>
            <a:off x="1981200" y="1447800"/>
            <a:ext cx="4619625" cy="495300"/>
          </a:xfrm>
          <a:prstGeom prst="rect">
            <a:avLst/>
          </a:prstGeom>
          <a:noFill/>
          <a:ln w="9525">
            <a:noFill/>
            <a:miter lim="800000"/>
            <a:headEnd/>
            <a:tailEnd/>
          </a:ln>
          <a:effectLst/>
        </p:spPr>
      </p:pic>
      <p:pic>
        <p:nvPicPr>
          <p:cNvPr id="12" name="Roll 12"/>
          <p:cNvPicPr>
            <a:picLocks noChangeAspect="1" noChangeArrowheads="1"/>
          </p:cNvPicPr>
          <p:nvPr/>
        </p:nvPicPr>
        <p:blipFill>
          <a:blip r:embed="rId15"/>
          <a:srcRect/>
          <a:stretch>
            <a:fillRect/>
          </a:stretch>
        </p:blipFill>
        <p:spPr bwMode="auto">
          <a:xfrm>
            <a:off x="1981200" y="1447800"/>
            <a:ext cx="4638675" cy="514350"/>
          </a:xfrm>
          <a:prstGeom prst="rect">
            <a:avLst/>
          </a:prstGeom>
          <a:noFill/>
          <a:ln w="9525">
            <a:noFill/>
            <a:miter lim="800000"/>
            <a:headEnd/>
            <a:tailEnd/>
          </a:ln>
          <a:effectLst/>
        </p:spPr>
      </p:pic>
      <p:pic>
        <p:nvPicPr>
          <p:cNvPr id="5" name="Roll 13"/>
          <p:cNvPicPr>
            <a:picLocks noChangeAspect="1" noChangeArrowheads="1"/>
          </p:cNvPicPr>
          <p:nvPr/>
        </p:nvPicPr>
        <p:blipFill>
          <a:blip r:embed="rId16"/>
          <a:srcRect/>
          <a:stretch>
            <a:fillRect/>
          </a:stretch>
        </p:blipFill>
        <p:spPr bwMode="auto">
          <a:xfrm>
            <a:off x="1981200" y="1447800"/>
            <a:ext cx="4619625" cy="495300"/>
          </a:xfrm>
          <a:prstGeom prst="rect">
            <a:avLst/>
          </a:prstGeom>
          <a:noFill/>
          <a:ln w="9525">
            <a:noFill/>
            <a:miter lim="800000"/>
            <a:headEnd/>
            <a:tailEnd/>
          </a:ln>
          <a:effectLst/>
        </p:spPr>
      </p:pic>
      <p:pic>
        <p:nvPicPr>
          <p:cNvPr id="6" name="Roll 14"/>
          <p:cNvPicPr>
            <a:picLocks noChangeAspect="1" noChangeArrowheads="1"/>
          </p:cNvPicPr>
          <p:nvPr/>
        </p:nvPicPr>
        <p:blipFill>
          <a:blip r:embed="rId17"/>
          <a:srcRect/>
          <a:stretch>
            <a:fillRect/>
          </a:stretch>
        </p:blipFill>
        <p:spPr bwMode="auto">
          <a:xfrm>
            <a:off x="1981200" y="1447800"/>
            <a:ext cx="4619625" cy="495300"/>
          </a:xfrm>
          <a:prstGeom prst="rect">
            <a:avLst/>
          </a:prstGeom>
          <a:noFill/>
          <a:ln w="9525">
            <a:noFill/>
            <a:miter lim="800000"/>
            <a:headEnd/>
            <a:tailEnd/>
          </a:ln>
          <a:effectLst/>
        </p:spPr>
      </p:pic>
      <p:pic>
        <p:nvPicPr>
          <p:cNvPr id="8" name="Roll 15"/>
          <p:cNvPicPr>
            <a:picLocks noChangeAspect="1" noChangeArrowheads="1"/>
          </p:cNvPicPr>
          <p:nvPr/>
        </p:nvPicPr>
        <p:blipFill>
          <a:blip r:embed="rId18"/>
          <a:srcRect/>
          <a:stretch>
            <a:fillRect/>
          </a:stretch>
        </p:blipFill>
        <p:spPr bwMode="auto">
          <a:xfrm>
            <a:off x="1981200" y="1447800"/>
            <a:ext cx="4619625" cy="495300"/>
          </a:xfrm>
          <a:prstGeom prst="rect">
            <a:avLst/>
          </a:prstGeom>
          <a:noFill/>
          <a:ln w="9525">
            <a:noFill/>
            <a:miter lim="800000"/>
            <a:headEnd/>
            <a:tailEnd/>
          </a:ln>
          <a:effectLst/>
        </p:spPr>
      </p:pic>
      <p:pic>
        <p:nvPicPr>
          <p:cNvPr id="9" name="Roll 16"/>
          <p:cNvPicPr>
            <a:picLocks noChangeAspect="1" noChangeArrowheads="1"/>
          </p:cNvPicPr>
          <p:nvPr/>
        </p:nvPicPr>
        <p:blipFill>
          <a:blip r:embed="rId19"/>
          <a:srcRect/>
          <a:stretch>
            <a:fillRect/>
          </a:stretch>
        </p:blipFill>
        <p:spPr bwMode="auto">
          <a:xfrm>
            <a:off x="1981200" y="1447800"/>
            <a:ext cx="4619625" cy="495300"/>
          </a:xfrm>
          <a:prstGeom prst="rect">
            <a:avLst/>
          </a:prstGeom>
          <a:noFill/>
          <a:ln w="9525">
            <a:noFill/>
            <a:miter lim="800000"/>
            <a:headEnd/>
            <a:tailEnd/>
          </a:ln>
          <a:effectLst/>
        </p:spPr>
      </p:pic>
      <p:pic>
        <p:nvPicPr>
          <p:cNvPr id="10" name="Roll 17"/>
          <p:cNvPicPr>
            <a:picLocks noChangeAspect="1" noChangeArrowheads="1"/>
          </p:cNvPicPr>
          <p:nvPr/>
        </p:nvPicPr>
        <p:blipFill>
          <a:blip r:embed="rId20"/>
          <a:srcRect/>
          <a:stretch>
            <a:fillRect/>
          </a:stretch>
        </p:blipFill>
        <p:spPr bwMode="auto">
          <a:xfrm>
            <a:off x="1981200" y="1447800"/>
            <a:ext cx="4619625" cy="495300"/>
          </a:xfrm>
          <a:prstGeom prst="rect">
            <a:avLst/>
          </a:prstGeom>
          <a:noFill/>
          <a:ln w="9525">
            <a:noFill/>
            <a:miter lim="800000"/>
            <a:headEnd/>
            <a:tailEnd/>
          </a:ln>
          <a:effectLst/>
        </p:spPr>
      </p:pic>
      <p:pic>
        <p:nvPicPr>
          <p:cNvPr id="11" name="Roll 18"/>
          <p:cNvPicPr>
            <a:picLocks noChangeAspect="1" noChangeArrowheads="1"/>
          </p:cNvPicPr>
          <p:nvPr/>
        </p:nvPicPr>
        <p:blipFill>
          <a:blip r:embed="rId21"/>
          <a:srcRect/>
          <a:stretch>
            <a:fillRect/>
          </a:stretch>
        </p:blipFill>
        <p:spPr bwMode="auto">
          <a:xfrm>
            <a:off x="1981200" y="1447800"/>
            <a:ext cx="4619625" cy="495300"/>
          </a:xfrm>
          <a:prstGeom prst="rect">
            <a:avLst/>
          </a:prstGeom>
          <a:noFill/>
          <a:ln w="9525">
            <a:noFill/>
            <a:miter lim="800000"/>
            <a:headEnd/>
            <a:tailEnd/>
          </a:ln>
          <a:effectLst/>
        </p:spPr>
      </p:pic>
      <p:pic>
        <p:nvPicPr>
          <p:cNvPr id="1037" name="Roll 19"/>
          <p:cNvPicPr>
            <a:picLocks noChangeAspect="1" noChangeArrowheads="1"/>
          </p:cNvPicPr>
          <p:nvPr/>
        </p:nvPicPr>
        <p:blipFill>
          <a:blip r:embed="rId22"/>
          <a:srcRect/>
          <a:stretch>
            <a:fillRect/>
          </a:stretch>
        </p:blipFill>
        <p:spPr bwMode="auto">
          <a:xfrm>
            <a:off x="1981200" y="1447800"/>
            <a:ext cx="4619625" cy="495300"/>
          </a:xfrm>
          <a:prstGeom prst="rect">
            <a:avLst/>
          </a:prstGeom>
          <a:noFill/>
          <a:ln w="9525">
            <a:noFill/>
            <a:miter lim="800000"/>
            <a:headEnd/>
            <a:tailEnd/>
          </a:ln>
          <a:effectLst/>
        </p:spPr>
      </p:pic>
      <p:pic>
        <p:nvPicPr>
          <p:cNvPr id="1038" name="Roll 20"/>
          <p:cNvPicPr>
            <a:picLocks noChangeAspect="1" noChangeArrowheads="1"/>
          </p:cNvPicPr>
          <p:nvPr/>
        </p:nvPicPr>
        <p:blipFill>
          <a:blip r:embed="rId23"/>
          <a:srcRect/>
          <a:stretch>
            <a:fillRect/>
          </a:stretch>
        </p:blipFill>
        <p:spPr bwMode="auto">
          <a:xfrm>
            <a:off x="1981200" y="1447800"/>
            <a:ext cx="4619625" cy="495300"/>
          </a:xfrm>
          <a:prstGeom prst="rect">
            <a:avLst/>
          </a:prstGeom>
          <a:noFill/>
          <a:ln w="9525">
            <a:noFill/>
            <a:miter lim="800000"/>
            <a:headEnd/>
            <a:tailEnd/>
          </a:ln>
          <a:effectLst/>
        </p:spPr>
      </p:pic>
      <p:sp>
        <p:nvSpPr>
          <p:cNvPr id="1027" name="Rectangle 2"/>
          <p:cNvSpPr>
            <a:spLocks noGrp="1" noChangeArrowheads="1"/>
          </p:cNvSpPr>
          <p:nvPr>
            <p:ph type="title"/>
          </p:nvPr>
        </p:nvSpPr>
        <p:spPr/>
        <p:txBody>
          <a:bodyPr/>
          <a:lstStyle/>
          <a:p>
            <a:pPr algn="ctr" eaLnBrk="1" hangingPunct="1"/>
            <a:r>
              <a:rPr lang="en-US"/>
              <a:t>Scoring Bowling.</a:t>
            </a:r>
          </a:p>
        </p:txBody>
      </p:sp>
      <p:sp>
        <p:nvSpPr>
          <p:cNvPr id="1028" name="Text Box 14"/>
          <p:cNvSpPr txBox="1">
            <a:spLocks noChangeArrowheads="1"/>
          </p:cNvSpPr>
          <p:nvPr/>
        </p:nvSpPr>
        <p:spPr bwMode="auto">
          <a:xfrm>
            <a:off x="441325" y="2017713"/>
            <a:ext cx="7559675" cy="4524315"/>
          </a:xfrm>
          <a:prstGeom prst="rect">
            <a:avLst/>
          </a:prstGeom>
          <a:noFill/>
          <a:ln w="9525">
            <a:noFill/>
            <a:miter lim="800000"/>
            <a:headEnd/>
            <a:tailEnd/>
          </a:ln>
        </p:spPr>
        <p:txBody>
          <a:bodyPr wrap="square">
            <a:spAutoFit/>
          </a:bodyPr>
          <a:lstStyle/>
          <a:p>
            <a:r>
              <a:rPr lang="en-US">
                <a:latin typeface="Arial" charset="0"/>
              </a:rPr>
              <a:t>The game consists of 10 frames as shown above.  In each frame the player has two opportunities to knock down 10 pins.  The score for the frame is the total number of pins knocked down, plus bonuses for strikes and spares.</a:t>
            </a:r>
          </a:p>
          <a:p>
            <a:endParaRPr lang="en-US">
              <a:latin typeface="Arial" charset="0"/>
            </a:endParaRPr>
          </a:p>
          <a:p>
            <a:r>
              <a:rPr lang="en-US">
                <a:latin typeface="Arial" charset="0"/>
              </a:rPr>
              <a:t>A spare is when the player knocks down all 10 pins in two tries.  The bonus for that frame is the number of pins knocked down by the next roll.  So in frame 3 above, the score is 10 (the total number knocked down) plus a bonus of 5 (the number of pins knocked down on the next roll.)</a:t>
            </a:r>
          </a:p>
          <a:p>
            <a:endParaRPr lang="en-US">
              <a:latin typeface="Arial" charset="0"/>
            </a:endParaRPr>
          </a:p>
          <a:p>
            <a:r>
              <a:rPr lang="en-US">
                <a:latin typeface="Arial" charset="0"/>
              </a:rPr>
              <a:t>A strike is when the player knocks down all 10 pins on his first try.  The bonus for that frame is the value of the next two balls rolled.</a:t>
            </a:r>
          </a:p>
          <a:p>
            <a:endParaRPr lang="en-US">
              <a:latin typeface="Arial" charset="0"/>
            </a:endParaRPr>
          </a:p>
          <a:p>
            <a:r>
              <a:rPr lang="en-US">
                <a:latin typeface="Arial" charset="0"/>
              </a:rPr>
              <a:t>In the tenth frame a player who rolls a spare or strike is allowed to roll the extra balls to complete the frame.  However no more than three balls can be rolled in tenth 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2535" name="Text Box 7"/>
          <p:cNvSpPr txBox="1">
            <a:spLocks noChangeArrowheads="1"/>
          </p:cNvSpPr>
          <p:nvPr/>
        </p:nvSpPr>
        <p:spPr bwMode="auto">
          <a:xfrm>
            <a:off x="152400" y="76200"/>
            <a:ext cx="2209800" cy="461665"/>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Game creation is duplicated</a:t>
            </a:r>
          </a:p>
          <a:p>
            <a:r>
              <a:rPr lang="en-US" sz="1200" b="1">
                <a:latin typeface="Bradley Hand ITC" pitchFamily="66" charset="0"/>
              </a:rPr>
              <a:t>- roll loop is duplicated</a:t>
            </a:r>
          </a:p>
        </p:txBody>
      </p:sp>
      <p:sp>
        <p:nvSpPr>
          <p:cNvPr id="22534" name="Freeform 6"/>
          <p:cNvSpPr>
            <a:spLocks/>
          </p:cNvSpPr>
          <p:nvPr/>
        </p:nvSpPr>
        <p:spPr bwMode="auto">
          <a:xfrm>
            <a:off x="457200" y="1143000"/>
            <a:ext cx="2514600" cy="1371600"/>
          </a:xfrm>
          <a:custGeom>
            <a:avLst/>
            <a:gdLst>
              <a:gd name="T0" fmla="*/ 500 w 2152"/>
              <a:gd name="T1" fmla="*/ 88 h 674"/>
              <a:gd name="T2" fmla="*/ 388 w 2152"/>
              <a:gd name="T3" fmla="*/ 84 h 674"/>
              <a:gd name="T4" fmla="*/ 342 w 2152"/>
              <a:gd name="T5" fmla="*/ 74 h 674"/>
              <a:gd name="T6" fmla="*/ 323 w 2152"/>
              <a:gd name="T7" fmla="*/ 70 h 674"/>
              <a:gd name="T8" fmla="*/ 105 w 2152"/>
              <a:gd name="T9" fmla="*/ 88 h 674"/>
              <a:gd name="T10" fmla="*/ 45 w 2152"/>
              <a:gd name="T11" fmla="*/ 149 h 674"/>
              <a:gd name="T12" fmla="*/ 12 w 2152"/>
              <a:gd name="T13" fmla="*/ 246 h 674"/>
              <a:gd name="T14" fmla="*/ 59 w 2152"/>
              <a:gd name="T15" fmla="*/ 576 h 674"/>
              <a:gd name="T16" fmla="*/ 296 w 2152"/>
              <a:gd name="T17" fmla="*/ 674 h 674"/>
              <a:gd name="T18" fmla="*/ 853 w 2152"/>
              <a:gd name="T19" fmla="*/ 660 h 674"/>
              <a:gd name="T20" fmla="*/ 1169 w 2152"/>
              <a:gd name="T21" fmla="*/ 655 h 674"/>
              <a:gd name="T22" fmla="*/ 1317 w 2152"/>
              <a:gd name="T23" fmla="*/ 632 h 674"/>
              <a:gd name="T24" fmla="*/ 1624 w 2152"/>
              <a:gd name="T25" fmla="*/ 590 h 674"/>
              <a:gd name="T26" fmla="*/ 1712 w 2152"/>
              <a:gd name="T27" fmla="*/ 571 h 674"/>
              <a:gd name="T28" fmla="*/ 1819 w 2152"/>
              <a:gd name="T29" fmla="*/ 543 h 674"/>
              <a:gd name="T30" fmla="*/ 1903 w 2152"/>
              <a:gd name="T31" fmla="*/ 506 h 674"/>
              <a:gd name="T32" fmla="*/ 2116 w 2152"/>
              <a:gd name="T33" fmla="*/ 367 h 674"/>
              <a:gd name="T34" fmla="*/ 2149 w 2152"/>
              <a:gd name="T35" fmla="*/ 269 h 674"/>
              <a:gd name="T36" fmla="*/ 2121 w 2152"/>
              <a:gd name="T37" fmla="*/ 130 h 674"/>
              <a:gd name="T38" fmla="*/ 2079 w 2152"/>
              <a:gd name="T39" fmla="*/ 102 h 674"/>
              <a:gd name="T40" fmla="*/ 2047 w 2152"/>
              <a:gd name="T41" fmla="*/ 93 h 674"/>
              <a:gd name="T42" fmla="*/ 1745 w 2152"/>
              <a:gd name="T43" fmla="*/ 19 h 674"/>
              <a:gd name="T44" fmla="*/ 1564 w 2152"/>
              <a:gd name="T45" fmla="*/ 14 h 674"/>
              <a:gd name="T46" fmla="*/ 1503 w 2152"/>
              <a:gd name="T47" fmla="*/ 28 h 674"/>
              <a:gd name="T48" fmla="*/ 1471 w 2152"/>
              <a:gd name="T49" fmla="*/ 23 h 674"/>
              <a:gd name="T50" fmla="*/ 1429 w 2152"/>
              <a:gd name="T51" fmla="*/ 14 h 674"/>
              <a:gd name="T52" fmla="*/ 1029 w 2152"/>
              <a:gd name="T53" fmla="*/ 37 h 674"/>
              <a:gd name="T54" fmla="*/ 974 w 2152"/>
              <a:gd name="T55" fmla="*/ 56 h 674"/>
              <a:gd name="T56" fmla="*/ 579 w 2152"/>
              <a:gd name="T57" fmla="*/ 51 h 674"/>
              <a:gd name="T58" fmla="*/ 467 w 2152"/>
              <a:gd name="T59" fmla="*/ 70 h 6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2"/>
              <a:gd name="T91" fmla="*/ 0 h 674"/>
              <a:gd name="T92" fmla="*/ 2152 w 2152"/>
              <a:gd name="T93" fmla="*/ 674 h 6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2" h="674">
                <a:moveTo>
                  <a:pt x="500" y="88"/>
                </a:moveTo>
                <a:cubicBezTo>
                  <a:pt x="463" y="87"/>
                  <a:pt x="425" y="87"/>
                  <a:pt x="388" y="84"/>
                </a:cubicBezTo>
                <a:cubicBezTo>
                  <a:pt x="372" y="83"/>
                  <a:pt x="357" y="77"/>
                  <a:pt x="342" y="74"/>
                </a:cubicBezTo>
                <a:cubicBezTo>
                  <a:pt x="336" y="73"/>
                  <a:pt x="323" y="70"/>
                  <a:pt x="323" y="70"/>
                </a:cubicBezTo>
                <a:cubicBezTo>
                  <a:pt x="245" y="73"/>
                  <a:pt x="180" y="82"/>
                  <a:pt x="105" y="88"/>
                </a:cubicBezTo>
                <a:cubicBezTo>
                  <a:pt x="82" y="106"/>
                  <a:pt x="62" y="125"/>
                  <a:pt x="45" y="149"/>
                </a:cubicBezTo>
                <a:cubicBezTo>
                  <a:pt x="33" y="182"/>
                  <a:pt x="21" y="212"/>
                  <a:pt x="12" y="246"/>
                </a:cubicBezTo>
                <a:cubicBezTo>
                  <a:pt x="12" y="261"/>
                  <a:pt x="0" y="523"/>
                  <a:pt x="59" y="576"/>
                </a:cubicBezTo>
                <a:cubicBezTo>
                  <a:pt x="102" y="667"/>
                  <a:pt x="212" y="657"/>
                  <a:pt x="296" y="674"/>
                </a:cubicBezTo>
                <a:cubicBezTo>
                  <a:pt x="509" y="663"/>
                  <a:pt x="550" y="663"/>
                  <a:pt x="853" y="660"/>
                </a:cubicBezTo>
                <a:cubicBezTo>
                  <a:pt x="960" y="663"/>
                  <a:pt x="1062" y="662"/>
                  <a:pt x="1169" y="655"/>
                </a:cubicBezTo>
                <a:cubicBezTo>
                  <a:pt x="1220" y="646"/>
                  <a:pt x="1266" y="636"/>
                  <a:pt x="1317" y="632"/>
                </a:cubicBezTo>
                <a:cubicBezTo>
                  <a:pt x="1417" y="606"/>
                  <a:pt x="1520" y="597"/>
                  <a:pt x="1624" y="590"/>
                </a:cubicBezTo>
                <a:cubicBezTo>
                  <a:pt x="1654" y="583"/>
                  <a:pt x="1681" y="575"/>
                  <a:pt x="1712" y="571"/>
                </a:cubicBezTo>
                <a:cubicBezTo>
                  <a:pt x="1747" y="561"/>
                  <a:pt x="1784" y="551"/>
                  <a:pt x="1819" y="543"/>
                </a:cubicBezTo>
                <a:cubicBezTo>
                  <a:pt x="1845" y="526"/>
                  <a:pt x="1875" y="519"/>
                  <a:pt x="1903" y="506"/>
                </a:cubicBezTo>
                <a:cubicBezTo>
                  <a:pt x="1989" y="465"/>
                  <a:pt x="2051" y="437"/>
                  <a:pt x="2116" y="367"/>
                </a:cubicBezTo>
                <a:cubicBezTo>
                  <a:pt x="2128" y="334"/>
                  <a:pt x="2142" y="304"/>
                  <a:pt x="2149" y="269"/>
                </a:cubicBezTo>
                <a:cubicBezTo>
                  <a:pt x="2147" y="235"/>
                  <a:pt x="2152" y="161"/>
                  <a:pt x="2121" y="130"/>
                </a:cubicBezTo>
                <a:cubicBezTo>
                  <a:pt x="2111" y="120"/>
                  <a:pt x="2093" y="107"/>
                  <a:pt x="2079" y="102"/>
                </a:cubicBezTo>
                <a:cubicBezTo>
                  <a:pt x="2069" y="98"/>
                  <a:pt x="2047" y="93"/>
                  <a:pt x="2047" y="93"/>
                </a:cubicBezTo>
                <a:cubicBezTo>
                  <a:pt x="1953" y="32"/>
                  <a:pt x="1856" y="24"/>
                  <a:pt x="1745" y="19"/>
                </a:cubicBezTo>
                <a:cubicBezTo>
                  <a:pt x="1671" y="0"/>
                  <a:pt x="1703" y="9"/>
                  <a:pt x="1564" y="14"/>
                </a:cubicBezTo>
                <a:cubicBezTo>
                  <a:pt x="1516" y="24"/>
                  <a:pt x="1536" y="19"/>
                  <a:pt x="1503" y="28"/>
                </a:cubicBezTo>
                <a:cubicBezTo>
                  <a:pt x="1492" y="26"/>
                  <a:pt x="1482" y="25"/>
                  <a:pt x="1471" y="23"/>
                </a:cubicBezTo>
                <a:cubicBezTo>
                  <a:pt x="1457" y="20"/>
                  <a:pt x="1429" y="14"/>
                  <a:pt x="1429" y="14"/>
                </a:cubicBezTo>
                <a:cubicBezTo>
                  <a:pt x="1295" y="21"/>
                  <a:pt x="1162" y="23"/>
                  <a:pt x="1029" y="37"/>
                </a:cubicBezTo>
                <a:cubicBezTo>
                  <a:pt x="1009" y="41"/>
                  <a:pt x="988" y="40"/>
                  <a:pt x="974" y="56"/>
                </a:cubicBezTo>
                <a:cubicBezTo>
                  <a:pt x="842" y="54"/>
                  <a:pt x="711" y="51"/>
                  <a:pt x="579" y="51"/>
                </a:cubicBezTo>
                <a:cubicBezTo>
                  <a:pt x="540" y="51"/>
                  <a:pt x="504" y="70"/>
                  <a:pt x="467" y="70"/>
                </a:cubicBezTo>
              </a:path>
            </a:pathLst>
          </a:custGeom>
          <a:noFill/>
          <a:ln w="9525">
            <a:solidFill>
              <a:srgbClr val="FF0000"/>
            </a:solidFill>
            <a:round/>
            <a:headEnd/>
            <a:tailEnd/>
          </a:ln>
        </p:spPr>
        <p:txBody>
          <a:bodyPr/>
          <a:lstStyle/>
          <a:p>
            <a:endParaRPr lang="en-US"/>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0"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3558" name="Text Box 7"/>
          <p:cNvSpPr txBox="1">
            <a:spLocks noChangeArrowheads="1"/>
          </p:cNvSpPr>
          <p:nvPr/>
        </p:nvSpPr>
        <p:spPr bwMode="auto">
          <a:xfrm>
            <a:off x="152400" y="76200"/>
            <a:ext cx="2209800" cy="461665"/>
          </a:xfrm>
          <a:prstGeom prst="rect">
            <a:avLst/>
          </a:prstGeom>
          <a:noFill/>
          <a:ln w="9525">
            <a:solidFill>
              <a:schemeClr val="accent2"/>
            </a:solidFill>
            <a:miter lim="800000"/>
            <a:headEnd/>
            <a:tailEnd/>
          </a:ln>
        </p:spPr>
        <p:txBody>
          <a:bodyPr>
            <a:spAutoFit/>
          </a:bodyPr>
          <a:lstStyle/>
          <a:p>
            <a:r>
              <a:rPr lang="en-US" sz="1200" b="1" dirty="0">
                <a:latin typeface="Bradley Hand ITC" pitchFamily="66" charset="0"/>
              </a:rPr>
              <a:t>- Game creation is duplicated</a:t>
            </a:r>
          </a:p>
          <a:p>
            <a:r>
              <a:rPr lang="en-US" sz="1200" b="1" dirty="0">
                <a:latin typeface="Bradley Hand ITC" pitchFamily="66" charset="0"/>
              </a:rPr>
              <a:t>- roll loop is duplicated</a:t>
            </a:r>
          </a:p>
        </p:txBody>
      </p:sp>
      <p:sp>
        <p:nvSpPr>
          <p:cNvPr id="23559" name="Rectangle 9"/>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err="1">
                <a:solidFill>
                  <a:schemeClr val="bg1"/>
                </a:solidFill>
              </a:rPr>
              <a:t>Assert.Equal</a:t>
            </a:r>
            <a:r>
              <a:rPr lang="en-US" sz="1100" b="1" dirty="0">
                <a:solidFill>
                  <a:schemeClr val="bg1"/>
                </a:solidFill>
              </a:rPr>
              <a:t> failed. Expected:&lt;20&gt;. Actual:&lt;0&gt;.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8" name="Text Box 5"/>
          <p:cNvSpPr txBox="1">
            <a:spLocks noChangeArrowheads="1"/>
          </p:cNvSpPr>
          <p:nvPr/>
        </p:nvSpPr>
        <p:spPr bwMode="auto">
          <a:xfrm>
            <a:off x="4724400" y="685800"/>
            <a:ext cx="33528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4582"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4583"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24579" name="Text Box 3"/>
          <p:cNvSpPr txBox="1">
            <a:spLocks noChangeArrowheads="1"/>
          </p:cNvSpPr>
          <p:nvPr/>
        </p:nvSpPr>
        <p:spPr bwMode="auto">
          <a:xfrm>
            <a:off x="304800" y="685800"/>
            <a:ext cx="4038600" cy="4108817"/>
          </a:xfrm>
          <a:prstGeom prst="rect">
            <a:avLst/>
          </a:prstGeom>
          <a:noFill/>
          <a:ln w="9525">
            <a:noFill/>
            <a:miter lim="800000"/>
            <a:headEnd/>
            <a:tailEnd/>
          </a:ln>
        </p:spPr>
        <p:txBody>
          <a:bodyPr>
            <a:spAutoFit/>
          </a:bodyPr>
          <a:lstStyle/>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2B91AF"/>
                </a:solidFill>
                <a:latin typeface="Consolas"/>
              </a:rPr>
              <a:t>Game</a:t>
            </a:r>
            <a:r>
              <a:rPr lang="en-US" sz="900" dirty="0">
                <a:solidFill>
                  <a:prstClr val="black"/>
                </a:solidFill>
                <a:latin typeface="Consolas"/>
              </a:rPr>
              <a:t> g;</a:t>
            </a:r>
          </a:p>
          <a:p>
            <a:endParaRPr lang="en-US" sz="900" dirty="0">
              <a:solidFill>
                <a:prstClr val="black"/>
              </a:solidFill>
              <a:latin typeface="Consolas"/>
            </a:endParaRPr>
          </a:p>
          <a:p>
            <a:r>
              <a:rPr lang="en-US" sz="900" dirty="0">
                <a:solidFill>
                  <a:srgbClr val="0000FF"/>
                </a:solidFill>
                <a:latin typeface="Consolas"/>
              </a:rPr>
              <a:t>public</a:t>
            </a:r>
            <a:r>
              <a:rPr lang="en-US" sz="900" dirty="0">
                <a:solidFill>
                  <a:prstClr val="black"/>
                </a:solidFill>
                <a:latin typeface="Consolas"/>
              </a:rPr>
              <a:t> </a:t>
            </a:r>
            <a:r>
              <a:rPr lang="en-US" sz="900" dirty="0" err="1">
                <a:solidFill>
                  <a:prstClr val="black"/>
                </a:solidFill>
                <a:latin typeface="Consolas"/>
              </a:rPr>
              <a:t>GameTest</a:t>
            </a:r>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    g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Game</a:t>
            </a:r>
            <a:r>
              <a:rPr lang="en-US" sz="900" dirty="0">
                <a:solidFill>
                  <a:prstClr val="black"/>
                </a:solidFill>
                <a:latin typeface="Consolas"/>
              </a:rPr>
              <a:t>();</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prstClr val="black"/>
                </a:solidFill>
                <a:latin typeface="Consolas"/>
              </a:rPr>
              <a:t>[</a:t>
            </a:r>
            <a:r>
              <a:rPr lang="en-US" sz="900" dirty="0">
                <a:solidFill>
                  <a:srgbClr val="2B91AF"/>
                </a:solidFill>
                <a:latin typeface="Consolas"/>
              </a:rPr>
              <a:t>Fact</a:t>
            </a:r>
            <a:r>
              <a:rPr lang="en-US" sz="900" dirty="0">
                <a:solidFill>
                  <a:prstClr val="black"/>
                </a:solidFill>
                <a:latin typeface="Consolas"/>
              </a:rPr>
              <a:t>]</a:t>
            </a:r>
          </a:p>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a:t>
            </a:r>
            <a:r>
              <a:rPr lang="en-US" sz="900" dirty="0" err="1">
                <a:solidFill>
                  <a:prstClr val="black"/>
                </a:solidFill>
                <a:latin typeface="Consolas"/>
              </a:rPr>
              <a:t>TestGutterGame</a:t>
            </a:r>
            <a:r>
              <a:rPr lang="en-US" sz="900" dirty="0">
                <a:solidFill>
                  <a:prstClr val="black"/>
                </a:solidFill>
                <a:latin typeface="Consolas"/>
              </a:rPr>
              <a:t>()</a:t>
            </a:r>
          </a:p>
          <a:p>
            <a:r>
              <a:rPr lang="en-US" sz="900" dirty="0">
                <a:solidFill>
                  <a:prstClr val="black"/>
                </a:solidFill>
                <a:latin typeface="Consolas"/>
              </a:rPr>
              <a:t>{</a:t>
            </a: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i = 0; i &lt; 20; i++)</a:t>
            </a:r>
          </a:p>
          <a:p>
            <a:r>
              <a:rPr lang="en-US" sz="900" dirty="0">
                <a:solidFill>
                  <a:prstClr val="black"/>
                </a:solidFill>
                <a:latin typeface="Consolas"/>
              </a:rPr>
              <a:t>    {</a:t>
            </a:r>
          </a:p>
          <a:p>
            <a:r>
              <a:rPr lang="en-US" sz="900" dirty="0">
                <a:solidFill>
                  <a:prstClr val="black"/>
                </a:solidFill>
                <a:latin typeface="Consolas"/>
              </a:rPr>
              <a:t>       </a:t>
            </a:r>
            <a:r>
              <a:rPr lang="en-US" sz="900" dirty="0" err="1">
                <a:solidFill>
                  <a:prstClr val="black"/>
                </a:solidFill>
                <a:latin typeface="Consolas"/>
              </a:rPr>
              <a:t>g.Roll</a:t>
            </a:r>
            <a:r>
              <a:rPr lang="en-US" sz="900" dirty="0">
                <a:solidFill>
                  <a:prstClr val="black"/>
                </a:solidFill>
                <a:latin typeface="Consolas"/>
              </a:rPr>
              <a:t>(0);</a:t>
            </a:r>
          </a:p>
          <a:p>
            <a:r>
              <a:rPr lang="en-US" sz="900" dirty="0">
                <a:solidFill>
                  <a:prstClr val="black"/>
                </a:solidFill>
                <a:latin typeface="Consolas"/>
              </a:rPr>
              <a:t>    }		</a:t>
            </a:r>
          </a:p>
          <a:p>
            <a:endParaRPr lang="en-US" sz="900" dirty="0">
              <a:solidFill>
                <a:prstClr val="black"/>
              </a:solidFill>
              <a:latin typeface="Consolas"/>
            </a:endParaRPr>
          </a:p>
          <a:p>
            <a:r>
              <a:rPr lang="en-US" sz="900" dirty="0">
                <a:solidFill>
                  <a:prstClr val="black"/>
                </a:solidFill>
                <a:latin typeface="Consolas"/>
              </a:rPr>
              <a:t>    </a:t>
            </a:r>
            <a:r>
              <a:rPr lang="en-US" sz="900" dirty="0" err="1">
                <a:solidFill>
                  <a:srgbClr val="2B91AF"/>
                </a:solidFill>
                <a:latin typeface="Consolas"/>
              </a:rPr>
              <a:t>Assert</a:t>
            </a:r>
            <a:r>
              <a:rPr lang="en-US" sz="900" dirty="0" err="1">
                <a:solidFill>
                  <a:prstClr val="black"/>
                </a:solidFill>
                <a:latin typeface="Consolas"/>
              </a:rPr>
              <a:t>.Equal</a:t>
            </a:r>
            <a:r>
              <a:rPr lang="en-US" sz="900" dirty="0">
                <a:solidFill>
                  <a:prstClr val="black"/>
                </a:solidFill>
                <a:latin typeface="Consolas"/>
              </a:rPr>
              <a:t>(0, </a:t>
            </a:r>
            <a:r>
              <a:rPr lang="en-US" sz="900" dirty="0" err="1">
                <a:solidFill>
                  <a:prstClr val="black"/>
                </a:solidFill>
                <a:latin typeface="Consolas"/>
              </a:rPr>
              <a:t>g.Score</a:t>
            </a:r>
            <a:r>
              <a:rPr lang="en-US" sz="900" dirty="0">
                <a:solidFill>
                  <a:prstClr val="black"/>
                </a:solidFill>
                <a:latin typeface="Consolas"/>
              </a:rPr>
              <a:t>());</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prstClr val="black"/>
                </a:solidFill>
                <a:latin typeface="Consolas"/>
              </a:rPr>
              <a:t>[</a:t>
            </a:r>
            <a:r>
              <a:rPr lang="en-US" sz="900" dirty="0">
                <a:solidFill>
                  <a:srgbClr val="2B91AF"/>
                </a:solidFill>
                <a:latin typeface="Consolas"/>
              </a:rPr>
              <a:t>Fact</a:t>
            </a:r>
            <a:r>
              <a:rPr lang="en-US" sz="900" dirty="0">
                <a:solidFill>
                  <a:prstClr val="black"/>
                </a:solidFill>
                <a:latin typeface="Consolas"/>
              </a:rPr>
              <a:t>]</a:t>
            </a:r>
          </a:p>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a:t>
            </a:r>
            <a:r>
              <a:rPr lang="en-US" sz="900" dirty="0" err="1">
                <a:solidFill>
                  <a:prstClr val="black"/>
                </a:solidFill>
                <a:latin typeface="Consolas"/>
              </a:rPr>
              <a:t>TestAllOnes</a:t>
            </a:r>
            <a:r>
              <a:rPr lang="en-US" sz="900" dirty="0">
                <a:solidFill>
                  <a:prstClr val="black"/>
                </a:solidFill>
                <a:latin typeface="Consolas"/>
              </a:rPr>
              <a:t>()</a:t>
            </a:r>
          </a:p>
          <a:p>
            <a:r>
              <a:rPr lang="en-US" sz="900" dirty="0">
                <a:solidFill>
                  <a:prstClr val="black"/>
                </a:solidFill>
                <a:latin typeface="Consolas"/>
              </a:rPr>
              <a:t>{</a:t>
            </a: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i = 0; i &lt; 20; i++)</a:t>
            </a:r>
          </a:p>
          <a:p>
            <a:r>
              <a:rPr lang="en-US" sz="900" dirty="0">
                <a:solidFill>
                  <a:prstClr val="black"/>
                </a:solidFill>
                <a:latin typeface="Consolas"/>
              </a:rPr>
              <a:t>    {</a:t>
            </a:r>
          </a:p>
          <a:p>
            <a:r>
              <a:rPr lang="en-US" sz="900" dirty="0">
                <a:solidFill>
                  <a:prstClr val="black"/>
                </a:solidFill>
                <a:latin typeface="Consolas"/>
              </a:rPr>
              <a:t>       </a:t>
            </a:r>
            <a:r>
              <a:rPr lang="en-US" sz="900" dirty="0" err="1">
                <a:solidFill>
                  <a:prstClr val="black"/>
                </a:solidFill>
                <a:latin typeface="Consolas"/>
              </a:rPr>
              <a:t>g.Roll</a:t>
            </a:r>
            <a:r>
              <a:rPr lang="en-US" sz="900" dirty="0">
                <a:solidFill>
                  <a:prstClr val="black"/>
                </a:solidFill>
                <a:latin typeface="Consolas"/>
              </a:rPr>
              <a:t>(1);</a:t>
            </a:r>
          </a:p>
          <a:p>
            <a:r>
              <a:rPr lang="en-US" sz="900" dirty="0">
                <a:solidFill>
                  <a:prstClr val="black"/>
                </a:solidFill>
                <a:latin typeface="Consolas"/>
              </a:rPr>
              <a:t>    }</a:t>
            </a:r>
          </a:p>
          <a:p>
            <a:endParaRPr lang="en-US" sz="900" dirty="0">
              <a:solidFill>
                <a:prstClr val="black"/>
              </a:solidFill>
              <a:latin typeface="Consolas"/>
            </a:endParaRPr>
          </a:p>
          <a:p>
            <a:r>
              <a:rPr lang="en-US" sz="900" dirty="0">
                <a:solidFill>
                  <a:prstClr val="black"/>
                </a:solidFill>
                <a:latin typeface="Consolas"/>
              </a:rPr>
              <a:t>    </a:t>
            </a:r>
            <a:r>
              <a:rPr lang="en-US" sz="900" dirty="0" err="1">
                <a:solidFill>
                  <a:srgbClr val="2B91AF"/>
                </a:solidFill>
                <a:latin typeface="Consolas"/>
              </a:rPr>
              <a:t>Assert</a:t>
            </a:r>
            <a:r>
              <a:rPr lang="en-US" sz="900" dirty="0" err="1">
                <a:solidFill>
                  <a:prstClr val="black"/>
                </a:solidFill>
                <a:latin typeface="Consolas"/>
              </a:rPr>
              <a:t>.Equal</a:t>
            </a:r>
            <a:r>
              <a:rPr lang="en-US" sz="900" dirty="0">
                <a:solidFill>
                  <a:prstClr val="black"/>
                </a:solidFill>
                <a:latin typeface="Consolas"/>
              </a:rPr>
              <a:t>(20, </a:t>
            </a:r>
            <a:r>
              <a:rPr lang="en-US" sz="900" dirty="0" err="1">
                <a:solidFill>
                  <a:prstClr val="black"/>
                </a:solidFill>
                <a:latin typeface="Consolas"/>
              </a:rPr>
              <a:t>g.Score</a:t>
            </a:r>
            <a:r>
              <a:rPr lang="en-US" sz="900" dirty="0">
                <a:solidFill>
                  <a:prstClr val="black"/>
                </a:solidFill>
                <a:latin typeface="Consolas"/>
              </a:rPr>
              <a:t>());</a:t>
            </a:r>
          </a:p>
          <a:p>
            <a:r>
              <a:rPr lang="en-US" sz="900" dirty="0">
                <a:solidFill>
                  <a:prstClr val="black"/>
                </a:solidFill>
                <a:latin typeface="Consolas"/>
              </a:rPr>
              <a:t>}</a:t>
            </a:r>
          </a:p>
        </p:txBody>
      </p:sp>
      <p:cxnSp>
        <p:nvCxnSpPr>
          <p:cNvPr id="10" name="Straight Connector 9"/>
          <p:cNvCxnSpPr>
            <a:cxnSpLocks/>
          </p:cNvCxnSpPr>
          <p:nvPr/>
        </p:nvCxnSpPr>
        <p:spPr>
          <a:xfrm>
            <a:off x="305594" y="762794"/>
            <a:ext cx="0" cy="76120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4109" y="2230864"/>
            <a:ext cx="2286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87398" y="3695303"/>
            <a:ext cx="2286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 Box 5"/>
          <p:cNvSpPr txBox="1">
            <a:spLocks noChangeArrowheads="1"/>
          </p:cNvSpPr>
          <p:nvPr/>
        </p:nvSpPr>
        <p:spPr bwMode="auto">
          <a:xfrm>
            <a:off x="4724400" y="685800"/>
            <a:ext cx="4267200" cy="2862322"/>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a:p>
            <a:endParaRPr lang="en-US" sz="1200">
              <a:solidFill>
                <a:prstClr val="black"/>
              </a:solidFill>
              <a:latin typeface="Consolas"/>
            </a:endParaRPr>
          </a:p>
        </p:txBody>
      </p:sp>
      <p:cxnSp>
        <p:nvCxnSpPr>
          <p:cNvPr id="16" name="Straight Connector 15"/>
          <p:cNvCxnSpPr/>
          <p:nvPr/>
        </p:nvCxnSpPr>
        <p:spPr>
          <a:xfrm rot="5400000">
            <a:off x="5334397" y="1904603"/>
            <a:ext cx="152400" cy="7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5606"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5607"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9" name="Text Box 3"/>
          <p:cNvSpPr txBox="1">
            <a:spLocks noChangeArrowheads="1"/>
          </p:cNvSpPr>
          <p:nvPr/>
        </p:nvSpPr>
        <p:spPr bwMode="auto">
          <a:xfrm>
            <a:off x="304800" y="685800"/>
            <a:ext cx="4038600" cy="2492990"/>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0000FF"/>
                </a:solidFill>
                <a:latin typeface="Consolas"/>
              </a:rPr>
              <a:t>   int</a:t>
            </a:r>
            <a:r>
              <a:rPr lang="en-US" sz="1200" dirty="0">
                <a:solidFill>
                  <a:prstClr val="black"/>
                </a:solidFill>
                <a:latin typeface="Consolas"/>
              </a:rPr>
              <a:t> rolls = 20;</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pins = 0;</a:t>
            </a:r>
          </a:p>
          <a:p>
            <a:r>
              <a:rPr lang="nn-NO" sz="1200" dirty="0">
                <a:solidFill>
                  <a:prstClr val="black"/>
                </a:solidFill>
                <a:latin typeface="Consolas"/>
              </a:rPr>
              <a:t>   </a:t>
            </a: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1" name="Straight Connector 10"/>
          <p:cNvCxnSpPr/>
          <p:nvPr/>
        </p:nvCxnSpPr>
        <p:spPr>
          <a:xfrm rot="5400000">
            <a:off x="457597" y="1447403"/>
            <a:ext cx="304800" cy="7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33797" y="19046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62397" y="22856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6630"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6627"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0000FF"/>
                </a:solidFill>
                <a:latin typeface="Consolas"/>
              </a:rPr>
              <a:t>    int</a:t>
            </a:r>
            <a:r>
              <a:rPr lang="en-US" sz="1200" dirty="0">
                <a:solidFill>
                  <a:prstClr val="black"/>
                </a:solidFill>
                <a:latin typeface="Consolas"/>
              </a:rPr>
              <a:t> rolls = 20;</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pins = 0;</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(rolls, pins);</a:t>
            </a:r>
          </a:p>
          <a:p>
            <a:r>
              <a:rPr lang="en-US" sz="1200" dirty="0">
                <a:solidFill>
                  <a:prstClr val="black"/>
                </a:solidFill>
                <a:latin typeface="Consolas"/>
              </a:rPr>
              <a:t> </a:t>
            </a: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5800" y="1828800"/>
            <a:ext cx="0"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a:srcRect/>
          <a:stretch>
            <a:fillRect/>
          </a:stretch>
        </p:blipFill>
        <p:spPr bwMode="auto">
          <a:xfrm>
            <a:off x="747255" y="2049228"/>
            <a:ext cx="624345" cy="84372"/>
          </a:xfrm>
          <a:prstGeom prst="rect">
            <a:avLst/>
          </a:prstGeom>
          <a:noFill/>
          <a:ln w="9525">
            <a:noFill/>
            <a:miter lim="800000"/>
            <a:headEnd/>
            <a:tailEnd/>
          </a:ln>
          <a:effectLst/>
        </p:spPr>
      </p:pic>
      <p:sp>
        <p:nvSpPr>
          <p:cNvPr id="9"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228600" y="7620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a:t>
            </a:r>
            <a:r>
              <a:rPr lang="en-US" sz="1200" dirty="0">
                <a:solidFill>
                  <a:srgbClr val="0000FF"/>
                </a:solidFill>
                <a:latin typeface="Consolas"/>
              </a:rPr>
              <a:t>int</a:t>
            </a:r>
            <a:r>
              <a:rPr lang="en-US" sz="1200" dirty="0">
                <a:solidFill>
                  <a:prstClr val="black"/>
                </a:solidFill>
                <a:latin typeface="Consolas"/>
              </a:rPr>
              <a:t> rolls, </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r>
              <a:rPr lang="en-US" sz="1200" dirty="0">
                <a:solidFill>
                  <a:prstClr val="black"/>
                </a:solidFill>
                <a:latin typeface="Consolas"/>
              </a:rPr>
              <a:t>}</a:t>
            </a:r>
          </a:p>
        </p:txBody>
      </p:sp>
      <p:sp>
        <p:nvSpPr>
          <p:cNvPr id="27650"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765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11" name="Straight Connector 10"/>
          <p:cNvCxnSpPr/>
          <p:nvPr/>
        </p:nvCxnSpPr>
        <p:spPr>
          <a:xfrm rot="5400000">
            <a:off x="533003" y="14474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2286000"/>
            <a:ext cx="0" cy="12621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8679"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3"/>
          <p:cNvSpPr txBox="1">
            <a:spLocks noChangeArrowheads="1"/>
          </p:cNvSpPr>
          <p:nvPr/>
        </p:nvSpPr>
        <p:spPr bwMode="auto">
          <a:xfrm>
            <a:off x="304800" y="685800"/>
            <a:ext cx="4038600" cy="4339650"/>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1);</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a:t>
            </a:r>
            <a:r>
              <a:rPr lang="en-US" sz="1200" dirty="0">
                <a:solidFill>
                  <a:srgbClr val="0000FF"/>
                </a:solidFill>
                <a:latin typeface="Consolas"/>
              </a:rPr>
              <a:t>int</a:t>
            </a:r>
            <a:r>
              <a:rPr lang="en-US" sz="1200" dirty="0">
                <a:solidFill>
                  <a:prstClr val="black"/>
                </a:solidFill>
                <a:latin typeface="Consolas"/>
              </a:rPr>
              <a:t> rolls, </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r>
              <a:rPr lang="en-US" sz="1200" dirty="0">
                <a:solidFill>
                  <a:prstClr val="black"/>
                </a:solidFill>
                <a:latin typeface="Consolas"/>
              </a:rPr>
              <a:t>}</a:t>
            </a:r>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08806" y="28186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0726"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cxnSp>
        <p:nvCxnSpPr>
          <p:cNvPr id="8" name="Straight Connector 7"/>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723"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30727" name="Freeform 8"/>
          <p:cNvSpPr>
            <a:spLocks/>
          </p:cNvSpPr>
          <p:nvPr/>
        </p:nvSpPr>
        <p:spPr bwMode="auto">
          <a:xfrm>
            <a:off x="1638300" y="1371600"/>
            <a:ext cx="800100" cy="438150"/>
          </a:xfrm>
          <a:custGeom>
            <a:avLst/>
            <a:gdLst>
              <a:gd name="T0" fmla="*/ 210 w 434"/>
              <a:gd name="T1" fmla="*/ 14 h 228"/>
              <a:gd name="T2" fmla="*/ 168 w 434"/>
              <a:gd name="T3" fmla="*/ 0 h 228"/>
              <a:gd name="T4" fmla="*/ 47 w 434"/>
              <a:gd name="T5" fmla="*/ 5 h 228"/>
              <a:gd name="T6" fmla="*/ 15 w 434"/>
              <a:gd name="T7" fmla="*/ 33 h 228"/>
              <a:gd name="T8" fmla="*/ 1 w 434"/>
              <a:gd name="T9" fmla="*/ 125 h 228"/>
              <a:gd name="T10" fmla="*/ 6 w 434"/>
              <a:gd name="T11" fmla="*/ 172 h 228"/>
              <a:gd name="T12" fmla="*/ 85 w 434"/>
              <a:gd name="T13" fmla="*/ 228 h 228"/>
              <a:gd name="T14" fmla="*/ 210 w 434"/>
              <a:gd name="T15" fmla="*/ 204 h 228"/>
              <a:gd name="T16" fmla="*/ 275 w 434"/>
              <a:gd name="T17" fmla="*/ 186 h 228"/>
              <a:gd name="T18" fmla="*/ 349 w 434"/>
              <a:gd name="T19" fmla="*/ 144 h 228"/>
              <a:gd name="T20" fmla="*/ 405 w 434"/>
              <a:gd name="T21" fmla="*/ 121 h 228"/>
              <a:gd name="T22" fmla="*/ 433 w 434"/>
              <a:gd name="T23" fmla="*/ 84 h 228"/>
              <a:gd name="T24" fmla="*/ 428 w 434"/>
              <a:gd name="T25" fmla="*/ 51 h 228"/>
              <a:gd name="T26" fmla="*/ 359 w 434"/>
              <a:gd name="T27" fmla="*/ 19 h 228"/>
              <a:gd name="T28" fmla="*/ 280 w 434"/>
              <a:gd name="T29" fmla="*/ 23 h 228"/>
              <a:gd name="T30" fmla="*/ 224 w 434"/>
              <a:gd name="T31" fmla="*/ 42 h 2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4"/>
              <a:gd name="T49" fmla="*/ 0 h 228"/>
              <a:gd name="T50" fmla="*/ 434 w 434"/>
              <a:gd name="T51" fmla="*/ 228 h 2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4" h="228">
                <a:moveTo>
                  <a:pt x="210" y="14"/>
                </a:moveTo>
                <a:cubicBezTo>
                  <a:pt x="196" y="9"/>
                  <a:pt x="182" y="5"/>
                  <a:pt x="168" y="0"/>
                </a:cubicBezTo>
                <a:cubicBezTo>
                  <a:pt x="128" y="2"/>
                  <a:pt x="87" y="1"/>
                  <a:pt x="47" y="5"/>
                </a:cubicBezTo>
                <a:cubicBezTo>
                  <a:pt x="28" y="7"/>
                  <a:pt x="33" y="27"/>
                  <a:pt x="15" y="33"/>
                </a:cubicBezTo>
                <a:cubicBezTo>
                  <a:pt x="9" y="64"/>
                  <a:pt x="4" y="93"/>
                  <a:pt x="1" y="125"/>
                </a:cubicBezTo>
                <a:cubicBezTo>
                  <a:pt x="3" y="141"/>
                  <a:pt x="0" y="158"/>
                  <a:pt x="6" y="172"/>
                </a:cubicBezTo>
                <a:cubicBezTo>
                  <a:pt x="16" y="196"/>
                  <a:pt x="62" y="220"/>
                  <a:pt x="85" y="228"/>
                </a:cubicBezTo>
                <a:cubicBezTo>
                  <a:pt x="130" y="223"/>
                  <a:pt x="165" y="209"/>
                  <a:pt x="210" y="204"/>
                </a:cubicBezTo>
                <a:cubicBezTo>
                  <a:pt x="249" y="193"/>
                  <a:pt x="214" y="192"/>
                  <a:pt x="275" y="186"/>
                </a:cubicBezTo>
                <a:cubicBezTo>
                  <a:pt x="314" y="175"/>
                  <a:pt x="315" y="167"/>
                  <a:pt x="349" y="144"/>
                </a:cubicBezTo>
                <a:cubicBezTo>
                  <a:pt x="365" y="133"/>
                  <a:pt x="387" y="129"/>
                  <a:pt x="405" y="121"/>
                </a:cubicBezTo>
                <a:cubicBezTo>
                  <a:pt x="417" y="108"/>
                  <a:pt x="427" y="101"/>
                  <a:pt x="433" y="84"/>
                </a:cubicBezTo>
                <a:cubicBezTo>
                  <a:pt x="431" y="73"/>
                  <a:pt x="434" y="60"/>
                  <a:pt x="428" y="51"/>
                </a:cubicBezTo>
                <a:cubicBezTo>
                  <a:pt x="416" y="33"/>
                  <a:pt x="377" y="26"/>
                  <a:pt x="359" y="19"/>
                </a:cubicBezTo>
                <a:cubicBezTo>
                  <a:pt x="333" y="20"/>
                  <a:pt x="306" y="21"/>
                  <a:pt x="280" y="23"/>
                </a:cubicBezTo>
                <a:cubicBezTo>
                  <a:pt x="259" y="25"/>
                  <a:pt x="243" y="42"/>
                  <a:pt x="224" y="42"/>
                </a:cubicBezTo>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flipH="1">
            <a:off x="304800" y="762000"/>
            <a:ext cx="794" cy="186279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
        <p:nvSpPr>
          <p:cNvPr id="13"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
        <p:nvSpPr>
          <p:cNvPr id="3277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2776" name="Text Box 10"/>
          <p:cNvSpPr txBox="1">
            <a:spLocks noChangeArrowheads="1"/>
          </p:cNvSpPr>
          <p:nvPr/>
        </p:nvSpPr>
        <p:spPr bwMode="auto">
          <a:xfrm>
            <a:off x="7239000" y="1828800"/>
            <a:ext cx="1524000" cy="830997"/>
          </a:xfrm>
          <a:prstGeom prst="rect">
            <a:avLst/>
          </a:prstGeom>
          <a:noFill/>
          <a:ln w="9525">
            <a:noFill/>
            <a:miter lim="800000"/>
            <a:headEnd/>
            <a:tailEnd/>
          </a:ln>
        </p:spPr>
        <p:txBody>
          <a:bodyPr wrap="square">
            <a:spAutoFit/>
          </a:bodyPr>
          <a:lstStyle/>
          <a:p>
            <a:r>
              <a:rPr lang="en-US" sz="1200" b="1">
                <a:latin typeface="Bradley Hand ITC" pitchFamily="66" charset="0"/>
              </a:rPr>
              <a:t>tempted to use flag to remember previous roll.  So design must be wrong.</a:t>
            </a:r>
          </a:p>
        </p:txBody>
      </p:sp>
      <p:sp>
        <p:nvSpPr>
          <p:cNvPr id="32775" name="Line 8"/>
          <p:cNvSpPr>
            <a:spLocks noChangeShapeType="1"/>
          </p:cNvSpPr>
          <p:nvPr/>
        </p:nvSpPr>
        <p:spPr bwMode="auto">
          <a:xfrm flipH="1" flipV="1">
            <a:off x="6705600" y="1981200"/>
            <a:ext cx="419100" cy="270301"/>
          </a:xfrm>
          <a:prstGeom prst="line">
            <a:avLst/>
          </a:prstGeom>
          <a:noFill/>
          <a:ln w="9525">
            <a:solidFill>
              <a:srgbClr val="FF0000"/>
            </a:solidFill>
            <a:round/>
            <a:headEnd/>
            <a:tailEnd type="triangle" w="med" len="med"/>
          </a:ln>
        </p:spPr>
        <p:txBody>
          <a:bodyPr/>
          <a:lstStyle/>
          <a:p>
            <a:endParaRPr lang="en-US"/>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1"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
        <p:nvSpPr>
          <p:cNvPr id="3379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3799" name="Line 7"/>
          <p:cNvSpPr>
            <a:spLocks noChangeShapeType="1"/>
          </p:cNvSpPr>
          <p:nvPr/>
        </p:nvSpPr>
        <p:spPr bwMode="auto">
          <a:xfrm flipH="1" flipV="1">
            <a:off x="6705600" y="2696260"/>
            <a:ext cx="428625" cy="351740"/>
          </a:xfrm>
          <a:prstGeom prst="line">
            <a:avLst/>
          </a:prstGeom>
          <a:noFill/>
          <a:ln w="9525">
            <a:solidFill>
              <a:srgbClr val="FF0000"/>
            </a:solidFill>
            <a:round/>
            <a:headEnd/>
            <a:tailEnd type="triangle" w="med" len="med"/>
          </a:ln>
        </p:spPr>
        <p:txBody>
          <a:bodyPr/>
          <a:lstStyle/>
          <a:p>
            <a:endParaRPr lang="en-US"/>
          </a:p>
        </p:txBody>
      </p:sp>
      <p:sp>
        <p:nvSpPr>
          <p:cNvPr id="33800" name="Text Box 8"/>
          <p:cNvSpPr txBox="1">
            <a:spLocks noChangeArrowheads="1"/>
          </p:cNvSpPr>
          <p:nvPr/>
        </p:nvSpPr>
        <p:spPr bwMode="auto">
          <a:xfrm>
            <a:off x="7162800" y="381000"/>
            <a:ext cx="1600200" cy="646331"/>
          </a:xfrm>
          <a:prstGeom prst="rect">
            <a:avLst/>
          </a:prstGeom>
          <a:noFill/>
          <a:ln w="9525">
            <a:noFill/>
            <a:miter lim="800000"/>
            <a:headEnd/>
            <a:tailEnd/>
          </a:ln>
        </p:spPr>
        <p:txBody>
          <a:bodyPr wrap="square">
            <a:spAutoFit/>
          </a:bodyPr>
          <a:lstStyle/>
          <a:p>
            <a:r>
              <a:rPr lang="en-US" sz="1200" b="1">
                <a:latin typeface="Bradley Hand ITC" pitchFamily="66" charset="0"/>
              </a:rPr>
              <a:t>Roll() calculates score, but name does not imply that.</a:t>
            </a:r>
          </a:p>
        </p:txBody>
      </p:sp>
      <p:sp>
        <p:nvSpPr>
          <p:cNvPr id="33801" name="Line 9"/>
          <p:cNvSpPr>
            <a:spLocks noChangeShapeType="1"/>
          </p:cNvSpPr>
          <p:nvPr/>
        </p:nvSpPr>
        <p:spPr bwMode="auto">
          <a:xfrm flipH="1">
            <a:off x="7086600" y="1143000"/>
            <a:ext cx="304800" cy="228600"/>
          </a:xfrm>
          <a:prstGeom prst="line">
            <a:avLst/>
          </a:prstGeom>
          <a:noFill/>
          <a:ln w="9525">
            <a:solidFill>
              <a:srgbClr val="FF0000"/>
            </a:solidFill>
            <a:round/>
            <a:headEnd/>
            <a:tailEnd type="triangle" w="med" len="med"/>
          </a:ln>
        </p:spPr>
        <p:txBody>
          <a:bodyPr/>
          <a:lstStyle/>
          <a:p>
            <a:endParaRPr lang="en-US"/>
          </a:p>
        </p:txBody>
      </p:sp>
      <p:sp>
        <p:nvSpPr>
          <p:cNvPr id="33802" name="Text Box 10"/>
          <p:cNvSpPr txBox="1">
            <a:spLocks noChangeArrowheads="1"/>
          </p:cNvSpPr>
          <p:nvPr/>
        </p:nvSpPr>
        <p:spPr bwMode="auto">
          <a:xfrm>
            <a:off x="7086600" y="2667000"/>
            <a:ext cx="1600200" cy="830997"/>
          </a:xfrm>
          <a:prstGeom prst="rect">
            <a:avLst/>
          </a:prstGeom>
          <a:noFill/>
          <a:ln w="9525">
            <a:noFill/>
            <a:miter lim="800000"/>
            <a:headEnd/>
            <a:tailEnd/>
          </a:ln>
        </p:spPr>
        <p:txBody>
          <a:bodyPr wrap="square">
            <a:spAutoFit/>
          </a:bodyPr>
          <a:lstStyle/>
          <a:p>
            <a:r>
              <a:rPr lang="en-US" sz="1200" b="1">
                <a:latin typeface="Bradley Hand ITC" pitchFamily="66" charset="0"/>
              </a:rPr>
              <a:t>Score() does not calculate score, but name implies that it does.</a:t>
            </a:r>
          </a:p>
        </p:txBody>
      </p:sp>
      <p:sp>
        <p:nvSpPr>
          <p:cNvPr id="33803" name="Text Box 11"/>
          <p:cNvSpPr txBox="1">
            <a:spLocks noChangeArrowheads="1"/>
          </p:cNvSpPr>
          <p:nvPr/>
        </p:nvSpPr>
        <p:spPr bwMode="auto">
          <a:xfrm>
            <a:off x="5029200" y="3581400"/>
            <a:ext cx="2209800" cy="461665"/>
          </a:xfrm>
          <a:prstGeom prst="rect">
            <a:avLst/>
          </a:prstGeom>
          <a:noFill/>
          <a:ln w="9525">
            <a:noFill/>
            <a:miter lim="800000"/>
            <a:headEnd/>
            <a:tailEnd/>
          </a:ln>
        </p:spPr>
        <p:txBody>
          <a:bodyPr>
            <a:spAutoFit/>
          </a:bodyPr>
          <a:lstStyle/>
          <a:p>
            <a:r>
              <a:rPr lang="en-US" sz="1200" b="1" dirty="0">
                <a:latin typeface="Bradley Hand ITC" pitchFamily="66" charset="0"/>
              </a:rPr>
              <a:t>Design is wrong.  Responsibilities are misplaced.</a:t>
            </a:r>
          </a:p>
        </p:txBody>
      </p: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6"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lgn="ctr" eaLnBrk="1" hangingPunct="1"/>
            <a:r>
              <a:rPr lang="en-US"/>
              <a:t>A quick design session</a:t>
            </a:r>
          </a:p>
        </p:txBody>
      </p:sp>
      <p:sp>
        <p:nvSpPr>
          <p:cNvPr id="3076" name="Text Box 10"/>
          <p:cNvSpPr txBox="1">
            <a:spLocks noChangeArrowheads="1"/>
          </p:cNvSpPr>
          <p:nvPr/>
        </p:nvSpPr>
        <p:spPr bwMode="auto">
          <a:xfrm>
            <a:off x="3946525" y="2093913"/>
            <a:ext cx="3536950" cy="366712"/>
          </a:xfrm>
          <a:prstGeom prst="rect">
            <a:avLst/>
          </a:prstGeom>
          <a:noFill/>
          <a:ln w="9525">
            <a:noFill/>
            <a:miter lim="800000"/>
            <a:headEnd/>
            <a:tailEnd/>
          </a:ln>
        </p:spPr>
        <p:txBody>
          <a:bodyPr wrap="none">
            <a:spAutoFit/>
          </a:bodyPr>
          <a:lstStyle/>
          <a:p>
            <a:r>
              <a:rPr lang="en-US">
                <a:latin typeface="Arial" charset="0"/>
              </a:rPr>
              <a:t>Clearly we need the Game class.</a:t>
            </a:r>
          </a:p>
        </p:txBody>
      </p:sp>
      <p:graphicFrame>
        <p:nvGraphicFramePr>
          <p:cNvPr id="6" name="Table 5"/>
          <p:cNvGraphicFramePr>
            <a:graphicFrameLocks noGrp="1"/>
          </p:cNvGraphicFramePr>
          <p:nvPr>
            <p:extLst>
              <p:ext uri="{D42A27DB-BD31-4B8C-83A1-F6EECF244321}">
                <p14:modId xmlns:p14="http://schemas.microsoft.com/office/powerpoint/2010/main" val="3400763887"/>
              </p:ext>
            </p:extLst>
          </p:nvPr>
        </p:nvGraphicFramePr>
        <p:xfrm>
          <a:off x="1295400" y="1752600"/>
          <a:ext cx="2133600" cy="949960"/>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a:t>+ roll(pins : </a:t>
                      </a:r>
                      <a:r>
                        <a:rPr lang="en-US" sz="1600" err="1"/>
                        <a:t>int</a:t>
                      </a:r>
                      <a:r>
                        <a:rPr lang="en-US" sz="1600"/>
                        <a:t>)</a:t>
                      </a:r>
                    </a:p>
                    <a:p>
                      <a:r>
                        <a:rPr lang="en-US" sz="1600"/>
                        <a:t>+ score() : </a:t>
                      </a:r>
                      <a:r>
                        <a:rPr lang="en-US" sz="160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4819" name="Text Box 3"/>
          <p:cNvSpPr txBox="1">
            <a:spLocks noChangeArrowheads="1"/>
          </p:cNvSpPr>
          <p:nvPr/>
        </p:nvSpPr>
        <p:spPr bwMode="auto">
          <a:xfrm>
            <a:off x="304800" y="685800"/>
            <a:ext cx="4038600" cy="20774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a:p>
            <a:endParaRPr lang="en-US" sz="900" dirty="0"/>
          </a:p>
        </p:txBody>
      </p:sp>
      <p:sp>
        <p:nvSpPr>
          <p:cNvPr id="34823"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5"/>
          <p:cNvSpPr txBox="1">
            <a:spLocks noChangeArrowheads="1"/>
          </p:cNvSpPr>
          <p:nvPr/>
        </p:nvSpPr>
        <p:spPr bwMode="auto">
          <a:xfrm>
            <a:off x="4724400" y="685800"/>
            <a:ext cx="2971800" cy="2677656"/>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score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5845" name="Text Box 5"/>
          <p:cNvSpPr txBox="1">
            <a:spLocks noChangeArrowheads="1"/>
          </p:cNvSpPr>
          <p:nvPr/>
        </p:nvSpPr>
        <p:spPr bwMode="auto">
          <a:xfrm>
            <a:off x="4724400" y="685800"/>
            <a:ext cx="3581400" cy="3416320"/>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rolls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[21];</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currentRoll</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rolls[</a:t>
            </a:r>
            <a:r>
              <a:rPr lang="en-US" sz="1200" dirty="0" err="1">
                <a:solidFill>
                  <a:prstClr val="black"/>
                </a:solidFill>
                <a:latin typeface="Consolas"/>
              </a:rPr>
              <a:t>currentRoll</a:t>
            </a:r>
            <a:r>
              <a:rPr lang="en-US" sz="1200" dirty="0">
                <a:solidFill>
                  <a:prstClr val="black"/>
                </a:solidFill>
                <a:latin typeface="Consolas"/>
              </a:rPr>
              <a:t>++] = pins;</a:t>
            </a:r>
          </a:p>
          <a:p>
            <a:r>
              <a:rPr lang="en-US" sz="1200" dirty="0">
                <a:solidFill>
                  <a:prstClr val="black"/>
                </a:solidFill>
                <a:latin typeface="Consolas"/>
              </a:rPr>
              <a:t>        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a:t>
            </a:r>
          </a:p>
          <a:p>
            <a:endParaRPr lang="en-US" sz="1200" dirty="0">
              <a:solidFill>
                <a:prstClr val="black"/>
              </a:solidFill>
              <a:latin typeface="Consolas"/>
            </a:endParaRPr>
          </a:p>
        </p:txBody>
      </p:sp>
      <p:cxnSp>
        <p:nvCxnSpPr>
          <p:cNvPr id="9" name="Straight Connector 8"/>
          <p:cNvCxnSpPr/>
          <p:nvPr/>
        </p:nvCxnSpPr>
        <p:spPr>
          <a:xfrm flipH="1">
            <a:off x="5105400" y="1295400"/>
            <a:ext cx="794" cy="3810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cxnSp>
        <p:nvCxnSpPr>
          <p:cNvPr id="14" name="Straight Connector 13"/>
          <p:cNvCxnSpPr/>
          <p:nvPr/>
        </p:nvCxnSpPr>
        <p:spPr>
          <a:xfrm>
            <a:off x="5410200" y="2209800"/>
            <a:ext cx="0" cy="18416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sp>
        <p:nvSpPr>
          <p:cNvPr id="17"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9"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rolls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[21];</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currentRoll</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rolls[</a:t>
            </a:r>
            <a:r>
              <a:rPr lang="en-US" sz="1200" dirty="0" err="1">
                <a:solidFill>
                  <a:prstClr val="black"/>
                </a:solidFill>
                <a:latin typeface="Consolas"/>
              </a:rPr>
              <a:t>currentRoll</a:t>
            </a:r>
            <a:r>
              <a:rPr lang="en-US" sz="1200" dirty="0">
                <a:solidFill>
                  <a:prstClr val="black"/>
                </a:solidFill>
                <a:latin typeface="Consolas"/>
              </a:rPr>
              <a:t>++]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 =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for</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 = 0; </a:t>
            </a:r>
            <a:r>
              <a:rPr lang="en-US" sz="1200" dirty="0" err="1">
                <a:solidFill>
                  <a:prstClr val="black"/>
                </a:solidFill>
                <a:latin typeface="Consolas"/>
              </a:rPr>
              <a:t>i</a:t>
            </a:r>
            <a:r>
              <a:rPr lang="en-US" sz="1200" dirty="0">
                <a:solidFill>
                  <a:prstClr val="black"/>
                </a:solidFill>
                <a:latin typeface="Consolas"/>
              </a:rPr>
              <a:t> &lt; </a:t>
            </a:r>
            <a:r>
              <a:rPr lang="en-US" sz="1200" dirty="0" err="1">
                <a:solidFill>
                  <a:prstClr val="black"/>
                </a:solidFill>
                <a:latin typeface="Consolas"/>
              </a:rPr>
              <a:t>rolls.Length</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score += rolls[</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a:t>
            </a:r>
          </a:p>
        </p:txBody>
      </p:sp>
      <p:cxnSp>
        <p:nvCxnSpPr>
          <p:cNvPr id="10" name="Straight Connector 9"/>
          <p:cNvCxnSpPr/>
          <p:nvPr/>
        </p:nvCxnSpPr>
        <p:spPr>
          <a:xfrm>
            <a:off x="5486400" y="2971800"/>
            <a:ext cx="0" cy="1066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6" name="Straight Connector 15"/>
          <p:cNvCxnSpPr/>
          <p:nvPr/>
        </p:nvCxnSpPr>
        <p:spPr>
          <a:xfrm rot="5400000">
            <a:off x="5104606" y="1219597"/>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cxnSp>
        <p:nvCxnSpPr>
          <p:cNvPr id="17" name="Straight Connector 16"/>
          <p:cNvCxnSpPr/>
          <p:nvPr/>
        </p:nvCxnSpPr>
        <p:spPr>
          <a:xfrm rot="5400000">
            <a:off x="5409406" y="21328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4"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rolls = </a:t>
            </a:r>
            <a:r>
              <a:rPr lang="en-US" sz="1200">
                <a:solidFill>
                  <a:srgbClr val="0000FF"/>
                </a:solidFill>
                <a:latin typeface="Consolas"/>
              </a:rPr>
              <a:t>new</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[21];</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currentRoll;</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rolls[currentRoll++]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a:solidFill>
                  <a:prstClr val="black"/>
                </a:solidFill>
                <a:latin typeface="Consolas"/>
              </a:rPr>
              <a:t>        {</a:t>
            </a:r>
          </a:p>
          <a:p>
            <a:r>
              <a:rPr lang="en-US" sz="1200">
                <a:solidFill>
                  <a:prstClr val="black"/>
                </a:solidFill>
                <a:latin typeface="Consolas"/>
              </a:rPr>
              <a:t>            score += rolls[i];</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
        <p:nvSpPr>
          <p:cNvPr id="15"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4800600" y="685800"/>
            <a:ext cx="3810000" cy="3231654"/>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a:solidFill>
                  <a:prstClr val="black"/>
                </a:solidFill>
                <a:latin typeface="Consolas"/>
              </a:rPr>
              <a:t>    {</a:t>
            </a:r>
          </a:p>
          <a:p>
            <a:r>
              <a:rPr lang="en-US" sz="1200">
                <a:solidFill>
                  <a:srgbClr val="008000"/>
                </a:solidFill>
                <a:latin typeface="Consolas"/>
              </a:rPr>
              <a:t>        // spare</a:t>
            </a:r>
            <a:endParaRPr lang="en-US" sz="1200">
              <a:solidFill>
                <a:prstClr val="black"/>
              </a:solidFill>
              <a:latin typeface="Consolas"/>
            </a:endParaRPr>
          </a:p>
          <a:p>
            <a:r>
              <a:rPr lang="en-US" sz="1200">
                <a:solidFill>
                  <a:srgbClr val="0000FF"/>
                </a:solidFill>
                <a:latin typeface="Consolas"/>
              </a:rPr>
              <a:t>        if</a:t>
            </a:r>
            <a:r>
              <a:rPr lang="en-US" sz="1200">
                <a:solidFill>
                  <a:prstClr val="black"/>
                </a:solidFill>
                <a:latin typeface="Consolas"/>
              </a:rPr>
              <a:t> (rolls[i] + rolls[i+1] == 10)</a:t>
            </a:r>
          </a:p>
          <a:p>
            <a:r>
              <a:rPr lang="en-US" sz="1200">
                <a:solidFill>
                  <a:prstClr val="black"/>
                </a:solidFill>
                <a:latin typeface="Consolas"/>
              </a:rPr>
              <a:t>        {</a:t>
            </a:r>
          </a:p>
          <a:p>
            <a:r>
              <a:rPr lang="en-US" sz="1200">
                <a:solidFill>
                  <a:prstClr val="black"/>
                </a:solidFill>
                <a:latin typeface="Consolas"/>
              </a:rPr>
              <a:t>            score +=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score += rolls[i];</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a:t>
            </a:r>
          </a:p>
        </p:txBody>
      </p:sp>
      <p:sp>
        <p:nvSpPr>
          <p:cNvPr id="3993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9943" name="Text Box 9"/>
          <p:cNvSpPr txBox="1">
            <a:spLocks noChangeArrowheads="1"/>
          </p:cNvSpPr>
          <p:nvPr/>
        </p:nvSpPr>
        <p:spPr bwMode="auto">
          <a:xfrm>
            <a:off x="5181600" y="4025205"/>
            <a:ext cx="2971800" cy="1384995"/>
          </a:xfrm>
          <a:prstGeom prst="rect">
            <a:avLst/>
          </a:prstGeom>
          <a:noFill/>
          <a:ln w="9525">
            <a:noFill/>
            <a:miter lim="800000"/>
            <a:headEnd/>
            <a:tailEnd/>
          </a:ln>
        </p:spPr>
        <p:txBody>
          <a:bodyPr wrap="square">
            <a:spAutoFit/>
          </a:bodyPr>
          <a:lstStyle/>
          <a:p>
            <a:r>
              <a:rPr lang="en-US" sz="1200" b="1">
                <a:latin typeface="Bradley Hand ITC" pitchFamily="66" charset="0"/>
              </a:rPr>
              <a:t>This isn’t going to work because i might not refer to the first ball of the frame.</a:t>
            </a:r>
          </a:p>
          <a:p>
            <a:endParaRPr lang="en-US" sz="1200" b="1">
              <a:latin typeface="Bradley Hand ITC" pitchFamily="66" charset="0"/>
            </a:endParaRPr>
          </a:p>
          <a:p>
            <a:r>
              <a:rPr lang="en-US" sz="1200" b="1">
                <a:latin typeface="Bradley Hand ITC" pitchFamily="66" charset="0"/>
              </a:rPr>
              <a:t>Design is still wrong.</a:t>
            </a:r>
          </a:p>
          <a:p>
            <a:endParaRPr lang="en-US" sz="1200" b="1">
              <a:latin typeface="Bradley Hand ITC" pitchFamily="66" charset="0"/>
            </a:endParaRPr>
          </a:p>
          <a:p>
            <a:r>
              <a:rPr lang="en-US" sz="1200" b="1">
                <a:latin typeface="Bradley Hand ITC" pitchFamily="66" charset="0"/>
              </a:rPr>
              <a:t>Need to walk through array two balls (one frame) at a time.</a:t>
            </a:r>
          </a:p>
        </p:txBody>
      </p:sp>
      <p:pic>
        <p:nvPicPr>
          <p:cNvPr id="9" name="Picture 2"/>
          <p:cNvPicPr>
            <a:picLocks noChangeAspect="1" noChangeArrowheads="1"/>
          </p:cNvPicPr>
          <p:nvPr/>
        </p:nvPicPr>
        <p:blipFill>
          <a:blip r:embed="rId3"/>
          <a:srcRect/>
          <a:stretch>
            <a:fillRect/>
          </a:stretch>
        </p:blipFill>
        <p:spPr bwMode="auto">
          <a:xfrm>
            <a:off x="6629400" y="2549473"/>
            <a:ext cx="291260" cy="39359"/>
          </a:xfrm>
          <a:prstGeom prst="rect">
            <a:avLst/>
          </a:prstGeom>
          <a:noFill/>
          <a:ln w="9525">
            <a:noFill/>
            <a:miter lim="800000"/>
            <a:headEnd/>
            <a:tailEnd/>
          </a:ln>
          <a:effectLst/>
        </p:spPr>
      </p:pic>
      <p:cxnSp>
        <p:nvCxnSpPr>
          <p:cNvPr id="10" name="Straight Connector 9"/>
          <p:cNvCxnSpPr/>
          <p:nvPr/>
        </p:nvCxnSpPr>
        <p:spPr>
          <a:xfrm>
            <a:off x="5487194" y="1828800"/>
            <a:ext cx="0" cy="914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rolls = </a:t>
            </a:r>
            <a:r>
              <a:rPr lang="en-US" sz="1200">
                <a:solidFill>
                  <a:srgbClr val="0000FF"/>
                </a:solidFill>
                <a:latin typeface="Consolas"/>
              </a:rPr>
              <a:t>new</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[21];</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currentRoll;</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p>
          <a:p>
            <a:r>
              <a:rPr lang="en-US" sz="1200">
                <a:solidFill>
                  <a:prstClr val="black"/>
                </a:solidFill>
                <a:latin typeface="Consolas"/>
              </a:rPr>
              <a:t>        rolls[currentRoll++] = pins;</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a:solidFill>
                  <a:prstClr val="black"/>
                </a:solidFill>
                <a:latin typeface="Consolas"/>
              </a:rPr>
              <a:t>        {</a:t>
            </a:r>
          </a:p>
          <a:p>
            <a:r>
              <a:rPr lang="en-US" sz="1200">
                <a:solidFill>
                  <a:prstClr val="black"/>
                </a:solidFill>
                <a:latin typeface="Consolas"/>
              </a:rPr>
              <a:t>            score += rolls[i];</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a:solidFill>
                  <a:prstClr val="black"/>
                </a:solidFill>
                <a:latin typeface="Consolas"/>
              </a:rPr>
              <a:t>    }</a:t>
            </a:r>
          </a:p>
          <a:p>
            <a:r>
              <a:rPr lang="en-US" sz="1200">
                <a:solidFill>
                  <a:prstClr val="black"/>
                </a:solidFill>
                <a:latin typeface="Consolas"/>
              </a:rPr>
              <a:t>}</a:t>
            </a:r>
          </a:p>
        </p:txBody>
      </p:sp>
      <p:sp>
        <p:nvSpPr>
          <p:cNvPr id="4096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35052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
        <p:nvSpPr>
          <p:cNvPr id="16"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10" name="Text Box 5"/>
          <p:cNvSpPr txBox="1">
            <a:spLocks noChangeArrowheads="1"/>
          </p:cNvSpPr>
          <p:nvPr/>
        </p:nvSpPr>
        <p:spPr bwMode="auto">
          <a:xfrm>
            <a:off x="4800600" y="685800"/>
            <a:ext cx="4038600" cy="2292935"/>
          </a:xfrm>
          <a:prstGeom prst="rect">
            <a:avLst/>
          </a:prstGeom>
          <a:noFill/>
          <a:ln w="9525">
            <a:noFill/>
            <a:miter lim="800000"/>
            <a:headEnd/>
            <a:tailEnd/>
          </a:ln>
        </p:spPr>
        <p:txBody>
          <a:bodyPr>
            <a:spAutoFit/>
          </a:bodyPr>
          <a:lstStyle/>
          <a:p>
            <a:r>
              <a:rPr lang="en-US" sz="1100" dirty="0">
                <a:solidFill>
                  <a:srgbClr val="0000FF"/>
                </a:solidFill>
                <a:latin typeface="Consolas"/>
              </a:rPr>
              <a:t>public</a:t>
            </a:r>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Score()</a:t>
            </a:r>
          </a:p>
          <a:p>
            <a:r>
              <a:rPr lang="en-US" sz="1100" dirty="0">
                <a:solidFill>
                  <a:prstClr val="black"/>
                </a:solidFill>
                <a:latin typeface="Consolas"/>
              </a:rPr>
              <a:t>{</a:t>
            </a:r>
          </a:p>
          <a:p>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score = 0;</a:t>
            </a:r>
          </a:p>
          <a:p>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roll = 0;</a:t>
            </a:r>
          </a:p>
          <a:p>
            <a:endParaRPr lang="en-US"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frame = 0; frame &lt; 10; frame++)</a:t>
            </a:r>
          </a:p>
          <a:p>
            <a:r>
              <a:rPr lang="en-US" sz="1100" dirty="0">
                <a:solidFill>
                  <a:prstClr val="black"/>
                </a:solidFill>
                <a:latin typeface="Consolas"/>
              </a:rPr>
              <a:t>    {</a:t>
            </a:r>
          </a:p>
          <a:p>
            <a:r>
              <a:rPr lang="en-US" sz="1100" dirty="0">
                <a:solidFill>
                  <a:prstClr val="black"/>
                </a:solidFill>
                <a:latin typeface="Consolas"/>
              </a:rPr>
              <a:t>        score += rolls[roll] + rolls[roll + 1];</a:t>
            </a:r>
          </a:p>
          <a:p>
            <a:r>
              <a:rPr lang="en-US" sz="1100" dirty="0">
                <a:solidFill>
                  <a:prstClr val="black"/>
                </a:solidFill>
                <a:latin typeface="Consolas"/>
              </a:rPr>
              <a:t>        roll += 2;</a:t>
            </a:r>
          </a:p>
          <a:p>
            <a:r>
              <a:rPr lang="en-US" sz="1100" dirty="0">
                <a:solidFill>
                  <a:prstClr val="black"/>
                </a:solidFill>
                <a:latin typeface="Consolas"/>
              </a:rPr>
              <a:t>    }</a:t>
            </a:r>
          </a:p>
          <a:p>
            <a:endParaRPr lang="en-US" sz="1100" dirty="0">
              <a:solidFill>
                <a:prstClr val="black"/>
              </a:solidFill>
              <a:latin typeface="Consolas"/>
            </a:endParaRPr>
          </a:p>
          <a:p>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score;</a:t>
            </a:r>
          </a:p>
          <a:p>
            <a:r>
              <a:rPr lang="en-US" sz="1100" dirty="0">
                <a:solidFill>
                  <a:prstClr val="black"/>
                </a:solidFill>
                <a:latin typeface="Consolas"/>
              </a:rPr>
              <a:t>}</a:t>
            </a:r>
          </a:p>
        </p:txBody>
      </p:sp>
      <p:cxnSp>
        <p:nvCxnSpPr>
          <p:cNvPr id="11" name="Straight Connector 10"/>
          <p:cNvCxnSpPr/>
          <p:nvPr/>
        </p:nvCxnSpPr>
        <p:spPr>
          <a:xfrm flipH="1">
            <a:off x="5105400" y="1600200"/>
            <a:ext cx="1588" cy="914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35052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
        <p:nvSpPr>
          <p:cNvPr id="15"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2" name="Straight Connector 11"/>
          <p:cNvCxnSpPr/>
          <p:nvPr/>
        </p:nvCxnSpPr>
        <p:spPr>
          <a:xfrm flipH="1">
            <a:off x="5117307" y="1066800"/>
            <a:ext cx="1"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3" name="Text Box 5"/>
          <p:cNvSpPr txBox="1">
            <a:spLocks noChangeArrowheads="1"/>
          </p:cNvSpPr>
          <p:nvPr/>
        </p:nvSpPr>
        <p:spPr bwMode="auto">
          <a:xfrm>
            <a:off x="4800600" y="685800"/>
            <a:ext cx="4038600" cy="2292935"/>
          </a:xfrm>
          <a:prstGeom prst="rect">
            <a:avLst/>
          </a:prstGeom>
          <a:noFill/>
          <a:ln w="9525">
            <a:noFill/>
            <a:miter lim="800000"/>
            <a:headEnd/>
            <a:tailEnd/>
          </a:ln>
        </p:spPr>
        <p:txBody>
          <a:bodyPr>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a:solidFill>
                  <a:prstClr val="black"/>
                </a:solidFill>
                <a:latin typeface="Consolas"/>
              </a:rPr>
              <a:t>{</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a:solidFill>
                  <a:prstClr val="black"/>
                </a:solidFill>
                <a:latin typeface="Consolas"/>
              </a:rPr>
              <a:t>    {</a:t>
            </a:r>
          </a:p>
          <a:p>
            <a:r>
              <a:rPr lang="en-US" sz="1100">
                <a:solidFill>
                  <a:prstClr val="black"/>
                </a:solidFill>
                <a:latin typeface="Consolas"/>
              </a:rPr>
              <a:t>        score += rolls[roll] + rolls[roll + 1];</a:t>
            </a:r>
          </a:p>
          <a:p>
            <a:r>
              <a:rPr lang="en-US" sz="1100">
                <a:solidFill>
                  <a:prstClr val="black"/>
                </a:solidFill>
                <a:latin typeface="Consolas"/>
              </a:rPr>
              <a:t>        roll += 2;</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return</a:t>
            </a:r>
            <a:r>
              <a:rPr lang="en-US" sz="1100">
                <a:solidFill>
                  <a:prstClr val="black"/>
                </a:solidFill>
                <a:latin typeface="Consolas"/>
              </a:rPr>
              <a:t> score;</a:t>
            </a:r>
          </a:p>
          <a:p>
            <a:r>
              <a:rPr lang="en-US" sz="1100">
                <a:solidFill>
                  <a:prstClr val="black"/>
                </a:solidFill>
                <a:latin typeface="Consolas"/>
              </a:rPr>
              <a:t>}</a:t>
            </a:r>
          </a:p>
        </p:txBody>
      </p:sp>
      <p:sp>
        <p:nvSpPr>
          <p:cNvPr id="14"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4039"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44037" name="Text Box 5"/>
          <p:cNvSpPr txBox="1">
            <a:spLocks noChangeArrowheads="1"/>
          </p:cNvSpPr>
          <p:nvPr/>
        </p:nvSpPr>
        <p:spPr bwMode="auto">
          <a:xfrm>
            <a:off x="4800600" y="685800"/>
            <a:ext cx="4038600" cy="3647152"/>
          </a:xfrm>
          <a:prstGeom prst="rect">
            <a:avLst/>
          </a:prstGeom>
          <a:noFill/>
          <a:ln w="9525">
            <a:noFill/>
            <a:miter lim="800000"/>
            <a:headEnd/>
            <a:tailEnd/>
          </a:ln>
        </p:spPr>
        <p:txBody>
          <a:bodyPr>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8000"/>
                </a:solidFill>
                <a:latin typeface="Consolas"/>
              </a:rPr>
              <a:t>// spare</a:t>
            </a:r>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if</a:t>
            </a:r>
            <a:r>
              <a:rPr lang="en-US" sz="1050" dirty="0">
                <a:solidFill>
                  <a:prstClr val="black"/>
                </a:solidFill>
                <a:latin typeface="Consolas"/>
              </a:rPr>
              <a:t> (rolls[roll] + rolls[roll + 1] == 10)</a:t>
            </a:r>
          </a:p>
          <a:p>
            <a:r>
              <a:rPr lang="en-US" sz="1050" dirty="0">
                <a:solidFill>
                  <a:prstClr val="black"/>
                </a:solidFill>
                <a:latin typeface="Consolas"/>
              </a:rPr>
              <a:t>        {</a:t>
            </a:r>
          </a:p>
          <a:p>
            <a:r>
              <a:rPr lang="en-US" sz="1050" dirty="0">
                <a:solidFill>
                  <a:prstClr val="black"/>
                </a:solidFill>
                <a:latin typeface="Consolas"/>
              </a:rPr>
              <a:t>            score += 10 + 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rolls[roll] + rolls[roll + 1];      </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p:txBody>
      </p:sp>
      <p:cxnSp>
        <p:nvCxnSpPr>
          <p:cNvPr id="8" name="Straight Connector 7"/>
          <p:cNvCxnSpPr/>
          <p:nvPr/>
        </p:nvCxnSpPr>
        <p:spPr>
          <a:xfrm flipH="1">
            <a:off x="5408612" y="1905000"/>
            <a:ext cx="1588" cy="1447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4800600" y="685800"/>
            <a:ext cx="4038600" cy="3647152"/>
          </a:xfrm>
          <a:prstGeom prst="rect">
            <a:avLst/>
          </a:prstGeom>
          <a:noFill/>
          <a:ln w="9525">
            <a:noFill/>
            <a:miter lim="800000"/>
            <a:headEnd/>
            <a:tailEnd/>
          </a:ln>
        </p:spPr>
        <p:txBody>
          <a:bodyPr>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a:solidFill>
                  <a:prstClr val="black"/>
                </a:solidFill>
                <a:latin typeface="Consolas"/>
              </a:rPr>
              <a:t>{</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a:solidFill>
                  <a:prstClr val="black"/>
                </a:solidFill>
                <a:latin typeface="Consolas"/>
              </a:rPr>
              <a:t>    {</a:t>
            </a:r>
          </a:p>
          <a:p>
            <a:r>
              <a:rPr lang="en-US" sz="1050">
                <a:solidFill>
                  <a:prstClr val="black"/>
                </a:solidFill>
                <a:latin typeface="Consolas"/>
              </a:rPr>
              <a:t>        </a:t>
            </a:r>
            <a:r>
              <a:rPr lang="en-US" sz="1050">
                <a:solidFill>
                  <a:srgbClr val="008000"/>
                </a:solidFill>
                <a:latin typeface="Consolas"/>
              </a:rPr>
              <a:t>// spare</a:t>
            </a:r>
            <a:endParaRPr lang="en-US" sz="1050">
              <a:solidFill>
                <a:prstClr val="black"/>
              </a:solidFill>
              <a:latin typeface="Consolas"/>
            </a:endParaRPr>
          </a:p>
          <a:p>
            <a:r>
              <a:rPr lang="en-US" sz="1050">
                <a:solidFill>
                  <a:prstClr val="black"/>
                </a:solidFill>
                <a:latin typeface="Consolas"/>
              </a:rPr>
              <a:t>        </a:t>
            </a:r>
            <a:r>
              <a:rPr lang="en-US" sz="1050">
                <a:solidFill>
                  <a:srgbClr val="0000FF"/>
                </a:solidFill>
                <a:latin typeface="Consolas"/>
              </a:rPr>
              <a:t>if</a:t>
            </a:r>
            <a:r>
              <a:rPr lang="en-US" sz="1050">
                <a:solidFill>
                  <a:prstClr val="black"/>
                </a:solidFill>
                <a:latin typeface="Consolas"/>
              </a:rPr>
              <a:t> (rolls[roll] + rolls[roll + 1] == 10)</a:t>
            </a:r>
          </a:p>
          <a:p>
            <a:r>
              <a:rPr lang="en-US" sz="1050">
                <a:solidFill>
                  <a:prstClr val="black"/>
                </a:solidFill>
                <a:latin typeface="Consolas"/>
              </a:rPr>
              <a:t>        {</a:t>
            </a:r>
          </a:p>
          <a:p>
            <a:r>
              <a:rPr lang="en-US" sz="1050">
                <a:solidFill>
                  <a:prstClr val="black"/>
                </a:solidFill>
                <a:latin typeface="Consolas"/>
              </a:rPr>
              <a:t>            score += 10 + rolls[roll + 2];</a:t>
            </a:r>
          </a:p>
          <a:p>
            <a:r>
              <a:rPr lang="en-US" sz="1050">
                <a:solidFill>
                  <a:prstClr val="black"/>
                </a:solidFill>
                <a:latin typeface="Consolas"/>
              </a:rPr>
              <a:t>        }</a:t>
            </a:r>
          </a:p>
          <a:p>
            <a:r>
              <a:rPr lang="en-US" sz="1050">
                <a:solidFill>
                  <a:prstClr val="black"/>
                </a:solidFill>
                <a:latin typeface="Consolas"/>
              </a:rPr>
              <a:t>        </a:t>
            </a:r>
            <a:r>
              <a:rPr lang="en-US" sz="105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p>
          <a:p>
            <a:r>
              <a:rPr lang="en-US" sz="1050">
                <a:solidFill>
                  <a:prstClr val="black"/>
                </a:solidFill>
                <a:latin typeface="Consolas"/>
              </a:rPr>
              <a:t>            score += rolls[roll] + rolls[roll + 1];      </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roll += 2;</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a:t>
            </a:r>
            <a:r>
              <a:rPr lang="en-US" sz="1050">
                <a:solidFill>
                  <a:srgbClr val="0000FF"/>
                </a:solidFill>
                <a:latin typeface="Consolas"/>
              </a:rPr>
              <a:t>return</a:t>
            </a:r>
            <a:r>
              <a:rPr lang="en-US" sz="1050">
                <a:solidFill>
                  <a:prstClr val="black"/>
                </a:solidFill>
                <a:latin typeface="Consolas"/>
              </a:rPr>
              <a:t> score;</a:t>
            </a:r>
          </a:p>
          <a:p>
            <a:r>
              <a:rPr lang="en-US" sz="1050">
                <a:solidFill>
                  <a:prstClr val="black"/>
                </a:solidFill>
                <a:latin typeface="Consolas"/>
              </a:rPr>
              <a:t>}</a:t>
            </a:r>
          </a:p>
        </p:txBody>
      </p:sp>
      <p:sp>
        <p:nvSpPr>
          <p:cNvPr id="4505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5062" name="Text Box 6"/>
          <p:cNvSpPr txBox="1">
            <a:spLocks noChangeArrowheads="1"/>
          </p:cNvSpPr>
          <p:nvPr/>
        </p:nvSpPr>
        <p:spPr bwMode="auto">
          <a:xfrm>
            <a:off x="152400" y="0"/>
            <a:ext cx="2514600" cy="461665"/>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a:t>
            </a:r>
          </a:p>
          <a:p>
            <a:pPr>
              <a:buFontTx/>
              <a:buChar char="-"/>
            </a:pPr>
            <a:r>
              <a:rPr lang="en-US" sz="1200" b="1">
                <a:latin typeface="Bradley Hand ITC" pitchFamily="66" charset="0"/>
              </a:rPr>
              <a:t>ugly comment in conditional.</a:t>
            </a:r>
          </a:p>
        </p:txBody>
      </p:sp>
      <p:sp>
        <p:nvSpPr>
          <p:cNvPr id="45063" name="Freeform 8"/>
          <p:cNvSpPr>
            <a:spLocks/>
          </p:cNvSpPr>
          <p:nvPr/>
        </p:nvSpPr>
        <p:spPr bwMode="auto">
          <a:xfrm>
            <a:off x="5410200" y="1796795"/>
            <a:ext cx="812530" cy="267038"/>
          </a:xfrm>
          <a:custGeom>
            <a:avLst/>
            <a:gdLst>
              <a:gd name="T0" fmla="*/ 344 w 423"/>
              <a:gd name="T1" fmla="*/ 29 h 298"/>
              <a:gd name="T2" fmla="*/ 284 w 423"/>
              <a:gd name="T3" fmla="*/ 15 h 298"/>
              <a:gd name="T4" fmla="*/ 144 w 423"/>
              <a:gd name="T5" fmla="*/ 24 h 298"/>
              <a:gd name="T6" fmla="*/ 121 w 423"/>
              <a:gd name="T7" fmla="*/ 38 h 298"/>
              <a:gd name="T8" fmla="*/ 61 w 423"/>
              <a:gd name="T9" fmla="*/ 71 h 298"/>
              <a:gd name="T10" fmla="*/ 37 w 423"/>
              <a:gd name="T11" fmla="*/ 103 h 298"/>
              <a:gd name="T12" fmla="*/ 14 w 423"/>
              <a:gd name="T13" fmla="*/ 150 h 298"/>
              <a:gd name="T14" fmla="*/ 0 w 423"/>
              <a:gd name="T15" fmla="*/ 215 h 298"/>
              <a:gd name="T16" fmla="*/ 56 w 423"/>
              <a:gd name="T17" fmla="*/ 257 h 298"/>
              <a:gd name="T18" fmla="*/ 168 w 423"/>
              <a:gd name="T19" fmla="*/ 298 h 298"/>
              <a:gd name="T20" fmla="*/ 265 w 423"/>
              <a:gd name="T21" fmla="*/ 285 h 298"/>
              <a:gd name="T22" fmla="*/ 349 w 423"/>
              <a:gd name="T23" fmla="*/ 247 h 298"/>
              <a:gd name="T24" fmla="*/ 386 w 423"/>
              <a:gd name="T25" fmla="*/ 210 h 298"/>
              <a:gd name="T26" fmla="*/ 414 w 423"/>
              <a:gd name="T27" fmla="*/ 173 h 298"/>
              <a:gd name="T28" fmla="*/ 372 w 423"/>
              <a:gd name="T29" fmla="*/ 66 h 298"/>
              <a:gd name="T30" fmla="*/ 358 w 423"/>
              <a:gd name="T31" fmla="*/ 52 h 2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298"/>
              <a:gd name="T50" fmla="*/ 423 w 423"/>
              <a:gd name="T51" fmla="*/ 298 h 2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298">
                <a:moveTo>
                  <a:pt x="344" y="29"/>
                </a:moveTo>
                <a:cubicBezTo>
                  <a:pt x="324" y="25"/>
                  <a:pt x="303" y="22"/>
                  <a:pt x="284" y="15"/>
                </a:cubicBezTo>
                <a:cubicBezTo>
                  <a:pt x="237" y="17"/>
                  <a:pt x="184" y="0"/>
                  <a:pt x="144" y="24"/>
                </a:cubicBezTo>
                <a:cubicBezTo>
                  <a:pt x="113" y="43"/>
                  <a:pt x="160" y="27"/>
                  <a:pt x="121" y="38"/>
                </a:cubicBezTo>
                <a:cubicBezTo>
                  <a:pt x="100" y="52"/>
                  <a:pt x="85" y="63"/>
                  <a:pt x="61" y="71"/>
                </a:cubicBezTo>
                <a:cubicBezTo>
                  <a:pt x="49" y="82"/>
                  <a:pt x="49" y="92"/>
                  <a:pt x="37" y="103"/>
                </a:cubicBezTo>
                <a:cubicBezTo>
                  <a:pt x="32" y="121"/>
                  <a:pt x="21" y="131"/>
                  <a:pt x="14" y="150"/>
                </a:cubicBezTo>
                <a:cubicBezTo>
                  <a:pt x="7" y="171"/>
                  <a:pt x="6" y="194"/>
                  <a:pt x="0" y="215"/>
                </a:cubicBezTo>
                <a:cubicBezTo>
                  <a:pt x="8" y="245"/>
                  <a:pt x="29" y="248"/>
                  <a:pt x="56" y="257"/>
                </a:cubicBezTo>
                <a:cubicBezTo>
                  <a:pt x="94" y="270"/>
                  <a:pt x="130" y="290"/>
                  <a:pt x="168" y="298"/>
                </a:cubicBezTo>
                <a:cubicBezTo>
                  <a:pt x="219" y="295"/>
                  <a:pt x="227" y="296"/>
                  <a:pt x="265" y="285"/>
                </a:cubicBezTo>
                <a:cubicBezTo>
                  <a:pt x="288" y="269"/>
                  <a:pt x="322" y="257"/>
                  <a:pt x="349" y="247"/>
                </a:cubicBezTo>
                <a:cubicBezTo>
                  <a:pt x="359" y="231"/>
                  <a:pt x="370" y="220"/>
                  <a:pt x="386" y="210"/>
                </a:cubicBezTo>
                <a:cubicBezTo>
                  <a:pt x="394" y="193"/>
                  <a:pt x="400" y="185"/>
                  <a:pt x="414" y="173"/>
                </a:cubicBezTo>
                <a:cubicBezTo>
                  <a:pt x="409" y="87"/>
                  <a:pt x="423" y="99"/>
                  <a:pt x="372" y="66"/>
                </a:cubicBezTo>
                <a:cubicBezTo>
                  <a:pt x="362" y="51"/>
                  <a:pt x="369" y="52"/>
                  <a:pt x="358" y="52"/>
                </a:cubicBezTo>
              </a:path>
            </a:pathLst>
          </a:custGeom>
          <a:noFill/>
          <a:ln w="9525">
            <a:solidFill>
              <a:srgbClr val="FF0000"/>
            </a:solidFill>
            <a:round/>
            <a:headEnd/>
            <a:tailEnd/>
          </a:ln>
        </p:spPr>
        <p:txBody>
          <a:bodyPr/>
          <a:lstStyle/>
          <a:p>
            <a:endParaRPr lang="en-US"/>
          </a:p>
        </p:txBody>
      </p: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6"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en-US"/>
              <a:t>A quick design session</a:t>
            </a:r>
          </a:p>
        </p:txBody>
      </p:sp>
      <p:sp>
        <p:nvSpPr>
          <p:cNvPr id="4100" name="Text Box 4"/>
          <p:cNvSpPr txBox="1">
            <a:spLocks noChangeArrowheads="1"/>
          </p:cNvSpPr>
          <p:nvPr/>
        </p:nvSpPr>
        <p:spPr bwMode="auto">
          <a:xfrm>
            <a:off x="2574925" y="3008313"/>
            <a:ext cx="2546350" cy="366712"/>
          </a:xfrm>
          <a:prstGeom prst="rect">
            <a:avLst/>
          </a:prstGeom>
          <a:noFill/>
          <a:ln w="9525">
            <a:noFill/>
            <a:miter lim="800000"/>
            <a:headEnd/>
            <a:tailEnd/>
          </a:ln>
        </p:spPr>
        <p:txBody>
          <a:bodyPr wrap="none">
            <a:spAutoFit/>
          </a:bodyPr>
          <a:lstStyle/>
          <a:p>
            <a:r>
              <a:rPr lang="en-US">
                <a:latin typeface="Arial" charset="0"/>
              </a:rPr>
              <a:t>A game has 10 frames.</a:t>
            </a:r>
          </a:p>
        </p:txBody>
      </p:sp>
      <p:graphicFrame>
        <p:nvGraphicFramePr>
          <p:cNvPr id="5" name="Table 4"/>
          <p:cNvGraphicFramePr>
            <a:graphicFrameLocks noGrp="1"/>
          </p:cNvGraphicFramePr>
          <p:nvPr>
            <p:extLst>
              <p:ext uri="{D42A27DB-BD31-4B8C-83A1-F6EECF244321}">
                <p14:modId xmlns:p14="http://schemas.microsoft.com/office/powerpoint/2010/main" val="2581911361"/>
              </p:ext>
            </p:extLst>
          </p:nvPr>
        </p:nvGraphicFramePr>
        <p:xfrm>
          <a:off x="1828800" y="1676400"/>
          <a:ext cx="4114800" cy="94996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a:t>+ roll(pins : </a:t>
                      </a:r>
                      <a:r>
                        <a:rPr lang="en-US" sz="1600" err="1"/>
                        <a:t>int</a:t>
                      </a:r>
                      <a:r>
                        <a:rPr lang="en-US" sz="1600"/>
                        <a:t>)</a:t>
                      </a:r>
                    </a:p>
                    <a:p>
                      <a:r>
                        <a:rPr lang="en-US" sz="1600"/>
                        <a:t>+ score() : </a:t>
                      </a:r>
                      <a:r>
                        <a:rPr lang="en-US" sz="160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3505200" y="2209800"/>
            <a:ext cx="1066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srgbClr val="0000FF"/>
                </a:solidFill>
                <a:latin typeface="Consolas"/>
              </a:rPr>
              <a:t>        if</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(roll))</a:t>
            </a:r>
          </a:p>
          <a:p>
            <a:r>
              <a:rPr lang="en-US" sz="1050" dirty="0">
                <a:solidFill>
                  <a:prstClr val="black"/>
                </a:solidFill>
                <a:latin typeface="Consolas"/>
              </a:rPr>
              <a:t>        {</a:t>
            </a:r>
          </a:p>
          <a:p>
            <a:r>
              <a:rPr lang="en-US" sz="1050" dirty="0">
                <a:solidFill>
                  <a:prstClr val="black"/>
                </a:solidFill>
                <a:latin typeface="Consolas"/>
              </a:rPr>
              <a:t>            score += 10 + 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rolls[roll] + rolls[roll + 1];</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a:p>
            <a:endParaRPr lang="en-US" sz="1050" dirty="0">
              <a:solidFill>
                <a:prstClr val="black"/>
              </a:solidFill>
              <a:latin typeface="Consolas"/>
            </a:endParaRPr>
          </a:p>
          <a:p>
            <a:r>
              <a:rPr lang="en-US" sz="1050" dirty="0">
                <a:solidFill>
                  <a:srgbClr val="0000FF"/>
                </a:solidFill>
                <a:latin typeface="Consolas"/>
              </a:rPr>
              <a:t>private</a:t>
            </a:r>
            <a:r>
              <a:rPr lang="en-US" sz="1050" dirty="0">
                <a:solidFill>
                  <a:prstClr val="black"/>
                </a:solidFill>
                <a:latin typeface="Consolas"/>
              </a:rPr>
              <a:t> </a:t>
            </a:r>
            <a:r>
              <a:rPr lang="en-US" sz="1050" dirty="0">
                <a:solidFill>
                  <a:srgbClr val="0000FF"/>
                </a:solidFill>
                <a:latin typeface="Consolas"/>
              </a:rPr>
              <a:t>bool</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a:t>
            </a:r>
            <a:r>
              <a:rPr lang="en-US" sz="1050" dirty="0">
                <a:solidFill>
                  <a:srgbClr val="0000FF"/>
                </a:solidFill>
                <a:latin typeface="Consolas"/>
              </a:rPr>
              <a:t>int</a:t>
            </a:r>
            <a:r>
              <a:rPr lang="en-US" sz="1050" dirty="0">
                <a:solidFill>
                  <a:prstClr val="black"/>
                </a:solidFill>
                <a:latin typeface="Consolas"/>
              </a:rPr>
              <a:t> roll)</a:t>
            </a:r>
          </a:p>
          <a:p>
            <a:r>
              <a:rPr lang="en-US" sz="1050" dirty="0">
                <a:solidFill>
                  <a:prstClr val="black"/>
                </a:solidFill>
                <a:latin typeface="Consolas"/>
              </a:rPr>
              <a:t>{</a:t>
            </a:r>
          </a:p>
          <a:p>
            <a:r>
              <a:rPr lang="en-US" sz="1050" dirty="0">
                <a:solidFill>
                  <a:srgbClr val="0000FF"/>
                </a:solidFill>
                <a:latin typeface="Consolas"/>
              </a:rPr>
              <a:t>    return</a:t>
            </a:r>
            <a:r>
              <a:rPr lang="en-US" sz="1050" dirty="0">
                <a:solidFill>
                  <a:prstClr val="black"/>
                </a:solidFill>
                <a:latin typeface="Consolas"/>
              </a:rPr>
              <a:t> rolls[roll] +</a:t>
            </a:r>
          </a:p>
          <a:p>
            <a:r>
              <a:rPr lang="en-US" sz="1050" dirty="0">
                <a:solidFill>
                  <a:prstClr val="black"/>
                </a:solidFill>
                <a:latin typeface="Consolas"/>
              </a:rPr>
              <a:t>        rolls[roll + 1] == 10;</a:t>
            </a:r>
          </a:p>
          <a:p>
            <a:r>
              <a:rPr lang="en-US" sz="1050" dirty="0">
                <a:solidFill>
                  <a:prstClr val="black"/>
                </a:solidFill>
                <a:latin typeface="Consolas"/>
              </a:rPr>
              <a:t>}</a:t>
            </a:r>
          </a:p>
        </p:txBody>
      </p:sp>
      <p:sp>
        <p:nvSpPr>
          <p:cNvPr id="4710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7111"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10" name="Straight Connector 9"/>
          <p:cNvCxnSpPr/>
          <p:nvPr/>
        </p:nvCxnSpPr>
        <p:spPr>
          <a:xfrm rot="5400000">
            <a:off x="5296694" y="1942306"/>
            <a:ext cx="2286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420394" y="4647406"/>
            <a:ext cx="762000" cy="158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813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RollSpare</a:t>
            </a:r>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a:t>
            </a:r>
          </a:p>
        </p:txBody>
      </p:sp>
      <p:cxnSp>
        <p:nvCxnSpPr>
          <p:cNvPr id="9" name="Straight Connector 8"/>
          <p:cNvCxnSpPr/>
          <p:nvPr/>
        </p:nvCxnSpPr>
        <p:spPr>
          <a:xfrm rot="5400000">
            <a:off x="533400" y="1370806"/>
            <a:ext cx="1524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6388" y="2590800"/>
            <a:ext cx="0" cy="9573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a:solidFill>
                  <a:prstClr val="black"/>
                </a:solidFill>
                <a:latin typeface="Consolas"/>
              </a:rPr>
              <a:t>{</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a:solidFill>
                  <a:prstClr val="black"/>
                </a:solidFill>
                <a:latin typeface="Consolas"/>
              </a:rPr>
              <a:t>    {</a:t>
            </a:r>
          </a:p>
          <a:p>
            <a:r>
              <a:rPr lang="en-US" sz="1050">
                <a:solidFill>
                  <a:srgbClr val="0000FF"/>
                </a:solidFill>
                <a:latin typeface="Consolas"/>
              </a:rPr>
              <a:t>        if</a:t>
            </a:r>
            <a:r>
              <a:rPr lang="en-US" sz="1050">
                <a:solidFill>
                  <a:prstClr val="black"/>
                </a:solidFill>
                <a:latin typeface="Consolas"/>
              </a:rPr>
              <a:t> (IsSpare(roll))</a:t>
            </a:r>
          </a:p>
          <a:p>
            <a:r>
              <a:rPr lang="en-US" sz="1050">
                <a:solidFill>
                  <a:prstClr val="black"/>
                </a:solidFill>
                <a:latin typeface="Consolas"/>
              </a:rPr>
              <a:t>        {</a:t>
            </a:r>
          </a:p>
          <a:p>
            <a:r>
              <a:rPr lang="en-US" sz="1050">
                <a:solidFill>
                  <a:prstClr val="black"/>
                </a:solidFill>
                <a:latin typeface="Consolas"/>
              </a:rPr>
              <a:t>            score += 10 + rolls[roll + 2];</a:t>
            </a:r>
          </a:p>
          <a:p>
            <a:r>
              <a:rPr lang="en-US" sz="1050">
                <a:solidFill>
                  <a:prstClr val="black"/>
                </a:solidFill>
                <a:latin typeface="Consolas"/>
              </a:rPr>
              <a:t>        }</a:t>
            </a:r>
          </a:p>
          <a:p>
            <a:r>
              <a:rPr lang="en-US" sz="1050">
                <a:solidFill>
                  <a:prstClr val="black"/>
                </a:solidFill>
                <a:latin typeface="Consolas"/>
              </a:rPr>
              <a:t>        </a:t>
            </a:r>
            <a:r>
              <a:rPr lang="en-US" sz="105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p>
          <a:p>
            <a:r>
              <a:rPr lang="en-US" sz="1050">
                <a:solidFill>
                  <a:prstClr val="black"/>
                </a:solidFill>
                <a:latin typeface="Consolas"/>
              </a:rPr>
              <a:t>            score += rolls[roll] + rolls[roll + 1];</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roll += 2;</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a:t>
            </a:r>
            <a:r>
              <a:rPr lang="en-US" sz="1050">
                <a:solidFill>
                  <a:srgbClr val="0000FF"/>
                </a:solidFill>
                <a:latin typeface="Consolas"/>
              </a:rPr>
              <a:t>return</a:t>
            </a:r>
            <a:r>
              <a:rPr lang="en-US" sz="1050">
                <a:solidFill>
                  <a:prstClr val="black"/>
                </a:solidFill>
                <a:latin typeface="Consolas"/>
              </a:rPr>
              <a:t> score;</a:t>
            </a:r>
          </a:p>
          <a:p>
            <a:r>
              <a:rPr lang="en-US" sz="1050">
                <a:solidFill>
                  <a:prstClr val="black"/>
                </a:solidFill>
                <a:latin typeface="Consolas"/>
              </a:rPr>
              <a:t>}</a:t>
            </a:r>
          </a:p>
          <a:p>
            <a:endParaRPr lang="en-US" sz="1050">
              <a:solidFill>
                <a:prstClr val="black"/>
              </a:solidFill>
              <a:latin typeface="Consolas"/>
            </a:endParaRPr>
          </a:p>
          <a:p>
            <a:r>
              <a:rPr lang="en-US" sz="1050">
                <a:solidFill>
                  <a:srgbClr val="0000FF"/>
                </a:solidFill>
                <a:latin typeface="Consolas"/>
              </a:rPr>
              <a:t>private</a:t>
            </a:r>
            <a:r>
              <a:rPr lang="en-US" sz="1050">
                <a:solidFill>
                  <a:prstClr val="black"/>
                </a:solidFill>
                <a:latin typeface="Consolas"/>
              </a:rPr>
              <a:t> </a:t>
            </a:r>
            <a:r>
              <a:rPr lang="en-US" sz="1050">
                <a:solidFill>
                  <a:srgbClr val="0000FF"/>
                </a:solidFill>
                <a:latin typeface="Consolas"/>
              </a:rPr>
              <a:t>bool</a:t>
            </a:r>
            <a:r>
              <a:rPr lang="en-US" sz="1050">
                <a:solidFill>
                  <a:prstClr val="black"/>
                </a:solidFill>
                <a:latin typeface="Consolas"/>
              </a:rPr>
              <a:t> IsSpare(</a:t>
            </a:r>
            <a:r>
              <a:rPr lang="en-US" sz="1050">
                <a:solidFill>
                  <a:srgbClr val="0000FF"/>
                </a:solidFill>
                <a:latin typeface="Consolas"/>
              </a:rPr>
              <a:t>int</a:t>
            </a:r>
            <a:r>
              <a:rPr lang="en-US" sz="1050">
                <a:solidFill>
                  <a:prstClr val="black"/>
                </a:solidFill>
                <a:latin typeface="Consolas"/>
              </a:rPr>
              <a:t> roll)</a:t>
            </a:r>
          </a:p>
          <a:p>
            <a:r>
              <a:rPr lang="en-US" sz="1050">
                <a:solidFill>
                  <a:prstClr val="black"/>
                </a:solidFill>
                <a:latin typeface="Consolas"/>
              </a:rPr>
              <a:t>{</a:t>
            </a:r>
          </a:p>
          <a:p>
            <a:r>
              <a:rPr lang="en-US" sz="1050">
                <a:solidFill>
                  <a:srgbClr val="0000FF"/>
                </a:solidFill>
                <a:latin typeface="Consolas"/>
              </a:rPr>
              <a:t>    return</a:t>
            </a:r>
            <a:r>
              <a:rPr lang="en-US" sz="1050">
                <a:solidFill>
                  <a:prstClr val="black"/>
                </a:solidFill>
                <a:latin typeface="Consolas"/>
              </a:rPr>
              <a:t> rolls[roll] +</a:t>
            </a:r>
          </a:p>
          <a:p>
            <a:r>
              <a:rPr lang="en-US" sz="1050">
                <a:solidFill>
                  <a:prstClr val="black"/>
                </a:solidFill>
                <a:latin typeface="Consolas"/>
              </a:rPr>
              <a:t>        rolls[roll + 1] == 10;</a:t>
            </a:r>
          </a:p>
          <a:p>
            <a:r>
              <a:rPr lang="en-US" sz="1050">
                <a:solidFill>
                  <a:prstClr val="black"/>
                </a:solidFill>
                <a:latin typeface="Consolas"/>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49158" name="Text Box 6"/>
          <p:cNvSpPr txBox="1">
            <a:spLocks noChangeArrowheads="1"/>
          </p:cNvSpPr>
          <p:nvPr/>
        </p:nvSpPr>
        <p:spPr bwMode="auto">
          <a:xfrm>
            <a:off x="152400" y="152400"/>
            <a:ext cx="2514600" cy="276999"/>
          </a:xfrm>
          <a:prstGeom prst="rect">
            <a:avLst/>
          </a:prstGeom>
          <a:noFill/>
          <a:ln w="9525">
            <a:solidFill>
              <a:schemeClr val="accent2"/>
            </a:solidFill>
            <a:miter lim="800000"/>
            <a:headEnd/>
            <a:tailEnd/>
          </a:ln>
        </p:spPr>
        <p:txBody>
          <a:bodyPr wrap="square">
            <a:spAutoFit/>
          </a:bodyPr>
          <a:lstStyle/>
          <a:p>
            <a:r>
              <a:rPr lang="en-US" sz="1200" b="1">
                <a:latin typeface="Bradley Hand ITC" pitchFamily="66" charset="0"/>
              </a:rPr>
              <a:t>- ugly comment in testOneStrike</a:t>
            </a:r>
            <a:r>
              <a:rPr lang="en-US" sz="1000">
                <a:latin typeface="Bradley Hand ITC" pitchFamily="66" charset="0"/>
              </a:rPr>
              <a:t>.</a:t>
            </a:r>
          </a:p>
        </p:txBody>
      </p:sp>
      <p:sp>
        <p:nvSpPr>
          <p:cNvPr id="49155"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49160" name="Freeform 9"/>
          <p:cNvSpPr>
            <a:spLocks/>
          </p:cNvSpPr>
          <p:nvPr/>
        </p:nvSpPr>
        <p:spPr bwMode="auto">
          <a:xfrm>
            <a:off x="1621583" y="1198459"/>
            <a:ext cx="969217" cy="344694"/>
          </a:xfrm>
          <a:custGeom>
            <a:avLst/>
            <a:gdLst>
              <a:gd name="T0" fmla="*/ 417 w 417"/>
              <a:gd name="T1" fmla="*/ 148 h 289"/>
              <a:gd name="T2" fmla="*/ 342 w 417"/>
              <a:gd name="T3" fmla="*/ 251 h 289"/>
              <a:gd name="T4" fmla="*/ 175 w 417"/>
              <a:gd name="T5" fmla="*/ 288 h 289"/>
              <a:gd name="T6" fmla="*/ 124 w 417"/>
              <a:gd name="T7" fmla="*/ 278 h 289"/>
              <a:gd name="T8" fmla="*/ 115 w 417"/>
              <a:gd name="T9" fmla="*/ 264 h 289"/>
              <a:gd name="T10" fmla="*/ 31 w 417"/>
              <a:gd name="T11" fmla="*/ 204 h 289"/>
              <a:gd name="T12" fmla="*/ 50 w 417"/>
              <a:gd name="T13" fmla="*/ 65 h 289"/>
              <a:gd name="T14" fmla="*/ 92 w 417"/>
              <a:gd name="T15" fmla="*/ 28 h 289"/>
              <a:gd name="T16" fmla="*/ 143 w 417"/>
              <a:gd name="T17" fmla="*/ 0 h 289"/>
              <a:gd name="T18" fmla="*/ 231 w 417"/>
              <a:gd name="T19" fmla="*/ 4 h 289"/>
              <a:gd name="T20" fmla="*/ 282 w 417"/>
              <a:gd name="T21" fmla="*/ 32 h 289"/>
              <a:gd name="T22" fmla="*/ 417 w 417"/>
              <a:gd name="T23" fmla="*/ 148 h 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7"/>
              <a:gd name="T37" fmla="*/ 0 h 289"/>
              <a:gd name="T38" fmla="*/ 417 w 417"/>
              <a:gd name="T39" fmla="*/ 289 h 2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7" h="289">
                <a:moveTo>
                  <a:pt x="417" y="148"/>
                </a:moveTo>
                <a:cubicBezTo>
                  <a:pt x="405" y="178"/>
                  <a:pt x="375" y="236"/>
                  <a:pt x="342" y="251"/>
                </a:cubicBezTo>
                <a:cubicBezTo>
                  <a:pt x="292" y="274"/>
                  <a:pt x="228" y="276"/>
                  <a:pt x="175" y="288"/>
                </a:cubicBezTo>
                <a:cubicBezTo>
                  <a:pt x="158" y="286"/>
                  <a:pt x="137" y="289"/>
                  <a:pt x="124" y="278"/>
                </a:cubicBezTo>
                <a:cubicBezTo>
                  <a:pt x="120" y="274"/>
                  <a:pt x="119" y="268"/>
                  <a:pt x="115" y="264"/>
                </a:cubicBezTo>
                <a:cubicBezTo>
                  <a:pt x="92" y="241"/>
                  <a:pt x="58" y="222"/>
                  <a:pt x="31" y="204"/>
                </a:cubicBezTo>
                <a:cubicBezTo>
                  <a:pt x="0" y="156"/>
                  <a:pt x="15" y="104"/>
                  <a:pt x="50" y="65"/>
                </a:cubicBezTo>
                <a:cubicBezTo>
                  <a:pt x="65" y="48"/>
                  <a:pt x="69" y="34"/>
                  <a:pt x="92" y="28"/>
                </a:cubicBezTo>
                <a:cubicBezTo>
                  <a:pt x="129" y="0"/>
                  <a:pt x="111" y="7"/>
                  <a:pt x="143" y="0"/>
                </a:cubicBezTo>
                <a:cubicBezTo>
                  <a:pt x="172" y="1"/>
                  <a:pt x="202" y="2"/>
                  <a:pt x="231" y="4"/>
                </a:cubicBezTo>
                <a:cubicBezTo>
                  <a:pt x="254" y="6"/>
                  <a:pt x="261" y="24"/>
                  <a:pt x="282" y="32"/>
                </a:cubicBezTo>
                <a:cubicBezTo>
                  <a:pt x="344" y="55"/>
                  <a:pt x="402" y="79"/>
                  <a:pt x="417" y="148"/>
                </a:cubicBezTo>
                <a:close/>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a:off x="306388" y="762000"/>
            <a:ext cx="0" cy="167812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a:solidFill>
                  <a:prstClr val="black"/>
                </a:solidFill>
                <a:latin typeface="Consolas"/>
              </a:rPr>
              <a:t>{</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a:solidFill>
                  <a:prstClr val="black"/>
                </a:solidFill>
                <a:latin typeface="Consolas"/>
              </a:rPr>
              <a:t>    {</a:t>
            </a:r>
          </a:p>
          <a:p>
            <a:r>
              <a:rPr lang="en-US" sz="1050">
                <a:solidFill>
                  <a:srgbClr val="0000FF"/>
                </a:solidFill>
                <a:latin typeface="Consolas"/>
              </a:rPr>
              <a:t>        if</a:t>
            </a:r>
            <a:r>
              <a:rPr lang="en-US" sz="1050">
                <a:solidFill>
                  <a:prstClr val="black"/>
                </a:solidFill>
                <a:latin typeface="Consolas"/>
              </a:rPr>
              <a:t> (IsSpare(roll))</a:t>
            </a:r>
          </a:p>
          <a:p>
            <a:r>
              <a:rPr lang="en-US" sz="1050">
                <a:solidFill>
                  <a:prstClr val="black"/>
                </a:solidFill>
                <a:latin typeface="Consolas"/>
              </a:rPr>
              <a:t>        {</a:t>
            </a:r>
          </a:p>
          <a:p>
            <a:r>
              <a:rPr lang="en-US" sz="1050">
                <a:solidFill>
                  <a:prstClr val="black"/>
                </a:solidFill>
                <a:latin typeface="Consolas"/>
              </a:rPr>
              <a:t>            score += 10 + rolls[roll + 2];</a:t>
            </a:r>
          </a:p>
          <a:p>
            <a:r>
              <a:rPr lang="en-US" sz="1050">
                <a:solidFill>
                  <a:prstClr val="black"/>
                </a:solidFill>
                <a:latin typeface="Consolas"/>
              </a:rPr>
              <a:t>        }</a:t>
            </a:r>
          </a:p>
          <a:p>
            <a:r>
              <a:rPr lang="en-US" sz="1050">
                <a:solidFill>
                  <a:prstClr val="black"/>
                </a:solidFill>
                <a:latin typeface="Consolas"/>
              </a:rPr>
              <a:t>        </a:t>
            </a:r>
            <a:r>
              <a:rPr lang="en-US" sz="105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p>
          <a:p>
            <a:r>
              <a:rPr lang="en-US" sz="1050">
                <a:solidFill>
                  <a:prstClr val="black"/>
                </a:solidFill>
                <a:latin typeface="Consolas"/>
              </a:rPr>
              <a:t>            score += rolls[roll] + rolls[roll + 1];</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roll += 2;</a:t>
            </a:r>
          </a:p>
          <a:p>
            <a:r>
              <a:rPr lang="en-US" sz="1050">
                <a:solidFill>
                  <a:prstClr val="black"/>
                </a:solidFill>
                <a:latin typeface="Consolas"/>
              </a:rPr>
              <a:t>    }</a:t>
            </a:r>
          </a:p>
          <a:p>
            <a:endParaRPr lang="en-US" sz="1050">
              <a:solidFill>
                <a:prstClr val="black"/>
              </a:solidFill>
              <a:latin typeface="Consolas"/>
            </a:endParaRPr>
          </a:p>
          <a:p>
            <a:r>
              <a:rPr lang="en-US" sz="1050">
                <a:solidFill>
                  <a:prstClr val="black"/>
                </a:solidFill>
                <a:latin typeface="Consolas"/>
              </a:rPr>
              <a:t>    </a:t>
            </a:r>
            <a:r>
              <a:rPr lang="en-US" sz="1050">
                <a:solidFill>
                  <a:srgbClr val="0000FF"/>
                </a:solidFill>
                <a:latin typeface="Consolas"/>
              </a:rPr>
              <a:t>return</a:t>
            </a:r>
            <a:r>
              <a:rPr lang="en-US" sz="1050">
                <a:solidFill>
                  <a:prstClr val="black"/>
                </a:solidFill>
                <a:latin typeface="Consolas"/>
              </a:rPr>
              <a:t> score;</a:t>
            </a:r>
          </a:p>
          <a:p>
            <a:r>
              <a:rPr lang="en-US" sz="1050">
                <a:solidFill>
                  <a:prstClr val="black"/>
                </a:solidFill>
                <a:latin typeface="Consolas"/>
              </a:rPr>
              <a:t>}</a:t>
            </a:r>
          </a:p>
          <a:p>
            <a:endParaRPr lang="en-US" sz="1050">
              <a:solidFill>
                <a:prstClr val="black"/>
              </a:solidFill>
              <a:latin typeface="Consolas"/>
            </a:endParaRPr>
          </a:p>
          <a:p>
            <a:r>
              <a:rPr lang="en-US" sz="1050">
                <a:solidFill>
                  <a:srgbClr val="0000FF"/>
                </a:solidFill>
                <a:latin typeface="Consolas"/>
              </a:rPr>
              <a:t>private</a:t>
            </a:r>
            <a:r>
              <a:rPr lang="en-US" sz="1050">
                <a:solidFill>
                  <a:prstClr val="black"/>
                </a:solidFill>
                <a:latin typeface="Consolas"/>
              </a:rPr>
              <a:t> </a:t>
            </a:r>
            <a:r>
              <a:rPr lang="en-US" sz="1050">
                <a:solidFill>
                  <a:srgbClr val="0000FF"/>
                </a:solidFill>
                <a:latin typeface="Consolas"/>
              </a:rPr>
              <a:t>bool</a:t>
            </a:r>
            <a:r>
              <a:rPr lang="en-US" sz="1050">
                <a:solidFill>
                  <a:prstClr val="black"/>
                </a:solidFill>
                <a:latin typeface="Consolas"/>
              </a:rPr>
              <a:t> IsSpare(</a:t>
            </a:r>
            <a:r>
              <a:rPr lang="en-US" sz="1050">
                <a:solidFill>
                  <a:srgbClr val="0000FF"/>
                </a:solidFill>
                <a:latin typeface="Consolas"/>
              </a:rPr>
              <a:t>int</a:t>
            </a:r>
            <a:r>
              <a:rPr lang="en-US" sz="1050">
                <a:solidFill>
                  <a:prstClr val="black"/>
                </a:solidFill>
                <a:latin typeface="Consolas"/>
              </a:rPr>
              <a:t> roll)</a:t>
            </a:r>
          </a:p>
          <a:p>
            <a:r>
              <a:rPr lang="en-US" sz="1050">
                <a:solidFill>
                  <a:prstClr val="black"/>
                </a:solidFill>
                <a:latin typeface="Consolas"/>
              </a:rPr>
              <a:t>{</a:t>
            </a:r>
          </a:p>
          <a:p>
            <a:r>
              <a:rPr lang="en-US" sz="1050">
                <a:solidFill>
                  <a:srgbClr val="0000FF"/>
                </a:solidFill>
                <a:latin typeface="Consolas"/>
              </a:rPr>
              <a:t>    return</a:t>
            </a:r>
            <a:r>
              <a:rPr lang="en-US" sz="1050">
                <a:solidFill>
                  <a:prstClr val="black"/>
                </a:solidFill>
                <a:latin typeface="Consolas"/>
              </a:rPr>
              <a:t> rolls[roll] +</a:t>
            </a:r>
          </a:p>
          <a:p>
            <a:r>
              <a:rPr lang="en-US" sz="1050">
                <a:solidFill>
                  <a:prstClr val="black"/>
                </a:solidFill>
                <a:latin typeface="Consolas"/>
              </a:rPr>
              <a:t>        rolls[roll + 1] == 10;</a:t>
            </a:r>
          </a:p>
          <a:p>
            <a:r>
              <a:rPr lang="en-US" sz="1050">
                <a:solidFill>
                  <a:prstClr val="black"/>
                </a:solidFill>
                <a:latin typeface="Consolas"/>
              </a:rPr>
              <a:t>}</a:t>
            </a:r>
          </a:p>
        </p:txBody>
      </p:sp>
      <p:sp>
        <p:nvSpPr>
          <p:cNvPr id="15"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Expected:&lt;24&gt;. Actual:&lt;17&gt;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0182" name="Text Box 6"/>
          <p:cNvSpPr txBox="1">
            <a:spLocks noChangeArrowheads="1"/>
          </p:cNvSpPr>
          <p:nvPr/>
        </p:nvSpPr>
        <p:spPr bwMode="auto">
          <a:xfrm>
            <a:off x="152400" y="0"/>
            <a:ext cx="2438400" cy="646331"/>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testOneStrike.</a:t>
            </a:r>
          </a:p>
          <a:p>
            <a:pPr>
              <a:buFontTx/>
              <a:buChar char="-"/>
            </a:pPr>
            <a:r>
              <a:rPr lang="en-US" sz="1200" b="1">
                <a:latin typeface="Bradley Hand ITC" pitchFamily="66" charset="0"/>
              </a:rPr>
              <a:t>ugly comment in conditional.</a:t>
            </a:r>
          </a:p>
          <a:p>
            <a:pPr>
              <a:buFontTx/>
              <a:buChar char="-"/>
            </a:pPr>
            <a:r>
              <a:rPr lang="en-US" sz="1200" b="1">
                <a:latin typeface="Bradley Hand ITC" pitchFamily="66" charset="0"/>
              </a:rPr>
              <a:t>ugly expressions.</a:t>
            </a:r>
          </a:p>
        </p:txBody>
      </p:sp>
      <p:sp>
        <p:nvSpPr>
          <p:cNvPr id="50181" name="Text Box 5"/>
          <p:cNvSpPr txBox="1">
            <a:spLocks noChangeArrowheads="1"/>
          </p:cNvSpPr>
          <p:nvPr/>
        </p:nvSpPr>
        <p:spPr bwMode="auto">
          <a:xfrm>
            <a:off x="4800600" y="685800"/>
            <a:ext cx="3810000" cy="4247317"/>
          </a:xfrm>
          <a:prstGeom prst="rect">
            <a:avLst/>
          </a:prstGeom>
          <a:noFill/>
          <a:ln w="9525">
            <a:noFill/>
            <a:miter lim="800000"/>
            <a:headEnd/>
            <a:tailEnd/>
          </a:ln>
        </p:spPr>
        <p:txBody>
          <a:bodyPr wrap="square">
            <a:spAutoFit/>
          </a:bodyPr>
          <a:lstStyle/>
          <a:p>
            <a:r>
              <a:rPr lang="en-US" sz="1000" dirty="0">
                <a:solidFill>
                  <a:srgbClr val="0000FF"/>
                </a:solidFill>
                <a:latin typeface="Consolas"/>
              </a:rPr>
              <a:t>public</a:t>
            </a:r>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a:t>
            </a:r>
          </a:p>
          <a:p>
            <a:r>
              <a:rPr lang="en-US" sz="1000" dirty="0">
                <a:solidFill>
                  <a:prstClr val="black"/>
                </a:solidFill>
                <a:latin typeface="Consolas"/>
              </a:rPr>
              <a:t>{</a:t>
            </a:r>
          </a:p>
          <a:p>
            <a:r>
              <a:rPr lang="en-US" sz="1000" dirty="0">
                <a:solidFill>
                  <a:srgbClr val="0000FF"/>
                </a:solidFill>
                <a:latin typeface="Consolas"/>
              </a:rPr>
              <a:t>    int</a:t>
            </a:r>
            <a:r>
              <a:rPr lang="en-US" sz="1000" dirty="0">
                <a:solidFill>
                  <a:prstClr val="black"/>
                </a:solidFill>
                <a:latin typeface="Consolas"/>
              </a:rPr>
              <a:t> score = 0;</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roll = 0;</a:t>
            </a:r>
          </a:p>
          <a:p>
            <a:endParaRPr lang="en-US" sz="1000" dirty="0">
              <a:solidFill>
                <a:prstClr val="black"/>
              </a:solidFill>
              <a:latin typeface="Consolas"/>
            </a:endParaRPr>
          </a:p>
          <a:p>
            <a:r>
              <a:rPr lang="nn-NO" sz="1000" dirty="0">
                <a:solidFill>
                  <a:prstClr val="black"/>
                </a:solidFill>
                <a:latin typeface="Consolas"/>
              </a:rPr>
              <a:t>    </a:t>
            </a:r>
            <a:r>
              <a:rPr lang="nn-NO" sz="1000" dirty="0">
                <a:solidFill>
                  <a:srgbClr val="0000FF"/>
                </a:solidFill>
                <a:latin typeface="Consolas"/>
              </a:rPr>
              <a:t>for</a:t>
            </a:r>
            <a:r>
              <a:rPr lang="nn-NO" sz="1000" dirty="0">
                <a:solidFill>
                  <a:prstClr val="black"/>
                </a:solidFill>
                <a:latin typeface="Consolas"/>
              </a:rPr>
              <a:t> (</a:t>
            </a:r>
            <a:r>
              <a:rPr lang="nn-NO" sz="1000" dirty="0">
                <a:solidFill>
                  <a:srgbClr val="0000FF"/>
                </a:solidFill>
                <a:latin typeface="Consolas"/>
              </a:rPr>
              <a:t>int</a:t>
            </a:r>
            <a:r>
              <a:rPr lang="nn-NO" sz="1000" dirty="0">
                <a:solidFill>
                  <a:prstClr val="black"/>
                </a:solidFill>
                <a:latin typeface="Consolas"/>
              </a:rPr>
              <a:t> frame = 0; frame &lt; 10; frame++)</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(rolls[roll] == 10) </a:t>
            </a:r>
            <a:r>
              <a:rPr lang="en-US" sz="1000" dirty="0">
                <a:solidFill>
                  <a:srgbClr val="008000"/>
                </a:solidFill>
                <a:latin typeface="Consolas"/>
              </a:rPr>
              <a:t>// strike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10 + rolls[roll + 1]</a:t>
            </a:r>
          </a:p>
          <a:p>
            <a:r>
              <a:rPr lang="en-US" sz="1000" dirty="0">
                <a:solidFill>
                  <a:prstClr val="black"/>
                </a:solidFill>
                <a:latin typeface="Consolas"/>
              </a:rPr>
              <a:t>                + rolls[roll + 2];</a:t>
            </a:r>
          </a:p>
          <a:p>
            <a:r>
              <a:rPr lang="en-US" sz="1000" dirty="0">
                <a:solidFill>
                  <a:prstClr val="black"/>
                </a:solidFill>
                <a:latin typeface="Consolas"/>
              </a:rPr>
              <a:t>            roll++;</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IsSpare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 + rolls[roll + 2];</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rolls[roll] + rolls[roll + 1];</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p>
          <a:p>
            <a:endParaRPr lang="en-US" sz="1000" dirty="0">
              <a:solidFill>
                <a:prstClr val="black"/>
              </a:solidFill>
              <a:latin typeface="Consolas"/>
            </a:endParaRPr>
          </a:p>
          <a:p>
            <a:r>
              <a:rPr lang="en-US" sz="1000" dirty="0">
                <a:solidFill>
                  <a:srgbClr val="0000FF"/>
                </a:solidFill>
                <a:latin typeface="Consolas"/>
              </a:rPr>
              <a:t>    return</a:t>
            </a:r>
            <a:r>
              <a:rPr lang="en-US" sz="1000" dirty="0">
                <a:solidFill>
                  <a:prstClr val="black"/>
                </a:solidFill>
                <a:latin typeface="Consolas"/>
              </a:rPr>
              <a:t> score;</a:t>
            </a:r>
          </a:p>
          <a:p>
            <a:r>
              <a:rPr lang="en-US" sz="1000" dirty="0">
                <a:solidFill>
                  <a:prstClr val="black"/>
                </a:solidFill>
                <a:latin typeface="Consolas"/>
              </a:rPr>
              <a:t>}</a:t>
            </a:r>
          </a:p>
        </p:txBody>
      </p:sp>
      <p:sp>
        <p:nvSpPr>
          <p:cNvPr id="50183" name="Freeform 10"/>
          <p:cNvSpPr>
            <a:spLocks/>
          </p:cNvSpPr>
          <p:nvPr/>
        </p:nvSpPr>
        <p:spPr bwMode="auto">
          <a:xfrm>
            <a:off x="6970712" y="1664352"/>
            <a:ext cx="725488" cy="387632"/>
          </a:xfrm>
          <a:custGeom>
            <a:avLst/>
            <a:gdLst>
              <a:gd name="T0" fmla="*/ 159 w 457"/>
              <a:gd name="T1" fmla="*/ 60 h 325"/>
              <a:gd name="T2" fmla="*/ 67 w 457"/>
              <a:gd name="T3" fmla="*/ 83 h 325"/>
              <a:gd name="T4" fmla="*/ 43 w 457"/>
              <a:gd name="T5" fmla="*/ 116 h 325"/>
              <a:gd name="T6" fmla="*/ 15 w 457"/>
              <a:gd name="T7" fmla="*/ 144 h 325"/>
              <a:gd name="T8" fmla="*/ 2 w 457"/>
              <a:gd name="T9" fmla="*/ 171 h 325"/>
              <a:gd name="T10" fmla="*/ 6 w 457"/>
              <a:gd name="T11" fmla="*/ 246 h 325"/>
              <a:gd name="T12" fmla="*/ 94 w 457"/>
              <a:gd name="T13" fmla="*/ 302 h 325"/>
              <a:gd name="T14" fmla="*/ 141 w 457"/>
              <a:gd name="T15" fmla="*/ 325 h 325"/>
              <a:gd name="T16" fmla="*/ 220 w 457"/>
              <a:gd name="T17" fmla="*/ 320 h 325"/>
              <a:gd name="T18" fmla="*/ 331 w 457"/>
              <a:gd name="T19" fmla="*/ 288 h 325"/>
              <a:gd name="T20" fmla="*/ 378 w 457"/>
              <a:gd name="T21" fmla="*/ 264 h 325"/>
              <a:gd name="T22" fmla="*/ 457 w 457"/>
              <a:gd name="T23" fmla="*/ 181 h 325"/>
              <a:gd name="T24" fmla="*/ 452 w 457"/>
              <a:gd name="T25" fmla="*/ 139 h 325"/>
              <a:gd name="T26" fmla="*/ 387 w 457"/>
              <a:gd name="T27" fmla="*/ 83 h 325"/>
              <a:gd name="T28" fmla="*/ 262 w 457"/>
              <a:gd name="T29" fmla="*/ 18 h 325"/>
              <a:gd name="T30" fmla="*/ 234 w 457"/>
              <a:gd name="T31" fmla="*/ 9 h 325"/>
              <a:gd name="T32" fmla="*/ 192 w 457"/>
              <a:gd name="T33" fmla="*/ 0 h 325"/>
              <a:gd name="T34" fmla="*/ 99 w 457"/>
              <a:gd name="T35" fmla="*/ 32 h 325"/>
              <a:gd name="T36" fmla="*/ 90 w 457"/>
              <a:gd name="T37" fmla="*/ 60 h 325"/>
              <a:gd name="T38" fmla="*/ 85 w 457"/>
              <a:gd name="T39" fmla="*/ 74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7"/>
              <a:gd name="T61" fmla="*/ 0 h 325"/>
              <a:gd name="T62" fmla="*/ 457 w 457"/>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7" h="325">
                <a:moveTo>
                  <a:pt x="159" y="60"/>
                </a:moveTo>
                <a:cubicBezTo>
                  <a:pt x="101" y="65"/>
                  <a:pt x="107" y="63"/>
                  <a:pt x="67" y="83"/>
                </a:cubicBezTo>
                <a:cubicBezTo>
                  <a:pt x="59" y="94"/>
                  <a:pt x="51" y="105"/>
                  <a:pt x="43" y="116"/>
                </a:cubicBezTo>
                <a:cubicBezTo>
                  <a:pt x="35" y="127"/>
                  <a:pt x="15" y="144"/>
                  <a:pt x="15" y="144"/>
                </a:cubicBezTo>
                <a:cubicBezTo>
                  <a:pt x="12" y="154"/>
                  <a:pt x="3" y="161"/>
                  <a:pt x="2" y="171"/>
                </a:cubicBezTo>
                <a:cubicBezTo>
                  <a:pt x="1" y="196"/>
                  <a:pt x="0" y="222"/>
                  <a:pt x="6" y="246"/>
                </a:cubicBezTo>
                <a:cubicBezTo>
                  <a:pt x="11" y="267"/>
                  <a:pt x="76" y="294"/>
                  <a:pt x="94" y="302"/>
                </a:cubicBezTo>
                <a:cubicBezTo>
                  <a:pt x="110" y="316"/>
                  <a:pt x="119" y="320"/>
                  <a:pt x="141" y="325"/>
                </a:cubicBezTo>
                <a:cubicBezTo>
                  <a:pt x="167" y="323"/>
                  <a:pt x="194" y="323"/>
                  <a:pt x="220" y="320"/>
                </a:cubicBezTo>
                <a:cubicBezTo>
                  <a:pt x="258" y="316"/>
                  <a:pt x="294" y="296"/>
                  <a:pt x="331" y="288"/>
                </a:cubicBezTo>
                <a:cubicBezTo>
                  <a:pt x="364" y="265"/>
                  <a:pt x="348" y="272"/>
                  <a:pt x="378" y="264"/>
                </a:cubicBezTo>
                <a:cubicBezTo>
                  <a:pt x="417" y="239"/>
                  <a:pt x="441" y="227"/>
                  <a:pt x="457" y="181"/>
                </a:cubicBezTo>
                <a:cubicBezTo>
                  <a:pt x="455" y="167"/>
                  <a:pt x="456" y="152"/>
                  <a:pt x="452" y="139"/>
                </a:cubicBezTo>
                <a:cubicBezTo>
                  <a:pt x="443" y="111"/>
                  <a:pt x="408" y="97"/>
                  <a:pt x="387" y="83"/>
                </a:cubicBezTo>
                <a:cubicBezTo>
                  <a:pt x="341" y="53"/>
                  <a:pt x="318" y="26"/>
                  <a:pt x="262" y="18"/>
                </a:cubicBezTo>
                <a:cubicBezTo>
                  <a:pt x="253" y="15"/>
                  <a:pt x="244" y="11"/>
                  <a:pt x="234" y="9"/>
                </a:cubicBezTo>
                <a:cubicBezTo>
                  <a:pt x="220" y="6"/>
                  <a:pt x="192" y="0"/>
                  <a:pt x="192" y="0"/>
                </a:cubicBezTo>
                <a:cubicBezTo>
                  <a:pt x="141" y="5"/>
                  <a:pt x="141" y="21"/>
                  <a:pt x="99" y="32"/>
                </a:cubicBezTo>
                <a:cubicBezTo>
                  <a:pt x="86" y="70"/>
                  <a:pt x="102" y="22"/>
                  <a:pt x="90" y="60"/>
                </a:cubicBezTo>
                <a:cubicBezTo>
                  <a:pt x="88" y="65"/>
                  <a:pt x="85" y="74"/>
                  <a:pt x="85" y="74"/>
                </a:cubicBezTo>
              </a:path>
            </a:pathLst>
          </a:custGeom>
          <a:noFill/>
          <a:ln w="9525">
            <a:solidFill>
              <a:srgbClr val="FF0000"/>
            </a:solidFill>
            <a:round/>
            <a:headEnd/>
            <a:tailEnd/>
          </a:ln>
        </p:spPr>
        <p:txBody>
          <a:bodyPr/>
          <a:lstStyle/>
          <a:p>
            <a:endParaRPr lang="en-US"/>
          </a:p>
        </p:txBody>
      </p:sp>
      <p:sp>
        <p:nvSpPr>
          <p:cNvPr id="50185" name="Freeform 12"/>
          <p:cNvSpPr>
            <a:spLocks/>
          </p:cNvSpPr>
          <p:nvPr/>
        </p:nvSpPr>
        <p:spPr bwMode="auto">
          <a:xfrm>
            <a:off x="5105400" y="1676400"/>
            <a:ext cx="3539065" cy="2696141"/>
          </a:xfrm>
          <a:custGeom>
            <a:avLst/>
            <a:gdLst>
              <a:gd name="T0" fmla="*/ 228 w 1040"/>
              <a:gd name="T1" fmla="*/ 22 h 1276"/>
              <a:gd name="T2" fmla="*/ 97 w 1040"/>
              <a:gd name="T3" fmla="*/ 12 h 1276"/>
              <a:gd name="T4" fmla="*/ 51 w 1040"/>
              <a:gd name="T5" fmla="*/ 54 h 1276"/>
              <a:gd name="T6" fmla="*/ 0 w 1040"/>
              <a:gd name="T7" fmla="*/ 142 h 1276"/>
              <a:gd name="T8" fmla="*/ 5 w 1040"/>
              <a:gd name="T9" fmla="*/ 370 h 1276"/>
              <a:gd name="T10" fmla="*/ 32 w 1040"/>
              <a:gd name="T11" fmla="*/ 505 h 1276"/>
              <a:gd name="T12" fmla="*/ 28 w 1040"/>
              <a:gd name="T13" fmla="*/ 1081 h 1276"/>
              <a:gd name="T14" fmla="*/ 37 w 1040"/>
              <a:gd name="T15" fmla="*/ 1109 h 1276"/>
              <a:gd name="T16" fmla="*/ 79 w 1040"/>
              <a:gd name="T17" fmla="*/ 1146 h 1276"/>
              <a:gd name="T18" fmla="*/ 209 w 1040"/>
              <a:gd name="T19" fmla="*/ 1257 h 1276"/>
              <a:gd name="T20" fmla="*/ 265 w 1040"/>
              <a:gd name="T21" fmla="*/ 1276 h 1276"/>
              <a:gd name="T22" fmla="*/ 358 w 1040"/>
              <a:gd name="T23" fmla="*/ 1257 h 1276"/>
              <a:gd name="T24" fmla="*/ 697 w 1040"/>
              <a:gd name="T25" fmla="*/ 1262 h 1276"/>
              <a:gd name="T26" fmla="*/ 952 w 1040"/>
              <a:gd name="T27" fmla="*/ 1225 h 1276"/>
              <a:gd name="T28" fmla="*/ 1027 w 1040"/>
              <a:gd name="T29" fmla="*/ 1174 h 1276"/>
              <a:gd name="T30" fmla="*/ 971 w 1040"/>
              <a:gd name="T31" fmla="*/ 760 h 1276"/>
              <a:gd name="T32" fmla="*/ 910 w 1040"/>
              <a:gd name="T33" fmla="*/ 584 h 1276"/>
              <a:gd name="T34" fmla="*/ 831 w 1040"/>
              <a:gd name="T35" fmla="*/ 342 h 1276"/>
              <a:gd name="T36" fmla="*/ 794 w 1040"/>
              <a:gd name="T37" fmla="*/ 221 h 1276"/>
              <a:gd name="T38" fmla="*/ 599 w 1040"/>
              <a:gd name="T39" fmla="*/ 8 h 1276"/>
              <a:gd name="T40" fmla="*/ 404 w 1040"/>
              <a:gd name="T41" fmla="*/ 12 h 1276"/>
              <a:gd name="T42" fmla="*/ 293 w 1040"/>
              <a:gd name="T43" fmla="*/ 45 h 1276"/>
              <a:gd name="T44" fmla="*/ 195 w 1040"/>
              <a:gd name="T45" fmla="*/ 31 h 127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0"/>
              <a:gd name="T70" fmla="*/ 0 h 1276"/>
              <a:gd name="T71" fmla="*/ 1040 w 1040"/>
              <a:gd name="T72" fmla="*/ 1276 h 127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0" h="1276">
                <a:moveTo>
                  <a:pt x="228" y="22"/>
                </a:moveTo>
                <a:cubicBezTo>
                  <a:pt x="186" y="0"/>
                  <a:pt x="145" y="10"/>
                  <a:pt x="97" y="12"/>
                </a:cubicBezTo>
                <a:cubicBezTo>
                  <a:pt x="61" y="49"/>
                  <a:pt x="78" y="37"/>
                  <a:pt x="51" y="54"/>
                </a:cubicBezTo>
                <a:cubicBezTo>
                  <a:pt x="32" y="83"/>
                  <a:pt x="16" y="111"/>
                  <a:pt x="0" y="142"/>
                </a:cubicBezTo>
                <a:cubicBezTo>
                  <a:pt x="2" y="218"/>
                  <a:pt x="0" y="294"/>
                  <a:pt x="5" y="370"/>
                </a:cubicBezTo>
                <a:cubicBezTo>
                  <a:pt x="8" y="413"/>
                  <a:pt x="28" y="460"/>
                  <a:pt x="32" y="505"/>
                </a:cubicBezTo>
                <a:cubicBezTo>
                  <a:pt x="31" y="697"/>
                  <a:pt x="28" y="889"/>
                  <a:pt x="28" y="1081"/>
                </a:cubicBezTo>
                <a:cubicBezTo>
                  <a:pt x="28" y="1083"/>
                  <a:pt x="36" y="1107"/>
                  <a:pt x="37" y="1109"/>
                </a:cubicBezTo>
                <a:cubicBezTo>
                  <a:pt x="48" y="1125"/>
                  <a:pt x="67" y="1130"/>
                  <a:pt x="79" y="1146"/>
                </a:cubicBezTo>
                <a:cubicBezTo>
                  <a:pt x="121" y="1201"/>
                  <a:pt x="138" y="1237"/>
                  <a:pt x="209" y="1257"/>
                </a:cubicBezTo>
                <a:cubicBezTo>
                  <a:pt x="225" y="1268"/>
                  <a:pt x="265" y="1276"/>
                  <a:pt x="265" y="1276"/>
                </a:cubicBezTo>
                <a:cubicBezTo>
                  <a:pt x="295" y="1264"/>
                  <a:pt x="326" y="1264"/>
                  <a:pt x="358" y="1257"/>
                </a:cubicBezTo>
                <a:cubicBezTo>
                  <a:pt x="476" y="1263"/>
                  <a:pt x="575" y="1265"/>
                  <a:pt x="697" y="1262"/>
                </a:cubicBezTo>
                <a:cubicBezTo>
                  <a:pt x="784" y="1257"/>
                  <a:pt x="866" y="1240"/>
                  <a:pt x="952" y="1225"/>
                </a:cubicBezTo>
                <a:cubicBezTo>
                  <a:pt x="977" y="1207"/>
                  <a:pt x="1004" y="1195"/>
                  <a:pt x="1027" y="1174"/>
                </a:cubicBezTo>
                <a:cubicBezTo>
                  <a:pt x="1040" y="1033"/>
                  <a:pt x="1008" y="894"/>
                  <a:pt x="971" y="760"/>
                </a:cubicBezTo>
                <a:cubicBezTo>
                  <a:pt x="962" y="691"/>
                  <a:pt x="945" y="643"/>
                  <a:pt x="910" y="584"/>
                </a:cubicBezTo>
                <a:cubicBezTo>
                  <a:pt x="888" y="493"/>
                  <a:pt x="867" y="427"/>
                  <a:pt x="831" y="342"/>
                </a:cubicBezTo>
                <a:cubicBezTo>
                  <a:pt x="825" y="301"/>
                  <a:pt x="810" y="259"/>
                  <a:pt x="794" y="221"/>
                </a:cubicBezTo>
                <a:cubicBezTo>
                  <a:pt x="778" y="96"/>
                  <a:pt x="732" y="27"/>
                  <a:pt x="599" y="8"/>
                </a:cubicBezTo>
                <a:cubicBezTo>
                  <a:pt x="534" y="9"/>
                  <a:pt x="469" y="5"/>
                  <a:pt x="404" y="12"/>
                </a:cubicBezTo>
                <a:cubicBezTo>
                  <a:pt x="382" y="14"/>
                  <a:pt x="322" y="39"/>
                  <a:pt x="293" y="45"/>
                </a:cubicBezTo>
                <a:cubicBezTo>
                  <a:pt x="291" y="45"/>
                  <a:pt x="213" y="49"/>
                  <a:pt x="195" y="31"/>
                </a:cubicBezTo>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flipH="1">
            <a:off x="5334000" y="1828800"/>
            <a:ext cx="1588" cy="8382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05400" y="4267200"/>
            <a:ext cx="0"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40388" y="3200400"/>
            <a:ext cx="0" cy="114697"/>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38800" y="3962400"/>
            <a:ext cx="0" cy="114697"/>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0" y="2743200"/>
            <a:ext cx="0"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25"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1206" name="Text Box 6"/>
          <p:cNvSpPr txBox="1">
            <a:spLocks noChangeArrowheads="1"/>
          </p:cNvSpPr>
          <p:nvPr/>
        </p:nvSpPr>
        <p:spPr bwMode="auto">
          <a:xfrm>
            <a:off x="152400" y="76200"/>
            <a:ext cx="2362200" cy="461665"/>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testOneStrike.</a:t>
            </a:r>
          </a:p>
          <a:p>
            <a:pPr>
              <a:buFontTx/>
              <a:buChar char="-"/>
            </a:pPr>
            <a:r>
              <a:rPr lang="en-US" sz="1200" b="1">
                <a:latin typeface="Bradley Hand ITC" pitchFamily="66" charset="0"/>
              </a:rPr>
              <a:t>ugly comment in conditional.</a:t>
            </a:r>
          </a:p>
        </p:txBody>
      </p:sp>
      <p:sp>
        <p:nvSpPr>
          <p:cNvPr id="51207"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51205" name="Text Box 5"/>
          <p:cNvSpPr txBox="1">
            <a:spLocks noChangeArrowheads="1"/>
          </p:cNvSpPr>
          <p:nvPr/>
        </p:nvSpPr>
        <p:spPr bwMode="auto">
          <a:xfrm>
            <a:off x="4800600" y="685800"/>
            <a:ext cx="3886200" cy="5770811"/>
          </a:xfrm>
          <a:prstGeom prst="rect">
            <a:avLst/>
          </a:prstGeom>
          <a:noFill/>
          <a:ln w="9525">
            <a:noFill/>
            <a:miter lim="800000"/>
            <a:headEnd/>
            <a:tailEnd/>
          </a:ln>
        </p:spPr>
        <p:txBody>
          <a:bodyPr wrap="square">
            <a:spAutoFit/>
          </a:bodyPr>
          <a:lstStyle/>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Score()</a:t>
            </a:r>
          </a:p>
          <a:p>
            <a:r>
              <a:rPr lang="en-US" sz="900" dirty="0">
                <a:solidFill>
                  <a:prstClr val="black"/>
                </a:solidFill>
                <a:latin typeface="Consolas"/>
              </a:rPr>
              <a:t>{</a:t>
            </a:r>
          </a:p>
          <a:p>
            <a:r>
              <a:rPr lang="en-US" sz="900" dirty="0">
                <a:solidFill>
                  <a:srgbClr val="0000FF"/>
                </a:solidFill>
                <a:latin typeface="Consolas"/>
              </a:rPr>
              <a:t>    int</a:t>
            </a:r>
            <a:r>
              <a:rPr lang="en-US" sz="900" dirty="0">
                <a:solidFill>
                  <a:prstClr val="black"/>
                </a:solidFill>
                <a:latin typeface="Consolas"/>
              </a:rPr>
              <a:t> score = 0;</a:t>
            </a:r>
          </a:p>
          <a:p>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roll = 0;</a:t>
            </a:r>
          </a:p>
          <a:p>
            <a:endParaRPr lang="en-US" sz="900" dirty="0">
              <a:solidFill>
                <a:prstClr val="black"/>
              </a:solidFill>
              <a:latin typeface="Consolas"/>
            </a:endParaRP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frame = 0; frame &lt; 10; frame++)</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(rolls[roll] == 10) </a:t>
            </a:r>
            <a:r>
              <a:rPr lang="en-US" sz="900" dirty="0">
                <a:solidFill>
                  <a:srgbClr val="008000"/>
                </a:solidFill>
                <a:latin typeface="Consolas"/>
              </a:rPr>
              <a:t>// strike</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score += 10 + </a:t>
            </a:r>
            <a:r>
              <a:rPr lang="en-US" sz="900" dirty="0" err="1">
                <a:solidFill>
                  <a:prstClr val="black"/>
                </a:solidFill>
                <a:latin typeface="Consolas"/>
              </a:rPr>
              <a:t>StrikeBonus</a:t>
            </a:r>
            <a:r>
              <a:rPr lang="en-US" sz="900" dirty="0">
                <a:solidFill>
                  <a:prstClr val="black"/>
                </a:solidFill>
                <a:latin typeface="Consolas"/>
              </a:rPr>
              <a:t>(roll);</a:t>
            </a:r>
          </a:p>
          <a:p>
            <a:r>
              <a:rPr lang="en-US" sz="900" dirty="0">
                <a:solidFill>
                  <a:prstClr val="black"/>
                </a:solidFill>
                <a:latin typeface="Consolas"/>
              </a:rPr>
              <a:t>            roll++;</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else</a:t>
            </a:r>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err="1">
                <a:solidFill>
                  <a:prstClr val="black"/>
                </a:solidFill>
                <a:latin typeface="Consolas"/>
              </a:rPr>
              <a:t>IsSpare</a:t>
            </a:r>
            <a:r>
              <a:rPr lang="en-US" sz="900" dirty="0">
                <a:solidFill>
                  <a:prstClr val="black"/>
                </a:solidFill>
                <a:latin typeface="Consolas"/>
              </a:rPr>
              <a:t>(roll))</a:t>
            </a:r>
          </a:p>
          <a:p>
            <a:r>
              <a:rPr lang="en-US" sz="900" dirty="0">
                <a:solidFill>
                  <a:prstClr val="black"/>
                </a:solidFill>
                <a:latin typeface="Consolas"/>
              </a:rPr>
              <a:t>        {</a:t>
            </a:r>
          </a:p>
          <a:p>
            <a:r>
              <a:rPr lang="en-US" sz="900" dirty="0">
                <a:solidFill>
                  <a:prstClr val="black"/>
                </a:solidFill>
                <a:latin typeface="Consolas"/>
              </a:rPr>
              <a:t>            score += 10 + </a:t>
            </a:r>
            <a:r>
              <a:rPr lang="en-US" sz="900" dirty="0" err="1">
                <a:solidFill>
                  <a:prstClr val="black"/>
                </a:solidFill>
                <a:latin typeface="Consolas"/>
              </a:rPr>
              <a:t>SpareBonus</a:t>
            </a:r>
            <a:r>
              <a:rPr lang="en-US" sz="900" dirty="0">
                <a:solidFill>
                  <a:prstClr val="black"/>
                </a:solidFill>
                <a:latin typeface="Consolas"/>
              </a:rPr>
              <a:t>(roll);</a:t>
            </a:r>
          </a:p>
          <a:p>
            <a:r>
              <a:rPr lang="en-US" sz="900" dirty="0">
                <a:solidFill>
                  <a:prstClr val="black"/>
                </a:solidFill>
                <a:latin typeface="Consolas"/>
              </a:rPr>
              <a:t>            roll += 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else</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score += </a:t>
            </a:r>
            <a:r>
              <a:rPr lang="en-US" sz="900" dirty="0" err="1">
                <a:solidFill>
                  <a:prstClr val="black"/>
                </a:solidFill>
                <a:latin typeface="Consolas"/>
              </a:rPr>
              <a:t>SumOfBallsInFrame</a:t>
            </a:r>
            <a:r>
              <a:rPr lang="en-US" sz="900" dirty="0">
                <a:solidFill>
                  <a:prstClr val="black"/>
                </a:solidFill>
                <a:latin typeface="Consolas"/>
              </a:rPr>
              <a:t>(roll);</a:t>
            </a:r>
          </a:p>
          <a:p>
            <a:r>
              <a:rPr lang="en-US" sz="900" dirty="0">
                <a:solidFill>
                  <a:prstClr val="black"/>
                </a:solidFill>
                <a:latin typeface="Consolas"/>
              </a:rPr>
              <a:t>            roll += 2;</a:t>
            </a:r>
          </a:p>
          <a:p>
            <a:r>
              <a:rPr lang="en-US" sz="900" dirty="0">
                <a:solidFill>
                  <a:prstClr val="black"/>
                </a:solidFill>
                <a:latin typeface="Consolas"/>
              </a:rPr>
              <a:t>        }</a:t>
            </a:r>
          </a:p>
          <a:p>
            <a:r>
              <a:rPr lang="en-US" sz="900" dirty="0">
                <a:solidFill>
                  <a:prstClr val="black"/>
                </a:solidFill>
                <a:latin typeface="Consolas"/>
              </a:rPr>
              <a:t>    }</a:t>
            </a:r>
          </a:p>
          <a:p>
            <a:endParaRPr lang="en-US" sz="900" dirty="0">
              <a:solidFill>
                <a:prstClr val="black"/>
              </a:solidFill>
              <a:latin typeface="Consolas"/>
            </a:endParaRP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score;</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SumOfBallsInFrame</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rolls[roll] + rolls[roll + 1];</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SpareBonus</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rolls[roll + 2];</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StrikeBonus</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rolls[roll + 1] + rolls[roll + 2];</a:t>
            </a:r>
          </a:p>
          <a:p>
            <a:r>
              <a:rPr lang="en-US" sz="900" dirty="0">
                <a:solidFill>
                  <a:prstClr val="black"/>
                </a:solidFill>
                <a:latin typeface="Consolas"/>
              </a:rPr>
              <a:t>}</a:t>
            </a:r>
          </a:p>
        </p:txBody>
      </p:sp>
      <p:cxnSp>
        <p:nvCxnSpPr>
          <p:cNvPr id="10" name="Straight Connector 9"/>
          <p:cNvCxnSpPr/>
          <p:nvPr/>
        </p:nvCxnSpPr>
        <p:spPr>
          <a:xfrm>
            <a:off x="4800600" y="4495800"/>
            <a:ext cx="0" cy="19050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638800" y="33528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8" name="Straight Connector 17"/>
          <p:cNvCxnSpPr/>
          <p:nvPr/>
        </p:nvCxnSpPr>
        <p:spPr>
          <a:xfrm>
            <a:off x="5638800" y="26670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38800" y="19812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2231"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52229" name="Text Box 5"/>
          <p:cNvSpPr txBox="1">
            <a:spLocks noChangeArrowheads="1"/>
          </p:cNvSpPr>
          <p:nvPr/>
        </p:nvSpPr>
        <p:spPr bwMode="auto">
          <a:xfrm>
            <a:off x="4800600" y="685800"/>
            <a:ext cx="3886200" cy="5478423"/>
          </a:xfrm>
          <a:prstGeom prst="rect">
            <a:avLst/>
          </a:prstGeom>
          <a:noFill/>
          <a:ln w="9525">
            <a:noFill/>
            <a:miter lim="800000"/>
            <a:headEnd/>
            <a:tailEnd/>
          </a:ln>
        </p:spPr>
        <p:txBody>
          <a:bodyPr wrap="square">
            <a:spAutoFit/>
          </a:bodyPr>
          <a:lstStyle/>
          <a:p>
            <a:r>
              <a:rPr lang="en-US" sz="1000" dirty="0">
                <a:solidFill>
                  <a:srgbClr val="0000FF"/>
                </a:solidFill>
                <a:latin typeface="Consolas"/>
              </a:rPr>
              <a:t>public</a:t>
            </a:r>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a:t>
            </a:r>
          </a:p>
          <a:p>
            <a:r>
              <a:rPr lang="en-US" sz="1000" dirty="0">
                <a:solidFill>
                  <a:prstClr val="black"/>
                </a:solidFill>
                <a:latin typeface="Consolas"/>
              </a:rPr>
              <a:t>{</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 = 0;</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roll = 0;</a:t>
            </a:r>
          </a:p>
          <a:p>
            <a:endParaRPr lang="en-US" sz="1000" dirty="0">
              <a:solidFill>
                <a:prstClr val="black"/>
              </a:solidFill>
              <a:latin typeface="Consolas"/>
            </a:endParaRPr>
          </a:p>
          <a:p>
            <a:r>
              <a:rPr lang="nn-NO" sz="1000" dirty="0">
                <a:solidFill>
                  <a:prstClr val="black"/>
                </a:solidFill>
                <a:latin typeface="Consolas"/>
              </a:rPr>
              <a:t>    </a:t>
            </a:r>
            <a:r>
              <a:rPr lang="nn-NO" sz="1000" dirty="0">
                <a:solidFill>
                  <a:srgbClr val="0000FF"/>
                </a:solidFill>
                <a:latin typeface="Consolas"/>
              </a:rPr>
              <a:t>for</a:t>
            </a:r>
            <a:r>
              <a:rPr lang="nn-NO" sz="1000" dirty="0">
                <a:solidFill>
                  <a:prstClr val="black"/>
                </a:solidFill>
                <a:latin typeface="Consolas"/>
              </a:rPr>
              <a:t> (</a:t>
            </a:r>
            <a:r>
              <a:rPr lang="nn-NO" sz="1000" dirty="0">
                <a:solidFill>
                  <a:srgbClr val="0000FF"/>
                </a:solidFill>
                <a:latin typeface="Consolas"/>
              </a:rPr>
              <a:t>int</a:t>
            </a:r>
            <a:r>
              <a:rPr lang="nn-NO" sz="1000" dirty="0">
                <a:solidFill>
                  <a:prstClr val="black"/>
                </a:solidFill>
                <a:latin typeface="Consolas"/>
              </a:rPr>
              <a:t> frame = 0; frame &lt; 10; frame++)</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IsStrike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a:t>
            </a:r>
          </a:p>
          <a:p>
            <a:r>
              <a:rPr lang="en-US" sz="1000" dirty="0">
                <a:solidFill>
                  <a:prstClr val="black"/>
                </a:solidFill>
                <a:latin typeface="Consolas"/>
              </a:rPr>
              <a:t>                + </a:t>
            </a:r>
            <a:r>
              <a:rPr lang="en-US" sz="1000" dirty="0" err="1">
                <a:solidFill>
                  <a:prstClr val="black"/>
                </a:solidFill>
                <a:latin typeface="Consolas"/>
              </a:rPr>
              <a:t>StrikeBonus</a:t>
            </a:r>
            <a:r>
              <a:rPr lang="en-US" sz="1000" dirty="0">
                <a:solidFill>
                  <a:prstClr val="black"/>
                </a:solidFill>
                <a:latin typeface="Consolas"/>
              </a:rPr>
              <a:t>(roll);</a:t>
            </a:r>
          </a:p>
          <a:p>
            <a:endParaRPr lang="en-US" sz="1000" dirty="0">
              <a:solidFill>
                <a:prstClr val="black"/>
              </a:solidFill>
              <a:latin typeface="Consolas"/>
            </a:endParaRPr>
          </a:p>
          <a:p>
            <a:r>
              <a:rPr lang="en-US" sz="1000" dirty="0">
                <a:solidFill>
                  <a:prstClr val="black"/>
                </a:solidFill>
                <a:latin typeface="Consolas"/>
              </a:rPr>
              <a:t>            roll++;</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IsSpare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a:t>
            </a:r>
          </a:p>
          <a:p>
            <a:r>
              <a:rPr lang="en-US" sz="1000" dirty="0">
                <a:solidFill>
                  <a:prstClr val="black"/>
                </a:solidFill>
                <a:latin typeface="Consolas"/>
              </a:rPr>
              <a:t>                 + </a:t>
            </a:r>
            <a:r>
              <a:rPr lang="en-US" sz="1000" dirty="0" err="1">
                <a:solidFill>
                  <a:prstClr val="black"/>
                </a:solidFill>
                <a:latin typeface="Consolas"/>
              </a:rPr>
              <a:t>SpareBonus</a:t>
            </a:r>
            <a:r>
              <a:rPr lang="en-US" sz="1000" dirty="0">
                <a:solidFill>
                  <a:prstClr val="black"/>
                </a:solidFill>
                <a:latin typeface="Consolas"/>
              </a:rPr>
              <a:t>(roll);</a:t>
            </a:r>
          </a:p>
          <a:p>
            <a:r>
              <a:rPr lang="en-US" sz="1000" dirty="0">
                <a:solidFill>
                  <a:prstClr val="black"/>
                </a:solidFill>
                <a:latin typeface="Consolas"/>
              </a:rPr>
              <a:t>             roll += 2;</a:t>
            </a:r>
          </a:p>
          <a:p>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a:t>
            </a:r>
            <a:r>
              <a:rPr lang="en-US" sz="1000" dirty="0" err="1">
                <a:solidFill>
                  <a:prstClr val="black"/>
                </a:solidFill>
                <a:latin typeface="Consolas"/>
              </a:rPr>
              <a:t>SumOfBallsInFrame</a:t>
            </a:r>
            <a:r>
              <a:rPr lang="en-US" sz="1000" dirty="0">
                <a:solidFill>
                  <a:prstClr val="black"/>
                </a:solidFill>
                <a:latin typeface="Consolas"/>
              </a:rPr>
              <a:t>(roll);</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p>
          <a:p>
            <a:endParaRPr lang="en-US" sz="1000" dirty="0">
              <a:solidFill>
                <a:prstClr val="black"/>
              </a:solidFill>
              <a:latin typeface="Consolas"/>
            </a:endParaRPr>
          </a:p>
          <a:p>
            <a:r>
              <a:rPr lang="en-US" sz="1000" dirty="0">
                <a:solidFill>
                  <a:prstClr val="black"/>
                </a:solidFill>
                <a:latin typeface="Consolas"/>
              </a:rPr>
              <a:t>    </a:t>
            </a:r>
            <a:r>
              <a:rPr lang="en-US" sz="1000" dirty="0">
                <a:solidFill>
                  <a:srgbClr val="0000FF"/>
                </a:solidFill>
                <a:latin typeface="Consolas"/>
              </a:rPr>
              <a:t>return</a:t>
            </a:r>
            <a:r>
              <a:rPr lang="en-US" sz="1000" dirty="0">
                <a:solidFill>
                  <a:prstClr val="black"/>
                </a:solidFill>
                <a:latin typeface="Consolas"/>
              </a:rPr>
              <a:t> score;</a:t>
            </a:r>
          </a:p>
          <a:p>
            <a:r>
              <a:rPr lang="en-US" sz="1000" dirty="0">
                <a:solidFill>
                  <a:prstClr val="black"/>
                </a:solidFill>
                <a:latin typeface="Consolas"/>
              </a:rPr>
              <a:t>}</a:t>
            </a:r>
          </a:p>
          <a:p>
            <a:endParaRPr lang="en-US" sz="1000" dirty="0">
              <a:solidFill>
                <a:prstClr val="black"/>
              </a:solidFill>
              <a:latin typeface="Consolas"/>
            </a:endParaRPr>
          </a:p>
          <a:p>
            <a:r>
              <a:rPr lang="en-US" sz="1000" dirty="0">
                <a:solidFill>
                  <a:srgbClr val="0000FF"/>
                </a:solidFill>
                <a:latin typeface="Consolas"/>
              </a:rPr>
              <a:t>private</a:t>
            </a:r>
            <a:r>
              <a:rPr lang="en-US" sz="1000" dirty="0">
                <a:solidFill>
                  <a:prstClr val="black"/>
                </a:solidFill>
                <a:latin typeface="Consolas"/>
              </a:rPr>
              <a:t> </a:t>
            </a:r>
            <a:r>
              <a:rPr lang="en-US" sz="1000" dirty="0">
                <a:solidFill>
                  <a:srgbClr val="0000FF"/>
                </a:solidFill>
                <a:latin typeface="Consolas"/>
              </a:rPr>
              <a:t>bool</a:t>
            </a:r>
            <a:r>
              <a:rPr lang="en-US" sz="1000" dirty="0">
                <a:solidFill>
                  <a:prstClr val="black"/>
                </a:solidFill>
                <a:latin typeface="Consolas"/>
              </a:rPr>
              <a:t> </a:t>
            </a:r>
            <a:r>
              <a:rPr lang="en-US" sz="1000" dirty="0" err="1">
                <a:solidFill>
                  <a:prstClr val="black"/>
                </a:solidFill>
                <a:latin typeface="Consolas"/>
              </a:rPr>
              <a:t>IsStrike</a:t>
            </a:r>
            <a:r>
              <a:rPr lang="en-US" sz="1000" dirty="0">
                <a:solidFill>
                  <a:prstClr val="black"/>
                </a:solidFill>
                <a:latin typeface="Consolas"/>
              </a:rPr>
              <a:t>(</a:t>
            </a:r>
            <a:r>
              <a:rPr lang="en-US" sz="1000" dirty="0">
                <a:solidFill>
                  <a:srgbClr val="0000FF"/>
                </a:solidFill>
                <a:latin typeface="Consolas"/>
              </a:rPr>
              <a:t>int</a:t>
            </a:r>
            <a:r>
              <a:rPr lang="en-US" sz="1000" dirty="0">
                <a:solidFill>
                  <a:prstClr val="black"/>
                </a:solidFill>
                <a:latin typeface="Consolas"/>
              </a:rPr>
              <a:t> roll)</a:t>
            </a:r>
          </a:p>
          <a:p>
            <a:r>
              <a:rPr lang="en-US" sz="1000" dirty="0">
                <a:solidFill>
                  <a:prstClr val="black"/>
                </a:solidFill>
                <a:latin typeface="Consolas"/>
              </a:rPr>
              <a:t>{</a:t>
            </a:r>
          </a:p>
          <a:p>
            <a:r>
              <a:rPr lang="en-US" sz="1000" dirty="0">
                <a:solidFill>
                  <a:srgbClr val="0000FF"/>
                </a:solidFill>
                <a:latin typeface="Consolas"/>
              </a:rPr>
              <a:t>    return</a:t>
            </a:r>
            <a:r>
              <a:rPr lang="en-US" sz="1000" dirty="0">
                <a:solidFill>
                  <a:prstClr val="black"/>
                </a:solidFill>
                <a:latin typeface="Consolas"/>
              </a:rPr>
              <a:t> rolls[roll] == 10;</a:t>
            </a:r>
          </a:p>
          <a:p>
            <a:r>
              <a:rPr lang="en-US" sz="1000" dirty="0">
                <a:solidFill>
                  <a:prstClr val="black"/>
                </a:solidFill>
                <a:latin typeface="Consolas"/>
              </a:rPr>
              <a:t>}</a:t>
            </a:r>
          </a:p>
        </p:txBody>
      </p:sp>
      <p:cxnSp>
        <p:nvCxnSpPr>
          <p:cNvPr id="9" name="Straight Connector 8"/>
          <p:cNvCxnSpPr/>
          <p:nvPr/>
        </p:nvCxnSpPr>
        <p:spPr>
          <a:xfrm>
            <a:off x="5410200" y="18288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800600" y="5561806"/>
            <a:ext cx="1588" cy="5341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514600" cy="276999"/>
          </a:xfrm>
          <a:prstGeom prst="rect">
            <a:avLst/>
          </a:prstGeom>
          <a:noFill/>
          <a:ln w="9525">
            <a:solidFill>
              <a:schemeClr val="accent2"/>
            </a:solidFill>
            <a:miter lim="800000"/>
            <a:headEnd/>
            <a:tailEnd/>
          </a:ln>
        </p:spPr>
        <p:txBody>
          <a:bodyPr wrap="square">
            <a:spAutoFit/>
          </a:bodyPr>
          <a:lstStyle/>
          <a:p>
            <a:r>
              <a:rPr lang="en-US" sz="1200" b="1">
                <a:latin typeface="Bradley Hand ITC" pitchFamily="66" charset="0"/>
              </a:rPr>
              <a:t>- ugly comment in testOneStrike</a:t>
            </a:r>
            <a:r>
              <a:rPr lang="en-US" sz="1000">
                <a:latin typeface="Bradley Hand ITC" pitchFamily="66" charset="0"/>
              </a:rPr>
              <a:t>.</a:t>
            </a:r>
          </a:p>
        </p:txBody>
      </p:sp>
      <p:sp>
        <p:nvSpPr>
          <p:cNvPr id="14"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325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9"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RollStrike</a:t>
            </a:r>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p>
          <a:p>
            <a:r>
              <a:rPr lang="en-US" sz="1200" dirty="0">
                <a:solidFill>
                  <a:srgbClr val="2B91AF"/>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(10);</a:t>
            </a:r>
          </a:p>
          <a:p>
            <a:r>
              <a:rPr lang="en-US" sz="1200" dirty="0">
                <a:solidFill>
                  <a:prstClr val="black"/>
                </a:solidFill>
                <a:latin typeface="Consolas"/>
              </a:rPr>
              <a:t>}</a:t>
            </a:r>
          </a:p>
        </p:txBody>
      </p:sp>
      <p:cxnSp>
        <p:nvCxnSpPr>
          <p:cNvPr id="10" name="Straight Connector 9"/>
          <p:cNvCxnSpPr/>
          <p:nvPr/>
        </p:nvCxnSpPr>
        <p:spPr>
          <a:xfrm flipH="1">
            <a:off x="304800" y="2819400"/>
            <a:ext cx="1588" cy="7287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08806" y="1370806"/>
            <a:ext cx="1524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3886200" cy="5170646"/>
          </a:xfrm>
          <a:prstGeom prst="rect">
            <a:avLst/>
          </a:prstGeom>
          <a:noFill/>
          <a:ln w="9525">
            <a:noFill/>
            <a:miter lim="800000"/>
            <a:headEnd/>
            <a:tailEnd/>
          </a:ln>
        </p:spPr>
        <p:txBody>
          <a:bodyPr wrap="square">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a:solidFill>
                  <a:prstClr val="black"/>
                </a:solidFill>
                <a:latin typeface="Consolas"/>
              </a:rPr>
              <a:t>{</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(IsStrike(roll))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StrikeBonus(roll);</a:t>
            </a:r>
          </a:p>
          <a:p>
            <a:endParaRPr lang="en-US" sz="1100">
              <a:solidFill>
                <a:prstClr val="black"/>
              </a:solidFill>
              <a:latin typeface="Consolas"/>
            </a:endParaRPr>
          </a:p>
          <a:p>
            <a:r>
              <a:rPr lang="en-US" sz="1100">
                <a:solidFill>
                  <a:prstClr val="black"/>
                </a:solidFill>
                <a:latin typeface="Consolas"/>
              </a:rPr>
              <a:t>            roll++;</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(IsSpare(roll))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SpareBonus(roll);</a:t>
            </a:r>
          </a:p>
          <a:p>
            <a:r>
              <a:rPr lang="en-US" sz="1100">
                <a:solidFill>
                  <a:prstClr val="black"/>
                </a:solidFill>
                <a:latin typeface="Consolas"/>
              </a:rPr>
              <a:t>             roll += 2;</a:t>
            </a:r>
          </a:p>
          <a:p>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score += SumOfBallsInFrame(roll);</a:t>
            </a:r>
          </a:p>
          <a:p>
            <a:r>
              <a:rPr lang="en-US" sz="1100">
                <a:solidFill>
                  <a:prstClr val="black"/>
                </a:solidFill>
                <a:latin typeface="Consolas"/>
              </a:rPr>
              <a:t>            roll += 2;</a:t>
            </a:r>
          </a:p>
          <a:p>
            <a:r>
              <a:rPr lang="en-US" sz="1100">
                <a:solidFill>
                  <a:prstClr val="black"/>
                </a:solidFill>
                <a:latin typeface="Consolas"/>
              </a:rPr>
              <a:t>        }</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return</a:t>
            </a:r>
            <a:r>
              <a:rPr lang="en-US" sz="1100">
                <a:solidFill>
                  <a:prstClr val="black"/>
                </a:solidFill>
                <a:latin typeface="Consolas"/>
              </a:rPr>
              <a:t> score;</a:t>
            </a:r>
          </a:p>
          <a:p>
            <a:r>
              <a:rPr lang="en-US" sz="1100">
                <a:solidFill>
                  <a:prstClr val="black"/>
                </a:solidFill>
                <a:latin typeface="Consolas"/>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Fifth test.</a:t>
            </a:r>
          </a:p>
        </p:txBody>
      </p:sp>
      <p:sp>
        <p:nvSpPr>
          <p:cNvPr id="54279"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7" name="Straight Connector 6"/>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275" name="Text Box 3"/>
          <p:cNvSpPr txBox="1">
            <a:spLocks noChangeArrowheads="1"/>
          </p:cNvSpPr>
          <p:nvPr/>
        </p:nvSpPr>
        <p:spPr bwMode="auto">
          <a:xfrm>
            <a:off x="304800" y="685800"/>
            <a:ext cx="3276600" cy="1384995"/>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TestPerfectGame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(12, 10);</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(300,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9" name="Straight Connector 8"/>
          <p:cNvCxnSpPr/>
          <p:nvPr/>
        </p:nvCxnSpPr>
        <p:spPr>
          <a:xfrm flipH="1">
            <a:off x="304006" y="762000"/>
            <a:ext cx="1588" cy="1308795"/>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4800600" y="685800"/>
            <a:ext cx="3886200" cy="5170646"/>
          </a:xfrm>
          <a:prstGeom prst="rect">
            <a:avLst/>
          </a:prstGeom>
          <a:noFill/>
          <a:ln w="9525">
            <a:noFill/>
            <a:miter lim="800000"/>
            <a:headEnd/>
            <a:tailEnd/>
          </a:ln>
        </p:spPr>
        <p:txBody>
          <a:bodyPr wrap="square">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a:solidFill>
                  <a:prstClr val="black"/>
                </a:solidFill>
                <a:latin typeface="Consolas"/>
              </a:rPr>
              <a:t>{</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(IsStrike(roll))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StrikeBonus(roll);</a:t>
            </a:r>
          </a:p>
          <a:p>
            <a:endParaRPr lang="en-US" sz="1100">
              <a:solidFill>
                <a:prstClr val="black"/>
              </a:solidFill>
              <a:latin typeface="Consolas"/>
            </a:endParaRPr>
          </a:p>
          <a:p>
            <a:r>
              <a:rPr lang="en-US" sz="1100">
                <a:solidFill>
                  <a:prstClr val="black"/>
                </a:solidFill>
                <a:latin typeface="Consolas"/>
              </a:rPr>
              <a:t>            roll++;</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(IsSpare(roll))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SpareBonus(roll);</a:t>
            </a:r>
          </a:p>
          <a:p>
            <a:r>
              <a:rPr lang="en-US" sz="1100">
                <a:solidFill>
                  <a:prstClr val="black"/>
                </a:solidFill>
                <a:latin typeface="Consolas"/>
              </a:rPr>
              <a:t>             roll += 2;</a:t>
            </a:r>
          </a:p>
          <a:p>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score += SumOfBallsInFrame(roll);</a:t>
            </a:r>
          </a:p>
          <a:p>
            <a:r>
              <a:rPr lang="en-US" sz="1100">
                <a:solidFill>
                  <a:prstClr val="black"/>
                </a:solidFill>
                <a:latin typeface="Consolas"/>
              </a:rPr>
              <a:t>            roll += 2;</a:t>
            </a:r>
          </a:p>
          <a:p>
            <a:r>
              <a:rPr lang="en-US" sz="1100">
                <a:solidFill>
                  <a:prstClr val="black"/>
                </a:solidFill>
                <a:latin typeface="Consolas"/>
              </a:rPr>
              <a:t>        }</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return</a:t>
            </a:r>
            <a:r>
              <a:rPr lang="en-US" sz="1100">
                <a:solidFill>
                  <a:prstClr val="black"/>
                </a:solidFill>
                <a:latin typeface="Consolas"/>
              </a:rPr>
              <a:t> score;</a:t>
            </a:r>
          </a:p>
          <a:p>
            <a:r>
              <a:rPr lang="en-US" sz="1100">
                <a:solidFill>
                  <a:prstClr val="black"/>
                </a:solidFill>
                <a:latin typeface="Consolas"/>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ctrTitle"/>
          </p:nvPr>
        </p:nvSpPr>
        <p:spPr/>
        <p:txBody>
          <a:bodyPr/>
          <a:lstStyle/>
          <a:p>
            <a:pPr eaLnBrk="1" hangingPunct="1"/>
            <a:r>
              <a:rPr lang="en-US"/>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ctr" eaLnBrk="1" hangingPunct="1"/>
            <a:r>
              <a:rPr lang="en-US"/>
              <a:t>A quick design session</a:t>
            </a:r>
          </a:p>
        </p:txBody>
      </p:sp>
      <p:sp>
        <p:nvSpPr>
          <p:cNvPr id="5124" name="Text Box 4"/>
          <p:cNvSpPr txBox="1">
            <a:spLocks noChangeArrowheads="1"/>
          </p:cNvSpPr>
          <p:nvPr/>
        </p:nvSpPr>
        <p:spPr bwMode="auto">
          <a:xfrm>
            <a:off x="5699125" y="2855913"/>
            <a:ext cx="2838450" cy="366712"/>
          </a:xfrm>
          <a:prstGeom prst="rect">
            <a:avLst/>
          </a:prstGeom>
          <a:noFill/>
          <a:ln w="9525">
            <a:noFill/>
            <a:miter lim="800000"/>
            <a:headEnd/>
            <a:tailEnd/>
          </a:ln>
        </p:spPr>
        <p:txBody>
          <a:bodyPr wrap="none">
            <a:spAutoFit/>
          </a:bodyPr>
          <a:lstStyle/>
          <a:p>
            <a:r>
              <a:rPr lang="en-US">
                <a:latin typeface="Arial" charset="0"/>
              </a:rPr>
              <a:t>A frame has 1 or two rolls.</a:t>
            </a:r>
          </a:p>
        </p:txBody>
      </p:sp>
      <p:graphicFrame>
        <p:nvGraphicFramePr>
          <p:cNvPr id="5" name="Table 4"/>
          <p:cNvGraphicFramePr>
            <a:graphicFrameLocks noGrp="1"/>
          </p:cNvGraphicFramePr>
          <p:nvPr>
            <p:extLst>
              <p:ext uri="{D42A27DB-BD31-4B8C-83A1-F6EECF244321}">
                <p14:modId xmlns:p14="http://schemas.microsoft.com/office/powerpoint/2010/main" val="2821924097"/>
              </p:ext>
            </p:extLst>
          </p:nvPr>
        </p:nvGraphicFramePr>
        <p:xfrm>
          <a:off x="914400" y="1600200"/>
          <a:ext cx="6629400" cy="949960"/>
        </p:xfrm>
        <a:graphic>
          <a:graphicData uri="http://schemas.openxmlformats.org/drawingml/2006/table">
            <a:tbl>
              <a:tblPr firstRow="1" bandRow="1">
                <a:tableStyleId>{2D5ABB26-0587-4C30-8999-92F81FD0307C}</a:tableStyleId>
              </a:tblPr>
              <a:tblGrid>
                <a:gridCol w="175260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a:t>
                      </a:r>
                      <a:r>
                        <a:rPr lang="en-US" sz="1600" baseline="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2667000" y="2209800"/>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76800" y="2209800"/>
            <a:ext cx="1295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ctr" eaLnBrk="1" hangingPunct="1"/>
            <a:r>
              <a:rPr lang="en-US"/>
              <a:t>A quick design session</a:t>
            </a:r>
          </a:p>
        </p:txBody>
      </p:sp>
      <p:sp>
        <p:nvSpPr>
          <p:cNvPr id="6148" name="Text Box 4"/>
          <p:cNvSpPr txBox="1">
            <a:spLocks noChangeArrowheads="1"/>
          </p:cNvSpPr>
          <p:nvPr/>
        </p:nvSpPr>
        <p:spPr bwMode="auto">
          <a:xfrm>
            <a:off x="3565525" y="4379913"/>
            <a:ext cx="4044950" cy="641350"/>
          </a:xfrm>
          <a:prstGeom prst="rect">
            <a:avLst/>
          </a:prstGeom>
          <a:noFill/>
          <a:ln w="9525">
            <a:noFill/>
            <a:miter lim="800000"/>
            <a:headEnd/>
            <a:tailEnd/>
          </a:ln>
        </p:spPr>
        <p:txBody>
          <a:bodyPr wrap="none">
            <a:spAutoFit/>
          </a:bodyPr>
          <a:lstStyle/>
          <a:p>
            <a:r>
              <a:rPr lang="en-US">
                <a:latin typeface="Arial" charset="0"/>
              </a:rPr>
              <a:t>The tenth frame has two or three rolls.</a:t>
            </a:r>
          </a:p>
          <a:p>
            <a:r>
              <a:rPr lang="en-US">
                <a:latin typeface="Arial" charset="0"/>
              </a:rPr>
              <a:t>It is different from all the other frames.</a:t>
            </a:r>
          </a:p>
        </p:txBody>
      </p:sp>
      <p:graphicFrame>
        <p:nvGraphicFramePr>
          <p:cNvPr id="5" name="Table 4"/>
          <p:cNvGraphicFramePr>
            <a:graphicFrameLocks noGrp="1"/>
          </p:cNvGraphicFramePr>
          <p:nvPr>
            <p:extLst>
              <p:ext uri="{D42A27DB-BD31-4B8C-83A1-F6EECF244321}">
                <p14:modId xmlns:p14="http://schemas.microsoft.com/office/powerpoint/2010/main" val="1539747410"/>
              </p:ext>
            </p:extLst>
          </p:nvPr>
        </p:nvGraphicFramePr>
        <p:xfrm>
          <a:off x="457200" y="1524000"/>
          <a:ext cx="7848600" cy="25146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06975">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2555">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6004">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9066">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cxnSp>
        <p:nvCxnSpPr>
          <p:cNvPr id="7" name="Straight Arrow Connector 6"/>
          <p:cNvCxnSpPr/>
          <p:nvPr/>
        </p:nvCxnSpPr>
        <p:spPr>
          <a:xfrm>
            <a:off x="2133600" y="21336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21336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7394" y="31234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0" y="35798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1910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43434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191000" y="2817811"/>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344988" y="2819400"/>
            <a:ext cx="0" cy="30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87586448"/>
              </p:ext>
            </p:extLst>
          </p:nvPr>
        </p:nvGraphicFramePr>
        <p:xfrm>
          <a:off x="457200" y="1524000"/>
          <a:ext cx="7848600" cy="25146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06975">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2555">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6004">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9066">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171" name="Rectangle 2"/>
          <p:cNvSpPr>
            <a:spLocks noGrp="1" noChangeArrowheads="1"/>
          </p:cNvSpPr>
          <p:nvPr>
            <p:ph type="title"/>
          </p:nvPr>
        </p:nvSpPr>
        <p:spPr/>
        <p:txBody>
          <a:bodyPr/>
          <a:lstStyle/>
          <a:p>
            <a:pPr algn="ctr" eaLnBrk="1" hangingPunct="1"/>
            <a:r>
              <a:rPr lang="en-US"/>
              <a:t>A quick design session</a:t>
            </a:r>
          </a:p>
        </p:txBody>
      </p:sp>
      <p:sp>
        <p:nvSpPr>
          <p:cNvPr id="7172" name="Text Box 4"/>
          <p:cNvSpPr txBox="1">
            <a:spLocks noChangeArrowheads="1"/>
          </p:cNvSpPr>
          <p:nvPr/>
        </p:nvSpPr>
        <p:spPr bwMode="auto">
          <a:xfrm>
            <a:off x="304800" y="2743200"/>
            <a:ext cx="3159839" cy="923330"/>
          </a:xfrm>
          <a:prstGeom prst="rect">
            <a:avLst/>
          </a:prstGeom>
          <a:noFill/>
          <a:ln w="9525">
            <a:noFill/>
            <a:miter lim="800000"/>
            <a:headEnd/>
            <a:tailEnd/>
          </a:ln>
        </p:spPr>
        <p:txBody>
          <a:bodyPr wrap="none">
            <a:spAutoFit/>
          </a:bodyPr>
          <a:lstStyle/>
          <a:p>
            <a:r>
              <a:rPr lang="en-US">
                <a:latin typeface="Arial" charset="0"/>
              </a:rPr>
              <a:t>The score function must</a:t>
            </a:r>
          </a:p>
          <a:p>
            <a:r>
              <a:rPr lang="en-US">
                <a:latin typeface="Arial" charset="0"/>
              </a:rPr>
              <a:t>include all the frames, </a:t>
            </a:r>
          </a:p>
          <a:p>
            <a:r>
              <a:rPr lang="en-US">
                <a:latin typeface="Arial" charset="0"/>
              </a:rPr>
              <a:t>and calculate all their scores.</a:t>
            </a:r>
          </a:p>
        </p:txBody>
      </p:sp>
      <p:cxnSp>
        <p:nvCxnSpPr>
          <p:cNvPr id="7" name="Straight Arrow Connector 6"/>
          <p:cNvCxnSpPr/>
          <p:nvPr/>
        </p:nvCxnSpPr>
        <p:spPr>
          <a:xfrm>
            <a:off x="2133600" y="21336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34000" y="21336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1910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3434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191000" y="2817811"/>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343400" y="2819400"/>
            <a:ext cx="1588" cy="30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7394" y="31234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35798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eaLnBrk="1" hangingPunct="1"/>
            <a:r>
              <a:rPr lang="en-US"/>
              <a:t>A quick design session</a:t>
            </a:r>
          </a:p>
        </p:txBody>
      </p:sp>
      <p:sp>
        <p:nvSpPr>
          <p:cNvPr id="8196" name="Text Box 4"/>
          <p:cNvSpPr txBox="1">
            <a:spLocks noChangeArrowheads="1"/>
          </p:cNvSpPr>
          <p:nvPr/>
        </p:nvSpPr>
        <p:spPr bwMode="auto">
          <a:xfrm>
            <a:off x="4953000" y="1416050"/>
            <a:ext cx="4114800" cy="641350"/>
          </a:xfrm>
          <a:prstGeom prst="rect">
            <a:avLst/>
          </a:prstGeom>
          <a:noFill/>
          <a:ln w="9525">
            <a:noFill/>
            <a:miter lim="800000"/>
            <a:headEnd/>
            <a:tailEnd/>
          </a:ln>
        </p:spPr>
        <p:txBody>
          <a:bodyPr>
            <a:spAutoFit/>
          </a:bodyPr>
          <a:lstStyle/>
          <a:p>
            <a:r>
              <a:rPr lang="en-US">
                <a:latin typeface="Arial" charset="0"/>
              </a:rPr>
              <a:t>The score for a spare or a strike depends on the frame’s successor</a:t>
            </a:r>
          </a:p>
        </p:txBody>
      </p:sp>
      <p:graphicFrame>
        <p:nvGraphicFramePr>
          <p:cNvPr id="6" name="Table 5"/>
          <p:cNvGraphicFramePr>
            <a:graphicFrameLocks noGrp="1"/>
          </p:cNvGraphicFramePr>
          <p:nvPr>
            <p:extLst>
              <p:ext uri="{D42A27DB-BD31-4B8C-83A1-F6EECF244321}">
                <p14:modId xmlns:p14="http://schemas.microsoft.com/office/powerpoint/2010/main" val="1378939099"/>
              </p:ext>
            </p:extLst>
          </p:nvPr>
        </p:nvGraphicFramePr>
        <p:xfrm>
          <a:off x="533400" y="2057400"/>
          <a:ext cx="7848600" cy="3505202"/>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28574">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Next frame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8574">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8574">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71433">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22328">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25719">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10" name="Straight Connector 9"/>
          <p:cNvCxnSpPr/>
          <p:nvPr/>
        </p:nvCxnSpPr>
        <p:spPr>
          <a:xfrm rot="5400000" flipH="1" flipV="1">
            <a:off x="3848894" y="2705100"/>
            <a:ext cx="380206"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38600" y="2514600"/>
            <a:ext cx="685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533900" y="2705100"/>
            <a:ext cx="3810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08211" y="35052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08611" y="35052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265611" y="4114801"/>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4418011" y="4114801"/>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4265611" y="4265612"/>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228305" y="4456907"/>
            <a:ext cx="3810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162005" y="45712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08611" y="50276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t>Begin.</a:t>
            </a:r>
          </a:p>
        </p:txBody>
      </p:sp>
      <p:sp>
        <p:nvSpPr>
          <p:cNvPr id="11267" name="Rectangle 3"/>
          <p:cNvSpPr>
            <a:spLocks noGrp="1" noChangeArrowheads="1"/>
          </p:cNvSpPr>
          <p:nvPr>
            <p:ph sz="quarter" idx="1"/>
          </p:nvPr>
        </p:nvSpPr>
        <p:spPr/>
        <p:txBody>
          <a:bodyPr/>
          <a:lstStyle/>
          <a:p>
            <a:pPr eaLnBrk="1" hangingPunct="1"/>
            <a:r>
              <a:rPr lang="en-US" dirty="0"/>
              <a:t>Create a console application (.NET Core) named </a:t>
            </a:r>
            <a:r>
              <a:rPr lang="en-US" dirty="0" err="1"/>
              <a:t>BowlingGame</a:t>
            </a:r>
            <a:endParaRPr lang="en-US" dirty="0"/>
          </a:p>
          <a:p>
            <a:pPr eaLnBrk="1" hangingPunct="1"/>
            <a:r>
              <a:rPr lang="en-US" dirty="0"/>
              <a:t>Add a </a:t>
            </a:r>
            <a:r>
              <a:rPr lang="en-US" dirty="0" err="1"/>
              <a:t>xUnit</a:t>
            </a:r>
            <a:r>
              <a:rPr lang="en-US" dirty="0"/>
              <a:t> Test Project (.NET Core) named </a:t>
            </a:r>
            <a:r>
              <a:rPr lang="en-US" dirty="0" err="1"/>
              <a:t>BowlingGameTest</a:t>
            </a:r>
            <a:r>
              <a:rPr lang="en-US" dirty="0"/>
              <a:t> to the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EDEB9A50629F747B29FAB453D66D94C" ma:contentTypeVersion="5" ma:contentTypeDescription="Create a new document." ma:contentTypeScope="" ma:versionID="7de834f3bc07133ab1e3888e49ac70ae">
  <xsd:schema xmlns:xsd="http://www.w3.org/2001/XMLSchema" xmlns:xs="http://www.w3.org/2001/XMLSchema" xmlns:p="http://schemas.microsoft.com/office/2006/metadata/properties" xmlns:ns3="00bb4e6a-3d0a-4bd2-bf89-69f2c5921359" xmlns:ns4="2325e74a-68bb-45aa-88cc-2675e7a27b91" targetNamespace="http://schemas.microsoft.com/office/2006/metadata/properties" ma:root="true" ma:fieldsID="cd69ec28c2635b3b6e0ab8f337eae75f" ns3:_="" ns4:_="">
    <xsd:import namespace="00bb4e6a-3d0a-4bd2-bf89-69f2c5921359"/>
    <xsd:import namespace="2325e74a-68bb-45aa-88cc-2675e7a27b9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bb4e6a-3d0a-4bd2-bf89-69f2c59213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25e74a-68bb-45aa-88cc-2675e7a27b9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825BFA-D022-47A3-A45E-B951BBD2ABB4}">
  <ds:schemaRefs>
    <ds:schemaRef ds:uri="http://schemas.microsoft.com/office/2006/documentManagement/types"/>
    <ds:schemaRef ds:uri="http://www.w3.org/XML/1998/namespace"/>
    <ds:schemaRef ds:uri="00bb4e6a-3d0a-4bd2-bf89-69f2c5921359"/>
    <ds:schemaRef ds:uri="http://purl.org/dc/dcmitype/"/>
    <ds:schemaRef ds:uri="http://schemas.microsoft.com/office/infopath/2007/PartnerControls"/>
    <ds:schemaRef ds:uri="http://schemas.openxmlformats.org/package/2006/metadata/core-properties"/>
    <ds:schemaRef ds:uri="http://purl.org/dc/elements/1.1/"/>
    <ds:schemaRef ds:uri="2325e74a-68bb-45aa-88cc-2675e7a27b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9B3055B-B20E-4503-A718-1FC51D57D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bb4e6a-3d0a-4bd2-bf89-69f2c5921359"/>
    <ds:schemaRef ds:uri="2325e74a-68bb-45aa-88cc-2675e7a27b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C0AE8A-86D7-48C3-B4BD-42BABCE76C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2273</TotalTime>
  <Words>7634</Words>
  <Application>Microsoft Office PowerPoint</Application>
  <PresentationFormat>Diavoorstelling (4:3)</PresentationFormat>
  <Paragraphs>1517</Paragraphs>
  <Slides>48</Slides>
  <Notes>48</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48</vt:i4>
      </vt:variant>
    </vt:vector>
  </HeadingPairs>
  <TitlesOfParts>
    <vt:vector size="56" baseType="lpstr">
      <vt:lpstr>Arial</vt:lpstr>
      <vt:lpstr>Bradley Hand ITC</vt:lpstr>
      <vt:lpstr>Century Schoolbook</vt:lpstr>
      <vt:lpstr>Consolas</vt:lpstr>
      <vt:lpstr>Courier New</vt:lpstr>
      <vt:lpstr>Wingdings</vt:lpstr>
      <vt:lpstr>Wingdings 2</vt:lpstr>
      <vt:lpstr>Oriel</vt:lpstr>
      <vt:lpstr>PowerPoint-presentatie</vt:lpstr>
      <vt:lpstr>Scoring Bowling.</vt:lpstr>
      <vt:lpstr>A quick design session</vt:lpstr>
      <vt:lpstr>A quick design session</vt:lpstr>
      <vt:lpstr>A quick design session</vt:lpstr>
      <vt:lpstr>A quick design session</vt:lpstr>
      <vt:lpstr>A quick design session</vt:lpstr>
      <vt:lpstr>A quick design session</vt:lpstr>
      <vt:lpstr>Begin.</vt:lpstr>
      <vt:lpstr>Begin.</vt:lpstr>
      <vt:lpstr>The first test.</vt:lpstr>
      <vt:lpstr>The first test.</vt:lpstr>
      <vt:lpstr>The first test.</vt:lpstr>
      <vt:lpstr>The first test.</vt:lpstr>
      <vt:lpstr>The first test.</vt:lpstr>
      <vt:lpstr>The first test.</vt:lpstr>
      <vt:lpstr>The first test.</vt:lpstr>
      <vt:lpstr>The first test.</vt:lpstr>
      <vt:lpstr>The Second test.</vt:lpstr>
      <vt:lpstr>The Second test.</vt:lpstr>
      <vt:lpstr>The Second test.</vt:lpstr>
      <vt:lpstr>The Second test.</vt:lpstr>
      <vt:lpstr>The Second test.</vt:lpstr>
      <vt:lpstr>The Second test.</vt:lpstr>
      <vt:lpstr>The Second test.</vt:lpstr>
      <vt:lpstr>The Second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Fourth test.</vt:lpstr>
      <vt:lpstr>The Fourth test.</vt:lpstr>
      <vt:lpstr>The Fourth test.</vt:lpstr>
      <vt:lpstr>The Fourth test.</vt:lpstr>
      <vt:lpstr>The Fourth test.</vt:lpstr>
      <vt:lpstr>The Fifth test.</vt:lpstr>
      <vt:lpstr>Questions?</vt:lpstr>
    </vt:vector>
  </TitlesOfParts>
  <Company>Object Mentor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Bowling Game Kata</dc:title>
  <dc:creator>Robert C. Martin</dc:creator>
  <cp:lastModifiedBy>Niels Ruys</cp:lastModifiedBy>
  <cp:revision>429</cp:revision>
  <dcterms:created xsi:type="dcterms:W3CDTF">2005-06-22T14:35:57Z</dcterms:created>
  <dcterms:modified xsi:type="dcterms:W3CDTF">2019-10-17T10:23:13Z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0x0101000EDEB9A50629F747B29FAB453D66D94C</vt:lpwstr>
  </property>
</Properties>
</file>