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30" r:id="rId2"/>
    <p:sldId id="348" r:id="rId3"/>
    <p:sldId id="334" r:id="rId4"/>
    <p:sldId id="335" r:id="rId5"/>
    <p:sldId id="341" r:id="rId6"/>
    <p:sldId id="351" r:id="rId7"/>
    <p:sldId id="333" r:id="rId8"/>
    <p:sldId id="350" r:id="rId9"/>
    <p:sldId id="336" r:id="rId10"/>
    <p:sldId id="337" r:id="rId11"/>
    <p:sldId id="338" r:id="rId12"/>
    <p:sldId id="340" r:id="rId13"/>
    <p:sldId id="342" r:id="rId14"/>
    <p:sldId id="343" r:id="rId15"/>
    <p:sldId id="344" r:id="rId16"/>
    <p:sldId id="345" r:id="rId17"/>
  </p:sldIdLst>
  <p:sldSz cx="12192000" cy="6858000"/>
  <p:notesSz cx="7099300" cy="102346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646"/>
    <a:srgbClr val="695C9E"/>
    <a:srgbClr val="2D2844"/>
    <a:srgbClr val="342E4F"/>
    <a:srgbClr val="000000"/>
    <a:srgbClr val="9990BE"/>
    <a:srgbClr val="CECAE0"/>
    <a:srgbClr val="E2DFED"/>
    <a:srgbClr val="F0E2D9"/>
    <a:srgbClr val="DB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3997" autoAdjust="0"/>
  </p:normalViewPr>
  <p:slideViewPr>
    <p:cSldViewPr snapToGrid="0" showGuides="1">
      <p:cViewPr varScale="1">
        <p:scale>
          <a:sx n="105" d="100"/>
          <a:sy n="105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hyo\Desktop\euromlsys_paper_documents\metric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ehyo\Desktop\euromlsys_paper_documents\new_gpu_memory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59264053807603E-2"/>
          <c:y val="2.3003111900692114E-2"/>
          <c:w val="0.77692300904706157"/>
          <c:h val="0.61316393248491863"/>
        </c:manualLayout>
      </c:layout>
      <c:lineChart>
        <c:grouping val="standard"/>
        <c:varyColors val="0"/>
        <c:ser>
          <c:idx val="2"/>
          <c:order val="0"/>
          <c:tx>
            <c:strRef>
              <c:f>'gsl2022'!$G$2</c:f>
              <c:strCache>
                <c:ptCount val="1"/>
                <c:pt idx="0">
                  <c:v>GPU Utilization mean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val>
            <c:numRef>
              <c:f>'gsl2022'!$G$3:$G$51</c:f>
              <c:numCache>
                <c:formatCode>General</c:formatCode>
                <c:ptCount val="49"/>
                <c:pt idx="0">
                  <c:v>0.65</c:v>
                </c:pt>
                <c:pt idx="1">
                  <c:v>0.65857142857142803</c:v>
                </c:pt>
                <c:pt idx="2">
                  <c:v>0.67285714285714204</c:v>
                </c:pt>
                <c:pt idx="3">
                  <c:v>0.65142857142857091</c:v>
                </c:pt>
                <c:pt idx="4">
                  <c:v>0.66857142857142804</c:v>
                </c:pt>
                <c:pt idx="5">
                  <c:v>0.65428571428571403</c:v>
                </c:pt>
                <c:pt idx="6">
                  <c:v>0.66285714285714203</c:v>
                </c:pt>
                <c:pt idx="7">
                  <c:v>0.70285714285714207</c:v>
                </c:pt>
                <c:pt idx="8">
                  <c:v>0.71428571428571397</c:v>
                </c:pt>
                <c:pt idx="9">
                  <c:v>0.63124999999999998</c:v>
                </c:pt>
                <c:pt idx="10">
                  <c:v>0.72750000000000004</c:v>
                </c:pt>
                <c:pt idx="11">
                  <c:v>0.70799999999999996</c:v>
                </c:pt>
                <c:pt idx="12">
                  <c:v>0.72900000000000009</c:v>
                </c:pt>
                <c:pt idx="13">
                  <c:v>0.78444444444444406</c:v>
                </c:pt>
                <c:pt idx="14">
                  <c:v>0.71428571428571397</c:v>
                </c:pt>
                <c:pt idx="15">
                  <c:v>0.70857142857142807</c:v>
                </c:pt>
                <c:pt idx="16">
                  <c:v>0.71428571428571397</c:v>
                </c:pt>
                <c:pt idx="17">
                  <c:v>0.68444444444444397</c:v>
                </c:pt>
                <c:pt idx="18">
                  <c:v>0.76153846153846105</c:v>
                </c:pt>
                <c:pt idx="19">
                  <c:v>0.83</c:v>
                </c:pt>
                <c:pt idx="20">
                  <c:v>0.85076923076922994</c:v>
                </c:pt>
                <c:pt idx="21">
                  <c:v>0.72</c:v>
                </c:pt>
                <c:pt idx="22">
                  <c:v>0.69625000000000004</c:v>
                </c:pt>
                <c:pt idx="23">
                  <c:v>0.74375000000000002</c:v>
                </c:pt>
                <c:pt idx="24">
                  <c:v>0.78700000000000003</c:v>
                </c:pt>
                <c:pt idx="25">
                  <c:v>0.87066666666666603</c:v>
                </c:pt>
                <c:pt idx="26">
                  <c:v>0.88333333333333297</c:v>
                </c:pt>
                <c:pt idx="27">
                  <c:v>0.89222222222222203</c:v>
                </c:pt>
                <c:pt idx="28">
                  <c:v>0.74250000000000005</c:v>
                </c:pt>
                <c:pt idx="29">
                  <c:v>0.66666666666666596</c:v>
                </c:pt>
                <c:pt idx="30">
                  <c:v>0.65333333333333299</c:v>
                </c:pt>
                <c:pt idx="31">
                  <c:v>0.82499999999999996</c:v>
                </c:pt>
                <c:pt idx="32">
                  <c:v>0.9</c:v>
                </c:pt>
                <c:pt idx="33">
                  <c:v>0.87590909090909097</c:v>
                </c:pt>
                <c:pt idx="34">
                  <c:v>0.88965517241379299</c:v>
                </c:pt>
                <c:pt idx="35">
                  <c:v>0.79</c:v>
                </c:pt>
                <c:pt idx="36">
                  <c:v>0.75</c:v>
                </c:pt>
                <c:pt idx="37">
                  <c:v>0.79</c:v>
                </c:pt>
                <c:pt idx="38">
                  <c:v>0.92</c:v>
                </c:pt>
                <c:pt idx="39">
                  <c:v>0.93533333333333302</c:v>
                </c:pt>
                <c:pt idx="40">
                  <c:v>0.91</c:v>
                </c:pt>
                <c:pt idx="41">
                  <c:v>0.94365384615384595</c:v>
                </c:pt>
                <c:pt idx="42">
                  <c:v>0.90583333333333305</c:v>
                </c:pt>
                <c:pt idx="43">
                  <c:v>0.97916666666666596</c:v>
                </c:pt>
                <c:pt idx="44">
                  <c:v>0.92799999999999994</c:v>
                </c:pt>
                <c:pt idx="45">
                  <c:v>0.96866666666666601</c:v>
                </c:pt>
                <c:pt idx="46">
                  <c:v>0.97483870967741892</c:v>
                </c:pt>
                <c:pt idx="47">
                  <c:v>0.98346153846153794</c:v>
                </c:pt>
                <c:pt idx="48">
                  <c:v>0.99444444444444402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57-4A35-A494-50164322CFCB}"/>
            </c:ext>
          </c:extLst>
        </c:ser>
        <c:ser>
          <c:idx val="6"/>
          <c:order val="1"/>
          <c:tx>
            <c:strRef>
              <c:f>'gsl2022'!$I$2</c:f>
              <c:strCache>
                <c:ptCount val="1"/>
                <c:pt idx="0">
                  <c:v>GRACT mean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x"/>
            <c:size val="5"/>
            <c:spPr>
              <a:solidFill>
                <a:schemeClr val="bg1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multiLvlStrRef>
              <c:f>'gsl2022'!$A$3:$B$79</c:f>
              <c:multiLvlStrCache>
                <c:ptCount val="77"/>
                <c:lvl>
                  <c:pt idx="0">
                    <c:v>1</c:v>
                  </c:pt>
                  <c:pt idx="1">
                    <c:v>8</c:v>
                  </c:pt>
                  <c:pt idx="2">
                    <c:v>32</c:v>
                  </c:pt>
                  <c:pt idx="3">
                    <c:v>128</c:v>
                  </c:pt>
                  <c:pt idx="4">
                    <c:v>256</c:v>
                  </c:pt>
                  <c:pt idx="5">
                    <c:v>512</c:v>
                  </c:pt>
                  <c:pt idx="6">
                    <c:v>1024</c:v>
                  </c:pt>
                  <c:pt idx="7">
                    <c:v>1</c:v>
                  </c:pt>
                  <c:pt idx="8">
                    <c:v>8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256</c:v>
                  </c:pt>
                  <c:pt idx="12">
                    <c:v>512</c:v>
                  </c:pt>
                  <c:pt idx="13">
                    <c:v>1024</c:v>
                  </c:pt>
                  <c:pt idx="14">
                    <c:v>1</c:v>
                  </c:pt>
                  <c:pt idx="15">
                    <c:v>8</c:v>
                  </c:pt>
                  <c:pt idx="16">
                    <c:v>32</c:v>
                  </c:pt>
                  <c:pt idx="17">
                    <c:v>128</c:v>
                  </c:pt>
                  <c:pt idx="18">
                    <c:v>256</c:v>
                  </c:pt>
                  <c:pt idx="19">
                    <c:v>512</c:v>
                  </c:pt>
                  <c:pt idx="20">
                    <c:v>1024</c:v>
                  </c:pt>
                  <c:pt idx="21">
                    <c:v>1</c:v>
                  </c:pt>
                  <c:pt idx="22">
                    <c:v>8</c:v>
                  </c:pt>
                  <c:pt idx="23">
                    <c:v>32</c:v>
                  </c:pt>
                  <c:pt idx="24">
                    <c:v>128</c:v>
                  </c:pt>
                  <c:pt idx="25">
                    <c:v>256</c:v>
                  </c:pt>
                  <c:pt idx="26">
                    <c:v>512</c:v>
                  </c:pt>
                  <c:pt idx="27">
                    <c:v>1024</c:v>
                  </c:pt>
                  <c:pt idx="28">
                    <c:v>1</c:v>
                  </c:pt>
                  <c:pt idx="29">
                    <c:v>8</c:v>
                  </c:pt>
                  <c:pt idx="30">
                    <c:v>32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4">
                    <c:v>1024</c:v>
                  </c:pt>
                  <c:pt idx="35">
                    <c:v>1</c:v>
                  </c:pt>
                  <c:pt idx="36">
                    <c:v>8</c:v>
                  </c:pt>
                  <c:pt idx="37">
                    <c:v>32</c:v>
                  </c:pt>
                  <c:pt idx="38">
                    <c:v>128</c:v>
                  </c:pt>
                  <c:pt idx="39">
                    <c:v>256</c:v>
                  </c:pt>
                  <c:pt idx="40">
                    <c:v>512</c:v>
                  </c:pt>
                  <c:pt idx="41">
                    <c:v>1024</c:v>
                  </c:pt>
                  <c:pt idx="42">
                    <c:v>1</c:v>
                  </c:pt>
                  <c:pt idx="43">
                    <c:v>8</c:v>
                  </c:pt>
                  <c:pt idx="44">
                    <c:v>32</c:v>
                  </c:pt>
                  <c:pt idx="45">
                    <c:v>128</c:v>
                  </c:pt>
                  <c:pt idx="46">
                    <c:v>256</c:v>
                  </c:pt>
                  <c:pt idx="47">
                    <c:v>512</c:v>
                  </c:pt>
                  <c:pt idx="48">
                    <c:v>1024</c:v>
                  </c:pt>
                  <c:pt idx="49">
                    <c:v>1</c:v>
                  </c:pt>
                  <c:pt idx="50">
                    <c:v>8</c:v>
                  </c:pt>
                  <c:pt idx="51">
                    <c:v>32</c:v>
                  </c:pt>
                  <c:pt idx="52">
                    <c:v>128</c:v>
                  </c:pt>
                  <c:pt idx="53">
                    <c:v>256</c:v>
                  </c:pt>
                  <c:pt idx="54">
                    <c:v>512</c:v>
                  </c:pt>
                  <c:pt idx="55">
                    <c:v>1024</c:v>
                  </c:pt>
                  <c:pt idx="56">
                    <c:v>1</c:v>
                  </c:pt>
                  <c:pt idx="57">
                    <c:v>8</c:v>
                  </c:pt>
                  <c:pt idx="58">
                    <c:v>32</c:v>
                  </c:pt>
                  <c:pt idx="59">
                    <c:v>128</c:v>
                  </c:pt>
                  <c:pt idx="60">
                    <c:v>256</c:v>
                  </c:pt>
                  <c:pt idx="61">
                    <c:v>512</c:v>
                  </c:pt>
                  <c:pt idx="62">
                    <c:v>1024</c:v>
                  </c:pt>
                  <c:pt idx="63">
                    <c:v>1</c:v>
                  </c:pt>
                  <c:pt idx="64">
                    <c:v>8</c:v>
                  </c:pt>
                  <c:pt idx="65">
                    <c:v>32</c:v>
                  </c:pt>
                  <c:pt idx="66">
                    <c:v>128</c:v>
                  </c:pt>
                  <c:pt idx="67">
                    <c:v>256</c:v>
                  </c:pt>
                  <c:pt idx="68">
                    <c:v>512</c:v>
                  </c:pt>
                  <c:pt idx="69">
                    <c:v>1024</c:v>
                  </c:pt>
                  <c:pt idx="70">
                    <c:v>1</c:v>
                  </c:pt>
                  <c:pt idx="71">
                    <c:v>8</c:v>
                  </c:pt>
                  <c:pt idx="72">
                    <c:v>32</c:v>
                  </c:pt>
                  <c:pt idx="73">
                    <c:v>128</c:v>
                  </c:pt>
                  <c:pt idx="74">
                    <c:v>256</c:v>
                  </c:pt>
                  <c:pt idx="75">
                    <c:v>512</c:v>
                  </c:pt>
                  <c:pt idx="76">
                    <c:v>1024</c:v>
                  </c:pt>
                </c:lvl>
                <c:lvl>
                  <c:pt idx="0">
                    <c:v>1</c:v>
                  </c:pt>
                  <c:pt idx="7">
                    <c:v>128</c:v>
                  </c:pt>
                  <c:pt idx="14">
                    <c:v>512</c:v>
                  </c:pt>
                  <c:pt idx="21">
                    <c:v>1024</c:v>
                  </c:pt>
                  <c:pt idx="28">
                    <c:v>2048</c:v>
                  </c:pt>
                  <c:pt idx="35">
                    <c:v>4096</c:v>
                  </c:pt>
                  <c:pt idx="42">
                    <c:v>8192</c:v>
                  </c:pt>
                  <c:pt idx="49">
                    <c:v>16384</c:v>
                  </c:pt>
                  <c:pt idx="56">
                    <c:v>32768</c:v>
                  </c:pt>
                  <c:pt idx="63">
                    <c:v>65536</c:v>
                  </c:pt>
                  <c:pt idx="70">
                    <c:v>131072</c:v>
                  </c:pt>
                </c:lvl>
              </c:multiLvlStrCache>
            </c:multiLvlStrRef>
          </c:cat>
          <c:val>
            <c:numRef>
              <c:f>'gsl2022'!$I$3:$I$51</c:f>
              <c:numCache>
                <c:formatCode>General</c:formatCode>
                <c:ptCount val="49"/>
                <c:pt idx="0">
                  <c:v>0.68314285714285705</c:v>
                </c:pt>
                <c:pt idx="1">
                  <c:v>0.67357142857142804</c:v>
                </c:pt>
                <c:pt idx="2">
                  <c:v>0.73</c:v>
                </c:pt>
                <c:pt idx="3">
                  <c:v>0.66028571428571403</c:v>
                </c:pt>
                <c:pt idx="4">
                  <c:v>0.72357142857142798</c:v>
                </c:pt>
                <c:pt idx="5">
                  <c:v>0.70714285714285696</c:v>
                </c:pt>
                <c:pt idx="6">
                  <c:v>0.67371428571428504</c:v>
                </c:pt>
                <c:pt idx="7">
                  <c:v>0.77071428571428502</c:v>
                </c:pt>
                <c:pt idx="8">
                  <c:v>0.76071428571428501</c:v>
                </c:pt>
                <c:pt idx="9">
                  <c:v>0.751428571428571</c:v>
                </c:pt>
                <c:pt idx="10">
                  <c:v>0.77625</c:v>
                </c:pt>
                <c:pt idx="11">
                  <c:v>0.83211111111111102</c:v>
                </c:pt>
                <c:pt idx="12">
                  <c:v>0.801111111111111</c:v>
                </c:pt>
                <c:pt idx="13">
                  <c:v>0.82633333333333303</c:v>
                </c:pt>
                <c:pt idx="14">
                  <c:v>0.77324999999999999</c:v>
                </c:pt>
                <c:pt idx="15">
                  <c:v>0.77142857142857102</c:v>
                </c:pt>
                <c:pt idx="16">
                  <c:v>0.754</c:v>
                </c:pt>
                <c:pt idx="17">
                  <c:v>0.808111111111111</c:v>
                </c:pt>
                <c:pt idx="18">
                  <c:v>0.89366666666666605</c:v>
                </c:pt>
                <c:pt idx="19">
                  <c:v>0.904944444444444</c:v>
                </c:pt>
                <c:pt idx="20">
                  <c:v>0.912944444444444</c:v>
                </c:pt>
                <c:pt idx="21">
                  <c:v>0.79749999999999999</c:v>
                </c:pt>
                <c:pt idx="22">
                  <c:v>0.79749999999999999</c:v>
                </c:pt>
                <c:pt idx="23">
                  <c:v>0.78737499999999905</c:v>
                </c:pt>
                <c:pt idx="24">
                  <c:v>0.86733333333333296</c:v>
                </c:pt>
                <c:pt idx="25">
                  <c:v>0.92363636363636303</c:v>
                </c:pt>
                <c:pt idx="26">
                  <c:v>0.92219047619047601</c:v>
                </c:pt>
                <c:pt idx="27">
                  <c:v>0.93974999999999997</c:v>
                </c:pt>
                <c:pt idx="28">
                  <c:v>0.78359999999999996</c:v>
                </c:pt>
                <c:pt idx="29">
                  <c:v>0.81499999999999995</c:v>
                </c:pt>
                <c:pt idx="30">
                  <c:v>0.81644444444444397</c:v>
                </c:pt>
                <c:pt idx="31">
                  <c:v>0.93640000000000001</c:v>
                </c:pt>
                <c:pt idx="32">
                  <c:v>0.93576666666666597</c:v>
                </c:pt>
                <c:pt idx="33">
                  <c:v>0.91741666666666599</c:v>
                </c:pt>
                <c:pt idx="34">
                  <c:v>0.96509615384615299</c:v>
                </c:pt>
                <c:pt idx="35">
                  <c:v>0.890166666666666</c:v>
                </c:pt>
                <c:pt idx="36">
                  <c:v>0.90090909090908999</c:v>
                </c:pt>
                <c:pt idx="37">
                  <c:v>0.91806666666666603</c:v>
                </c:pt>
                <c:pt idx="38">
                  <c:v>0.96303333333333296</c:v>
                </c:pt>
                <c:pt idx="39">
                  <c:v>0.96103225806451598</c:v>
                </c:pt>
                <c:pt idx="40">
                  <c:v>0.95484615384615301</c:v>
                </c:pt>
                <c:pt idx="41">
                  <c:v>0.98843518518518503</c:v>
                </c:pt>
                <c:pt idx="42">
                  <c:v>0.95099999999999996</c:v>
                </c:pt>
                <c:pt idx="43">
                  <c:v>0.94804545454545397</c:v>
                </c:pt>
                <c:pt idx="44">
                  <c:v>0.96589189189189195</c:v>
                </c:pt>
                <c:pt idx="45">
                  <c:v>0.96480555555555503</c:v>
                </c:pt>
                <c:pt idx="46">
                  <c:v>0.97028205128205003</c:v>
                </c:pt>
                <c:pt idx="47">
                  <c:v>0.96683333333333299</c:v>
                </c:pt>
                <c:pt idx="48">
                  <c:v>0.99381497797356799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57-4A35-A494-50164322CFCB}"/>
            </c:ext>
          </c:extLst>
        </c:ser>
        <c:ser>
          <c:idx val="0"/>
          <c:order val="2"/>
          <c:tx>
            <c:strRef>
              <c:f>'gsl2022'!$C$2</c:f>
              <c:strCache>
                <c:ptCount val="1"/>
                <c:pt idx="0">
                  <c:v>SMACT mean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star"/>
            <c:size val="6"/>
            <c:spPr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star"/>
              <c:size val="6"/>
              <c:spPr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57-4A35-A494-50164322CFCB}"/>
              </c:ext>
            </c:extLst>
          </c:dPt>
          <c:dPt>
            <c:idx val="3"/>
            <c:marker>
              <c:symbol val="star"/>
              <c:size val="6"/>
              <c:spPr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57-4A35-A494-50164322CFCB}"/>
              </c:ext>
            </c:extLst>
          </c:dPt>
          <c:dPt>
            <c:idx val="5"/>
            <c:marker>
              <c:symbol val="star"/>
              <c:size val="6"/>
              <c:spPr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57-4A35-A494-50164322CFCB}"/>
              </c:ext>
            </c:extLst>
          </c:dPt>
          <c:dPt>
            <c:idx val="8"/>
            <c:marker>
              <c:symbol val="star"/>
              <c:size val="6"/>
              <c:spPr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57-4A35-A494-50164322CFCB}"/>
              </c:ext>
            </c:extLst>
          </c:dPt>
          <c:dPt>
            <c:idx val="10"/>
            <c:marker>
              <c:symbol val="star"/>
              <c:size val="6"/>
              <c:spPr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57-4A35-A494-50164322CFCB}"/>
              </c:ext>
            </c:extLst>
          </c:dPt>
          <c:dPt>
            <c:idx val="13"/>
            <c:marker>
              <c:symbol val="star"/>
              <c:size val="6"/>
              <c:spPr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0357-4A35-A494-50164322CFCB}"/>
              </c:ext>
            </c:extLst>
          </c:dPt>
          <c:dPt>
            <c:idx val="15"/>
            <c:marker>
              <c:symbol val="star"/>
              <c:size val="6"/>
              <c:spPr>
                <a:solidFill>
                  <a:schemeClr val="bg1"/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0357-4A35-A494-50164322CFCB}"/>
              </c:ext>
            </c:extLst>
          </c:dPt>
          <c:cat>
            <c:multiLvlStrRef>
              <c:f>'gsl2022'!$A$3:$B$79</c:f>
              <c:multiLvlStrCache>
                <c:ptCount val="77"/>
                <c:lvl>
                  <c:pt idx="0">
                    <c:v>1</c:v>
                  </c:pt>
                  <c:pt idx="1">
                    <c:v>8</c:v>
                  </c:pt>
                  <c:pt idx="2">
                    <c:v>32</c:v>
                  </c:pt>
                  <c:pt idx="3">
                    <c:v>128</c:v>
                  </c:pt>
                  <c:pt idx="4">
                    <c:v>256</c:v>
                  </c:pt>
                  <c:pt idx="5">
                    <c:v>512</c:v>
                  </c:pt>
                  <c:pt idx="6">
                    <c:v>1024</c:v>
                  </c:pt>
                  <c:pt idx="7">
                    <c:v>1</c:v>
                  </c:pt>
                  <c:pt idx="8">
                    <c:v>8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256</c:v>
                  </c:pt>
                  <c:pt idx="12">
                    <c:v>512</c:v>
                  </c:pt>
                  <c:pt idx="13">
                    <c:v>1024</c:v>
                  </c:pt>
                  <c:pt idx="14">
                    <c:v>1</c:v>
                  </c:pt>
                  <c:pt idx="15">
                    <c:v>8</c:v>
                  </c:pt>
                  <c:pt idx="16">
                    <c:v>32</c:v>
                  </c:pt>
                  <c:pt idx="17">
                    <c:v>128</c:v>
                  </c:pt>
                  <c:pt idx="18">
                    <c:v>256</c:v>
                  </c:pt>
                  <c:pt idx="19">
                    <c:v>512</c:v>
                  </c:pt>
                  <c:pt idx="20">
                    <c:v>1024</c:v>
                  </c:pt>
                  <c:pt idx="21">
                    <c:v>1</c:v>
                  </c:pt>
                  <c:pt idx="22">
                    <c:v>8</c:v>
                  </c:pt>
                  <c:pt idx="23">
                    <c:v>32</c:v>
                  </c:pt>
                  <c:pt idx="24">
                    <c:v>128</c:v>
                  </c:pt>
                  <c:pt idx="25">
                    <c:v>256</c:v>
                  </c:pt>
                  <c:pt idx="26">
                    <c:v>512</c:v>
                  </c:pt>
                  <c:pt idx="27">
                    <c:v>1024</c:v>
                  </c:pt>
                  <c:pt idx="28">
                    <c:v>1</c:v>
                  </c:pt>
                  <c:pt idx="29">
                    <c:v>8</c:v>
                  </c:pt>
                  <c:pt idx="30">
                    <c:v>32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4">
                    <c:v>1024</c:v>
                  </c:pt>
                  <c:pt idx="35">
                    <c:v>1</c:v>
                  </c:pt>
                  <c:pt idx="36">
                    <c:v>8</c:v>
                  </c:pt>
                  <c:pt idx="37">
                    <c:v>32</c:v>
                  </c:pt>
                  <c:pt idx="38">
                    <c:v>128</c:v>
                  </c:pt>
                  <c:pt idx="39">
                    <c:v>256</c:v>
                  </c:pt>
                  <c:pt idx="40">
                    <c:v>512</c:v>
                  </c:pt>
                  <c:pt idx="41">
                    <c:v>1024</c:v>
                  </c:pt>
                  <c:pt idx="42">
                    <c:v>1</c:v>
                  </c:pt>
                  <c:pt idx="43">
                    <c:v>8</c:v>
                  </c:pt>
                  <c:pt idx="44">
                    <c:v>32</c:v>
                  </c:pt>
                  <c:pt idx="45">
                    <c:v>128</c:v>
                  </c:pt>
                  <c:pt idx="46">
                    <c:v>256</c:v>
                  </c:pt>
                  <c:pt idx="47">
                    <c:v>512</c:v>
                  </c:pt>
                  <c:pt idx="48">
                    <c:v>1024</c:v>
                  </c:pt>
                  <c:pt idx="49">
                    <c:v>1</c:v>
                  </c:pt>
                  <c:pt idx="50">
                    <c:v>8</c:v>
                  </c:pt>
                  <c:pt idx="51">
                    <c:v>32</c:v>
                  </c:pt>
                  <c:pt idx="52">
                    <c:v>128</c:v>
                  </c:pt>
                  <c:pt idx="53">
                    <c:v>256</c:v>
                  </c:pt>
                  <c:pt idx="54">
                    <c:v>512</c:v>
                  </c:pt>
                  <c:pt idx="55">
                    <c:v>1024</c:v>
                  </c:pt>
                  <c:pt idx="56">
                    <c:v>1</c:v>
                  </c:pt>
                  <c:pt idx="57">
                    <c:v>8</c:v>
                  </c:pt>
                  <c:pt idx="58">
                    <c:v>32</c:v>
                  </c:pt>
                  <c:pt idx="59">
                    <c:v>128</c:v>
                  </c:pt>
                  <c:pt idx="60">
                    <c:v>256</c:v>
                  </c:pt>
                  <c:pt idx="61">
                    <c:v>512</c:v>
                  </c:pt>
                  <c:pt idx="62">
                    <c:v>1024</c:v>
                  </c:pt>
                  <c:pt idx="63">
                    <c:v>1</c:v>
                  </c:pt>
                  <c:pt idx="64">
                    <c:v>8</c:v>
                  </c:pt>
                  <c:pt idx="65">
                    <c:v>32</c:v>
                  </c:pt>
                  <c:pt idx="66">
                    <c:v>128</c:v>
                  </c:pt>
                  <c:pt idx="67">
                    <c:v>256</c:v>
                  </c:pt>
                  <c:pt idx="68">
                    <c:v>512</c:v>
                  </c:pt>
                  <c:pt idx="69">
                    <c:v>1024</c:v>
                  </c:pt>
                  <c:pt idx="70">
                    <c:v>1</c:v>
                  </c:pt>
                  <c:pt idx="71">
                    <c:v>8</c:v>
                  </c:pt>
                  <c:pt idx="72">
                    <c:v>32</c:v>
                  </c:pt>
                  <c:pt idx="73">
                    <c:v>128</c:v>
                  </c:pt>
                  <c:pt idx="74">
                    <c:v>256</c:v>
                  </c:pt>
                  <c:pt idx="75">
                    <c:v>512</c:v>
                  </c:pt>
                  <c:pt idx="76">
                    <c:v>1024</c:v>
                  </c:pt>
                </c:lvl>
                <c:lvl>
                  <c:pt idx="0">
                    <c:v>1</c:v>
                  </c:pt>
                  <c:pt idx="7">
                    <c:v>128</c:v>
                  </c:pt>
                  <c:pt idx="14">
                    <c:v>512</c:v>
                  </c:pt>
                  <c:pt idx="21">
                    <c:v>1024</c:v>
                  </c:pt>
                  <c:pt idx="28">
                    <c:v>2048</c:v>
                  </c:pt>
                  <c:pt idx="35">
                    <c:v>4096</c:v>
                  </c:pt>
                  <c:pt idx="42">
                    <c:v>8192</c:v>
                  </c:pt>
                  <c:pt idx="49">
                    <c:v>16384</c:v>
                  </c:pt>
                  <c:pt idx="56">
                    <c:v>32768</c:v>
                  </c:pt>
                  <c:pt idx="63">
                    <c:v>65536</c:v>
                  </c:pt>
                  <c:pt idx="70">
                    <c:v>131072</c:v>
                  </c:pt>
                </c:lvl>
              </c:multiLvlStrCache>
            </c:multiLvlStrRef>
          </c:cat>
          <c:val>
            <c:numRef>
              <c:f>'gsl2022'!$C$3:$C$51</c:f>
              <c:numCache>
                <c:formatCode>General</c:formatCode>
                <c:ptCount val="49"/>
                <c:pt idx="0">
                  <c:v>1.57142857142857E-3</c:v>
                </c:pt>
                <c:pt idx="1">
                  <c:v>1.4285714285714199E-3</c:v>
                </c:pt>
                <c:pt idx="2">
                  <c:v>1.57142857142857E-3</c:v>
                </c:pt>
                <c:pt idx="3">
                  <c:v>1.4285714285714199E-3</c:v>
                </c:pt>
                <c:pt idx="4">
                  <c:v>1.57142857142857E-3</c:v>
                </c:pt>
                <c:pt idx="5">
                  <c:v>1.57142857142857E-3</c:v>
                </c:pt>
                <c:pt idx="6">
                  <c:v>1.57142857142857E-3</c:v>
                </c:pt>
                <c:pt idx="7">
                  <c:v>0.17671428571428499</c:v>
                </c:pt>
                <c:pt idx="8">
                  <c:v>0.17528571428571399</c:v>
                </c:pt>
                <c:pt idx="9">
                  <c:v>0.17371428571428499</c:v>
                </c:pt>
                <c:pt idx="10">
                  <c:v>0.20574999999999999</c:v>
                </c:pt>
                <c:pt idx="11">
                  <c:v>0.193</c:v>
                </c:pt>
                <c:pt idx="12">
                  <c:v>0.195888888888888</c:v>
                </c:pt>
                <c:pt idx="13">
                  <c:v>0.21099999999999999</c:v>
                </c:pt>
                <c:pt idx="14">
                  <c:v>0.17374999999999999</c:v>
                </c:pt>
                <c:pt idx="15">
                  <c:v>0.17785714285714199</c:v>
                </c:pt>
                <c:pt idx="16">
                  <c:v>0.17125000000000001</c:v>
                </c:pt>
                <c:pt idx="17">
                  <c:v>0.16400000000000001</c:v>
                </c:pt>
                <c:pt idx="18">
                  <c:v>0.12659999999999999</c:v>
                </c:pt>
                <c:pt idx="19">
                  <c:v>0.115611111111111</c:v>
                </c:pt>
                <c:pt idx="20">
                  <c:v>0.32744444444444398</c:v>
                </c:pt>
                <c:pt idx="21">
                  <c:v>0.18425</c:v>
                </c:pt>
                <c:pt idx="22">
                  <c:v>0.18012500000000001</c:v>
                </c:pt>
                <c:pt idx="23">
                  <c:v>0.18187500000000001</c:v>
                </c:pt>
                <c:pt idx="24">
                  <c:v>0.14508333333333301</c:v>
                </c:pt>
                <c:pt idx="25">
                  <c:v>9.2090909090909001E-2</c:v>
                </c:pt>
                <c:pt idx="26">
                  <c:v>0.13157142857142801</c:v>
                </c:pt>
                <c:pt idx="27">
                  <c:v>0.52432142857142805</c:v>
                </c:pt>
                <c:pt idx="28">
                  <c:v>0.1862</c:v>
                </c:pt>
                <c:pt idx="29">
                  <c:v>0.193888888888888</c:v>
                </c:pt>
                <c:pt idx="30">
                  <c:v>0.19600000000000001</c:v>
                </c:pt>
                <c:pt idx="31">
                  <c:v>0.10048</c:v>
                </c:pt>
                <c:pt idx="32">
                  <c:v>0.101466666666666</c:v>
                </c:pt>
                <c:pt idx="33">
                  <c:v>0.170875</c:v>
                </c:pt>
                <c:pt idx="34">
                  <c:v>0.71338461538461495</c:v>
                </c:pt>
                <c:pt idx="35">
                  <c:v>0.221999999999999</c:v>
                </c:pt>
                <c:pt idx="36">
                  <c:v>0.22627272727272699</c:v>
                </c:pt>
                <c:pt idx="37">
                  <c:v>0.1782</c:v>
                </c:pt>
                <c:pt idx="38">
                  <c:v>0.14649999999999999</c:v>
                </c:pt>
                <c:pt idx="39">
                  <c:v>0.154838709677419</c:v>
                </c:pt>
                <c:pt idx="40">
                  <c:v>0.25353846153846099</c:v>
                </c:pt>
                <c:pt idx="41">
                  <c:v>0.84693518518518496</c:v>
                </c:pt>
                <c:pt idx="42">
                  <c:v>0.19023999999999999</c:v>
                </c:pt>
                <c:pt idx="43">
                  <c:v>0.21245454545454501</c:v>
                </c:pt>
                <c:pt idx="44">
                  <c:v>0.12678378378378299</c:v>
                </c:pt>
                <c:pt idx="45">
                  <c:v>0.25377777777777699</c:v>
                </c:pt>
                <c:pt idx="46">
                  <c:v>0.239102564102564</c:v>
                </c:pt>
                <c:pt idx="47">
                  <c:v>0.32838888888888801</c:v>
                </c:pt>
                <c:pt idx="48">
                  <c:v>0.92914537444933898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0357-4A35-A494-50164322CFCB}"/>
            </c:ext>
          </c:extLst>
        </c:ser>
        <c:ser>
          <c:idx val="1"/>
          <c:order val="3"/>
          <c:tx>
            <c:strRef>
              <c:f>'gsl2022'!$E$2</c:f>
              <c:strCache>
                <c:ptCount val="1"/>
                <c:pt idx="0">
                  <c:v>SMOCC mean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dPt>
            <c:idx val="35"/>
            <c:marker>
              <c:symbol val="x"/>
              <c:size val="5"/>
              <c:spPr>
                <a:noFill/>
                <a:ln w="1587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0357-4A35-A494-50164322CFCB}"/>
              </c:ext>
            </c:extLst>
          </c:dPt>
          <c:cat>
            <c:multiLvlStrRef>
              <c:f>'gsl2022'!$A$3:$B$79</c:f>
              <c:multiLvlStrCache>
                <c:ptCount val="77"/>
                <c:lvl>
                  <c:pt idx="0">
                    <c:v>1</c:v>
                  </c:pt>
                  <c:pt idx="1">
                    <c:v>8</c:v>
                  </c:pt>
                  <c:pt idx="2">
                    <c:v>32</c:v>
                  </c:pt>
                  <c:pt idx="3">
                    <c:v>128</c:v>
                  </c:pt>
                  <c:pt idx="4">
                    <c:v>256</c:v>
                  </c:pt>
                  <c:pt idx="5">
                    <c:v>512</c:v>
                  </c:pt>
                  <c:pt idx="6">
                    <c:v>1024</c:v>
                  </c:pt>
                  <c:pt idx="7">
                    <c:v>1</c:v>
                  </c:pt>
                  <c:pt idx="8">
                    <c:v>8</c:v>
                  </c:pt>
                  <c:pt idx="9">
                    <c:v>32</c:v>
                  </c:pt>
                  <c:pt idx="10">
                    <c:v>128</c:v>
                  </c:pt>
                  <c:pt idx="11">
                    <c:v>256</c:v>
                  </c:pt>
                  <c:pt idx="12">
                    <c:v>512</c:v>
                  </c:pt>
                  <c:pt idx="13">
                    <c:v>1024</c:v>
                  </c:pt>
                  <c:pt idx="14">
                    <c:v>1</c:v>
                  </c:pt>
                  <c:pt idx="15">
                    <c:v>8</c:v>
                  </c:pt>
                  <c:pt idx="16">
                    <c:v>32</c:v>
                  </c:pt>
                  <c:pt idx="17">
                    <c:v>128</c:v>
                  </c:pt>
                  <c:pt idx="18">
                    <c:v>256</c:v>
                  </c:pt>
                  <c:pt idx="19">
                    <c:v>512</c:v>
                  </c:pt>
                  <c:pt idx="20">
                    <c:v>1024</c:v>
                  </c:pt>
                  <c:pt idx="21">
                    <c:v>1</c:v>
                  </c:pt>
                  <c:pt idx="22">
                    <c:v>8</c:v>
                  </c:pt>
                  <c:pt idx="23">
                    <c:v>32</c:v>
                  </c:pt>
                  <c:pt idx="24">
                    <c:v>128</c:v>
                  </c:pt>
                  <c:pt idx="25">
                    <c:v>256</c:v>
                  </c:pt>
                  <c:pt idx="26">
                    <c:v>512</c:v>
                  </c:pt>
                  <c:pt idx="27">
                    <c:v>1024</c:v>
                  </c:pt>
                  <c:pt idx="28">
                    <c:v>1</c:v>
                  </c:pt>
                  <c:pt idx="29">
                    <c:v>8</c:v>
                  </c:pt>
                  <c:pt idx="30">
                    <c:v>32</c:v>
                  </c:pt>
                  <c:pt idx="31">
                    <c:v>128</c:v>
                  </c:pt>
                  <c:pt idx="32">
                    <c:v>256</c:v>
                  </c:pt>
                  <c:pt idx="33">
                    <c:v>512</c:v>
                  </c:pt>
                  <c:pt idx="34">
                    <c:v>1024</c:v>
                  </c:pt>
                  <c:pt idx="35">
                    <c:v>1</c:v>
                  </c:pt>
                  <c:pt idx="36">
                    <c:v>8</c:v>
                  </c:pt>
                  <c:pt idx="37">
                    <c:v>32</c:v>
                  </c:pt>
                  <c:pt idx="38">
                    <c:v>128</c:v>
                  </c:pt>
                  <c:pt idx="39">
                    <c:v>256</c:v>
                  </c:pt>
                  <c:pt idx="40">
                    <c:v>512</c:v>
                  </c:pt>
                  <c:pt idx="41">
                    <c:v>1024</c:v>
                  </c:pt>
                  <c:pt idx="42">
                    <c:v>1</c:v>
                  </c:pt>
                  <c:pt idx="43">
                    <c:v>8</c:v>
                  </c:pt>
                  <c:pt idx="44">
                    <c:v>32</c:v>
                  </c:pt>
                  <c:pt idx="45">
                    <c:v>128</c:v>
                  </c:pt>
                  <c:pt idx="46">
                    <c:v>256</c:v>
                  </c:pt>
                  <c:pt idx="47">
                    <c:v>512</c:v>
                  </c:pt>
                  <c:pt idx="48">
                    <c:v>1024</c:v>
                  </c:pt>
                  <c:pt idx="49">
                    <c:v>1</c:v>
                  </c:pt>
                  <c:pt idx="50">
                    <c:v>8</c:v>
                  </c:pt>
                  <c:pt idx="51">
                    <c:v>32</c:v>
                  </c:pt>
                  <c:pt idx="52">
                    <c:v>128</c:v>
                  </c:pt>
                  <c:pt idx="53">
                    <c:v>256</c:v>
                  </c:pt>
                  <c:pt idx="54">
                    <c:v>512</c:v>
                  </c:pt>
                  <c:pt idx="55">
                    <c:v>1024</c:v>
                  </c:pt>
                  <c:pt idx="56">
                    <c:v>1</c:v>
                  </c:pt>
                  <c:pt idx="57">
                    <c:v>8</c:v>
                  </c:pt>
                  <c:pt idx="58">
                    <c:v>32</c:v>
                  </c:pt>
                  <c:pt idx="59">
                    <c:v>128</c:v>
                  </c:pt>
                  <c:pt idx="60">
                    <c:v>256</c:v>
                  </c:pt>
                  <c:pt idx="61">
                    <c:v>512</c:v>
                  </c:pt>
                  <c:pt idx="62">
                    <c:v>1024</c:v>
                  </c:pt>
                  <c:pt idx="63">
                    <c:v>1</c:v>
                  </c:pt>
                  <c:pt idx="64">
                    <c:v>8</c:v>
                  </c:pt>
                  <c:pt idx="65">
                    <c:v>32</c:v>
                  </c:pt>
                  <c:pt idx="66">
                    <c:v>128</c:v>
                  </c:pt>
                  <c:pt idx="67">
                    <c:v>256</c:v>
                  </c:pt>
                  <c:pt idx="68">
                    <c:v>512</c:v>
                  </c:pt>
                  <c:pt idx="69">
                    <c:v>1024</c:v>
                  </c:pt>
                  <c:pt idx="70">
                    <c:v>1</c:v>
                  </c:pt>
                  <c:pt idx="71">
                    <c:v>8</c:v>
                  </c:pt>
                  <c:pt idx="72">
                    <c:v>32</c:v>
                  </c:pt>
                  <c:pt idx="73">
                    <c:v>128</c:v>
                  </c:pt>
                  <c:pt idx="74">
                    <c:v>256</c:v>
                  </c:pt>
                  <c:pt idx="75">
                    <c:v>512</c:v>
                  </c:pt>
                  <c:pt idx="76">
                    <c:v>1024</c:v>
                  </c:pt>
                </c:lvl>
                <c:lvl>
                  <c:pt idx="0">
                    <c:v>1</c:v>
                  </c:pt>
                  <c:pt idx="7">
                    <c:v>128</c:v>
                  </c:pt>
                  <c:pt idx="14">
                    <c:v>512</c:v>
                  </c:pt>
                  <c:pt idx="21">
                    <c:v>1024</c:v>
                  </c:pt>
                  <c:pt idx="28">
                    <c:v>2048</c:v>
                  </c:pt>
                  <c:pt idx="35">
                    <c:v>4096</c:v>
                  </c:pt>
                  <c:pt idx="42">
                    <c:v>8192</c:v>
                  </c:pt>
                  <c:pt idx="49">
                    <c:v>16384</c:v>
                  </c:pt>
                  <c:pt idx="56">
                    <c:v>32768</c:v>
                  </c:pt>
                  <c:pt idx="63">
                    <c:v>65536</c:v>
                  </c:pt>
                  <c:pt idx="70">
                    <c:v>131072</c:v>
                  </c:pt>
                </c:lvl>
              </c:multiLvlStrCache>
            </c:multiLvlStrRef>
          </c:cat>
          <c:val>
            <c:numRef>
              <c:f>'gsl2022'!$E$3:$E$51</c:f>
              <c:numCache>
                <c:formatCode>General</c:formatCode>
                <c:ptCount val="4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7.1428571428571396E-4</c:v>
                </c:pt>
                <c:pt idx="6">
                  <c:v>7.1428571428571396E-4</c:v>
                </c:pt>
                <c:pt idx="7">
                  <c:v>3.1428571428571399E-3</c:v>
                </c:pt>
                <c:pt idx="8">
                  <c:v>3.1428571428571399E-3</c:v>
                </c:pt>
                <c:pt idx="9">
                  <c:v>3.1428571428571399E-3</c:v>
                </c:pt>
                <c:pt idx="10">
                  <c:v>1.44999999999999E-2</c:v>
                </c:pt>
                <c:pt idx="11">
                  <c:v>2.6666666666666599E-2</c:v>
                </c:pt>
                <c:pt idx="12">
                  <c:v>5.3888888888888799E-2</c:v>
                </c:pt>
                <c:pt idx="13">
                  <c:v>0.113444444444444</c:v>
                </c:pt>
                <c:pt idx="14">
                  <c:v>9.75E-3</c:v>
                </c:pt>
                <c:pt idx="15">
                  <c:v>1.0142857142857099E-2</c:v>
                </c:pt>
                <c:pt idx="16">
                  <c:v>0.01</c:v>
                </c:pt>
                <c:pt idx="17">
                  <c:v>3.8888888888888799E-2</c:v>
                </c:pt>
                <c:pt idx="18">
                  <c:v>6.0133333333333303E-2</c:v>
                </c:pt>
                <c:pt idx="19">
                  <c:v>9.4611111111111104E-2</c:v>
                </c:pt>
                <c:pt idx="20">
                  <c:v>0.237222222222222</c:v>
                </c:pt>
                <c:pt idx="21">
                  <c:v>1.46249999999999E-2</c:v>
                </c:pt>
                <c:pt idx="22">
                  <c:v>1.44999999999999E-2</c:v>
                </c:pt>
                <c:pt idx="23">
                  <c:v>1.44999999999999E-2</c:v>
                </c:pt>
                <c:pt idx="24">
                  <c:v>4.7333333333333297E-2</c:v>
                </c:pt>
                <c:pt idx="25">
                  <c:v>6.1363636363636301E-2</c:v>
                </c:pt>
                <c:pt idx="26">
                  <c:v>9.5333333333333298E-2</c:v>
                </c:pt>
                <c:pt idx="27">
                  <c:v>0.36542857142857099</c:v>
                </c:pt>
                <c:pt idx="28">
                  <c:v>1.44999999999999E-2</c:v>
                </c:pt>
                <c:pt idx="29">
                  <c:v>1.4999999999999901E-2</c:v>
                </c:pt>
                <c:pt idx="30">
                  <c:v>1.57777777777777E-2</c:v>
                </c:pt>
                <c:pt idx="31">
                  <c:v>2.81599999999999E-2</c:v>
                </c:pt>
                <c:pt idx="32">
                  <c:v>5.45E-2</c:v>
                </c:pt>
                <c:pt idx="33">
                  <c:v>0.111749999999999</c:v>
                </c:pt>
                <c:pt idx="34">
                  <c:v>0.50138461538461498</c:v>
                </c:pt>
                <c:pt idx="35">
                  <c:v>1.63333333333333E-2</c:v>
                </c:pt>
                <c:pt idx="36">
                  <c:v>1.7090909090909E-2</c:v>
                </c:pt>
                <c:pt idx="37">
                  <c:v>1.38666666666666E-2</c:v>
                </c:pt>
                <c:pt idx="38">
                  <c:v>3.0866666666666601E-2</c:v>
                </c:pt>
                <c:pt idx="39">
                  <c:v>6.6516129032257995E-2</c:v>
                </c:pt>
                <c:pt idx="40">
                  <c:v>0.149230769230769</c:v>
                </c:pt>
                <c:pt idx="41">
                  <c:v>0.61739814814814697</c:v>
                </c:pt>
                <c:pt idx="42">
                  <c:v>1.244E-2</c:v>
                </c:pt>
                <c:pt idx="43">
                  <c:v>1.40454545454545E-2</c:v>
                </c:pt>
                <c:pt idx="44">
                  <c:v>8.7297297297297301E-3</c:v>
                </c:pt>
                <c:pt idx="45">
                  <c:v>3.7777777777777702E-2</c:v>
                </c:pt>
                <c:pt idx="46">
                  <c:v>7.7769230769230702E-2</c:v>
                </c:pt>
                <c:pt idx="47">
                  <c:v>0.17533333333333301</c:v>
                </c:pt>
                <c:pt idx="48">
                  <c:v>0.68740969162995602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0357-4A35-A494-50164322C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823232"/>
        <c:axId val="128822448"/>
      </c:lineChart>
      <c:catAx>
        <c:axId val="12882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#threads (upper), #thread_blocks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(lower)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4544249413214212"/>
              <c:y val="0.879937507017321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2448"/>
        <c:crosses val="autoZero"/>
        <c:auto val="1"/>
        <c:lblAlgn val="ctr"/>
        <c:lblOffset val="100"/>
        <c:noMultiLvlLbl val="0"/>
      </c:catAx>
      <c:valAx>
        <c:axId val="128822448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Utilization</a:t>
                </a:r>
              </a:p>
            </c:rich>
          </c:tx>
          <c:layout>
            <c:manualLayout>
              <c:xMode val="edge"/>
              <c:yMode val="edge"/>
              <c:x val="1.0879308448694829E-2"/>
              <c:y val="9.892600611831879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323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5277438990926668"/>
          <c:y val="3.3906878337225478E-2"/>
          <c:w val="0.14458479438525629"/>
          <c:h val="0.686280244443390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light</a:t>
            </a:r>
          </a:p>
        </c:rich>
      </c:tx>
      <c:layout>
        <c:manualLayout>
          <c:xMode val="edge"/>
          <c:yMode val="edge"/>
          <c:x val="0.44421448276608744"/>
          <c:y val="3.47842853910931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16006397637794"/>
          <c:y val="0.13034666496224315"/>
          <c:w val="0.8131941026902888"/>
          <c:h val="0.582103949335100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CNN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3.8644505128560648E-4"/>
                  <c:y val="1.30117877643674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95-459A-9D45-12FDBF10EA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tool</c:v>
                </c:pt>
                <c:pt idx="1">
                  <c:v>top</c:v>
                </c:pt>
                <c:pt idx="2">
                  <c:v>nvidia-smi</c:v>
                </c:pt>
                <c:pt idx="3">
                  <c:v>dcgm</c:v>
                </c:pt>
                <c:pt idx="4">
                  <c:v>nsys</c:v>
                </c:pt>
                <c:pt idx="5">
                  <c:v>pytorch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9.61</c:v>
                </c:pt>
                <c:pt idx="1">
                  <c:v>9.66</c:v>
                </c:pt>
                <c:pt idx="2">
                  <c:v>9.61</c:v>
                </c:pt>
                <c:pt idx="3">
                  <c:v>9.68</c:v>
                </c:pt>
                <c:pt idx="4">
                  <c:v>9.8800000000000008</c:v>
                </c:pt>
                <c:pt idx="5">
                  <c:v>13.65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84-4C0C-9545-AE4EEF83D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239104"/>
        <c:axId val="99240544"/>
      </c:barChart>
      <c:catAx>
        <c:axId val="992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40544"/>
        <c:crosses val="autoZero"/>
        <c:auto val="1"/>
        <c:lblAlgn val="ctr"/>
        <c:lblOffset val="100"/>
        <c:noMultiLvlLbl val="0"/>
      </c:catAx>
      <c:valAx>
        <c:axId val="9924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chemeClr val="tx1"/>
                    </a:solidFill>
                  </a:rPr>
                  <a:t>Time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 (seconds)</a:t>
                </a:r>
                <a:endParaRPr lang="da-DK" sz="2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391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heavy</a:t>
            </a:r>
          </a:p>
        </c:rich>
      </c:tx>
      <c:layout>
        <c:manualLayout>
          <c:xMode val="edge"/>
          <c:yMode val="edge"/>
          <c:x val="0.479698185139866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168489649479302"/>
          <c:y val="0.13034654914711002"/>
          <c:w val="0.80227350298450606"/>
          <c:h val="0.557642109804767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ResNet50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2.2177374642389832E-3"/>
                  <c:y val="1.0692899914456801E-2"/>
                </c:manualLayout>
              </c:layout>
              <c:tx>
                <c:rich>
                  <a:bodyPr/>
                  <a:lstStyle/>
                  <a:p>
                    <a:fld id="{C9600B1E-9E4B-40BD-AFA6-072B8DBD62C2}" type="VALUE">
                      <a:rPr lang="en-US" sz="1800" b="1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59C-44B2-8BDC-BB611F065D6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41B-461F-AEB5-9A52364A9C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tool</c:v>
                </c:pt>
                <c:pt idx="1">
                  <c:v>top</c:v>
                </c:pt>
                <c:pt idx="2">
                  <c:v>nvidia-smi</c:v>
                </c:pt>
                <c:pt idx="3">
                  <c:v>dcgm</c:v>
                </c:pt>
                <c:pt idx="4">
                  <c:v>nsys</c:v>
                </c:pt>
                <c:pt idx="5">
                  <c:v>pytorch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37.06</c:v>
                </c:pt>
                <c:pt idx="1">
                  <c:v>37.11</c:v>
                </c:pt>
                <c:pt idx="2">
                  <c:v>37.04</c:v>
                </c:pt>
                <c:pt idx="3">
                  <c:v>37.19</c:v>
                </c:pt>
                <c:pt idx="4">
                  <c:v>39.130000000000003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9C-44B2-8BDC-BB611F065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239104"/>
        <c:axId val="99240544"/>
      </c:barChart>
      <c:catAx>
        <c:axId val="992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40544"/>
        <c:crosses val="autoZero"/>
        <c:auto val="1"/>
        <c:lblAlgn val="ctr"/>
        <c:lblOffset val="100"/>
        <c:noMultiLvlLbl val="0"/>
      </c:catAx>
      <c:valAx>
        <c:axId val="9924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noProof="0" dirty="0">
                    <a:solidFill>
                      <a:schemeClr val="tx1"/>
                    </a:solidFill>
                  </a:rPr>
                  <a:t>Time (minutes)</a:t>
                </a:r>
              </a:p>
            </c:rich>
          </c:tx>
          <c:layout>
            <c:manualLayout>
              <c:xMode val="edge"/>
              <c:yMode val="edge"/>
              <c:x val="1.4539451890551336E-2"/>
              <c:y val="0.132408411523409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391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6335798626301419E-2"/>
          <c:y val="2.091194867582083E-2"/>
          <c:w val="0.89642489502824696"/>
          <c:h val="0.45397770072694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'gsl2022'!$N$36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chemeClr val="tx1">
                  <a:alpha val="99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8B96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78-401A-A319-1740A0A67CFC}"/>
              </c:ext>
            </c:extLst>
          </c:dPt>
          <c:dPt>
            <c:idx val="1"/>
            <c:invertIfNegative val="0"/>
            <c:bubble3D val="0"/>
            <c:spPr>
              <a:solidFill>
                <a:srgbClr val="009EE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78-401A-A319-1740A0A67CFC}"/>
              </c:ext>
            </c:extLst>
          </c:dPt>
          <c:dPt>
            <c:idx val="2"/>
            <c:invertIfNegative val="0"/>
            <c:bubble3D val="0"/>
            <c:spPr>
              <a:solidFill>
                <a:srgbClr val="FFCC0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78-401A-A319-1740A0A67CFC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78-401A-A319-1740A0A67CFC}"/>
              </c:ext>
            </c:extLst>
          </c:dPt>
          <c:dPt>
            <c:idx val="4"/>
            <c:invertIfNegative val="0"/>
            <c:bubble3D val="0"/>
            <c:spPr>
              <a:solidFill>
                <a:srgbClr val="708B96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78-401A-A319-1740A0A67CFC}"/>
              </c:ext>
            </c:extLst>
          </c:dPt>
          <c:dPt>
            <c:idx val="5"/>
            <c:invertIfNegative val="0"/>
            <c:bubble3D val="0"/>
            <c:spPr>
              <a:solidFill>
                <a:srgbClr val="009EE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78-401A-A319-1740A0A67CFC}"/>
              </c:ext>
            </c:extLst>
          </c:dPt>
          <c:dPt>
            <c:idx val="6"/>
            <c:invertIfNegative val="0"/>
            <c:bubble3D val="0"/>
            <c:spPr>
              <a:solidFill>
                <a:srgbClr val="FFCC0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78-401A-A319-1740A0A67CFC}"/>
              </c:ext>
            </c:extLst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78-401A-A319-1740A0A67CFC}"/>
              </c:ext>
            </c:extLst>
          </c:dPt>
          <c:dPt>
            <c:idx val="8"/>
            <c:invertIfNegative val="0"/>
            <c:bubble3D val="0"/>
            <c:spPr>
              <a:solidFill>
                <a:srgbClr val="708B96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78-401A-A319-1740A0A67CFC}"/>
              </c:ext>
            </c:extLst>
          </c:dPt>
          <c:dPt>
            <c:idx val="9"/>
            <c:invertIfNegative val="0"/>
            <c:bubble3D val="0"/>
            <c:spPr>
              <a:solidFill>
                <a:srgbClr val="009EE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78-401A-A319-1740A0A67CFC}"/>
              </c:ext>
            </c:extLst>
          </c:dPt>
          <c:dPt>
            <c:idx val="10"/>
            <c:invertIfNegative val="0"/>
            <c:bubble3D val="0"/>
            <c:spPr>
              <a:solidFill>
                <a:srgbClr val="FFCC0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78-401A-A319-1740A0A67CFC}"/>
              </c:ext>
            </c:extLst>
          </c:dPt>
          <c:dPt>
            <c:idx val="11"/>
            <c:invertIfNegative val="0"/>
            <c:bubble3D val="0"/>
            <c:spPr>
              <a:solidFill>
                <a:srgbClr val="7030A0"/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78-401A-A319-1740A0A67CFC}"/>
              </c:ext>
            </c:extLst>
          </c:dPt>
          <c:dPt>
            <c:idx val="12"/>
            <c:invertIfNegative val="0"/>
            <c:bubble3D val="0"/>
            <c:spPr>
              <a:solidFill>
                <a:srgbClr val="708B96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78-401A-A319-1740A0A67CFC}"/>
              </c:ext>
            </c:extLst>
          </c:dPt>
          <c:dPt>
            <c:idx val="13"/>
            <c:invertIfNegative val="0"/>
            <c:bubble3D val="0"/>
            <c:spPr>
              <a:solidFill>
                <a:srgbClr val="009EE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78-401A-A319-1740A0A67CFC}"/>
              </c:ext>
            </c:extLst>
          </c:dPt>
          <c:dPt>
            <c:idx val="14"/>
            <c:invertIfNegative val="0"/>
            <c:bubble3D val="0"/>
            <c:spPr>
              <a:solidFill>
                <a:srgbClr val="FFCC0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B78-401A-A319-1740A0A67CFC}"/>
              </c:ext>
            </c:extLst>
          </c:dPt>
          <c:dPt>
            <c:idx val="15"/>
            <c:invertIfNegative val="0"/>
            <c:bubble3D val="0"/>
            <c:spPr>
              <a:solidFill>
                <a:srgbClr val="708B96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B78-401A-A319-1740A0A67CFC}"/>
              </c:ext>
            </c:extLst>
          </c:dPt>
          <c:dPt>
            <c:idx val="16"/>
            <c:invertIfNegative val="0"/>
            <c:bubble3D val="0"/>
            <c:spPr>
              <a:solidFill>
                <a:srgbClr val="009EE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B78-401A-A319-1740A0A67CFC}"/>
              </c:ext>
            </c:extLst>
          </c:dPt>
          <c:dPt>
            <c:idx val="17"/>
            <c:invertIfNegative val="0"/>
            <c:bubble3D val="0"/>
            <c:spPr>
              <a:solidFill>
                <a:srgbClr val="FFCC0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B78-401A-A319-1740A0A67CFC}"/>
              </c:ext>
            </c:extLst>
          </c:dPt>
          <c:dPt>
            <c:idx val="18"/>
            <c:invertIfNegative val="0"/>
            <c:bubble3D val="0"/>
            <c:spPr>
              <a:solidFill>
                <a:srgbClr val="708B96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B78-401A-A319-1740A0A67CFC}"/>
              </c:ext>
            </c:extLst>
          </c:dPt>
          <c:dPt>
            <c:idx val="19"/>
            <c:invertIfNegative val="0"/>
            <c:bubble3D val="0"/>
            <c:spPr>
              <a:solidFill>
                <a:srgbClr val="009EE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B78-401A-A319-1740A0A67CFC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00">
                  <a:lumMod val="20000"/>
                  <a:lumOff val="80000"/>
                </a:srgbClr>
              </a:solidFill>
              <a:ln>
                <a:solidFill>
                  <a:schemeClr val="tx1">
                    <a:alpha val="9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B78-401A-A319-1740A0A67CFC}"/>
              </c:ext>
            </c:extLst>
          </c:dPt>
          <c:cat>
            <c:multiLvlStrRef>
              <c:f>'gsl2022'!$K$37:$M$57</c:f>
              <c:multiLvlStrCache>
                <c:ptCount val="21"/>
                <c:lvl>
                  <c:pt idx="0">
                    <c:v>dcgm</c:v>
                  </c:pt>
                  <c:pt idx="1">
                    <c:v>nvidia-smi</c:v>
                  </c:pt>
                  <c:pt idx="2">
                    <c:v>nsys</c:v>
                  </c:pt>
                  <c:pt idx="3">
                    <c:v>pytorch</c:v>
                  </c:pt>
                  <c:pt idx="4">
                    <c:v>dcgm</c:v>
                  </c:pt>
                  <c:pt idx="5">
                    <c:v>nvidia-smi</c:v>
                  </c:pt>
                  <c:pt idx="6">
                    <c:v>nsys</c:v>
                  </c:pt>
                  <c:pt idx="7">
                    <c:v>pytorch</c:v>
                  </c:pt>
                  <c:pt idx="8">
                    <c:v>dcgm</c:v>
                  </c:pt>
                  <c:pt idx="9">
                    <c:v>nvidia-smi</c:v>
                  </c:pt>
                  <c:pt idx="10">
                    <c:v>nsys</c:v>
                  </c:pt>
                  <c:pt idx="11">
                    <c:v>pytorch</c:v>
                  </c:pt>
                  <c:pt idx="12">
                    <c:v>dcgm</c:v>
                  </c:pt>
                  <c:pt idx="13">
                    <c:v>nvidia-smi</c:v>
                  </c:pt>
                  <c:pt idx="14">
                    <c:v>nsys</c:v>
                  </c:pt>
                  <c:pt idx="15">
                    <c:v>dcgm</c:v>
                  </c:pt>
                  <c:pt idx="16">
                    <c:v>nvidia-smi</c:v>
                  </c:pt>
                  <c:pt idx="17">
                    <c:v>nsys</c:v>
                  </c:pt>
                  <c:pt idx="18">
                    <c:v>dcgm</c:v>
                  </c:pt>
                  <c:pt idx="19">
                    <c:v>nvidia-smi</c:v>
                  </c:pt>
                  <c:pt idx="20">
                    <c:v>nsys</c:v>
                  </c:pt>
                </c:lvl>
                <c:lvl>
                  <c:pt idx="0">
                    <c:v>SMACT</c:v>
                  </c:pt>
                  <c:pt idx="4">
                    <c:v>SMOCC</c:v>
                  </c:pt>
                  <c:pt idx="8">
                    <c:v>DRAMA</c:v>
                  </c:pt>
                  <c:pt idx="12">
                    <c:v>SMACT</c:v>
                  </c:pt>
                  <c:pt idx="15">
                    <c:v>SMOCC</c:v>
                  </c:pt>
                  <c:pt idx="18">
                    <c:v>DRAMA</c:v>
                  </c:pt>
                </c:lvl>
                <c:lvl>
                  <c:pt idx="0">
                    <c:v>light</c:v>
                  </c:pt>
                  <c:pt idx="12">
                    <c:v>heavy</c:v>
                  </c:pt>
                </c:lvl>
              </c:multiLvlStrCache>
            </c:multiLvlStrRef>
          </c:cat>
          <c:val>
            <c:numRef>
              <c:f>'gsl2022'!$N$37:$N$57</c:f>
              <c:numCache>
                <c:formatCode>General</c:formatCode>
                <c:ptCount val="21"/>
                <c:pt idx="0">
                  <c:v>7.0059999999999997E-2</c:v>
                </c:pt>
                <c:pt idx="1">
                  <c:v>6.9839999999999999E-2</c:v>
                </c:pt>
                <c:pt idx="2">
                  <c:v>6.7250000000000004E-2</c:v>
                </c:pt>
                <c:pt idx="3">
                  <c:v>5.7305555555555499E-2</c:v>
                </c:pt>
                <c:pt idx="4">
                  <c:v>2.9559999999999999E-2</c:v>
                </c:pt>
                <c:pt idx="5">
                  <c:v>2.9399999999999898E-2</c:v>
                </c:pt>
                <c:pt idx="6">
                  <c:v>2.9446428571428498E-2</c:v>
                </c:pt>
                <c:pt idx="7">
                  <c:v>2.5124999999999901E-2</c:v>
                </c:pt>
                <c:pt idx="8">
                  <c:v>1.5720000000000001E-2</c:v>
                </c:pt>
                <c:pt idx="9">
                  <c:v>1.558E-2</c:v>
                </c:pt>
                <c:pt idx="10">
                  <c:v>1.4125E-2</c:v>
                </c:pt>
                <c:pt idx="11">
                  <c:v>1.0930555555555501E-2</c:v>
                </c:pt>
                <c:pt idx="12">
                  <c:v>0.53516412298164195</c:v>
                </c:pt>
                <c:pt idx="13">
                  <c:v>0.548562853907134</c:v>
                </c:pt>
                <c:pt idx="14">
                  <c:v>0.55617219589257605</c:v>
                </c:pt>
                <c:pt idx="15">
                  <c:v>0.298003096660031</c:v>
                </c:pt>
                <c:pt idx="16">
                  <c:v>0.30542763306908099</c:v>
                </c:pt>
                <c:pt idx="17">
                  <c:v>0.31065132024373798</c:v>
                </c:pt>
                <c:pt idx="18">
                  <c:v>0.41470957752709497</c:v>
                </c:pt>
                <c:pt idx="19">
                  <c:v>0.42524915062287499</c:v>
                </c:pt>
                <c:pt idx="20">
                  <c:v>0.42397743173098501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AB78-401A-A319-1740A0A67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97472"/>
        <c:axId val="1891020656"/>
      </c:barChart>
      <c:scatterChart>
        <c:scatterStyle val="lineMarker"/>
        <c:varyColors val="0"/>
        <c:ser>
          <c:idx val="1"/>
          <c:order val="1"/>
          <c:tx>
            <c:strRef>
              <c:f>'gsl2022'!$O$36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multiLvlStrRef>
              <c:f>'gsl2022'!$K$37:$M$57</c:f>
              <c:multiLvlStrCache>
                <c:ptCount val="21"/>
                <c:lvl>
                  <c:pt idx="0">
                    <c:v>dcgm</c:v>
                  </c:pt>
                  <c:pt idx="1">
                    <c:v>nvidia-smi</c:v>
                  </c:pt>
                  <c:pt idx="2">
                    <c:v>nsys</c:v>
                  </c:pt>
                  <c:pt idx="3">
                    <c:v>pytorch</c:v>
                  </c:pt>
                  <c:pt idx="4">
                    <c:v>dcgm</c:v>
                  </c:pt>
                  <c:pt idx="5">
                    <c:v>nvidia-smi</c:v>
                  </c:pt>
                  <c:pt idx="6">
                    <c:v>nsys</c:v>
                  </c:pt>
                  <c:pt idx="7">
                    <c:v>pytorch</c:v>
                  </c:pt>
                  <c:pt idx="8">
                    <c:v>dcgm</c:v>
                  </c:pt>
                  <c:pt idx="9">
                    <c:v>nvidia-smi</c:v>
                  </c:pt>
                  <c:pt idx="10">
                    <c:v>nsys</c:v>
                  </c:pt>
                  <c:pt idx="11">
                    <c:v>pytorch</c:v>
                  </c:pt>
                  <c:pt idx="12">
                    <c:v>dcgm</c:v>
                  </c:pt>
                  <c:pt idx="13">
                    <c:v>nvidia-smi</c:v>
                  </c:pt>
                  <c:pt idx="14">
                    <c:v>nsys</c:v>
                  </c:pt>
                  <c:pt idx="15">
                    <c:v>dcgm</c:v>
                  </c:pt>
                  <c:pt idx="16">
                    <c:v>nvidia-smi</c:v>
                  </c:pt>
                  <c:pt idx="17">
                    <c:v>nsys</c:v>
                  </c:pt>
                  <c:pt idx="18">
                    <c:v>dcgm</c:v>
                  </c:pt>
                  <c:pt idx="19">
                    <c:v>nvidia-smi</c:v>
                  </c:pt>
                  <c:pt idx="20">
                    <c:v>nsys</c:v>
                  </c:pt>
                </c:lvl>
                <c:lvl>
                  <c:pt idx="0">
                    <c:v>SMACT</c:v>
                  </c:pt>
                  <c:pt idx="4">
                    <c:v>SMOCC</c:v>
                  </c:pt>
                  <c:pt idx="8">
                    <c:v>DRAMA</c:v>
                  </c:pt>
                  <c:pt idx="12">
                    <c:v>SMACT</c:v>
                  </c:pt>
                  <c:pt idx="15">
                    <c:v>SMOCC</c:v>
                  </c:pt>
                  <c:pt idx="18">
                    <c:v>DRAMA</c:v>
                  </c:pt>
                </c:lvl>
                <c:lvl>
                  <c:pt idx="0">
                    <c:v>light</c:v>
                  </c:pt>
                  <c:pt idx="12">
                    <c:v>heavy</c:v>
                  </c:pt>
                </c:lvl>
              </c:multiLvlStrCache>
            </c:multiLvlStrRef>
          </c:xVal>
          <c:yVal>
            <c:numRef>
              <c:f>'gsl2022'!$O$37:$O$57</c:f>
              <c:numCache>
                <c:formatCode>General</c:formatCode>
                <c:ptCount val="21"/>
                <c:pt idx="0">
                  <c:v>0.1</c:v>
                </c:pt>
                <c:pt idx="1">
                  <c:v>0.10100000000000001</c:v>
                </c:pt>
                <c:pt idx="2">
                  <c:v>0.106</c:v>
                </c:pt>
                <c:pt idx="3">
                  <c:v>7.2999999999999995E-2</c:v>
                </c:pt>
                <c:pt idx="4">
                  <c:v>4.2000000000000003E-2</c:v>
                </c:pt>
                <c:pt idx="5">
                  <c:v>4.2000000000000003E-2</c:v>
                </c:pt>
                <c:pt idx="6">
                  <c:v>4.5999999999999999E-2</c:v>
                </c:pt>
                <c:pt idx="7">
                  <c:v>3.2000000000000001E-2</c:v>
                </c:pt>
                <c:pt idx="8">
                  <c:v>1.9E-2</c:v>
                </c:pt>
                <c:pt idx="9">
                  <c:v>1.9E-2</c:v>
                </c:pt>
                <c:pt idx="10">
                  <c:v>1.9E-2</c:v>
                </c:pt>
                <c:pt idx="11">
                  <c:v>1.2999999999999999E-2</c:v>
                </c:pt>
                <c:pt idx="12">
                  <c:v>0.88500000000000001</c:v>
                </c:pt>
                <c:pt idx="13">
                  <c:v>0.88500000000000001</c:v>
                </c:pt>
                <c:pt idx="14">
                  <c:v>0.86799999999999999</c:v>
                </c:pt>
                <c:pt idx="15">
                  <c:v>0.497</c:v>
                </c:pt>
                <c:pt idx="16">
                  <c:v>0.495</c:v>
                </c:pt>
                <c:pt idx="17">
                  <c:v>0.48799999999999999</c:v>
                </c:pt>
                <c:pt idx="18">
                  <c:v>0.61699999999999999</c:v>
                </c:pt>
                <c:pt idx="19">
                  <c:v>0.61399999999999999</c:v>
                </c:pt>
                <c:pt idx="20">
                  <c:v>0.59099999999999997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B-AB78-401A-A319-1740A0A67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597472"/>
        <c:axId val="1891020656"/>
      </c:scatterChart>
      <c:catAx>
        <c:axId val="10659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sz="2000"/>
                  <a:t>tool,</a:t>
                </a:r>
                <a:r>
                  <a:rPr lang="da-DK" sz="2000" baseline="0"/>
                  <a:t> metric, model size from top to bottom</a:t>
                </a:r>
                <a:endParaRPr lang="da-DK" sz="2000"/>
              </a:p>
            </c:rich>
          </c:tx>
          <c:layout>
            <c:manualLayout>
              <c:xMode val="edge"/>
              <c:yMode val="edge"/>
              <c:x val="0.25684031113947181"/>
              <c:y val="0.9201370124442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020656"/>
        <c:crosses val="autoZero"/>
        <c:auto val="1"/>
        <c:lblAlgn val="ctr"/>
        <c:lblOffset val="100"/>
        <c:noMultiLvlLbl val="0"/>
      </c:catAx>
      <c:valAx>
        <c:axId val="18910206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sz="1800">
                    <a:solidFill>
                      <a:schemeClr val="tx1"/>
                    </a:solidFill>
                  </a:rPr>
                  <a:t>Utilization</a:t>
                </a:r>
              </a:p>
            </c:rich>
          </c:tx>
          <c:layout>
            <c:manualLayout>
              <c:xMode val="edge"/>
              <c:yMode val="edge"/>
              <c:x val="6.4188361041398877E-4"/>
              <c:y val="0.1685501074356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9747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10323129317542726"/>
          <c:y val="8.6204486255168911E-2"/>
          <c:w val="0.12317667904260081"/>
          <c:h val="0.180910091299591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25ABE93-8C49-4E1F-83FD-14E627FE9925}" type="datetimeFigureOut">
              <a:rPr lang="da-DK" smtClean="0"/>
              <a:t>04-05-2023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9B4C1AA-D80B-4E06-AFDE-4A932BBFAF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92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548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09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55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77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385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283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452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699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926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5693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4C1AA-D80B-4E06-AFDE-4A932BBFAF90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60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E673-E667-4709-ADC8-CA6E99018F80}" type="datetime1">
              <a:rPr lang="da-DK" smtClean="0"/>
              <a:t>04-05-2023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2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1EBE-DE75-4E73-9CCF-E0F7FD8543DB}" type="datetime1">
              <a:rPr lang="da-DK" smtClean="0"/>
              <a:t>04-05-2023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871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B8E2-A71E-4115-8BA7-DE7C3666D17E}" type="datetime1">
              <a:rPr lang="da-DK" smtClean="0"/>
              <a:t>04-05-2023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34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91440">
              <a:defRPr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A609-0147-44C1-AA77-6CC106D088D1}" type="datetime1">
              <a:rPr lang="da-DK" smtClean="0"/>
              <a:t>04-05-2023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66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6717-20D5-4DBD-B1A0-020837DA0996}" type="datetime1">
              <a:rPr lang="da-DK" smtClean="0"/>
              <a:t>04-05-2023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585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3211-9D43-41E3-A694-9F495184F6C7}" type="datetime1">
              <a:rPr lang="da-DK" smtClean="0"/>
              <a:t>04-05-2023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69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C84F-BA47-4E6E-B852-19D8BEB3FA2C}" type="datetime1">
              <a:rPr lang="da-DK" smtClean="0"/>
              <a:t>04-05-2023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65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2153-C4E5-411F-A8FA-1B3997362847}" type="datetime1">
              <a:rPr lang="da-DK" smtClean="0"/>
              <a:t>04-05-2023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999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5A6B-64AE-4781-9395-87EC3AF4EF26}" type="datetime1">
              <a:rPr lang="da-DK" smtClean="0"/>
              <a:t>04-05-2023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319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78A-4D19-4547-855B-AF1BE8CC78BD}" type="datetime1">
              <a:rPr lang="da-DK" smtClean="0"/>
              <a:t>04-05-2023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374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5AD2-29C7-428B-BB15-D73BA1E31FAC}" type="datetime1">
              <a:rPr lang="da-DK" smtClean="0"/>
              <a:t>04-05-2023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1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13" y="1596820"/>
            <a:ext cx="10960652" cy="457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E6F9-C74A-42EB-BF5E-AD9B40676BBF}" type="datetime1">
              <a:rPr lang="da-DK" smtClean="0"/>
              <a:t>04-05-2023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5486" y="64932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85EA-91F7-4853-A1CB-FDA3F6660734}" type="slidenum">
              <a:rPr lang="da-DK" smtClean="0"/>
              <a:t>‹#›</a:t>
            </a:fld>
            <a:endParaRPr lang="da-DK"/>
          </a:p>
        </p:txBody>
      </p:sp>
      <p:grpSp>
        <p:nvGrpSpPr>
          <p:cNvPr id="7" name="Grupper 10"/>
          <p:cNvGrpSpPr>
            <a:grpSpLocks noChangeAspect="1"/>
          </p:cNvGrpSpPr>
          <p:nvPr userDrawn="1"/>
        </p:nvGrpSpPr>
        <p:grpSpPr bwMode="auto">
          <a:xfrm>
            <a:off x="9671427" y="0"/>
            <a:ext cx="2520573" cy="274320"/>
            <a:chOff x="0" y="6340475"/>
            <a:chExt cx="3377003" cy="366713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6340475"/>
              <a:ext cx="3377003" cy="36671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endParaRPr lang="x-none" altLang="x-none" sz="1800">
                <a:latin typeface="Calibri" charset="0"/>
              </a:endParaRPr>
            </a:p>
          </p:txBody>
        </p:sp>
        <p:pic>
          <p:nvPicPr>
            <p:cNvPr id="9" name="Billede 20" descr="Engelsk IT-Uni logo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8" y="6439154"/>
              <a:ext cx="3147987" cy="168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13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" algn="l" defTabSz="914400" rtl="0" eaLnBrk="1" latinLnBrk="0" hangingPunct="1">
        <a:lnSpc>
          <a:spcPct val="100000"/>
        </a:lnSpc>
        <a:spcBef>
          <a:spcPts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sya.dk/" TargetMode="External"/><Relationship Id="rId3" Type="http://schemas.openxmlformats.org/officeDocument/2006/relationships/hyperlink" Target="mailto:ehyo@itu.dk" TargetMode="External"/><Relationship Id="rId7" Type="http://schemas.openxmlformats.org/officeDocument/2006/relationships/hyperlink" Target="http://www.itu.dk/" TargetMode="External"/><Relationship Id="rId12" Type="http://schemas.openxmlformats.org/officeDocument/2006/relationships/hyperlink" Target="https://dff.d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hyperlink" Target="mailto:pito@itu.dk" TargetMode="External"/><Relationship Id="rId10" Type="http://schemas.openxmlformats.org/officeDocument/2006/relationships/hyperlink" Target="https://rad.itu.dk/" TargetMode="External"/><Relationship Id="rId4" Type="http://schemas.openxmlformats.org/officeDocument/2006/relationships/hyperlink" Target="mailto:titr@itu.dk" TargetMode="External"/><Relationship Id="rId9" Type="http://schemas.openxmlformats.org/officeDocument/2006/relationships/hyperlink" Target="https://twitter.com/dasyaIT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1560" y="1477818"/>
            <a:ext cx="10969360" cy="25089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+mn-lt"/>
              </a:rPr>
              <a:t>Profiling &amp; Monitoring</a:t>
            </a:r>
            <a:br>
              <a:rPr lang="en-US" sz="5400" b="1" dirty="0">
                <a:latin typeface="+mn-lt"/>
              </a:rPr>
            </a:br>
            <a:r>
              <a:rPr lang="en-US" sz="5400" b="1" dirty="0">
                <a:latin typeface="+mn-lt"/>
              </a:rPr>
              <a:t>Deep Learning Training Tasks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4294967295"/>
          </p:nvPr>
        </p:nvSpPr>
        <p:spPr>
          <a:xfrm>
            <a:off x="611560" y="4039777"/>
            <a:ext cx="10969360" cy="1823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i="1" dirty="0"/>
              <a:t>Ehsan Yousefzadeh-Asl-Miandoab (</a:t>
            </a:r>
            <a:r>
              <a:rPr lang="en-US" b="1" i="1" dirty="0">
                <a:hlinkClick r:id="rId3"/>
              </a:rPr>
              <a:t>ehyo@itu.dk</a:t>
            </a:r>
            <a:r>
              <a:rPr lang="en-US" sz="3600" i="1" dirty="0"/>
              <a:t>)</a:t>
            </a:r>
            <a:r>
              <a:rPr lang="en-US" sz="3600" b="1" i="1" dirty="0"/>
              <a:t>,</a:t>
            </a:r>
            <a:br>
              <a:rPr lang="en-US" sz="3600" b="1" i="1" dirty="0"/>
            </a:br>
            <a:r>
              <a:rPr lang="en-US" sz="3600" i="1" dirty="0"/>
              <a:t>Ties Robroek (</a:t>
            </a:r>
            <a:r>
              <a:rPr lang="en-US" i="1" dirty="0">
                <a:hlinkClick r:id="rId4"/>
              </a:rPr>
              <a:t>titr@itu.dk</a:t>
            </a:r>
            <a:r>
              <a:rPr lang="en-US" sz="3600" i="1" dirty="0"/>
              <a:t>), Pınar Tözün (</a:t>
            </a:r>
            <a:r>
              <a:rPr lang="en-US" i="1" dirty="0">
                <a:hlinkClick r:id="rId5"/>
              </a:rPr>
              <a:t>pito@itu.dk</a:t>
            </a:r>
            <a:r>
              <a:rPr lang="en-US" sz="3600" i="1" dirty="0"/>
              <a:t>)</a:t>
            </a:r>
          </a:p>
          <a:p>
            <a:pPr marL="0" indent="0" algn="ctr">
              <a:buNone/>
            </a:pPr>
            <a:r>
              <a:rPr lang="en-US" sz="3200" i="1" dirty="0"/>
              <a:t>IT University of Copenhagen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" y="4308"/>
            <a:ext cx="2293166" cy="7315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44767" y="308370"/>
            <a:ext cx="1436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7"/>
              </a:rPr>
              <a:t>www.itu.dk</a:t>
            </a:r>
            <a:r>
              <a:rPr lang="en-US" sz="2000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5487" y="606390"/>
            <a:ext cx="174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8"/>
              </a:rPr>
              <a:t>www.dasya.dk</a:t>
            </a:r>
            <a:r>
              <a:rPr lang="en-US" sz="2000" dirty="0"/>
              <a:t> </a:t>
            </a:r>
          </a:p>
          <a:p>
            <a:r>
              <a:rPr lang="en-US" sz="2000" dirty="0"/>
              <a:t>  </a:t>
            </a:r>
            <a:r>
              <a:rPr lang="en-US" sz="2000" dirty="0">
                <a:hlinkClick r:id="rId9"/>
              </a:rPr>
              <a:t>@</a:t>
            </a:r>
            <a:r>
              <a:rPr lang="en-US" sz="2000" dirty="0" err="1">
                <a:hlinkClick r:id="rId9"/>
              </a:rPr>
              <a:t>dasyaITU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26" y="6443764"/>
            <a:ext cx="5538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  <a:r>
              <a:rPr lang="en-US" sz="2000" dirty="0" err="1"/>
              <a:t>EuroMLSys</a:t>
            </a:r>
            <a:r>
              <a:rPr lang="en-US" sz="2000" dirty="0"/>
              <a:t> workshop – </a:t>
            </a:r>
            <a:r>
              <a:rPr lang="en-US" sz="2000" dirty="0" err="1"/>
              <a:t>EuroSys</a:t>
            </a:r>
            <a:r>
              <a:rPr lang="en-US" sz="2000" dirty="0"/>
              <a:t> ’23, Rome, Italy</a:t>
            </a:r>
            <a:endParaRPr lang="da-DK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3739" y="6443764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08/05/2023</a:t>
            </a:r>
            <a:endParaRPr lang="da-DK" sz="2000" dirty="0"/>
          </a:p>
        </p:txBody>
      </p:sp>
      <p:sp>
        <p:nvSpPr>
          <p:cNvPr id="4" name="Rectangle 3"/>
          <p:cNvSpPr/>
          <p:nvPr/>
        </p:nvSpPr>
        <p:spPr>
          <a:xfrm>
            <a:off x="3527824" y="87521"/>
            <a:ext cx="1220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Viner Hand ITC" panose="03070502030502020203" pitchFamily="66" charset="0"/>
              </a:rPr>
              <a:t>RAD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3113319" y="612831"/>
            <a:ext cx="2049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10"/>
              </a:rPr>
              <a:t>https://rad.itu.dk</a:t>
            </a:r>
            <a:r>
              <a:rPr lang="en-US" sz="2000" dirty="0"/>
              <a:t> </a:t>
            </a:r>
          </a:p>
        </p:txBody>
      </p:sp>
      <p:pic>
        <p:nvPicPr>
          <p:cNvPr id="2" name="Picture 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4308F80E-AFD4-DF8D-871C-E0CCF9795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36" y="133480"/>
            <a:ext cx="1781211" cy="570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BC177F-90F8-7111-A84F-1B1C089B7FF5}"/>
              </a:ext>
            </a:extLst>
          </p:cNvPr>
          <p:cNvSpPr txBox="1"/>
          <p:nvPr/>
        </p:nvSpPr>
        <p:spPr>
          <a:xfrm>
            <a:off x="7149686" y="762240"/>
            <a:ext cx="8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12"/>
              </a:rPr>
              <a:t>d</a:t>
            </a:r>
            <a:r>
              <a:rPr lang="en-DK" dirty="0">
                <a:hlinkClick r:id="rId12"/>
              </a:rPr>
              <a:t>ff.dk</a:t>
            </a:r>
            <a:r>
              <a:rPr lang="en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26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377-68DC-201D-E8ED-ADE16A67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964"/>
            <a:ext cx="10802679" cy="684696"/>
          </a:xfrm>
        </p:spPr>
        <p:txBody>
          <a:bodyPr>
            <a:normAutofit fontScale="90000"/>
          </a:bodyPr>
          <a:lstStyle/>
          <a:p>
            <a:r>
              <a:rPr lang="en-US" dirty="0"/>
              <a:t>CPU memory overhead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3A64-5981-6822-A0FD-6894726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10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67BD6-496E-EB96-AEA2-EEFB3644F9A0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502B6-687F-4E92-4128-19BCC0A6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2" y="1950528"/>
            <a:ext cx="5919878" cy="297437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7A7A86-C68C-12DD-EFEB-A400128F66DC}"/>
              </a:ext>
            </a:extLst>
          </p:cNvPr>
          <p:cNvSpPr txBox="1">
            <a:spLocks/>
          </p:cNvSpPr>
          <p:nvPr/>
        </p:nvSpPr>
        <p:spPr>
          <a:xfrm>
            <a:off x="1555991" y="1352676"/>
            <a:ext cx="3447732" cy="41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 processes</a:t>
            </a:r>
            <a:endParaRPr lang="da-DK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4A20AE-3F71-EAAA-462C-71CD9097F16A}"/>
              </a:ext>
            </a:extLst>
          </p:cNvPr>
          <p:cNvSpPr txBox="1">
            <a:spLocks/>
          </p:cNvSpPr>
          <p:nvPr/>
        </p:nvSpPr>
        <p:spPr>
          <a:xfrm>
            <a:off x="7721620" y="1352674"/>
            <a:ext cx="3447732" cy="41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Tools’ processes</a:t>
            </a:r>
            <a:endParaRPr lang="da-D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8C017-CB36-4E93-9B4D-72A5DD726A94}"/>
              </a:ext>
            </a:extLst>
          </p:cNvPr>
          <p:cNvSpPr/>
          <p:nvPr/>
        </p:nvSpPr>
        <p:spPr>
          <a:xfrm>
            <a:off x="124460" y="5271575"/>
            <a:ext cx="11762739" cy="684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Memory overhead of profiling tools is also higher than monitoring tools’! </a:t>
            </a:r>
            <a:endParaRPr lang="da-DK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4184C7-92F4-6597-BB60-0D6CA83B5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0529"/>
            <a:ext cx="5707452" cy="296725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253D48-9832-5AD9-5C46-2A1EE8316661}"/>
              </a:ext>
            </a:extLst>
          </p:cNvPr>
          <p:cNvCxnSpPr/>
          <p:nvPr/>
        </p:nvCxnSpPr>
        <p:spPr>
          <a:xfrm>
            <a:off x="1780032" y="1653529"/>
            <a:ext cx="0" cy="35509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0AA1B4-D000-5CDE-4666-2115C80779C6}"/>
              </a:ext>
            </a:extLst>
          </p:cNvPr>
          <p:cNvCxnSpPr/>
          <p:nvPr/>
        </p:nvCxnSpPr>
        <p:spPr>
          <a:xfrm>
            <a:off x="10515600" y="1586303"/>
            <a:ext cx="0" cy="35509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65DE0B-562D-C273-142E-C7C6282C85C2}"/>
              </a:ext>
            </a:extLst>
          </p:cNvPr>
          <p:cNvSpPr txBox="1"/>
          <p:nvPr/>
        </p:nvSpPr>
        <p:spPr>
          <a:xfrm>
            <a:off x="5003723" y="717681"/>
            <a:ext cx="189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Light model</a:t>
            </a:r>
          </a:p>
        </p:txBody>
      </p:sp>
    </p:spTree>
    <p:extLst>
      <p:ext uri="{BB962C8B-B14F-4D97-AF65-F5344CB8AC3E}">
        <p14:creationId xmlns:p14="http://schemas.microsoft.com/office/powerpoint/2010/main" val="19774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377-68DC-201D-E8ED-ADE16A67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155"/>
            <a:ext cx="10949651" cy="684696"/>
          </a:xfrm>
        </p:spPr>
        <p:txBody>
          <a:bodyPr>
            <a:normAutofit fontScale="90000"/>
          </a:bodyPr>
          <a:lstStyle/>
          <a:p>
            <a:r>
              <a:rPr lang="en-US" dirty="0"/>
              <a:t>GPU overhead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3A64-5981-6822-A0FD-6894726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11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B154E-2E9A-7E22-5023-E7588C4BB659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45C2EA-0AF3-7A66-6C32-189A62EE30AD}"/>
              </a:ext>
            </a:extLst>
          </p:cNvPr>
          <p:cNvSpPr/>
          <p:nvPr/>
        </p:nvSpPr>
        <p:spPr>
          <a:xfrm>
            <a:off x="1949355" y="5580636"/>
            <a:ext cx="8293290" cy="684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GPU overhead of all the tools is negligible!</a:t>
            </a:r>
            <a:endParaRPr lang="da-DK" sz="28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6585041-A8B8-DF07-111B-D0F3B385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25931"/>
              </p:ext>
            </p:extLst>
          </p:nvPr>
        </p:nvGraphicFramePr>
        <p:xfrm>
          <a:off x="1451910" y="1037941"/>
          <a:ext cx="8645769" cy="4359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32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F13C-3666-FB95-2DAE-4D8A23B4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Insights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2721F-44D6-7497-4EE0-56889F6E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48" y="701479"/>
            <a:ext cx="10960652" cy="54816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model level optimization purposes</a:t>
            </a:r>
          </a:p>
          <a:p>
            <a:pPr lvl="1"/>
            <a:r>
              <a:rPr lang="en-US" dirty="0"/>
              <a:t>Use framework specific profilers</a:t>
            </a:r>
          </a:p>
          <a:p>
            <a:pPr lvl="1"/>
            <a:endParaRPr lang="en-US" dirty="0"/>
          </a:p>
          <a:p>
            <a:r>
              <a:rPr lang="en-US" dirty="0"/>
              <a:t>For digging deeper into OS and system</a:t>
            </a:r>
          </a:p>
          <a:p>
            <a:pPr lvl="1"/>
            <a:r>
              <a:rPr lang="en-US" dirty="0"/>
              <a:t>Use Nsight Systems</a:t>
            </a:r>
          </a:p>
          <a:p>
            <a:pPr lvl="1"/>
            <a:endParaRPr lang="en-US" dirty="0"/>
          </a:p>
          <a:p>
            <a:r>
              <a:rPr lang="en-US" dirty="0"/>
              <a:t>For kernel-level optimizations</a:t>
            </a:r>
          </a:p>
          <a:p>
            <a:pPr lvl="1"/>
            <a:r>
              <a:rPr lang="en-US" dirty="0"/>
              <a:t>Use Nsight Compute</a:t>
            </a:r>
          </a:p>
          <a:p>
            <a:pPr lvl="1"/>
            <a:endParaRPr lang="en-US" dirty="0"/>
          </a:p>
          <a:p>
            <a:r>
              <a:rPr lang="en-US" dirty="0"/>
              <a:t>Profile the needed amount of code for a reasonable range of time</a:t>
            </a:r>
          </a:p>
          <a:p>
            <a:pPr lvl="1"/>
            <a:r>
              <a:rPr lang="en-US" dirty="0"/>
              <a:t>Profiling for an iteration might be enough to show the behavior of training a model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online decision-making purposes</a:t>
            </a:r>
          </a:p>
          <a:p>
            <a:pPr lvl="1"/>
            <a:r>
              <a:rPr lang="en-US" dirty="0"/>
              <a:t>Use monitoring tools with representative fine-grained metrics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7B0A-A413-5C43-648F-1871B774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12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10FDA1-806D-0D6D-7DFF-AF735E93DD42}"/>
              </a:ext>
            </a:extLst>
          </p:cNvPr>
          <p:cNvSpPr txBox="1">
            <a:spLocks/>
          </p:cNvSpPr>
          <p:nvPr/>
        </p:nvSpPr>
        <p:spPr>
          <a:xfrm>
            <a:off x="7689792" y="5802646"/>
            <a:ext cx="4200698" cy="9937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marL="9144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74853-3EFC-1506-1BF8-C594C4887825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</p:spTree>
    <p:extLst>
      <p:ext uri="{BB962C8B-B14F-4D97-AF65-F5344CB8AC3E}">
        <p14:creationId xmlns:p14="http://schemas.microsoft.com/office/powerpoint/2010/main" val="2257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064BD-738A-78E6-1FB9-DA19B04C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B090-F487-D2FC-AB8B-7A27B9B2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978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127F-14CD-2508-235C-CCFFE253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GPU Utilization Metrics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938D7-7CE1-622A-4296-54672833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14</a:t>
            </a:fld>
            <a:endParaRPr lang="da-DK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3E7545E-9369-CAAB-18DC-BEA9A7BAA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02426"/>
            <a:ext cx="12187992" cy="3465616"/>
          </a:xfrm>
        </p:spPr>
      </p:pic>
    </p:spTree>
    <p:extLst>
      <p:ext uri="{BB962C8B-B14F-4D97-AF65-F5344CB8AC3E}">
        <p14:creationId xmlns:p14="http://schemas.microsoft.com/office/powerpoint/2010/main" val="35227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4693-084A-BB03-9C4F-C806068A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Overhead experiments (2)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FF587-7AEB-E30A-ACED-26283EED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15</a:t>
            </a:fld>
            <a:endParaRPr lang="da-DK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C5758AE7-69F9-72D2-194D-74355926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-2811"/>
          <a:stretch/>
        </p:blipFill>
        <p:spPr>
          <a:xfrm>
            <a:off x="194712" y="758038"/>
            <a:ext cx="11664208" cy="5798789"/>
          </a:xfrm>
        </p:spPr>
      </p:pic>
    </p:spTree>
    <p:extLst>
      <p:ext uri="{BB962C8B-B14F-4D97-AF65-F5344CB8AC3E}">
        <p14:creationId xmlns:p14="http://schemas.microsoft.com/office/powerpoint/2010/main" val="142611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377-68DC-201D-E8ED-ADE16A67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Overhead experiments (3)</a:t>
            </a:r>
            <a:endParaRPr lang="da-D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56EBF5-1A63-7AA5-7199-F6D1BD8C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86" y="862598"/>
            <a:ext cx="11732428" cy="5468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3A64-5981-6822-A0FD-6894726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418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A321-FF71-7B7B-FA30-AEB299F3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GPU Underutilization for ML Workloads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F99A-695C-D2BD-CF2C-295B34DE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2061"/>
            <a:ext cx="12188686" cy="2193373"/>
          </a:xfrm>
        </p:spPr>
        <p:txBody>
          <a:bodyPr/>
          <a:lstStyle/>
          <a:p>
            <a:r>
              <a:rPr lang="en-US" dirty="0"/>
              <a:t>An analysis of 100,000 jobs run by 100s of users for ~2 months on a real-world cluster shows ~52% GPU utilization on average*</a:t>
            </a:r>
          </a:p>
          <a:p>
            <a:pPr lvl="1"/>
            <a:r>
              <a:rPr lang="en-US" dirty="0"/>
              <a:t>Energy-inefficient &amp; waste of hardware resources</a:t>
            </a:r>
          </a:p>
          <a:p>
            <a:r>
              <a:rPr lang="en-US" dirty="0"/>
              <a:t>Compute/memory requirements of models don’t match with the giant GPUs</a:t>
            </a:r>
          </a:p>
          <a:p>
            <a:pPr lvl="1"/>
            <a:r>
              <a:rPr lang="en-US" dirty="0"/>
              <a:t>e.g., transfer learning, small models</a:t>
            </a: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AC1BF7-3401-5439-03A0-62A11E05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2</a:t>
            </a:fld>
            <a:endParaRPr lang="da-DK" b="1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3FB6C4-82EB-8DA4-4599-BCC30234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9" y="3578963"/>
            <a:ext cx="1756002" cy="8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690978-8E18-50DC-F687-3E81F013EFE6}"/>
              </a:ext>
            </a:extLst>
          </p:cNvPr>
          <p:cNvSpPr/>
          <p:nvPr/>
        </p:nvSpPr>
        <p:spPr>
          <a:xfrm>
            <a:off x="2233869" y="3282437"/>
            <a:ext cx="1831644" cy="467360"/>
          </a:xfrm>
          <a:prstGeom prst="roundRect">
            <a:avLst/>
          </a:prstGeom>
          <a:solidFill>
            <a:srgbClr val="342E4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da-DK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Memory: </a:t>
            </a:r>
            <a:r>
              <a:rPr lang="da-DK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80GB</a:t>
            </a:r>
            <a:endParaRPr lang="da-DK" sz="2000" dirty="0">
              <a:effectLst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C5EE66-A07F-003F-F7B1-87428AC728AE}"/>
              </a:ext>
            </a:extLst>
          </p:cNvPr>
          <p:cNvSpPr/>
          <p:nvPr/>
        </p:nvSpPr>
        <p:spPr>
          <a:xfrm>
            <a:off x="2174761" y="4295097"/>
            <a:ext cx="2489793" cy="606592"/>
          </a:xfrm>
          <a:prstGeom prst="roundRect">
            <a:avLst/>
          </a:prstGeom>
          <a:solidFill>
            <a:srgbClr val="342E4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a-DK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Memory Bandwidth: 3000 GB/sec</a:t>
            </a:r>
            <a:endParaRPr lang="da-DK" sz="2000" dirty="0">
              <a:effectLst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292F65-B930-4661-29D4-7A95C476C041}"/>
              </a:ext>
            </a:extLst>
          </p:cNvPr>
          <p:cNvSpPr/>
          <p:nvPr/>
        </p:nvSpPr>
        <p:spPr>
          <a:xfrm>
            <a:off x="2174761" y="3788767"/>
            <a:ext cx="1949860" cy="467360"/>
          </a:xfrm>
          <a:prstGeom prst="roundRect">
            <a:avLst/>
          </a:prstGeom>
          <a:solidFill>
            <a:srgbClr val="342E4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da-DK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L2 cache: 50MB</a:t>
            </a:r>
            <a:endParaRPr lang="da-DK" sz="2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CF123-1FD0-0CB4-F166-71B4C3B0FE1F}"/>
              </a:ext>
            </a:extLst>
          </p:cNvPr>
          <p:cNvSpPr txBox="1"/>
          <p:nvPr/>
        </p:nvSpPr>
        <p:spPr>
          <a:xfrm>
            <a:off x="0" y="6538529"/>
            <a:ext cx="12041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00" dirty="0"/>
              <a:t>* </a:t>
            </a:r>
            <a:r>
              <a:rPr lang="da-DK" sz="1400" dirty="0" err="1"/>
              <a:t>Jeon</a:t>
            </a:r>
            <a:r>
              <a:rPr lang="da-DK" sz="1400" dirty="0"/>
              <a:t>, </a:t>
            </a:r>
            <a:r>
              <a:rPr lang="da-DK" sz="1400" dirty="0" err="1"/>
              <a:t>Myeongjae</a:t>
            </a:r>
            <a:r>
              <a:rPr lang="da-DK" sz="1400" dirty="0"/>
              <a:t>, et al. "</a:t>
            </a:r>
            <a:r>
              <a:rPr lang="da-DK" sz="1400" b="1" dirty="0"/>
              <a:t>Analysis of Large-</a:t>
            </a:r>
            <a:r>
              <a:rPr lang="da-DK" sz="1400" b="1" dirty="0" err="1"/>
              <a:t>Scale</a:t>
            </a:r>
            <a:r>
              <a:rPr lang="da-DK" sz="1400" b="1" dirty="0"/>
              <a:t> Multi-</a:t>
            </a:r>
            <a:r>
              <a:rPr lang="da-DK" sz="1400" b="1" dirty="0" err="1"/>
              <a:t>Tenant</a:t>
            </a:r>
            <a:r>
              <a:rPr lang="da-DK" sz="1400" b="1" dirty="0"/>
              <a:t> GPU Clusters for DNN Training </a:t>
            </a:r>
            <a:r>
              <a:rPr lang="da-DK" sz="1400" b="1" dirty="0" err="1"/>
              <a:t>Workloads</a:t>
            </a:r>
            <a:r>
              <a:rPr lang="da-DK" sz="1400" dirty="0"/>
              <a:t>." </a:t>
            </a:r>
            <a:r>
              <a:rPr lang="da-DK" sz="1400" i="1" dirty="0"/>
              <a:t>USENIX </a:t>
            </a:r>
            <a:r>
              <a:rPr lang="da-DK" sz="1400" i="1" dirty="0" err="1"/>
              <a:t>Annual</a:t>
            </a:r>
            <a:r>
              <a:rPr lang="da-DK" sz="1400" i="1" dirty="0"/>
              <a:t> Technical Conference</a:t>
            </a:r>
            <a:r>
              <a:rPr lang="da-DK" sz="1400" dirty="0"/>
              <a:t>. 2019.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18E506-2E2A-3D62-BC58-BBF25EE934A9}"/>
              </a:ext>
            </a:extLst>
          </p:cNvPr>
          <p:cNvSpPr/>
          <p:nvPr/>
        </p:nvSpPr>
        <p:spPr>
          <a:xfrm>
            <a:off x="6035029" y="3396083"/>
            <a:ext cx="5486400" cy="365760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BASIC-L: ~2.44billion parameters</a:t>
            </a:r>
            <a:endParaRPr lang="da-DK" sz="20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DC5760-EA9B-AD07-5AC0-410771E32A45}"/>
              </a:ext>
            </a:extLst>
          </p:cNvPr>
          <p:cNvSpPr/>
          <p:nvPr/>
        </p:nvSpPr>
        <p:spPr>
          <a:xfrm>
            <a:off x="6035029" y="3801890"/>
            <a:ext cx="5486400" cy="365760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CAIT-M-48-448: ~438million parameters</a:t>
            </a:r>
            <a:endParaRPr lang="da-DK" sz="20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5F3BB9-1F87-1D2C-A972-E093737194FB}"/>
              </a:ext>
            </a:extLst>
          </p:cNvPr>
          <p:cNvSpPr/>
          <p:nvPr/>
        </p:nvSpPr>
        <p:spPr>
          <a:xfrm>
            <a:off x="6035029" y="4207697"/>
            <a:ext cx="5486400" cy="365760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ResNet50: ~25million parameters</a:t>
            </a:r>
            <a:endParaRPr lang="da-DK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835C2-95C8-66BA-4B19-6CBE93CCC600}"/>
              </a:ext>
            </a:extLst>
          </p:cNvPr>
          <p:cNvSpPr/>
          <p:nvPr/>
        </p:nvSpPr>
        <p:spPr>
          <a:xfrm>
            <a:off x="58784" y="5378408"/>
            <a:ext cx="11991208" cy="606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Thus, understanding the profilers and monitoring tools for GPUs is necessary.</a:t>
            </a:r>
            <a:endParaRPr lang="da-DK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 animBg="1"/>
      <p:bldP spid="21" grpId="0"/>
      <p:bldP spid="9" grpId="0" animBg="1"/>
      <p:bldP spid="11" grpId="0" animBg="1"/>
      <p:bldP spid="1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64D0-56A8-FF1A-F5F9-04BAAC75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Profilers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C0E8-D288-BD1E-244D-58F171A8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144" y="1644929"/>
            <a:ext cx="3744473" cy="50641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PyTorch Profiler</a:t>
            </a:r>
            <a:endParaRPr lang="fa-IR" b="1" dirty="0"/>
          </a:p>
          <a:p>
            <a:r>
              <a:rPr lang="en-US" dirty="0"/>
              <a:t>Trace-based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Runs as part of the training process</a:t>
            </a:r>
            <a:endParaRPr lang="fa-IR" dirty="0"/>
          </a:p>
          <a:p>
            <a:endParaRPr lang="en-US" dirty="0"/>
          </a:p>
          <a:p>
            <a:r>
              <a:rPr lang="en-US" dirty="0"/>
              <a:t>Easier to use</a:t>
            </a:r>
          </a:p>
          <a:p>
            <a:pPr lvl="1"/>
            <a:r>
              <a:rPr lang="en-US" dirty="0"/>
              <a:t>a few lines of additional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FA17-8EF4-568C-251E-A946C36F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pPr/>
              <a:t>3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1BD5D-7526-CC48-F802-5B719A247884}"/>
              </a:ext>
            </a:extLst>
          </p:cNvPr>
          <p:cNvSpPr txBox="1">
            <a:spLocks/>
          </p:cNvSpPr>
          <p:nvPr/>
        </p:nvSpPr>
        <p:spPr>
          <a:xfrm>
            <a:off x="3175191" y="1644929"/>
            <a:ext cx="4549423" cy="470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NVIDIA Nsight Systems (</a:t>
            </a:r>
            <a:r>
              <a:rPr lang="en-US" b="1" dirty="0" err="1"/>
              <a:t>nsys</a:t>
            </a:r>
            <a:r>
              <a:rPr lang="en-US" b="1" dirty="0"/>
              <a:t>)</a:t>
            </a:r>
          </a:p>
          <a:p>
            <a:r>
              <a:rPr lang="en-US" dirty="0"/>
              <a:t>Trace-based system-wide</a:t>
            </a:r>
          </a:p>
          <a:p>
            <a:endParaRPr lang="en-US" dirty="0"/>
          </a:p>
          <a:p>
            <a:r>
              <a:rPr lang="en-US" dirty="0"/>
              <a:t>Runs as a separate process</a:t>
            </a:r>
          </a:p>
          <a:p>
            <a:r>
              <a:rPr lang="en-US" dirty="0"/>
              <a:t>More detailed insights to OS &amp; network </a:t>
            </a:r>
          </a:p>
          <a:p>
            <a:r>
              <a:rPr lang="en-US" dirty="0"/>
              <a:t>Doesn’t work when Multi-Instance GPU (MIG) is enabled on the GPU</a:t>
            </a:r>
          </a:p>
          <a:p>
            <a:endParaRPr lang="da-D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61516-3C25-2842-62B2-57E23586F298}"/>
              </a:ext>
            </a:extLst>
          </p:cNvPr>
          <p:cNvSpPr txBox="1">
            <a:spLocks/>
          </p:cNvSpPr>
          <p:nvPr/>
        </p:nvSpPr>
        <p:spPr>
          <a:xfrm>
            <a:off x="7642577" y="1688352"/>
            <a:ext cx="4549423" cy="441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b="1" dirty="0"/>
              <a:t>NVIDIA Nsight Compute (ncu)</a:t>
            </a:r>
          </a:p>
          <a:p>
            <a:r>
              <a:rPr lang="en-US" dirty="0"/>
              <a:t>Kernel-level tracing of microarchitectural behavior </a:t>
            </a:r>
          </a:p>
          <a:p>
            <a:r>
              <a:rPr lang="en-US" dirty="0"/>
              <a:t>Runs as a separate process</a:t>
            </a:r>
          </a:p>
          <a:p>
            <a:r>
              <a:rPr lang="en-US" dirty="0"/>
              <a:t>Intrusive to program behavior</a:t>
            </a:r>
          </a:p>
          <a:p>
            <a:pPr lvl="1"/>
            <a:r>
              <a:rPr lang="en-US" dirty="0"/>
              <a:t>Runs the program several times</a:t>
            </a: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44E25-5B82-D0C4-A013-A61BF78C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7" y="554810"/>
            <a:ext cx="1870608" cy="11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A2F55-E5AA-B5B2-C16B-14251803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17" y="501508"/>
            <a:ext cx="1090814" cy="104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593A6-041F-F0E6-BC41-37EB1CE49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811" y="501508"/>
            <a:ext cx="1205334" cy="11288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3D5B17-35A8-34B5-A27D-DD3D7B2E2E63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</p:spTree>
    <p:extLst>
      <p:ext uri="{BB962C8B-B14F-4D97-AF65-F5344CB8AC3E}">
        <p14:creationId xmlns:p14="http://schemas.microsoft.com/office/powerpoint/2010/main" val="40166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E974-7899-A66E-B510-4CF2099E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 tools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E156-6EE9-793F-16C1-E8F2234F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90" y="1371600"/>
            <a:ext cx="5334000" cy="4901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NVIDIA System Management Interface (nvidia-smi)</a:t>
            </a:r>
          </a:p>
          <a:p>
            <a:r>
              <a:rPr lang="en-US" dirty="0"/>
              <a:t>Performance configuration (frequency changing, MIG config)</a:t>
            </a:r>
          </a:p>
          <a:p>
            <a:r>
              <a:rPr lang="en-US" dirty="0"/>
              <a:t>Tracking a range of high-level performance metrics</a:t>
            </a:r>
          </a:p>
          <a:p>
            <a:pPr lvl="1"/>
            <a:r>
              <a:rPr lang="en-US" dirty="0"/>
              <a:t>GPU Utilization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Doesn’t monitor MIG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C25E2-FFD9-663E-6604-B03F5F44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4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EE07A1-53CE-431C-D44B-6D168881EB4F}"/>
              </a:ext>
            </a:extLst>
          </p:cNvPr>
          <p:cNvSpPr txBox="1">
            <a:spLocks/>
          </p:cNvSpPr>
          <p:nvPr/>
        </p:nvSpPr>
        <p:spPr>
          <a:xfrm>
            <a:off x="5991226" y="1371600"/>
            <a:ext cx="5810250" cy="490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NVIDIA Data Center GPU Manager (</a:t>
            </a:r>
            <a:r>
              <a:rPr lang="en-US" b="1" dirty="0" err="1"/>
              <a:t>dcgm</a:t>
            </a:r>
            <a:r>
              <a:rPr lang="en-US" b="1" dirty="0"/>
              <a:t>)</a:t>
            </a:r>
          </a:p>
          <a:p>
            <a:r>
              <a:rPr lang="en-US" dirty="0"/>
              <a:t>Easier management by grouping option</a:t>
            </a:r>
          </a:p>
          <a:p>
            <a:r>
              <a:rPr lang="en-US" dirty="0"/>
              <a:t>Finer-grained performance metrics for monitoring</a:t>
            </a:r>
          </a:p>
          <a:p>
            <a:pPr lvl="1"/>
            <a:r>
              <a:rPr lang="en-US" dirty="0"/>
              <a:t>SM Active (SMACT)</a:t>
            </a:r>
          </a:p>
          <a:p>
            <a:pPr lvl="1"/>
            <a:r>
              <a:rPr lang="en-US" dirty="0"/>
              <a:t>SM Occupancy (SMOCC)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monitor MIG instances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BBA55-8E7D-221B-D5AD-D2D2D42E5D3B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</p:spTree>
    <p:extLst>
      <p:ext uri="{BB962C8B-B14F-4D97-AF65-F5344CB8AC3E}">
        <p14:creationId xmlns:p14="http://schemas.microsoft.com/office/powerpoint/2010/main" val="18256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EB84-4037-F3FD-8A4D-A21DD627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Setup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9D5D-7AD8-7E4E-011C-E2EAA81A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876300"/>
            <a:ext cx="10960652" cy="56123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Understanding GPU utilization metrics; overheads and strengths of the tools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Experiment 1: A microbenchmark to analyze GPU utilization metrics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Experiment 2: Model runs to analyze the overheads</a:t>
            </a:r>
          </a:p>
          <a:p>
            <a:pPr lvl="1"/>
            <a:r>
              <a:rPr lang="en-US" dirty="0"/>
              <a:t>On PyTorch 1.13.1 with 5 epochs</a:t>
            </a:r>
          </a:p>
          <a:p>
            <a:pPr lvl="1"/>
            <a:r>
              <a:rPr lang="en-US" i="1" dirty="0"/>
              <a:t>Light workload</a:t>
            </a:r>
            <a:r>
              <a:rPr lang="en-US" dirty="0"/>
              <a:t>: Small CNN on MNIST</a:t>
            </a:r>
          </a:p>
          <a:p>
            <a:pPr lvl="1"/>
            <a:r>
              <a:rPr lang="en-US" i="1" dirty="0"/>
              <a:t>Heavy workload</a:t>
            </a:r>
            <a:r>
              <a:rPr lang="en-US" dirty="0"/>
              <a:t>: ResNet50 on ImageNet, batch-size = 32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Hardware: NVIDIA DGX A100 Station</a:t>
            </a:r>
          </a:p>
          <a:p>
            <a:pPr lvl="1"/>
            <a:r>
              <a:rPr lang="en-US" dirty="0"/>
              <a:t>4X A100 40 GB</a:t>
            </a:r>
          </a:p>
          <a:p>
            <a:pPr lvl="1"/>
            <a:r>
              <a:rPr lang="en-US" dirty="0"/>
              <a:t>1X EPYC 7742, 64 cores</a:t>
            </a:r>
          </a:p>
          <a:p>
            <a:pPr lvl="1"/>
            <a:r>
              <a:rPr lang="en-US" dirty="0"/>
              <a:t>RAM: 512 GB</a:t>
            </a:r>
          </a:p>
          <a:p>
            <a:pPr lvl="2"/>
            <a:endParaRPr lang="en-US" dirty="0"/>
          </a:p>
          <a:p>
            <a:r>
              <a:rPr lang="da-DK" dirty="0"/>
              <a:t>Tools</a:t>
            </a:r>
          </a:p>
          <a:p>
            <a:pPr lvl="1"/>
            <a:r>
              <a:rPr lang="da-DK" dirty="0"/>
              <a:t>Default </a:t>
            </a:r>
            <a:r>
              <a:rPr lang="en-US" dirty="0"/>
              <a:t>settings</a:t>
            </a:r>
            <a:r>
              <a:rPr lang="da-DK" dirty="0"/>
              <a:t> for PyTorch Profiler and Nsight Systems</a:t>
            </a:r>
          </a:p>
          <a:p>
            <a:pPr lvl="1"/>
            <a:r>
              <a:rPr lang="en-US" dirty="0"/>
              <a:t>Omitted</a:t>
            </a:r>
            <a:r>
              <a:rPr lang="da-DK" dirty="0"/>
              <a:t> Nsight Compute due to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intrusive</a:t>
            </a:r>
            <a:r>
              <a:rPr lang="da-DK" dirty="0"/>
              <a:t> nature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042AC-B673-CF5F-4D69-B508E646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5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A5757-82B4-AA16-929D-9B01DF5D182F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</p:spTree>
    <p:extLst>
      <p:ext uri="{BB962C8B-B14F-4D97-AF65-F5344CB8AC3E}">
        <p14:creationId xmlns:p14="http://schemas.microsoft.com/office/powerpoint/2010/main" val="35193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0FE1-EA1D-50C2-FC19-ED48D43B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3269"/>
          </a:xfrm>
        </p:spPr>
        <p:txBody>
          <a:bodyPr>
            <a:normAutofit fontScale="90000"/>
          </a:bodyPr>
          <a:lstStyle/>
          <a:p>
            <a:r>
              <a:rPr lang="en-US" dirty="0"/>
              <a:t>GPU Utilization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1944-350E-D9D4-7D2F-6A763C65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6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F1FF7A-6071-89EC-59CE-35CF3B456E18}"/>
              </a:ext>
            </a:extLst>
          </p:cNvPr>
          <p:cNvSpPr txBox="1">
            <a:spLocks/>
          </p:cNvSpPr>
          <p:nvPr/>
        </p:nvSpPr>
        <p:spPr>
          <a:xfrm>
            <a:off x="91440" y="618953"/>
            <a:ext cx="12026005" cy="201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GPU Utilization</a:t>
            </a:r>
            <a:r>
              <a:rPr lang="en-US" dirty="0"/>
              <a:t>:  % of time one or more kernels were executing on the GPU</a:t>
            </a:r>
          </a:p>
          <a:p>
            <a:r>
              <a:rPr lang="en-US" b="1" dirty="0"/>
              <a:t>GRACT</a:t>
            </a:r>
            <a:r>
              <a:rPr lang="en-US" dirty="0"/>
              <a:t>:  % of time any portion of the graphics or compute engines were active</a:t>
            </a:r>
          </a:p>
          <a:p>
            <a:r>
              <a:rPr lang="en-US" b="1" dirty="0"/>
              <a:t>SMACT: </a:t>
            </a:r>
            <a:r>
              <a:rPr lang="en-US" dirty="0"/>
              <a:t>the fraction of active time on an SM, averaged over all SMs</a:t>
            </a:r>
            <a:endParaRPr lang="en-US" b="1" dirty="0"/>
          </a:p>
          <a:p>
            <a:r>
              <a:rPr lang="en-US" b="1" dirty="0"/>
              <a:t>SMOCC</a:t>
            </a:r>
            <a:r>
              <a:rPr lang="en-US" dirty="0"/>
              <a:t>: degree of parallelism / max supported parallelism on SM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2B8F64-9A9C-8B01-261C-2FAFF77CA450}"/>
              </a:ext>
            </a:extLst>
          </p:cNvPr>
          <p:cNvSpPr txBox="1">
            <a:spLocks/>
          </p:cNvSpPr>
          <p:nvPr/>
        </p:nvSpPr>
        <p:spPr>
          <a:xfrm>
            <a:off x="135424" y="3515798"/>
            <a:ext cx="3147693" cy="278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8AC2F-142D-4E82-6B8B-4A4A4BC160C3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</a:t>
            </a:r>
            <a:r>
              <a:rPr lang="en-US" sz="1400" b="1" dirty="0">
                <a:latin typeface="+mn-lt"/>
              </a:rPr>
              <a:t>“Orchestration of Deep Learning Tasks on CPU-GPU Co-Processors for Multi-Tenant Settings”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63060-7AB6-D144-14A2-47DD7A487F86}"/>
              </a:ext>
            </a:extLst>
          </p:cNvPr>
          <p:cNvSpPr/>
          <p:nvPr/>
        </p:nvSpPr>
        <p:spPr>
          <a:xfrm>
            <a:off x="1664340" y="5742005"/>
            <a:ext cx="8091453" cy="684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Coarser-grained utilization metrics can be misleading.</a:t>
            </a:r>
            <a:endParaRPr lang="da-DK" sz="28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A14F3F-E838-1426-0C1B-7992ECE9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32740"/>
              </p:ext>
            </p:extLst>
          </p:nvPr>
        </p:nvGraphicFramePr>
        <p:xfrm>
          <a:off x="670974" y="2780773"/>
          <a:ext cx="9298112" cy="2930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6BB1A0-416D-C966-D92C-4B2983E576FE}"/>
              </a:ext>
            </a:extLst>
          </p:cNvPr>
          <p:cNvSpPr txBox="1"/>
          <p:nvPr/>
        </p:nvSpPr>
        <p:spPr>
          <a:xfrm>
            <a:off x="10236740" y="3102975"/>
            <a:ext cx="162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Coarse-grained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06B15-2A29-9555-F5BD-72F1BECF9570}"/>
              </a:ext>
            </a:extLst>
          </p:cNvPr>
          <p:cNvSpPr txBox="1"/>
          <p:nvPr/>
        </p:nvSpPr>
        <p:spPr>
          <a:xfrm>
            <a:off x="10256195" y="4069034"/>
            <a:ext cx="147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Fine-grained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45B663F-28A7-C7BF-A1C2-CD85176A8E1A}"/>
              </a:ext>
            </a:extLst>
          </p:cNvPr>
          <p:cNvSpPr/>
          <p:nvPr/>
        </p:nvSpPr>
        <p:spPr>
          <a:xfrm>
            <a:off x="9969086" y="2956885"/>
            <a:ext cx="193076" cy="6553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47289D4-72EE-564F-72E8-AD052EC276F1}"/>
              </a:ext>
            </a:extLst>
          </p:cNvPr>
          <p:cNvSpPr/>
          <p:nvPr/>
        </p:nvSpPr>
        <p:spPr>
          <a:xfrm>
            <a:off x="9969086" y="3926041"/>
            <a:ext cx="193076" cy="6553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Graphic spid="3" grpId="0" uiExpand="1">
        <p:bldSub>
          <a:bldChart bld="series"/>
        </p:bldSub>
      </p:bldGraphic>
      <p:bldP spid="5" grpId="0"/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A166-2EB9-17F6-9B5E-47E3D1A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 overhead of tools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C82A-B7C2-D6C2-6466-75FC87B5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5281" y="304936"/>
            <a:ext cx="3447732" cy="4174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Epoch Time 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7DC4-8712-45B1-986E-DA2E9CA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7</a:t>
            </a:fld>
            <a:endParaRPr lang="da-DK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ABB4CD-2DD6-6EAE-F387-E01189BE4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176590"/>
              </p:ext>
            </p:extLst>
          </p:nvPr>
        </p:nvGraphicFramePr>
        <p:xfrm>
          <a:off x="231648" y="965336"/>
          <a:ext cx="5726558" cy="3651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8FBC18B-E7C4-98E0-F7ED-A9FC228E7F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882638"/>
              </p:ext>
            </p:extLst>
          </p:nvPr>
        </p:nvGraphicFramePr>
        <p:xfrm>
          <a:off x="6105524" y="1027302"/>
          <a:ext cx="5726557" cy="3563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0FA2B31-F892-B0C5-A8C3-FABA17430997}"/>
              </a:ext>
            </a:extLst>
          </p:cNvPr>
          <p:cNvSpPr txBox="1"/>
          <p:nvPr/>
        </p:nvSpPr>
        <p:spPr>
          <a:xfrm rot="16200000">
            <a:off x="10154090" y="2251828"/>
            <a:ext cx="208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4646"/>
                </a:solidFill>
              </a:rPr>
              <a:t>High Overhead</a:t>
            </a:r>
            <a:endParaRPr lang="da-DK" sz="2400" b="1" dirty="0">
              <a:solidFill>
                <a:srgbClr val="FF464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D05ED-4E4B-5D28-3454-74F55C6E0AB2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A98EF-E801-8107-70F1-20D04B863B82}"/>
              </a:ext>
            </a:extLst>
          </p:cNvPr>
          <p:cNvSpPr/>
          <p:nvPr/>
        </p:nvSpPr>
        <p:spPr>
          <a:xfrm>
            <a:off x="538164" y="4539938"/>
            <a:ext cx="11096626" cy="997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b="1" dirty="0"/>
              <a:t>Monitoring tools have negligible time overhead.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b="1" dirty="0"/>
              <a:t>Profilers’ overhead is noticeable.</a:t>
            </a:r>
            <a:endParaRPr lang="da-DK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64F30-A8B6-A4D2-C952-A42E48BABCC1}"/>
              </a:ext>
            </a:extLst>
          </p:cNvPr>
          <p:cNvSpPr/>
          <p:nvPr/>
        </p:nvSpPr>
        <p:spPr>
          <a:xfrm>
            <a:off x="538164" y="5603816"/>
            <a:ext cx="11096626" cy="7790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b="1" dirty="0"/>
              <a:t>Profiling just for one iteration might be enough.</a:t>
            </a:r>
            <a:endParaRPr lang="da-DK" sz="2800" b="1" dirty="0"/>
          </a:p>
        </p:txBody>
      </p:sp>
    </p:spTree>
    <p:extLst>
      <p:ext uri="{BB962C8B-B14F-4D97-AF65-F5344CB8AC3E}">
        <p14:creationId xmlns:p14="http://schemas.microsoft.com/office/powerpoint/2010/main" val="2617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A166-2EB9-17F6-9B5E-47E3D1A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Space overhead of tools</a:t>
            </a:r>
            <a:endParaRPr lang="da-DK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525344-1F0C-5B75-8BF7-3D1FD494742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15517258"/>
              </p:ext>
            </p:extLst>
          </p:nvPr>
        </p:nvGraphicFramePr>
        <p:xfrm>
          <a:off x="3220581" y="1095058"/>
          <a:ext cx="5561469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3823">
                  <a:extLst>
                    <a:ext uri="{9D8B030D-6E8A-4147-A177-3AD203B41FA5}">
                      <a16:colId xmlns:a16="http://schemas.microsoft.com/office/drawing/2014/main" val="3144478649"/>
                    </a:ext>
                  </a:extLst>
                </a:gridCol>
                <a:gridCol w="1853823">
                  <a:extLst>
                    <a:ext uri="{9D8B030D-6E8A-4147-A177-3AD203B41FA5}">
                      <a16:colId xmlns:a16="http://schemas.microsoft.com/office/drawing/2014/main" val="3194882799"/>
                    </a:ext>
                  </a:extLst>
                </a:gridCol>
                <a:gridCol w="1853823">
                  <a:extLst>
                    <a:ext uri="{9D8B030D-6E8A-4147-A177-3AD203B41FA5}">
                      <a16:colId xmlns:a16="http://schemas.microsoft.com/office/drawing/2014/main" val="320964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Tool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Small CNN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ResNet50</a:t>
                      </a:r>
                      <a:endParaRPr lang="da-D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9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top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~20KB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3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nvidia-smi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~20KB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~2MB</a:t>
                      </a:r>
                      <a:endParaRPr lang="da-D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85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dcgm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~85KB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~8MB</a:t>
                      </a:r>
                      <a:endParaRPr lang="da-D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6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nsys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~40MB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~5GB</a:t>
                      </a:r>
                      <a:endParaRPr lang="da-D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19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pytorch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~1.4GB</a:t>
                      </a:r>
                      <a:endParaRPr lang="da-D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  <a:endParaRPr lang="da-DK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252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7DC4-8712-45B1-986E-DA2E9CA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8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D05ED-4E4B-5D28-3454-74F55C6E0AB2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AEEDA-4A13-DFF7-AC28-24C2072C959F}"/>
              </a:ext>
            </a:extLst>
          </p:cNvPr>
          <p:cNvSpPr/>
          <p:nvPr/>
        </p:nvSpPr>
        <p:spPr>
          <a:xfrm>
            <a:off x="510719" y="4911223"/>
            <a:ext cx="11096626" cy="940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750" b="1" dirty="0"/>
              <a:t>Trends for space overhead are similar to time overhead for all tools.</a:t>
            </a:r>
            <a:endParaRPr lang="da-DK" sz="2750" b="1" dirty="0"/>
          </a:p>
        </p:txBody>
      </p:sp>
    </p:spTree>
    <p:extLst>
      <p:ext uri="{BB962C8B-B14F-4D97-AF65-F5344CB8AC3E}">
        <p14:creationId xmlns:p14="http://schemas.microsoft.com/office/powerpoint/2010/main" val="23768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4693-084A-BB03-9C4F-C806068A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616"/>
            <a:ext cx="10515600" cy="684696"/>
          </a:xfrm>
        </p:spPr>
        <p:txBody>
          <a:bodyPr>
            <a:normAutofit fontScale="90000"/>
          </a:bodyPr>
          <a:lstStyle/>
          <a:p>
            <a:r>
              <a:rPr lang="en-US" dirty="0"/>
              <a:t>CPU overhead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FF587-7AEB-E30A-ACED-26283EED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85EA-91F7-4853-A1CB-FDA3F6660734}" type="slidenum">
              <a:rPr lang="da-DK" b="1" smtClean="0">
                <a:solidFill>
                  <a:schemeClr val="tx1"/>
                </a:solidFill>
              </a:rPr>
              <a:t>9</a:t>
            </a:fld>
            <a:endParaRPr lang="da-DK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C81D7-5487-9976-F4D6-DFB53CC90CC5}"/>
              </a:ext>
            </a:extLst>
          </p:cNvPr>
          <p:cNvSpPr txBox="1"/>
          <p:nvPr/>
        </p:nvSpPr>
        <p:spPr>
          <a:xfrm>
            <a:off x="124460" y="6488667"/>
            <a:ext cx="1039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n-lt"/>
              </a:rPr>
              <a:t>Ehsan Yousefzadeh-Asl-Miandoab et al. </a:t>
            </a:r>
            <a:r>
              <a:rPr lang="en-US" sz="1400" b="1" dirty="0">
                <a:latin typeface="+mn-lt"/>
              </a:rPr>
              <a:t>“Profiling &amp; Monitoring Deep Learning Training Tasks”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9D0A7-7F48-B023-3E2E-3929995D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1" y="1845374"/>
            <a:ext cx="5981940" cy="309965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0557E0-71D4-57A8-7A7B-62CD1B4282A5}"/>
              </a:ext>
            </a:extLst>
          </p:cNvPr>
          <p:cNvSpPr txBox="1">
            <a:spLocks/>
          </p:cNvSpPr>
          <p:nvPr/>
        </p:nvSpPr>
        <p:spPr>
          <a:xfrm>
            <a:off x="1666858" y="1066924"/>
            <a:ext cx="3447732" cy="417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 processes</a:t>
            </a:r>
            <a:endParaRPr lang="da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40E479-FA0E-CFD0-F4BE-FFAC7E6D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355" y="1795326"/>
            <a:ext cx="5935217" cy="3149707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3B2525F-7C73-CB3A-1C3A-66F616E881D1}"/>
              </a:ext>
            </a:extLst>
          </p:cNvPr>
          <p:cNvSpPr txBox="1">
            <a:spLocks/>
          </p:cNvSpPr>
          <p:nvPr/>
        </p:nvSpPr>
        <p:spPr>
          <a:xfrm>
            <a:off x="7247414" y="1352675"/>
            <a:ext cx="3447732" cy="41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655BB6-C21D-544A-0A5E-3A88C18C7185}"/>
              </a:ext>
            </a:extLst>
          </p:cNvPr>
          <p:cNvSpPr txBox="1">
            <a:spLocks/>
          </p:cNvSpPr>
          <p:nvPr/>
        </p:nvSpPr>
        <p:spPr>
          <a:xfrm>
            <a:off x="8065330" y="1106709"/>
            <a:ext cx="3447732" cy="417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Tools’ processes</a:t>
            </a:r>
            <a:endParaRPr lang="da-DK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5971B-7385-8197-0A18-0AE22DE0A91D}"/>
              </a:ext>
            </a:extLst>
          </p:cNvPr>
          <p:cNvSpPr/>
          <p:nvPr/>
        </p:nvSpPr>
        <p:spPr>
          <a:xfrm>
            <a:off x="497839" y="5271574"/>
            <a:ext cx="11075725" cy="919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b="1" dirty="0"/>
              <a:t>CPU usage overhead of profiling tools is higher than monitoring ones.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b="1" dirty="0"/>
              <a:t>Profiling tools also need time for post-processing of collected traces.</a:t>
            </a:r>
            <a:endParaRPr lang="da-DK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4F849-50C9-59FF-F447-991641920A7F}"/>
              </a:ext>
            </a:extLst>
          </p:cNvPr>
          <p:cNvCxnSpPr/>
          <p:nvPr/>
        </p:nvCxnSpPr>
        <p:spPr>
          <a:xfrm>
            <a:off x="1670304" y="1484355"/>
            <a:ext cx="0" cy="35509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33E62A-B7F3-B759-4D3C-654E8F8FDC32}"/>
              </a:ext>
            </a:extLst>
          </p:cNvPr>
          <p:cNvCxnSpPr/>
          <p:nvPr/>
        </p:nvCxnSpPr>
        <p:spPr>
          <a:xfrm>
            <a:off x="10430256" y="1484355"/>
            <a:ext cx="0" cy="355094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7944AB-BFEB-CBBB-89BF-13DCC2C78E59}"/>
              </a:ext>
            </a:extLst>
          </p:cNvPr>
          <p:cNvSpPr txBox="1"/>
          <p:nvPr/>
        </p:nvSpPr>
        <p:spPr>
          <a:xfrm>
            <a:off x="5003723" y="717681"/>
            <a:ext cx="189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Light model</a:t>
            </a:r>
          </a:p>
        </p:txBody>
      </p:sp>
    </p:spTree>
    <p:extLst>
      <p:ext uri="{BB962C8B-B14F-4D97-AF65-F5344CB8AC3E}">
        <p14:creationId xmlns:p14="http://schemas.microsoft.com/office/powerpoint/2010/main" val="13892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ins-theme">
      <a:dk1>
        <a:sysClr val="windowText" lastClr="000000"/>
      </a:dk1>
      <a:lt1>
        <a:sysClr val="window" lastClr="FFFFFF"/>
      </a:lt1>
      <a:dk2>
        <a:srgbClr val="8D408E"/>
      </a:dk2>
      <a:lt2>
        <a:srgbClr val="C3C5BB"/>
      </a:lt2>
      <a:accent1>
        <a:srgbClr val="A5CBDA"/>
      </a:accent1>
      <a:accent2>
        <a:srgbClr val="FFCC00"/>
      </a:accent2>
      <a:accent3>
        <a:srgbClr val="E2007A"/>
      </a:accent3>
      <a:accent4>
        <a:srgbClr val="009EE0"/>
      </a:accent4>
      <a:accent5>
        <a:srgbClr val="675D9E"/>
      </a:accent5>
      <a:accent6>
        <a:srgbClr val="708B96"/>
      </a:accent6>
      <a:hlink>
        <a:srgbClr val="009EE0"/>
      </a:hlink>
      <a:folHlink>
        <a:srgbClr val="E2007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9959</TotalTime>
  <Words>940</Words>
  <Application>Microsoft Office PowerPoint</Application>
  <PresentationFormat>Widescreen</PresentationFormat>
  <Paragraphs>189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Viner Hand ITC</vt:lpstr>
      <vt:lpstr>Wingdings</vt:lpstr>
      <vt:lpstr>Office Theme</vt:lpstr>
      <vt:lpstr>PowerPoint Presentation</vt:lpstr>
      <vt:lpstr>GPU Underutilization for ML Workloads</vt:lpstr>
      <vt:lpstr>Profilers</vt:lpstr>
      <vt:lpstr>Monitoring tools</vt:lpstr>
      <vt:lpstr>Experimental Setup</vt:lpstr>
      <vt:lpstr>GPU Utilization</vt:lpstr>
      <vt:lpstr>Time overhead of tools</vt:lpstr>
      <vt:lpstr>Space overhead of tools</vt:lpstr>
      <vt:lpstr>CPU overhead</vt:lpstr>
      <vt:lpstr>CPU memory overhead</vt:lpstr>
      <vt:lpstr>GPU overhead</vt:lpstr>
      <vt:lpstr>Summary – Insights</vt:lpstr>
      <vt:lpstr>Backup Slides</vt:lpstr>
      <vt:lpstr>GPU Utilization Metrics</vt:lpstr>
      <vt:lpstr>Tools Overhead experiments (2)</vt:lpstr>
      <vt:lpstr>Tools Overhead experiments (3)</vt:lpstr>
    </vt:vector>
  </TitlesOfParts>
  <Company>IT University of Copenhagen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Pinar Tözün</dc:creator>
  <cp:lastModifiedBy>Ehsan Yousefzadeh-Asl-Miandoab</cp:lastModifiedBy>
  <cp:revision>939</cp:revision>
  <cp:lastPrinted>2020-03-29T13:22:47Z</cp:lastPrinted>
  <dcterms:created xsi:type="dcterms:W3CDTF">2018-09-26T11:41:47Z</dcterms:created>
  <dcterms:modified xsi:type="dcterms:W3CDTF">2023-05-05T11:21:22Z</dcterms:modified>
</cp:coreProperties>
</file>