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3" r:id="rId1"/>
  </p:sldMasterIdLst>
  <p:notesMasterIdLst>
    <p:notesMasterId r:id="rId15"/>
  </p:notesMasterIdLst>
  <p:sldIdLst>
    <p:sldId id="319" r:id="rId2"/>
    <p:sldId id="454" r:id="rId3"/>
    <p:sldId id="405" r:id="rId4"/>
    <p:sldId id="451" r:id="rId5"/>
    <p:sldId id="452" r:id="rId6"/>
    <p:sldId id="449" r:id="rId7"/>
    <p:sldId id="453" r:id="rId8"/>
    <p:sldId id="437" r:id="rId9"/>
    <p:sldId id="439" r:id="rId10"/>
    <p:sldId id="440" r:id="rId11"/>
    <p:sldId id="441" r:id="rId12"/>
    <p:sldId id="445" r:id="rId13"/>
    <p:sldId id="35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208"/>
  </p:normalViewPr>
  <p:slideViewPr>
    <p:cSldViewPr snapToGrid="0" snapToObjects="1">
      <p:cViewPr varScale="1">
        <p:scale>
          <a:sx n="164" d="100"/>
          <a:sy n="164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56D65-07A7-2C48-BB32-33DBC2BF9EE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8B42C-7DB2-BA44-90A8-9A927FA63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546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2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645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532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53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558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222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89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78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7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306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828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2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721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79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14CC-29F2-8D47-9459-A7D110AB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en-US" dirty="0"/>
              <a:t>MCTS-GEB: </a:t>
            </a:r>
            <a:r>
              <a:rPr lang="en-US" b="1" dirty="0"/>
              <a:t>MCTS</a:t>
            </a:r>
            <a:r>
              <a:rPr lang="en-US" dirty="0"/>
              <a:t> is a </a:t>
            </a:r>
            <a:r>
              <a:rPr lang="en-US" b="1" dirty="0"/>
              <a:t>G</a:t>
            </a:r>
            <a:r>
              <a:rPr lang="en-US" dirty="0"/>
              <a:t>ood </a:t>
            </a:r>
            <a:r>
              <a:rPr lang="en-US" b="1" dirty="0"/>
              <a:t>E</a:t>
            </a:r>
            <a:r>
              <a:rPr lang="en-US" dirty="0"/>
              <a:t>-graph </a:t>
            </a:r>
            <a:r>
              <a:rPr lang="en-US" b="1" dirty="0"/>
              <a:t>B</a:t>
            </a:r>
            <a:r>
              <a:rPr lang="en-US" dirty="0"/>
              <a:t>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E397-0947-4249-A6EC-2918A883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466" y="113239"/>
            <a:ext cx="6838883" cy="3731891"/>
          </a:xfrm>
        </p:spPr>
        <p:txBody>
          <a:bodyPr>
            <a:normAutofit/>
          </a:bodyPr>
          <a:lstStyle/>
          <a:p>
            <a:r>
              <a:rPr lang="en-US" sz="2200" dirty="0"/>
              <a:t>Guoliang He, Zak Singh, </a:t>
            </a:r>
            <a:r>
              <a:rPr lang="en-US" sz="2200" dirty="0" err="1"/>
              <a:t>Eiko</a:t>
            </a:r>
            <a:r>
              <a:rPr lang="en-US" sz="2200" dirty="0"/>
              <a:t> </a:t>
            </a:r>
            <a:r>
              <a:rPr lang="en-US" sz="2200" dirty="0" err="1"/>
              <a:t>Yoneki</a:t>
            </a:r>
            <a:endParaRPr lang="en-US" sz="2200" dirty="0"/>
          </a:p>
          <a:p>
            <a:r>
              <a:rPr lang="en-US" sz="2200" dirty="0"/>
              <a:t>University of Cambridge, UK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91237484-6C03-6666-0BFE-C20BAD295FB6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D2B8AE2-38BA-4D80-4860-D2815245C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466" y="2770272"/>
            <a:ext cx="5597228" cy="33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6DCD-14DE-BDDB-90CC-925101DC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Rollout plot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AF00A4-9697-E558-6450-A4B6C493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5161300" cy="3771459"/>
          </a:xfrm>
        </p:spPr>
        <p:txBody>
          <a:bodyPr>
            <a:noAutofit/>
          </a:bodyPr>
          <a:lstStyle/>
          <a:p>
            <a:r>
              <a:rPr lang="en-US" sz="2200" dirty="0"/>
              <a:t>For PROP-5-2, MCTS is able to apply more rules before hitting the node limit</a:t>
            </a:r>
          </a:p>
          <a:p>
            <a:r>
              <a:rPr lang="en-US" sz="2200" dirty="0"/>
              <a:t>For PROP-5-3, MCTS applies less rules, but achieves better performance 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Apply the “right” rule is important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BF87E7F-8027-CDBC-BE14-4C99D2B70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503" y="387425"/>
            <a:ext cx="4274319" cy="257030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3F8E670-7316-5737-1E6D-E731FC6CC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34" y="3258206"/>
            <a:ext cx="4331455" cy="2774673"/>
          </a:xfrm>
          <a:prstGeom prst="rect">
            <a:avLst/>
          </a:prstGeom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8146009-CC60-D49D-A553-68F6B31437B4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3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2B82-A0A0-0CA8-35F7-3AC38DF4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Rule application heatmap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79D91B-B4A4-1975-E70A-823E683FD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9605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The default builder may hit node limit before sweeping all rules </a:t>
            </a:r>
          </a:p>
          <a:p>
            <a:r>
              <a:rPr lang="en-US" sz="2200" dirty="0"/>
              <a:t>MCTS-GEB plans the ”better” rules to apply </a:t>
            </a:r>
          </a:p>
        </p:txBody>
      </p:sp>
      <p:sp>
        <p:nvSpPr>
          <p:cNvPr id="18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EE8A90C-1606-3058-8BDF-44552724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9" y="1241851"/>
            <a:ext cx="5204358" cy="1470231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0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E74369BC-D5C3-49D0-E416-C033432A3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4137811"/>
            <a:ext cx="5204358" cy="1457220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D05BBFE9-887D-FE45-604A-0CA5835BDEB9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8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7D94-894D-1A6C-9B46-3FD8D2D9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534343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/>
              <a:t>Accelerating MCTS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3C244-FCE7-E322-CBA1-2CE24795B763}"/>
              </a:ext>
            </a:extLst>
          </p:cNvPr>
          <p:cNvSpPr txBox="1"/>
          <p:nvPr/>
        </p:nvSpPr>
        <p:spPr>
          <a:xfrm>
            <a:off x="1361187" y="2142067"/>
            <a:ext cx="4363752" cy="4072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200" dirty="0"/>
              <a:t>MCTS(-UCT): single-threaded algorithm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200" dirty="0"/>
              <a:t>WU-UCT</a:t>
            </a:r>
            <a:r>
              <a:rPr lang="en-US" sz="2200" baseline="30000" dirty="0"/>
              <a:t>1</a:t>
            </a:r>
            <a:r>
              <a:rPr lang="en-US" sz="2200" dirty="0"/>
              <a:t>: a SOTA parallel variant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Multi-core parallelism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Some optimization is added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Prune action space</a:t>
            </a:r>
          </a:p>
          <a:p>
            <a:pPr marL="742950" lvl="1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 dirty="0"/>
              <a:t>Respawn stragglers</a:t>
            </a:r>
          </a:p>
          <a:p>
            <a:pPr lvl="1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600" dirty="0"/>
              <a:t>1: 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liuanji</a:t>
            </a:r>
            <a:r>
              <a:rPr lang="en-US" sz="1600" dirty="0"/>
              <a:t>/WU-UCT</a:t>
            </a:r>
          </a:p>
        </p:txBody>
      </p:sp>
      <p:sp>
        <p:nvSpPr>
          <p:cNvPr id="22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1F1D89EA-6EB2-34D2-D101-99830BBA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93" y="780688"/>
            <a:ext cx="5239935" cy="2541367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DFA7DBA-B188-10AF-F3DC-C38C268D8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192" y="3538127"/>
            <a:ext cx="5239935" cy="2528268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17782EB-4CF4-DA10-0BFE-371B22DD02F0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6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14CC-29F2-8D47-9459-A7D110AB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389601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E397-0947-4249-A6EC-2918A883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09" y="2052567"/>
            <a:ext cx="4465561" cy="41055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MCTS-GEB: </a:t>
            </a:r>
          </a:p>
          <a:p>
            <a:r>
              <a:rPr lang="en-US" sz="2200" dirty="0"/>
              <a:t>Address the phase-ordering for e-graph construction </a:t>
            </a:r>
          </a:p>
          <a:p>
            <a:r>
              <a:rPr lang="en-US" sz="2200" dirty="0"/>
              <a:t>Plan for better e-graph construction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TODOs:</a:t>
            </a:r>
          </a:p>
          <a:p>
            <a:r>
              <a:rPr lang="en-US" sz="2400" dirty="0"/>
              <a:t>Perform evaluation on Equality Saturation applications, e.g. </a:t>
            </a:r>
            <a:r>
              <a:rPr lang="en-US" sz="2400" dirty="0" err="1"/>
              <a:t>Tensat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Questions? </a:t>
            </a:r>
          </a:p>
          <a:p>
            <a:pPr marL="0" indent="0">
              <a:buNone/>
            </a:pPr>
            <a:r>
              <a:rPr lang="en-US" sz="2400" dirty="0"/>
              <a:t>Email: gh512@cam.ac.uk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40FF608-A9CD-585C-6EA9-F359D8768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0C10DD-51D1-E4AE-C6CD-766F21FAECA9}"/>
              </a:ext>
            </a:extLst>
          </p:cNvPr>
          <p:cNvSpPr txBox="1"/>
          <p:nvPr/>
        </p:nvSpPr>
        <p:spPr>
          <a:xfrm>
            <a:off x="6768548" y="5973417"/>
            <a:ext cx="325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956A0D-07E6-E31A-8BB6-F313E4785FD1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9628-E2F8-7E0B-B23D-3E2FF88A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4888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Background: rewrite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A65C-DC15-6B29-978E-0F14D546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88" y="1562088"/>
            <a:ext cx="4719232" cy="4242059"/>
          </a:xfrm>
        </p:spPr>
        <p:txBody>
          <a:bodyPr>
            <a:normAutofit/>
          </a:bodyPr>
          <a:lstStyle/>
          <a:p>
            <a:pPr marL="208598" indent="-208598" defTabSz="333756">
              <a:spcAft>
                <a:spcPts val="730"/>
              </a:spcAft>
            </a:pPr>
            <a:r>
              <a:rPr lang="en-US" sz="22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Optimizing compilers often apply a sequence of rewrite to the target program </a:t>
            </a:r>
          </a:p>
          <a:p>
            <a:pPr marL="208598" indent="-208598" defTabSz="333756">
              <a:spcAft>
                <a:spcPts val="730"/>
              </a:spcAft>
            </a:pPr>
            <a:r>
              <a:rPr lang="en-US" sz="2200" dirty="0"/>
              <a:t>T</a:t>
            </a:r>
            <a:r>
              <a:rPr lang="en-US" sz="22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program is transformed to a more optimized form</a:t>
            </a:r>
          </a:p>
          <a:p>
            <a:pPr marL="208598" indent="-208598" defTabSz="333756">
              <a:spcAft>
                <a:spcPts val="730"/>
              </a:spcAft>
            </a:pPr>
            <a:r>
              <a:rPr lang="en-US" sz="2200" dirty="0"/>
              <a:t>For example, DNNs are represented as dataflow graph, and compilers may perform graph-level rewrite to transform the dataflow graph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26086E03-C548-A96D-A43E-130799792962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F58E-B24E-0E26-2673-42FDDB7A4F3C}"/>
              </a:ext>
            </a:extLst>
          </p:cNvPr>
          <p:cNvSpPr/>
          <p:nvPr/>
        </p:nvSpPr>
        <p:spPr>
          <a:xfrm>
            <a:off x="6557375" y="945026"/>
            <a:ext cx="4593656" cy="25827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8425B5-4DD5-316E-30D4-8BD70A4C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421" y="1700284"/>
            <a:ext cx="3411564" cy="10722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97ADE7-909D-C514-DD82-C6E10CE57869}"/>
              </a:ext>
            </a:extLst>
          </p:cNvPr>
          <p:cNvSpPr/>
          <p:nvPr/>
        </p:nvSpPr>
        <p:spPr>
          <a:xfrm>
            <a:off x="6557375" y="3784214"/>
            <a:ext cx="4593656" cy="25827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3DFF100-FEC7-4666-47BA-1C782AE40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022" y="4034219"/>
            <a:ext cx="3222134" cy="208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5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9AD6-CE23-89E1-3024-F7314148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074" y="228600"/>
            <a:ext cx="4099947" cy="103557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Background: A rewrite example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CAE0FC-EBBC-8ECC-00FE-50DCEEF0E0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633" y="1373921"/>
                <a:ext cx="5536339" cy="49930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200" b="0" dirty="0"/>
                  <a:t>Goal: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∗2)/2→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200" dirty="0"/>
                  <a:t>Rewrite rules sets:</a:t>
                </a:r>
              </a:p>
              <a:p>
                <a:pPr marL="971550" lvl="1" indent="-514350">
                  <a:lnSpc>
                    <a:spcPct val="9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sz="1800" dirty="0"/>
              </a:p>
              <a:p>
                <a:pPr marL="971550" lvl="1" indent="-514350">
                  <a:lnSpc>
                    <a:spcPct val="9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971550" lvl="1" indent="-514350">
                  <a:lnSpc>
                    <a:spcPct val="9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/>
              </a:p>
              <a:p>
                <a:pPr marL="971550" lvl="1" indent="-514350">
                  <a:lnSpc>
                    <a:spcPct val="9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200" dirty="0"/>
                  <a:t>Ordering </a:t>
                </a:r>
                <a:r>
                  <a:rPr lang="en-US" sz="2200" b="1" i="1" dirty="0"/>
                  <a:t>matters</a:t>
                </a:r>
                <a:r>
                  <a:rPr lang="en-US" sz="2200" dirty="0"/>
                  <a:t>:</a:t>
                </a:r>
              </a:p>
              <a:p>
                <a:pPr marL="971550" lvl="1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dirty="0"/>
                  <a:t>Apply rule 1: 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≪1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-US" sz="1800" dirty="0"/>
              </a:p>
              <a:p>
                <a:pPr marL="971550" lvl="1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dirty="0"/>
                  <a:t>Apply rule 2 + rule 3 + rule 4: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800" dirty="0"/>
              </a:p>
              <a:p>
                <a:pPr marL="971550" lvl="1" indent="-51435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dirty="0"/>
                  <a:t>Apply rule 3: fail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200" dirty="0"/>
                  <a:t>Applying rewrite rules are </a:t>
                </a:r>
                <a:r>
                  <a:rPr lang="en-US" sz="2200" b="1" i="1" dirty="0"/>
                  <a:t>destructive</a:t>
                </a:r>
                <a:r>
                  <a:rPr lang="en-US" sz="2200" dirty="0"/>
                  <a:t> </a:t>
                </a:r>
              </a:p>
              <a:p>
                <a:pPr marL="971550" lvl="1" indent="-514350">
                  <a:lnSpc>
                    <a:spcPct val="90000"/>
                  </a:lnSpc>
                  <a:buFont typeface="+mj-lt"/>
                  <a:buAutoNum type="arabicPeriod"/>
                </a:pPr>
                <a:endParaRPr lang="en-US" sz="13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0CAE0FC-EBBC-8ECC-00FE-50DCEEF0E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633" y="1373921"/>
                <a:ext cx="5536339" cy="4993015"/>
              </a:xfrm>
              <a:blipFill>
                <a:blip r:embed="rId3"/>
                <a:stretch>
                  <a:fillRect l="-1606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9796E438-8941-1C25-5D84-877D12F5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59" y="665542"/>
            <a:ext cx="3954257" cy="2633092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9D0096F-7CA0-E0E7-26F4-4003202E2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648" y="3617588"/>
            <a:ext cx="4970480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2FE47F-C782-426D-38C9-71B59D11FE3C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8ADA-B5F7-AA49-40FB-3E266888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622784"/>
            <a:ext cx="4099947" cy="103557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Background: </a:t>
            </a:r>
            <a:br>
              <a:rPr lang="en-US" sz="3300" dirty="0"/>
            </a:br>
            <a:r>
              <a:rPr lang="en-US" sz="3300" dirty="0"/>
              <a:t>Equality saturation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427467-86AE-4872-6DAE-A6C19781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948070"/>
            <a:ext cx="5269603" cy="4418866"/>
          </a:xfrm>
        </p:spPr>
        <p:txBody>
          <a:bodyPr>
            <a:normAutofit/>
          </a:bodyPr>
          <a:lstStyle/>
          <a:p>
            <a:r>
              <a:rPr lang="en-US" sz="2200" dirty="0"/>
              <a:t>An E-graph is a data structure that can </a:t>
            </a:r>
            <a:r>
              <a:rPr lang="en-US" sz="2200" b="1" i="1" dirty="0"/>
              <a:t>simultaneously</a:t>
            </a:r>
            <a:r>
              <a:rPr lang="en-US" sz="2200" b="1" dirty="0"/>
              <a:t> </a:t>
            </a:r>
            <a:r>
              <a:rPr lang="en-US" sz="2200" dirty="0"/>
              <a:t>represent many </a:t>
            </a:r>
            <a:r>
              <a:rPr lang="en-US" sz="2200" b="1" i="1" dirty="0"/>
              <a:t>equivalent</a:t>
            </a:r>
            <a:r>
              <a:rPr lang="en-US" sz="2200" b="1" dirty="0"/>
              <a:t> </a:t>
            </a:r>
            <a:r>
              <a:rPr lang="en-US" sz="2200" dirty="0"/>
              <a:t>IRs</a:t>
            </a:r>
          </a:p>
          <a:p>
            <a:r>
              <a:rPr lang="en-US" sz="2200" dirty="0"/>
              <a:t>Equality Saturation: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Construction: applying rewrite rules to build an e-graph to represent many equivalent IRs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Extraction: extract the optimal IR from the e-graph</a:t>
            </a:r>
          </a:p>
        </p:txBody>
      </p:sp>
      <p:pic>
        <p:nvPicPr>
          <p:cNvPr id="7" name="Picture 6" descr="Diagram, shape&#10;&#10;Description automatically generated with medium confidence">
            <a:extLst>
              <a:ext uri="{FF2B5EF4-FFF2-40B4-BE49-F238E27FC236}">
                <a16:creationId xmlns:a16="http://schemas.microsoft.com/office/drawing/2014/main" id="{4E03F1DC-C22F-15A2-6E63-152E36E6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33" y="2300761"/>
            <a:ext cx="5454122" cy="259070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E49C8DD-C4A2-6FEA-B2FC-0D113758208E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6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B156-5D60-05E4-5608-264112F0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307" y="102705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F304-FBED-D2B6-E28D-51E4D746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263377"/>
            <a:ext cx="6649276" cy="510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Limitations:</a:t>
            </a:r>
          </a:p>
          <a:p>
            <a:r>
              <a:rPr lang="en-US" sz="2000" dirty="0"/>
              <a:t>E-graphs can easily grow to very </a:t>
            </a:r>
            <a:r>
              <a:rPr lang="en-US" sz="2000" b="1" i="1" dirty="0"/>
              <a:t>large</a:t>
            </a:r>
            <a:r>
              <a:rPr lang="en-US" sz="2000" dirty="0"/>
              <a:t> graph data structures and continue </a:t>
            </a:r>
            <a:r>
              <a:rPr lang="en-US" sz="2000" b="1" i="1" dirty="0"/>
              <a:t>indefinitely</a:t>
            </a:r>
          </a:p>
          <a:p>
            <a:r>
              <a:rPr lang="en-US" sz="2000" dirty="0"/>
              <a:t>The construction phase is </a:t>
            </a:r>
            <a:r>
              <a:rPr lang="en-US" sz="2000" b="1" i="1" dirty="0"/>
              <a:t>upper-bounded</a:t>
            </a:r>
            <a:r>
              <a:rPr lang="en-US" sz="2000" dirty="0"/>
              <a:t> by a pre-defined node limit</a:t>
            </a:r>
          </a:p>
          <a:p>
            <a:pPr marL="0" indent="0">
              <a:buNone/>
            </a:pPr>
            <a:r>
              <a:rPr lang="en-US" sz="2200" dirty="0"/>
              <a:t>Observation:</a:t>
            </a:r>
          </a:p>
          <a:p>
            <a:r>
              <a:rPr lang="en-US" sz="2000" dirty="0"/>
              <a:t>The phase-ordering problem is </a:t>
            </a:r>
            <a:r>
              <a:rPr lang="en-US" sz="2000" b="1" i="1" dirty="0"/>
              <a:t>re-introduced</a:t>
            </a:r>
            <a:r>
              <a:rPr lang="en-US" sz="2000" dirty="0"/>
              <a:t> during the construction phase</a:t>
            </a:r>
          </a:p>
          <a:p>
            <a:pPr marL="0" indent="0">
              <a:buNone/>
            </a:pPr>
            <a:r>
              <a:rPr lang="en-US" sz="2200" dirty="0"/>
              <a:t>Method:</a:t>
            </a:r>
          </a:p>
          <a:p>
            <a:r>
              <a:rPr lang="en-US" sz="2000" dirty="0"/>
              <a:t>Use MCTS to build a </a:t>
            </a:r>
            <a:r>
              <a:rPr lang="en-US" sz="2000" b="1" i="1" dirty="0"/>
              <a:t>better </a:t>
            </a:r>
            <a:r>
              <a:rPr lang="en-US" sz="2000" dirty="0"/>
              <a:t>e-graph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0B6A75A-25F5-5359-1693-139BCE7CB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6BA4974-1203-DAF5-A009-6D58BA2DEE49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1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0D8D-A8A0-96D8-BF83-1665E8B5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340916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MCTS-GEB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C20E77-6B44-F6A3-4D96-542B1343F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08" y="1555740"/>
            <a:ext cx="4223169" cy="4725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End-to-end: </a:t>
            </a:r>
          </a:p>
          <a:p>
            <a:r>
              <a:rPr lang="en-US" sz="2000" dirty="0"/>
              <a:t>Inputs: the target IR and the rewrite rule set</a:t>
            </a:r>
          </a:p>
          <a:p>
            <a:r>
              <a:rPr lang="en-US" sz="2000" dirty="0"/>
              <a:t>Outputs: the optimized IR</a:t>
            </a:r>
          </a:p>
          <a:p>
            <a:pPr marL="0" indent="0">
              <a:buNone/>
            </a:pPr>
            <a:r>
              <a:rPr lang="en-US" sz="2200" dirty="0"/>
              <a:t>System design:</a:t>
            </a:r>
          </a:p>
          <a:p>
            <a:r>
              <a:rPr lang="en-US" sz="2000" dirty="0"/>
              <a:t>A maintainer centrally manages its e-graph (via the egg library), and builds a MCTS search tree</a:t>
            </a:r>
          </a:p>
          <a:p>
            <a:r>
              <a:rPr lang="en-US" sz="2000" dirty="0"/>
              <a:t>Workers receive expansion and simulation tasks from the maintainer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2C7DCA0-9343-B292-A194-82C35F06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825833"/>
            <a:ext cx="6095593" cy="50441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8645105-9DF7-C84D-F7DA-B7598846A3C7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7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0D8D-A8A0-96D8-BF83-1665E8B5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en-US" dirty="0"/>
              <a:t>MCTS-GEB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C20E77-6B44-F6A3-4D96-542B1343F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0" y="113239"/>
            <a:ext cx="6838883" cy="4581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Algorithm overview: </a:t>
            </a:r>
          </a:p>
          <a:p>
            <a:r>
              <a:rPr lang="en-US" sz="2000" dirty="0"/>
              <a:t>Loop until construction is done</a:t>
            </a:r>
          </a:p>
          <a:p>
            <a:pPr lvl="1"/>
            <a:r>
              <a:rPr lang="en-US" sz="2000" dirty="0"/>
              <a:t>MCTS root &lt;- maintainer’s current e-graph;</a:t>
            </a:r>
          </a:p>
          <a:p>
            <a:pPr lvl="1"/>
            <a:r>
              <a:rPr lang="en-US" sz="2000" dirty="0"/>
              <a:t>Loop until search budgets</a:t>
            </a:r>
          </a:p>
          <a:p>
            <a:pPr lvl="2"/>
            <a:r>
              <a:rPr lang="en-US" sz="2000" dirty="0"/>
              <a:t>The maintainer’s select a tree node to be expanded;</a:t>
            </a:r>
          </a:p>
          <a:p>
            <a:pPr lvl="2"/>
            <a:r>
              <a:rPr lang="en-US" sz="2000" dirty="0"/>
              <a:t>A worker performs expansion;</a:t>
            </a:r>
          </a:p>
          <a:p>
            <a:pPr lvl="2"/>
            <a:r>
              <a:rPr lang="en-US" sz="2000" dirty="0"/>
              <a:t>A worker performs simulation;</a:t>
            </a:r>
          </a:p>
          <a:p>
            <a:pPr lvl="2"/>
            <a:r>
              <a:rPr lang="en-US" sz="2000" dirty="0"/>
              <a:t>The node’s value estimate is returned to the maintainer, and then added to the MCTS search tree;</a:t>
            </a:r>
          </a:p>
          <a:p>
            <a:pPr lvl="1"/>
            <a:r>
              <a:rPr lang="en-US" sz="2000" dirty="0"/>
              <a:t>Select the maximal value child node and updates its e-graph;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DE2699-47AC-3E17-76F3-E4A2493F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44" y="4694903"/>
            <a:ext cx="6755693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AFF32D93-399A-FEA6-1835-1077877107A1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7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6DCD-14DE-BDDB-90CC-925101DC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initial Experiment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C5B7-516F-D79D-581E-11E11A9D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Data: randomly generate expressions from Math/Prop domain</a:t>
            </a:r>
          </a:p>
          <a:p>
            <a:r>
              <a:rPr lang="en-US" sz="2200" dirty="0"/>
              <a:t>Goal: simplify expressions</a:t>
            </a:r>
          </a:p>
          <a:p>
            <a:r>
              <a:rPr lang="en-US" sz="2200" dirty="0"/>
              <a:t>Platform: A 24 CPU cores machine</a:t>
            </a:r>
          </a:p>
          <a:p>
            <a:r>
              <a:rPr lang="en-US" sz="2200" dirty="0"/>
              <a:t>Baseline: standard Equality Saturation (the egg library)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9A3FFE6-4A14-A470-BADC-190E03609284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6DCD-14DE-BDDB-90CC-925101DC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6" y="453818"/>
            <a:ext cx="4099947" cy="10355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End-to-end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4857D-B1C1-41ED-B1B4-E3D6E3C7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AA85CFDE-9938-A58B-051E-408E5A09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6" y="1602249"/>
            <a:ext cx="4099947" cy="3649133"/>
          </a:xfrm>
        </p:spPr>
        <p:txBody>
          <a:bodyPr>
            <a:normAutofit/>
          </a:bodyPr>
          <a:lstStyle/>
          <a:p>
            <a:r>
              <a:rPr lang="en-US" sz="2200" dirty="0"/>
              <a:t>MCTS-GEB has better performance among 50% of the test expressions </a:t>
            </a:r>
          </a:p>
          <a:p>
            <a:r>
              <a:rPr lang="en-US" sz="2200" dirty="0"/>
              <a:t>For PROP-5-5, MCTS-GEB directly finds the optimal result</a:t>
            </a:r>
          </a:p>
          <a:p>
            <a:r>
              <a:rPr lang="en-US" sz="2200" dirty="0"/>
              <a:t>Planning generally leads to better performance</a:t>
            </a:r>
          </a:p>
        </p:txBody>
      </p: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5A9FA1E-7A9B-4CDA-91BB-87575F63E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5FC1F8B1-4116-D565-1B57-C82C7F71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93" y="741389"/>
            <a:ext cx="5239935" cy="2619966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86D3FD8E-1A9D-CEF8-52AE-8DF31F88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192" y="3492278"/>
            <a:ext cx="5239935" cy="2619966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7933D1EF-9718-020E-A337-AF573E2EA198}"/>
              </a:ext>
            </a:extLst>
          </p:cNvPr>
          <p:cNvSpPr txBox="1">
            <a:spLocks/>
          </p:cNvSpPr>
          <p:nvPr/>
        </p:nvSpPr>
        <p:spPr>
          <a:xfrm>
            <a:off x="10468156" y="6366936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30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{8050285F-DE35-BC40-85A1-3A95EB9DEC3E}tf16401378</Template>
  <TotalTime>3348</TotalTime>
  <Words>571</Words>
  <Application>Microsoft Macintosh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Celestial</vt:lpstr>
      <vt:lpstr>MCTS-GEB: MCTS is a Good E-graph Builder</vt:lpstr>
      <vt:lpstr>Background: rewrite</vt:lpstr>
      <vt:lpstr>Background: A rewrite example</vt:lpstr>
      <vt:lpstr>Background:  Equality saturation</vt:lpstr>
      <vt:lpstr>Motivations</vt:lpstr>
      <vt:lpstr>MCTS-GEB</vt:lpstr>
      <vt:lpstr>MCTS-GEB</vt:lpstr>
      <vt:lpstr>initial Experiment results</vt:lpstr>
      <vt:lpstr>End-to-end</vt:lpstr>
      <vt:lpstr>Rollout plot</vt:lpstr>
      <vt:lpstr>Rule application heatmap</vt:lpstr>
      <vt:lpstr>Accelerating MCTS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project</dc:title>
  <dc:creator>He, Guoliang</dc:creator>
  <cp:lastModifiedBy>G. He</cp:lastModifiedBy>
  <cp:revision>832</cp:revision>
  <cp:lastPrinted>2021-10-09T09:59:20Z</cp:lastPrinted>
  <dcterms:created xsi:type="dcterms:W3CDTF">2020-10-29T14:12:11Z</dcterms:created>
  <dcterms:modified xsi:type="dcterms:W3CDTF">2023-04-28T15:15:12Z</dcterms:modified>
</cp:coreProperties>
</file>