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/>
    <p:restoredTop sz="87031"/>
  </p:normalViewPr>
  <p:slideViewPr>
    <p:cSldViewPr snapToGrid="0">
      <p:cViewPr>
        <p:scale>
          <a:sx n="100" d="100"/>
          <a:sy n="100" d="100"/>
        </p:scale>
        <p:origin x="57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CA8AA-D5F8-974F-9F55-7CB4C8E61C2F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34AC2-76D8-DC47-A2A6-E805EA929F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215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3402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2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2029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3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5039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4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0001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034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6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8589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34AC2-76D8-DC47-A2A6-E805EA929FBA}" type="slidenum">
              <a:rPr lang="en-SA" smtClean="0"/>
              <a:t>7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0140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8E23-8658-2C1A-9143-8108056DF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2A0C-8804-04B5-3E88-ABBBC631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473F-9B9A-C13B-0E52-8882B50A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58A3-B879-8078-AD8C-4CBACBAE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88D4-E250-9896-A4F0-408F1D3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7349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DA99-E863-016D-D5D3-DFB0792A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904A-6AC3-A2C7-1B6B-46CA0493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DAE8-3818-EE27-1753-0A58F2F1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3E663-5F77-FFFF-A821-D8FD6193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6ACC-D9AA-A9F3-F02E-156030D2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260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D994C-0DD2-7833-49D9-581805090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77B8B-6EC0-65DC-2554-07EBD19B9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5CCB-C4E6-FE62-4270-F4D6AFCB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7455-3AEE-29F4-A1F5-061AB4D6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0613-893F-6402-D4D3-D4AA12FD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260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F6D5-B3D0-C324-3817-4085A7EB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82F02-2E91-AFD1-86CB-49611C23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B6E0-7E08-8941-514A-14266551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6A9B-32DC-1197-90E2-5F45C8F7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8C5F-C058-544B-5748-1E886D08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4070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CFD1-875E-1381-C64E-F5905E87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13E1-1B1E-84EA-B162-8A4BB1FDB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7D3D-CF1B-CF9C-78EC-864D62CC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C603-1A3B-E062-9A89-EC2D94E1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6923-2B31-D469-A685-DCB56FC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1881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7EE3-7365-1CEA-706C-CC945196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1FCD-CBD6-7C13-8730-081518A40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AF291-D1A2-7C70-E7FA-FA414292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4D1EF-7ECF-618A-AEEB-993FA8C5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F3B6-E0AE-A4DB-F8F7-28DC95CA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68928-87EC-B958-EFCF-DE0A4F90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9125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FD4A-E7F6-A970-FFA5-60575074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CCE9-A05B-1503-B7E3-7980CB9E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007A-FF5C-8EF2-0059-E92F82CF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486AB-38B0-2879-2B66-A4B868B5A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174D7-E735-A527-363F-E19583590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0F521-1A9B-70F3-539A-283151E3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6C0EB-BCC7-FB07-CB1B-1D54885B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9EA71-B127-BDC0-B60F-50DB4164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5785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2AE7-80DA-33D6-FC3C-FCC5F58C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6D438-9625-6C01-EB61-9ED1FCE6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EBABB-A399-F8DB-843F-3FDA7F0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56B2F-91A3-C099-E8A8-499BD491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37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FE616-FEA3-A59D-7EAA-968A739F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1934A-3CA8-BBC0-63A1-A57844AC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29A3D-2FDF-A0CA-C92E-AA3FC4E5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33492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A02D-3316-E0CF-A0A7-0736A28A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ED9E-CCD6-AFE3-052E-E3ACED04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30754-7042-8EF3-113F-8AE73D94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0DCC9-D5B7-F545-8CF7-0D2F6EA1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B0FD5-2D58-B1F1-8E53-D3679E9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E9C0-9D71-E4D4-3FAD-94B741C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3790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D761-99F6-7E07-4E85-CF6404B5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A447D-9733-A183-0C00-2FC48132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AF07-EB89-BC4A-91F2-53961CFC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FDA9-1EF7-AF32-CEFE-2AF23877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4901-9BEE-4A19-010A-21517986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2B62-B58E-BDE9-84D0-34BB82A5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2196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9DF6F-B1EB-BA5A-A502-F209AB05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9772-BF2F-6E21-8C1F-CD00E0F3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ED9C-53F6-0386-75A8-D77EF401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AA5F6-23F8-2B46-8C0A-002EB43A9B5E}" type="datetimeFigureOut">
              <a:rPr lang="en-SA" smtClean="0"/>
              <a:t>04/05/2023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41CCF-FD0C-8387-47FA-11CF0D83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ADB5-BB17-E987-F1B8-F9E8FC38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10C70-BB44-7740-8BA0-977F74E74F8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3908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16CB-0C7D-1A65-4820-3B2137D6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892" y="1858284"/>
            <a:ext cx="1057421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First Look at the Impact of Distillation Hyper-Parameters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 Federated Knowledge Distillation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SA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A" sz="2000" dirty="0">
                <a:latin typeface="Arial" panose="020B0604020202020204" pitchFamily="34" charset="0"/>
                <a:cs typeface="Arial" panose="020B0604020202020204" pitchFamily="34" charset="0"/>
              </a:rPr>
              <a:t>Norah Alballa, Marco Canini</a:t>
            </a:r>
            <a:endParaRPr lang="en-SA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FF62A8-2104-BF26-8638-A5608DC4A600}"/>
              </a:ext>
            </a:extLst>
          </p:cNvPr>
          <p:cNvGrpSpPr/>
          <p:nvPr/>
        </p:nvGrpSpPr>
        <p:grpSpPr>
          <a:xfrm>
            <a:off x="4429395" y="4788604"/>
            <a:ext cx="3333207" cy="909373"/>
            <a:chOff x="4427371" y="4803352"/>
            <a:chExt cx="3333207" cy="9093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52475C-7790-8B35-111B-6946A8C2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371" y="4803352"/>
              <a:ext cx="947953" cy="90937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765FD6-D9BF-74CF-4BD3-6952D5491177}"/>
                </a:ext>
              </a:extLst>
            </p:cNvPr>
            <p:cNvSpPr txBox="1"/>
            <p:nvPr/>
          </p:nvSpPr>
          <p:spPr>
            <a:xfrm>
              <a:off x="5375324" y="4881728"/>
              <a:ext cx="23852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9C9184"/>
                  </a:solidFill>
                  <a:latin typeface="Raleway" panose="020B0003030101060003" pitchFamily="34" charset="77"/>
                </a:rPr>
                <a:t>KAUST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07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94"/>
    </mc:Choice>
    <mc:Fallback>
      <p:transition spd="slow" advTm="11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D94D07-B1C5-DA45-160E-4064894FD974}"/>
              </a:ext>
            </a:extLst>
          </p:cNvPr>
          <p:cNvGrpSpPr/>
          <p:nvPr/>
        </p:nvGrpSpPr>
        <p:grpSpPr>
          <a:xfrm>
            <a:off x="1157370" y="894730"/>
            <a:ext cx="3846042" cy="608629"/>
            <a:chOff x="15762515" y="13865819"/>
            <a:chExt cx="12676116" cy="25254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E5492B-9E9C-2586-A2CE-2D886823160E}"/>
                </a:ext>
              </a:extLst>
            </p:cNvPr>
            <p:cNvGrpSpPr/>
            <p:nvPr/>
          </p:nvGrpSpPr>
          <p:grpSpPr>
            <a:xfrm>
              <a:off x="19865781" y="14084657"/>
              <a:ext cx="4368392" cy="1926012"/>
              <a:chOff x="14118124" y="14041114"/>
              <a:chExt cx="4368392" cy="192601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994B3C6-9862-4D43-10D8-2FD43CCD5C7C}"/>
                  </a:ext>
                </a:extLst>
              </p:cNvPr>
              <p:cNvCxnSpPr/>
              <p:nvPr/>
            </p:nvCxnSpPr>
            <p:spPr>
              <a:xfrm>
                <a:off x="14238516" y="15191151"/>
                <a:ext cx="4248000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36542-227F-B130-5765-7F2599BE307C}"/>
                  </a:ext>
                </a:extLst>
              </p:cNvPr>
              <p:cNvSpPr txBox="1"/>
              <p:nvPr/>
            </p:nvSpPr>
            <p:spPr>
              <a:xfrm>
                <a:off x="14118124" y="14041114"/>
                <a:ext cx="4049485" cy="192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A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Joint distillation</a:t>
                </a: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3906E5-5488-767F-96A0-8CFE94DAAAA8}"/>
                </a:ext>
              </a:extLst>
            </p:cNvPr>
            <p:cNvSpPr/>
            <p:nvPr/>
          </p:nvSpPr>
          <p:spPr>
            <a:xfrm>
              <a:off x="15762515" y="13865819"/>
              <a:ext cx="4136571" cy="25254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Pre-trained teacher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E737069-0457-5F47-8D9E-E84597A2F29A}"/>
                </a:ext>
              </a:extLst>
            </p:cNvPr>
            <p:cNvSpPr/>
            <p:nvPr/>
          </p:nvSpPr>
          <p:spPr>
            <a:xfrm>
              <a:off x="24302060" y="13865819"/>
              <a:ext cx="4136571" cy="25254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Pre-trained student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3BCAA7-4AA6-3405-6079-A3653FA9B5C3}"/>
              </a:ext>
            </a:extLst>
          </p:cNvPr>
          <p:cNvSpPr txBox="1"/>
          <p:nvPr/>
        </p:nvSpPr>
        <p:spPr>
          <a:xfrm>
            <a:off x="1619805" y="217871"/>
            <a:ext cx="5031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Decentralized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0CA008-B8B3-F594-A2DC-B416822EE837}"/>
              </a:ext>
            </a:extLst>
          </p:cNvPr>
          <p:cNvGrpSpPr/>
          <p:nvPr/>
        </p:nvGrpSpPr>
        <p:grpSpPr>
          <a:xfrm>
            <a:off x="8073154" y="1272952"/>
            <a:ext cx="3200401" cy="1800949"/>
            <a:chOff x="9736687" y="9588127"/>
            <a:chExt cx="4522942" cy="24736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A0AC8A-0442-66E7-A82B-47A3BA34D060}"/>
                </a:ext>
              </a:extLst>
            </p:cNvPr>
            <p:cNvGrpSpPr/>
            <p:nvPr/>
          </p:nvGrpSpPr>
          <p:grpSpPr>
            <a:xfrm>
              <a:off x="9736687" y="9588127"/>
              <a:ext cx="4522942" cy="2473631"/>
              <a:chOff x="10175599" y="12349615"/>
              <a:chExt cx="4522942" cy="2473631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63D1C86C-5DA2-59D9-771F-642B0400DFD1}"/>
                  </a:ext>
                </a:extLst>
              </p:cNvPr>
              <p:cNvSpPr/>
              <p:nvPr/>
            </p:nvSpPr>
            <p:spPr>
              <a:xfrm>
                <a:off x="11513054" y="12974407"/>
                <a:ext cx="1789408" cy="1235948"/>
              </a:xfrm>
              <a:prstGeom prst="diamond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A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35BF78-F69A-9D03-7C14-2AD354F4AE65}"/>
                  </a:ext>
                </a:extLst>
              </p:cNvPr>
              <p:cNvGrpSpPr/>
              <p:nvPr/>
            </p:nvGrpSpPr>
            <p:grpSpPr>
              <a:xfrm>
                <a:off x="11663799" y="12349615"/>
                <a:ext cx="3034742" cy="2473631"/>
                <a:chOff x="33578019" y="9183516"/>
                <a:chExt cx="3497822" cy="3257663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D8EA5C4-F9DF-EA5A-B144-5DCCA8268FFF}"/>
                    </a:ext>
                  </a:extLst>
                </p:cNvPr>
                <p:cNvGrpSpPr/>
                <p:nvPr/>
              </p:nvGrpSpPr>
              <p:grpSpPr>
                <a:xfrm>
                  <a:off x="33599431" y="9183516"/>
                  <a:ext cx="3476410" cy="3257663"/>
                  <a:chOff x="30564957" y="9917265"/>
                  <a:chExt cx="3476412" cy="3257661"/>
                </a:xfrm>
              </p:grpSpPr>
              <p:sp>
                <p:nvSpPr>
                  <p:cNvPr id="71" name="Rounded Rectangle 70">
                    <a:extLst>
                      <a:ext uri="{FF2B5EF4-FFF2-40B4-BE49-F238E27FC236}">
                        <a16:creationId xmlns:a16="http://schemas.microsoft.com/office/drawing/2014/main" id="{C80960B4-B573-CECC-992F-6EC290D68D95}"/>
                      </a:ext>
                    </a:extLst>
                  </p:cNvPr>
                  <p:cNvSpPr/>
                  <p:nvPr/>
                </p:nvSpPr>
                <p:spPr>
                  <a:xfrm>
                    <a:off x="30567060" y="9917265"/>
                    <a:ext cx="1701227" cy="948208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72" name="Magnetic Disk 71">
                    <a:extLst>
                      <a:ext uri="{FF2B5EF4-FFF2-40B4-BE49-F238E27FC236}">
                        <a16:creationId xmlns:a16="http://schemas.microsoft.com/office/drawing/2014/main" id="{96B76A19-941C-373D-339D-9DD240C860A1}"/>
                      </a:ext>
                    </a:extLst>
                  </p:cNvPr>
                  <p:cNvSpPr/>
                  <p:nvPr/>
                </p:nvSpPr>
                <p:spPr>
                  <a:xfrm>
                    <a:off x="31429013" y="10092747"/>
                    <a:ext cx="746880" cy="616334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pic>
                <p:nvPicPr>
                  <p:cNvPr id="73" name="Graphic 72" descr="Bar chart">
                    <a:extLst>
                      <a:ext uri="{FF2B5EF4-FFF2-40B4-BE49-F238E27FC236}">
                        <a16:creationId xmlns:a16="http://schemas.microsoft.com/office/drawing/2014/main" id="{82F984ED-777D-385E-8B71-2611ED76E93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64539" y="10021632"/>
                    <a:ext cx="622400" cy="758566"/>
                  </a:xfrm>
                  <a:prstGeom prst="rect">
                    <a:avLst/>
                  </a:prstGeom>
                </p:spPr>
              </p:pic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B7EB4D6F-8B9B-20C9-77FC-E1B53C139B64}"/>
                      </a:ext>
                    </a:extLst>
                  </p:cNvPr>
                  <p:cNvSpPr/>
                  <p:nvPr/>
                </p:nvSpPr>
                <p:spPr>
                  <a:xfrm>
                    <a:off x="30564957" y="12226718"/>
                    <a:ext cx="1701227" cy="948208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75" name="Magnetic Disk 74">
                    <a:extLst>
                      <a:ext uri="{FF2B5EF4-FFF2-40B4-BE49-F238E27FC236}">
                        <a16:creationId xmlns:a16="http://schemas.microsoft.com/office/drawing/2014/main" id="{EB983A2D-3088-9AF0-6DD7-21ACF9B47D88}"/>
                      </a:ext>
                    </a:extLst>
                  </p:cNvPr>
                  <p:cNvSpPr/>
                  <p:nvPr/>
                </p:nvSpPr>
                <p:spPr>
                  <a:xfrm>
                    <a:off x="31262993" y="12385606"/>
                    <a:ext cx="746880" cy="616334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/>
                  </a:p>
                </p:txBody>
              </p:sp>
              <p:pic>
                <p:nvPicPr>
                  <p:cNvPr id="76" name="Graphic 75" descr="Bar chart">
                    <a:extLst>
                      <a:ext uri="{FF2B5EF4-FFF2-40B4-BE49-F238E27FC236}">
                        <a16:creationId xmlns:a16="http://schemas.microsoft.com/office/drawing/2014/main" id="{6B8DF5DE-BD4E-DA59-2F0B-1BD2CC0050A7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03222" y="12319412"/>
                    <a:ext cx="622400" cy="758565"/>
                  </a:xfrm>
                  <a:prstGeom prst="rect">
                    <a:avLst/>
                  </a:prstGeom>
                </p:spPr>
              </p:pic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8EA75154-0F1A-3790-9433-C62C440D6DAC}"/>
                      </a:ext>
                    </a:extLst>
                  </p:cNvPr>
                  <p:cNvSpPr/>
                  <p:nvPr/>
                </p:nvSpPr>
                <p:spPr>
                  <a:xfrm>
                    <a:off x="32298351" y="11090978"/>
                    <a:ext cx="1743018" cy="948208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78" name="Magnetic Disk 77">
                    <a:extLst>
                      <a:ext uri="{FF2B5EF4-FFF2-40B4-BE49-F238E27FC236}">
                        <a16:creationId xmlns:a16="http://schemas.microsoft.com/office/drawing/2014/main" id="{E027A9D2-AA44-42D3-DE85-FDADF40E098A}"/>
                      </a:ext>
                    </a:extLst>
                  </p:cNvPr>
                  <p:cNvSpPr/>
                  <p:nvPr/>
                </p:nvSpPr>
                <p:spPr>
                  <a:xfrm>
                    <a:off x="33194945" y="11300078"/>
                    <a:ext cx="746880" cy="616334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/>
                  </a:p>
                </p:txBody>
              </p:sp>
              <p:pic>
                <p:nvPicPr>
                  <p:cNvPr id="79" name="Graphic 78" descr="Bar chart">
                    <a:extLst>
                      <a:ext uri="{FF2B5EF4-FFF2-40B4-BE49-F238E27FC236}">
                        <a16:creationId xmlns:a16="http://schemas.microsoft.com/office/drawing/2014/main" id="{04AD7B54-CCE2-8808-ADDA-948AAFD7BFDA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57184" y="11239400"/>
                    <a:ext cx="622400" cy="758565"/>
                  </a:xfrm>
                  <a:prstGeom prst="rect">
                    <a:avLst/>
                  </a:prstGeom>
                </p:spPr>
              </p:pic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964A9D1-A126-1BC6-D7B8-B855EC04F819}"/>
                      </a:ext>
                    </a:extLst>
                  </p:cNvPr>
                  <p:cNvSpPr/>
                  <p:nvPr/>
                </p:nvSpPr>
                <p:spPr>
                  <a:xfrm>
                    <a:off x="33608837" y="11412400"/>
                    <a:ext cx="332985" cy="3973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735C6EC-F9CE-2F8F-2864-B7EBD9AFFE91}"/>
                      </a:ext>
                    </a:extLst>
                  </p:cNvPr>
                  <p:cNvSpPr/>
                  <p:nvPr/>
                </p:nvSpPr>
                <p:spPr>
                  <a:xfrm>
                    <a:off x="31556933" y="12416412"/>
                    <a:ext cx="385102" cy="4741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</p:grpSp>
            <p:pic>
              <p:nvPicPr>
                <p:cNvPr id="68" name="Graphic 67" descr="Laptop">
                  <a:extLst>
                    <a:ext uri="{FF2B5EF4-FFF2-40B4-BE49-F238E27FC236}">
                      <a16:creationId xmlns:a16="http://schemas.microsoft.com/office/drawing/2014/main" id="{326230A7-07FF-35B7-5CF4-D6EF3C0D9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44280" y="9304762"/>
                  <a:ext cx="758566" cy="758566"/>
                </a:xfrm>
                <a:prstGeom prst="rect">
                  <a:avLst/>
                </a:prstGeom>
              </p:spPr>
            </p:pic>
            <p:pic>
              <p:nvPicPr>
                <p:cNvPr id="69" name="Graphic 68" descr="Smart Phone">
                  <a:extLst>
                    <a:ext uri="{FF2B5EF4-FFF2-40B4-BE49-F238E27FC236}">
                      <a16:creationId xmlns:a16="http://schemas.microsoft.com/office/drawing/2014/main" id="{23EFAA0B-F047-6AC4-C3BF-8F1C52AD8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78019" y="11616003"/>
                  <a:ext cx="756000" cy="75600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Computer">
                  <a:extLst>
                    <a:ext uri="{FF2B5EF4-FFF2-40B4-BE49-F238E27FC236}">
                      <a16:creationId xmlns:a16="http://schemas.microsoft.com/office/drawing/2014/main" id="{A39B595A-105B-3536-CE6A-FF01793844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82365" y="10473962"/>
                  <a:ext cx="801073" cy="801074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F411212-0DC4-D14B-3CB9-C7C3E66FD03A}"/>
                  </a:ext>
                </a:extLst>
              </p:cNvPr>
              <p:cNvGrpSpPr/>
              <p:nvPr/>
            </p:nvGrpSpPr>
            <p:grpSpPr>
              <a:xfrm>
                <a:off x="10175599" y="13219405"/>
                <a:ext cx="1497767" cy="720000"/>
                <a:chOff x="10869509" y="11792169"/>
                <a:chExt cx="1497767" cy="720000"/>
              </a:xfrm>
            </p:grpSpPr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B5300231-9A11-89A9-9547-EF0BCAC8FC32}"/>
                    </a:ext>
                  </a:extLst>
                </p:cNvPr>
                <p:cNvSpPr/>
                <p:nvPr/>
              </p:nvSpPr>
              <p:spPr>
                <a:xfrm>
                  <a:off x="10891276" y="11792169"/>
                  <a:ext cx="1476000" cy="7200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A" dirty="0"/>
                </a:p>
              </p:txBody>
            </p:sp>
            <p:pic>
              <p:nvPicPr>
                <p:cNvPr id="64" name="Graphic 63" descr="Smart Phone">
                  <a:extLst>
                    <a:ext uri="{FF2B5EF4-FFF2-40B4-BE49-F238E27FC236}">
                      <a16:creationId xmlns:a16="http://schemas.microsoft.com/office/drawing/2014/main" id="{7F455853-C2B6-220D-2C7B-3F9F1D7425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69509" y="11810641"/>
                  <a:ext cx="655913" cy="698567"/>
                </a:xfrm>
                <a:prstGeom prst="rect">
                  <a:avLst/>
                </a:prstGeom>
              </p:spPr>
            </p:pic>
            <p:sp>
              <p:nvSpPr>
                <p:cNvPr id="65" name="Magnetic Disk 64">
                  <a:extLst>
                    <a:ext uri="{FF2B5EF4-FFF2-40B4-BE49-F238E27FC236}">
                      <a16:creationId xmlns:a16="http://schemas.microsoft.com/office/drawing/2014/main" id="{87C7E858-D8AA-2333-4AB4-5EABFC074310}"/>
                    </a:ext>
                  </a:extLst>
                </p:cNvPr>
                <p:cNvSpPr/>
                <p:nvPr/>
              </p:nvSpPr>
              <p:spPr>
                <a:xfrm>
                  <a:off x="11511488" y="11948304"/>
                  <a:ext cx="648000" cy="468000"/>
                </a:xfrm>
                <a:prstGeom prst="flowChartMagneticDisk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A" dirty="0"/>
                </a:p>
              </p:txBody>
            </p:sp>
            <p:pic>
              <p:nvPicPr>
                <p:cNvPr id="66" name="Graphic 65" descr="Bar chart">
                  <a:extLst>
                    <a:ext uri="{FF2B5EF4-FFF2-40B4-BE49-F238E27FC236}">
                      <a16:creationId xmlns:a16="http://schemas.microsoft.com/office/drawing/2014/main" id="{E52CA2AD-DA22-2C54-D8F5-AB27AB028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2898" y="11896632"/>
                  <a:ext cx="540830" cy="5760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E14DDC-D86C-C47C-60E8-40A5209F2FBC}"/>
                </a:ext>
              </a:extLst>
            </p:cNvPr>
            <p:cNvCxnSpPr>
              <a:cxnSpLocks/>
            </p:cNvCxnSpPr>
            <p:nvPr/>
          </p:nvCxnSpPr>
          <p:spPr>
            <a:xfrm>
              <a:off x="11243468" y="10836840"/>
              <a:ext cx="147599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94AC438-78A7-4CC0-5319-75A78D152250}"/>
              </a:ext>
            </a:extLst>
          </p:cNvPr>
          <p:cNvSpPr txBox="1"/>
          <p:nvPr/>
        </p:nvSpPr>
        <p:spPr>
          <a:xfrm>
            <a:off x="918445" y="1725727"/>
            <a:ext cx="6866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C55A11"/>
                </a:solidFill>
                <a:effectLst/>
                <a:latin typeface="Arial" panose="020B0604020202020204" pitchFamily="34" charset="0"/>
              </a:rPr>
              <a:t> Transfer knowledge between already pre-trained models</a:t>
            </a:r>
            <a:r>
              <a:rPr lang="en-US" sz="1800" b="0" i="0" dirty="0">
                <a:solidFill>
                  <a:srgbClr val="C55A1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dirty="0">
              <a:solidFill>
                <a:srgbClr val="C55A11"/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5E5A00-48A6-1E10-87EE-C13E25877FAF}"/>
              </a:ext>
            </a:extLst>
          </p:cNvPr>
          <p:cNvSpPr txBox="1"/>
          <p:nvPr/>
        </p:nvSpPr>
        <p:spPr>
          <a:xfrm>
            <a:off x="918444" y="2369140"/>
            <a:ext cx="6866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55A11"/>
                </a:solidFill>
                <a:latin typeface="Arial" panose="020B0604020202020204" pitchFamily="34" charset="0"/>
              </a:rPr>
              <a:t> S</a:t>
            </a:r>
            <a:r>
              <a:rPr lang="en-US" sz="1800" b="1" i="0" u="none" strike="noStrike" dirty="0">
                <a:solidFill>
                  <a:srgbClr val="C55A11"/>
                </a:solidFill>
                <a:effectLst/>
                <a:latin typeface="Arial" panose="020B0604020202020204" pitchFamily="34" charset="0"/>
              </a:rPr>
              <a:t>uitable for federated / decentralized training setting (P2P)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ABC51C-026E-D6F1-6626-6AA0A91B5BC3}"/>
              </a:ext>
            </a:extLst>
          </p:cNvPr>
          <p:cNvSpPr txBox="1"/>
          <p:nvPr/>
        </p:nvSpPr>
        <p:spPr>
          <a:xfrm>
            <a:off x="918444" y="3403423"/>
            <a:ext cx="7820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0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communication reduction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Itahara et al., 2021)</a:t>
            </a:r>
            <a:endParaRPr lang="en-US" b="0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0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mitigate system and data heterogeneity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 et al., 2021)</a:t>
            </a:r>
            <a:b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800" b="0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flexibility​ (Yue et al., 2022)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24E5C6-AB37-EC1C-DF06-AFDD98C9EA4B}"/>
              </a:ext>
            </a:extLst>
          </p:cNvPr>
          <p:cNvSpPr txBox="1"/>
          <p:nvPr/>
        </p:nvSpPr>
        <p:spPr>
          <a:xfrm>
            <a:off x="5650301" y="251317"/>
            <a:ext cx="3993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Knowledge Distillation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846BE4-5FB1-0798-688D-4C80CED0E3C2}"/>
              </a:ext>
            </a:extLst>
          </p:cNvPr>
          <p:cNvGrpSpPr/>
          <p:nvPr/>
        </p:nvGrpSpPr>
        <p:grpSpPr>
          <a:xfrm>
            <a:off x="1147683" y="898544"/>
            <a:ext cx="3846043" cy="608629"/>
            <a:chOff x="1147264" y="719869"/>
            <a:chExt cx="3846043" cy="6086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A12E8A-310A-C99D-FBE1-021A699CC379}"/>
                </a:ext>
              </a:extLst>
            </p:cNvPr>
            <p:cNvSpPr txBox="1"/>
            <p:nvPr/>
          </p:nvSpPr>
          <p:spPr>
            <a:xfrm>
              <a:off x="2372134" y="752278"/>
              <a:ext cx="1228649" cy="46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A" sz="1600" b="1" dirty="0"/>
                <a:t>Offline distillation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625C518-7BEC-BA75-4E26-28870C8FC00B}"/>
                </a:ext>
              </a:extLst>
            </p:cNvPr>
            <p:cNvCxnSpPr>
              <a:cxnSpLocks/>
            </p:cNvCxnSpPr>
            <p:nvPr/>
          </p:nvCxnSpPr>
          <p:spPr>
            <a:xfrm>
              <a:off x="2428758" y="1029431"/>
              <a:ext cx="128888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98D20E-AB18-D212-AE89-02A7C44D4865}"/>
                </a:ext>
              </a:extLst>
            </p:cNvPr>
            <p:cNvSpPr/>
            <p:nvPr/>
          </p:nvSpPr>
          <p:spPr>
            <a:xfrm>
              <a:off x="1147264" y="719869"/>
              <a:ext cx="1255072" cy="60862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Pre-trained teacher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06D620F-FF73-1524-3C45-D0EBC037049B}"/>
                </a:ext>
              </a:extLst>
            </p:cNvPr>
            <p:cNvSpPr/>
            <p:nvPr/>
          </p:nvSpPr>
          <p:spPr>
            <a:xfrm>
              <a:off x="3738235" y="719869"/>
              <a:ext cx="1255072" cy="608629"/>
            </a:xfrm>
            <a:prstGeom prst="roundRect">
              <a:avLst/>
            </a:prstGeom>
            <a:ln w="57150">
              <a:solidFill>
                <a:schemeClr val="accent6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Untrained student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487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901"/>
    </mc:Choice>
    <mc:Fallback>
      <p:transition spd="slow" advTm="78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5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D9A8B618-BFD8-7815-2989-82E4859840CA}"/>
              </a:ext>
            </a:extLst>
          </p:cNvPr>
          <p:cNvSpPr txBox="1"/>
          <p:nvPr/>
        </p:nvSpPr>
        <p:spPr>
          <a:xfrm>
            <a:off x="0" y="350623"/>
            <a:ext cx="12192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 distillation pipeline </a:t>
            </a:r>
            <a:b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914E1C-0206-B96E-CA8E-47A18CE128A9}"/>
              </a:ext>
            </a:extLst>
          </p:cNvPr>
          <p:cNvGrpSpPr/>
          <p:nvPr/>
        </p:nvGrpSpPr>
        <p:grpSpPr>
          <a:xfrm>
            <a:off x="1578077" y="1275804"/>
            <a:ext cx="8825763" cy="4306391"/>
            <a:chOff x="15990479" y="14318768"/>
            <a:chExt cx="18075278" cy="92266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4061FF-401C-9FAE-619A-8B907CC20586}"/>
                </a:ext>
              </a:extLst>
            </p:cNvPr>
            <p:cNvGrpSpPr/>
            <p:nvPr/>
          </p:nvGrpSpPr>
          <p:grpSpPr>
            <a:xfrm>
              <a:off x="15990479" y="14318768"/>
              <a:ext cx="18075278" cy="9226656"/>
              <a:chOff x="6551577" y="8753394"/>
              <a:chExt cx="32359589" cy="1087032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516191C8-5156-DEA7-F1C7-9F85D7008833}"/>
                  </a:ext>
                </a:extLst>
              </p:cNvPr>
              <p:cNvSpPr/>
              <p:nvPr/>
            </p:nvSpPr>
            <p:spPr>
              <a:xfrm>
                <a:off x="6551577" y="8753394"/>
                <a:ext cx="32359589" cy="1087032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A" sz="15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F40A6271-671C-64A8-1BD8-9E1AA1510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7999" y="10972797"/>
                <a:ext cx="3052791" cy="2168249"/>
              </a:xfrm>
              <a:prstGeom prst="bentConnector3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E907C10D-ACE0-5BB6-890D-FE642BE1B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7999" y="13139734"/>
                <a:ext cx="3052791" cy="1876027"/>
              </a:xfrm>
              <a:prstGeom prst="bentConnector3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7369D91-E1CB-E6A0-7390-0A546D654019}"/>
                  </a:ext>
                </a:extLst>
              </p:cNvPr>
              <p:cNvCxnSpPr/>
              <p:nvPr/>
            </p:nvCxnSpPr>
            <p:spPr>
              <a:xfrm>
                <a:off x="16832706" y="11087301"/>
                <a:ext cx="1343304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B1CB6697-7A77-1C31-2658-9B3B3134BC19}"/>
                  </a:ext>
                </a:extLst>
              </p:cNvPr>
              <p:cNvSpPr/>
              <p:nvPr/>
            </p:nvSpPr>
            <p:spPr>
              <a:xfrm>
                <a:off x="12576221" y="10315192"/>
                <a:ext cx="4392993" cy="19750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A" sz="1500" dirty="0"/>
                  <a:t>Pre-trained teacher model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3BEB73A-914E-6C2E-DCFC-552332AE7B47}"/>
                  </a:ext>
                </a:extLst>
              </p:cNvPr>
              <p:cNvCxnSpPr/>
              <p:nvPr/>
            </p:nvCxnSpPr>
            <p:spPr>
              <a:xfrm>
                <a:off x="23333286" y="13927927"/>
                <a:ext cx="74459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95B74B0A-0FF0-A99C-63B0-186CCFED236A}"/>
                  </a:ext>
                </a:extLst>
              </p:cNvPr>
              <p:cNvSpPr/>
              <p:nvPr/>
            </p:nvSpPr>
            <p:spPr>
              <a:xfrm>
                <a:off x="18455298" y="10627275"/>
                <a:ext cx="4884468" cy="969517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A" sz="1500" dirty="0"/>
                  <a:t>Softmax(</a:t>
                </a:r>
                <a:r>
                  <a:rPr lang="en-SA" sz="1500" b="1" dirty="0">
                    <a:solidFill>
                      <a:schemeClr val="accent2">
                        <a:lumMod val="75000"/>
                      </a:schemeClr>
                    </a:solidFill>
                  </a:rPr>
                  <a:t>T = t</a:t>
                </a:r>
                <a:r>
                  <a:rPr lang="en-SA" sz="1500" dirty="0"/>
                  <a:t>)</a:t>
                </a: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7C00DFEE-D26E-0432-9D85-EF4E45AB1C9F}"/>
                  </a:ext>
                </a:extLst>
              </p:cNvPr>
              <p:cNvSpPr/>
              <p:nvPr/>
            </p:nvSpPr>
            <p:spPr>
              <a:xfrm>
                <a:off x="18434479" y="13457484"/>
                <a:ext cx="4884468" cy="969517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A" sz="1500" dirty="0"/>
                  <a:t>Softmax(</a:t>
                </a:r>
                <a:r>
                  <a:rPr lang="en-SA" sz="1500" b="1" dirty="0">
                    <a:solidFill>
                      <a:schemeClr val="accent2">
                        <a:lumMod val="75000"/>
                      </a:schemeClr>
                    </a:solidFill>
                  </a:rPr>
                  <a:t>T = t</a:t>
                </a:r>
                <a:r>
                  <a:rPr lang="en-SA" sz="1500" dirty="0"/>
                  <a:t>)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8B2D823-1D2C-B19C-04BB-74849C1E9976}"/>
                  </a:ext>
                </a:extLst>
              </p:cNvPr>
              <p:cNvGrpSpPr/>
              <p:nvPr/>
            </p:nvGrpSpPr>
            <p:grpSpPr>
              <a:xfrm>
                <a:off x="16670009" y="13868393"/>
                <a:ext cx="1587452" cy="1763267"/>
                <a:chOff x="17879688" y="17424400"/>
                <a:chExt cx="4288612" cy="1645422"/>
              </a:xfrm>
            </p:grpSpPr>
            <p:cxnSp>
              <p:nvCxnSpPr>
                <p:cNvPr id="51" name="Elbow Connector 50">
                  <a:extLst>
                    <a:ext uri="{FF2B5EF4-FFF2-40B4-BE49-F238E27FC236}">
                      <a16:creationId xmlns:a16="http://schemas.microsoft.com/office/drawing/2014/main" id="{9DE7E906-8D22-5743-A227-C425F061F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879693" y="17424400"/>
                  <a:ext cx="4288607" cy="888227"/>
                </a:xfrm>
                <a:prstGeom prst="bentConnector3">
                  <a:avLst/>
                </a:prstGeom>
                <a:ln w="12700"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Elbow Connector 51">
                  <a:extLst>
                    <a:ext uri="{FF2B5EF4-FFF2-40B4-BE49-F238E27FC236}">
                      <a16:creationId xmlns:a16="http://schemas.microsoft.com/office/drawing/2014/main" id="{6FB3DF8D-47CD-2DC3-0EEB-E36ED99B9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79688" y="18312627"/>
                  <a:ext cx="4288607" cy="757195"/>
                </a:xfrm>
                <a:prstGeom prst="bentConnector3">
                  <a:avLst/>
                </a:prstGeom>
                <a:ln w="12700">
                  <a:headEnd type="none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73D144-5E31-D125-D993-37C314C6FA8A}"/>
                  </a:ext>
                </a:extLst>
              </p:cNvPr>
              <p:cNvSpPr/>
              <p:nvPr/>
            </p:nvSpPr>
            <p:spPr>
              <a:xfrm>
                <a:off x="12439717" y="13966296"/>
                <a:ext cx="4392993" cy="199892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A" sz="1500" dirty="0"/>
                  <a:t>Pre-trained student model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4AC9210-38D3-29D1-3061-6C44607A9A35}"/>
                  </a:ext>
                </a:extLst>
              </p:cNvPr>
              <p:cNvSpPr/>
              <p:nvPr/>
            </p:nvSpPr>
            <p:spPr>
              <a:xfrm>
                <a:off x="18372985" y="15020627"/>
                <a:ext cx="4884468" cy="969517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SA" sz="1500" dirty="0"/>
                  <a:t>Softmax(T = 1)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4D46350-EF84-EAC5-E250-47C83C106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10085" y="15487262"/>
                <a:ext cx="732671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7308215-73EB-CA87-FD97-A034753CA30F}"/>
                  </a:ext>
                </a:extLst>
              </p:cNvPr>
              <p:cNvCxnSpPr/>
              <p:nvPr/>
            </p:nvCxnSpPr>
            <p:spPr>
              <a:xfrm>
                <a:off x="27768293" y="11085595"/>
                <a:ext cx="732671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D97E5D1-EB12-D780-04E3-31B3DE36E5C4}"/>
                  </a:ext>
                </a:extLst>
              </p:cNvPr>
              <p:cNvSpPr/>
              <p:nvPr/>
            </p:nvSpPr>
            <p:spPr>
              <a:xfrm>
                <a:off x="24113501" y="10568892"/>
                <a:ext cx="3750114" cy="105015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S</a:t>
                </a:r>
                <a:r>
                  <a:rPr lang="en-SA" sz="1500" dirty="0"/>
                  <a:t>oft target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FEE535-47CF-8128-7DF3-BAF3E7FEA0EC}"/>
                  </a:ext>
                </a:extLst>
              </p:cNvPr>
              <p:cNvSpPr/>
              <p:nvPr/>
            </p:nvSpPr>
            <p:spPr>
              <a:xfrm>
                <a:off x="24057169" y="13253534"/>
                <a:ext cx="3750117" cy="11685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/>
                  <a:t>Predictions</a:t>
                </a:r>
                <a:endParaRPr lang="en-SA" sz="150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46CC3F2-8ECA-C7CC-AAC1-852FF859FFFD}"/>
                  </a:ext>
                </a:extLst>
              </p:cNvPr>
              <p:cNvSpPr/>
              <p:nvPr/>
            </p:nvSpPr>
            <p:spPr>
              <a:xfrm>
                <a:off x="24033663" y="15016591"/>
                <a:ext cx="3801327" cy="103991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/>
                  <a:t>Predictions</a:t>
                </a:r>
                <a:endParaRPr lang="en-SA" sz="15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81CA0CD-45C5-C951-1B5D-59BCF050F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499" y="11074400"/>
                <a:ext cx="0" cy="864002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55877F-A038-6946-CDB8-FF24810DEDDB}"/>
                  </a:ext>
                </a:extLst>
              </p:cNvPr>
              <p:cNvCxnSpPr/>
              <p:nvPr/>
            </p:nvCxnSpPr>
            <p:spPr>
              <a:xfrm>
                <a:off x="27802381" y="13777935"/>
                <a:ext cx="708946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884673D-3850-830A-2B70-6993223BDE9E}"/>
                  </a:ext>
                </a:extLst>
              </p:cNvPr>
              <p:cNvCxnSpPr/>
              <p:nvPr/>
            </p:nvCxnSpPr>
            <p:spPr>
              <a:xfrm>
                <a:off x="27863688" y="15512464"/>
                <a:ext cx="515597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470790B-F51F-C426-3EDC-E32EBFBB85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90575" y="11074400"/>
                <a:ext cx="744595" cy="1119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DABECB2-816A-9710-472C-0B6EE3BCA2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14952" y="12951366"/>
                <a:ext cx="0" cy="864002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AF97461-F022-11B3-305C-41D0407A3D36}"/>
                  </a:ext>
                </a:extLst>
              </p:cNvPr>
              <p:cNvSpPr/>
              <p:nvPr/>
            </p:nvSpPr>
            <p:spPr>
              <a:xfrm>
                <a:off x="25502328" y="11915174"/>
                <a:ext cx="4841181" cy="1013767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500" dirty="0"/>
                  <a:t>D</a:t>
                </a:r>
                <a:r>
                  <a:rPr lang="en-SA" sz="1500" dirty="0"/>
                  <a:t>istillation loss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3312243-8C20-AB62-8929-EB6C2214B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344138" y="15502856"/>
                <a:ext cx="0" cy="864002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46B465A-B0B1-3B35-4B30-71E16B38FAC6}"/>
                  </a:ext>
                </a:extLst>
              </p:cNvPr>
              <p:cNvCxnSpPr/>
              <p:nvPr/>
            </p:nvCxnSpPr>
            <p:spPr>
              <a:xfrm>
                <a:off x="26883294" y="18266244"/>
                <a:ext cx="14042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899D8F-85B2-1EE0-D007-AA3F55727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268410" y="17379819"/>
                <a:ext cx="0" cy="864002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D739844-FDE5-2B4A-1569-EF35D9AB9244}"/>
                  </a:ext>
                </a:extLst>
              </p:cNvPr>
              <p:cNvSpPr/>
              <p:nvPr/>
            </p:nvSpPr>
            <p:spPr>
              <a:xfrm>
                <a:off x="26542182" y="16351387"/>
                <a:ext cx="3801327" cy="97602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A" sz="1500" dirty="0"/>
                  <a:t>CE loss</a:t>
                </a:r>
              </a:p>
            </p:txBody>
          </p:sp>
          <p:sp>
            <p:nvSpPr>
              <p:cNvPr id="43" name="Data 42">
                <a:extLst>
                  <a:ext uri="{FF2B5EF4-FFF2-40B4-BE49-F238E27FC236}">
                    <a16:creationId xmlns:a16="http://schemas.microsoft.com/office/drawing/2014/main" id="{57539FD7-8AC3-F479-D5E3-DE4E5558D497}"/>
                  </a:ext>
                </a:extLst>
              </p:cNvPr>
              <p:cNvSpPr/>
              <p:nvPr/>
            </p:nvSpPr>
            <p:spPr>
              <a:xfrm>
                <a:off x="23683532" y="17492819"/>
                <a:ext cx="3599626" cy="1264827"/>
              </a:xfrm>
              <a:prstGeom prst="flowChartInputOutpu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A" sz="1500" dirty="0"/>
                  <a:t>True label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415EE17-D614-7DAC-30AB-1482A855E448}"/>
                  </a:ext>
                </a:extLst>
              </p:cNvPr>
              <p:cNvCxnSpPr/>
              <p:nvPr/>
            </p:nvCxnSpPr>
            <p:spPr>
              <a:xfrm>
                <a:off x="30475686" y="12457192"/>
                <a:ext cx="4701301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0E5E628-B87E-6C0B-1758-404A3F178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48689" y="12457192"/>
                <a:ext cx="0" cy="446284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C0C2C61-279E-1873-B809-D610374F07B4}"/>
                  </a:ext>
                </a:extLst>
              </p:cNvPr>
              <p:cNvCxnSpPr/>
              <p:nvPr/>
            </p:nvCxnSpPr>
            <p:spPr>
              <a:xfrm>
                <a:off x="30439241" y="16899453"/>
                <a:ext cx="468029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0A125FE-1D0D-C9B0-E411-E52DFB2D096B}"/>
                  </a:ext>
                </a:extLst>
              </p:cNvPr>
              <p:cNvSpPr/>
              <p:nvPr/>
            </p:nvSpPr>
            <p:spPr>
              <a:xfrm>
                <a:off x="36083461" y="14092179"/>
                <a:ext cx="2490182" cy="1456121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Total loss</a:t>
                </a:r>
                <a:endParaRPr lang="en-SA" sz="15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43C7FE5-115F-31B9-7DA0-9EB09258301C}"/>
                      </a:ext>
                    </a:extLst>
                  </p:cNvPr>
                  <p:cNvSpPr txBox="1"/>
                  <p:nvPr/>
                </p:nvSpPr>
                <p:spPr>
                  <a:xfrm>
                    <a:off x="30561230" y="11595543"/>
                    <a:ext cx="1906891" cy="8157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SA" sz="15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5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A" sz="15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oMath>
                    </a14:m>
                    <a:r>
                      <a:rPr lang="en-SA" sz="1500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143C7FE5-115F-31B9-7DA0-9EB0925830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1230" y="11595543"/>
                    <a:ext cx="1906891" cy="81574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S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F7C7B60-DCBB-B75A-A43C-7DC87F740B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7241" y="16915184"/>
                    <a:ext cx="4372875" cy="8157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SA" sz="1500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5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5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15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SA" sz="15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15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SA" sz="1500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F7C7B60-DCBB-B75A-A43C-7DC87F740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7241" y="16915184"/>
                    <a:ext cx="4372875" cy="8157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S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Data 49">
                <a:extLst>
                  <a:ext uri="{FF2B5EF4-FFF2-40B4-BE49-F238E27FC236}">
                    <a16:creationId xmlns:a16="http://schemas.microsoft.com/office/drawing/2014/main" id="{7852E279-EB11-DF99-FD8B-DF01B0E9ED08}"/>
                  </a:ext>
                </a:extLst>
              </p:cNvPr>
              <p:cNvSpPr/>
              <p:nvPr/>
            </p:nvSpPr>
            <p:spPr>
              <a:xfrm>
                <a:off x="6874837" y="12389300"/>
                <a:ext cx="3665546" cy="1658006"/>
              </a:xfrm>
              <a:prstGeom prst="flowChartInputOutpu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I</a:t>
                </a:r>
                <a:r>
                  <a:rPr lang="en-SA" sz="1500" dirty="0"/>
                  <a:t>nput</a:t>
                </a:r>
              </a:p>
              <a:p>
                <a:pPr algn="ctr"/>
                <a:r>
                  <a:rPr lang="en-SA" sz="1500" dirty="0">
                    <a:solidFill>
                      <a:schemeClr val="accent2">
                        <a:lumMod val="75000"/>
                      </a:schemeClr>
                    </a:solidFill>
                  </a:rPr>
                  <a:t>x</a:t>
                </a: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3C9F5A7-BAE4-729C-04B7-7265B27C3013}"/>
                </a:ext>
              </a:extLst>
            </p:cNvPr>
            <p:cNvCxnSpPr/>
            <p:nvPr/>
          </p:nvCxnSpPr>
          <p:spPr>
            <a:xfrm>
              <a:off x="31928698" y="19431947"/>
              <a:ext cx="612000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05DCB8-47AB-78EC-4420-5306822F1D1E}"/>
                </a:ext>
              </a:extLst>
            </p:cNvPr>
            <p:cNvSpPr txBox="1"/>
            <p:nvPr/>
          </p:nvSpPr>
          <p:spPr>
            <a:xfrm>
              <a:off x="32017678" y="18665872"/>
              <a:ext cx="1124351" cy="692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A" sz="1500" dirty="0"/>
                <a:t>+</a:t>
              </a:r>
              <a:r>
                <a:rPr lang="en-SA" sz="1500" b="1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105" name="Graphic 104" descr="Line arrow Counter clockwise curve">
            <a:extLst>
              <a:ext uri="{FF2B5EF4-FFF2-40B4-BE49-F238E27FC236}">
                <a16:creationId xmlns:a16="http://schemas.microsoft.com/office/drawing/2014/main" id="{8A65081D-C751-95DB-584C-AD96254C8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512873" y="2839024"/>
            <a:ext cx="249393" cy="362249"/>
          </a:xfrm>
          <a:prstGeom prst="rect">
            <a:avLst/>
          </a:prstGeom>
        </p:spPr>
      </p:pic>
      <p:pic>
        <p:nvPicPr>
          <p:cNvPr id="106" name="Graphic 105" descr="Line arrow Counter clockwise curve">
            <a:extLst>
              <a:ext uri="{FF2B5EF4-FFF2-40B4-BE49-F238E27FC236}">
                <a16:creationId xmlns:a16="http://schemas.microsoft.com/office/drawing/2014/main" id="{385E3554-D509-3E9A-3BF0-506143523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474" y="2827839"/>
            <a:ext cx="249393" cy="36224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E90A508-8D33-AE2D-5F60-2B25A0A55B4C}"/>
              </a:ext>
            </a:extLst>
          </p:cNvPr>
          <p:cNvSpPr txBox="1"/>
          <p:nvPr/>
        </p:nvSpPr>
        <p:spPr>
          <a:xfrm>
            <a:off x="1662024" y="1553243"/>
            <a:ext cx="119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SA" sz="1600" b="1" dirty="0">
                <a:solidFill>
                  <a:schemeClr val="accent2">
                    <a:lumMod val="75000"/>
                  </a:schemeClr>
                </a:solidFill>
              </a:rPr>
              <a:t>ransfer set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7FD98E-7AD7-E6A2-71D9-924514B189C0}"/>
              </a:ext>
            </a:extLst>
          </p:cNvPr>
          <p:cNvSpPr txBox="1"/>
          <p:nvPr/>
        </p:nvSpPr>
        <p:spPr>
          <a:xfrm>
            <a:off x="3374326" y="1553243"/>
            <a:ext cx="97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Position</a:t>
            </a:r>
            <a:endParaRPr lang="en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9C588CC-9A73-A21F-4035-8A25990EF02E}"/>
              </a:ext>
            </a:extLst>
          </p:cNvPr>
          <p:cNvSpPr txBox="1"/>
          <p:nvPr/>
        </p:nvSpPr>
        <p:spPr>
          <a:xfrm>
            <a:off x="4864865" y="1559963"/>
            <a:ext cx="1387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Temperature</a:t>
            </a:r>
            <a:endParaRPr lang="en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D85CB0-02CA-0918-2906-BFC47C5A182C}"/>
              </a:ext>
            </a:extLst>
          </p:cNvPr>
          <p:cNvSpPr txBox="1"/>
          <p:nvPr/>
        </p:nvSpPr>
        <p:spPr>
          <a:xfrm>
            <a:off x="8047489" y="1559963"/>
            <a:ext cx="119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Weight</a:t>
            </a:r>
            <a:endParaRPr lang="en-SA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6D3B921-2697-8A86-AE89-E6ACD7F16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6840" y="4263318"/>
            <a:ext cx="4909679" cy="2073938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F5DEC2B1-CB75-DD20-6739-33946A4527F9}"/>
              </a:ext>
            </a:extLst>
          </p:cNvPr>
          <p:cNvSpPr txBox="1"/>
          <p:nvPr/>
        </p:nvSpPr>
        <p:spPr>
          <a:xfrm>
            <a:off x="-75075" y="1995032"/>
            <a:ext cx="20340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</a:t>
            </a:r>
            <a:r>
              <a:rPr lang="en-SA" sz="1400" dirty="0"/>
              <a:t>ublic unlabelled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400" dirty="0"/>
              <a:t>Public labelled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400" dirty="0"/>
              <a:t>Teacher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400" dirty="0"/>
              <a:t>Student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400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202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856"/>
    </mc:Choice>
    <mc:Fallback>
      <p:transition spd="slow" advTm="97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100" grpId="0"/>
      <p:bldP spid="10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4696-DBA3-B17B-F2D1-82CECCEB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SA" sz="2400" b="1" dirty="0">
                <a:latin typeface="Arial" panose="020B0604020202020204" pitchFamily="34" charset="0"/>
                <a:cs typeface="Arial" panose="020B0604020202020204" pitchFamily="34" charset="0"/>
              </a:rPr>
              <a:t>No single setting works well for all pairs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F9CFA-CB6C-8737-ADF1-9E6B7B732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r="70035"/>
          <a:stretch/>
        </p:blipFill>
        <p:spPr>
          <a:xfrm>
            <a:off x="618562" y="1749095"/>
            <a:ext cx="4047273" cy="3117873"/>
          </a:xfr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D55767F-8E0E-7C26-AA0A-AF808FD359DB}"/>
              </a:ext>
            </a:extLst>
          </p:cNvPr>
          <p:cNvGrpSpPr/>
          <p:nvPr/>
        </p:nvGrpSpPr>
        <p:grpSpPr>
          <a:xfrm>
            <a:off x="618562" y="1820663"/>
            <a:ext cx="5172638" cy="3929358"/>
            <a:chOff x="618562" y="1820663"/>
            <a:chExt cx="5172638" cy="3929358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BD427AC3-1127-FF2E-1BCD-AEF2DAA22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211"/>
            <a:stretch/>
          </p:blipFill>
          <p:spPr>
            <a:xfrm>
              <a:off x="4665835" y="1820663"/>
              <a:ext cx="1013476" cy="266181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793AD-071E-E8A7-6441-CA899C64C193}"/>
                </a:ext>
              </a:extLst>
            </p:cNvPr>
            <p:cNvSpPr txBox="1"/>
            <p:nvPr/>
          </p:nvSpPr>
          <p:spPr>
            <a:xfrm>
              <a:off x="618562" y="5103690"/>
              <a:ext cx="5172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effectLst/>
                  <a:latin typeface="LinLibertineTB"/>
                </a:rPr>
                <a:t>The boxes are colored according to the temperature that achieved the maximum accuracy gain </a:t>
              </a:r>
              <a:endParaRPr lang="en-US" b="1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E6DF90-A5DD-3F1E-6202-9E2EF3D20A47}"/>
              </a:ext>
            </a:extLst>
          </p:cNvPr>
          <p:cNvGrpSpPr/>
          <p:nvPr/>
        </p:nvGrpSpPr>
        <p:grpSpPr>
          <a:xfrm>
            <a:off x="6632616" y="1749095"/>
            <a:ext cx="5330784" cy="4000927"/>
            <a:chOff x="6601976" y="1740926"/>
            <a:chExt cx="5330784" cy="40009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69AC9C-7BEB-2A5E-0D5C-DDB8F6DF2275}"/>
                </a:ext>
              </a:extLst>
            </p:cNvPr>
            <p:cNvSpPr txBox="1"/>
            <p:nvPr/>
          </p:nvSpPr>
          <p:spPr>
            <a:xfrm>
              <a:off x="6604626" y="5095522"/>
              <a:ext cx="53281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effectLst/>
                  <a:latin typeface="LinLibertineT"/>
                </a:rPr>
                <a:t>Points marked as </a:t>
              </a:r>
              <a:r>
                <a:rPr lang="en-US" sz="1800" b="1" dirty="0">
                  <a:effectLst/>
                  <a:latin typeface="NewTXMI"/>
                </a:rPr>
                <a:t>★ are </a:t>
              </a:r>
              <a:r>
                <a:rPr lang="en-US" sz="1800" b="1" dirty="0">
                  <a:effectLst/>
                  <a:latin typeface="LinLibertineT"/>
                </a:rPr>
                <a:t>colored according to the weight that achieved the </a:t>
              </a:r>
              <a:r>
                <a:rPr lang="en-US" sz="1800" b="1" dirty="0">
                  <a:effectLst/>
                  <a:latin typeface="LinLibertineTB"/>
                </a:rPr>
                <a:t>the maximum accuracy gain</a:t>
              </a:r>
              <a:endParaRPr lang="en-US" b="1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489056D-0CEE-85AA-B5B6-E539978756A2}"/>
                </a:ext>
              </a:extLst>
            </p:cNvPr>
            <p:cNvGrpSpPr/>
            <p:nvPr/>
          </p:nvGrpSpPr>
          <p:grpSpPr>
            <a:xfrm>
              <a:off x="6601976" y="1740926"/>
              <a:ext cx="5080085" cy="3117872"/>
              <a:chOff x="6601976" y="1740926"/>
              <a:chExt cx="5080085" cy="3117872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96EAA95-7290-F077-1931-F2A1D3B6EA32}"/>
                  </a:ext>
                </a:extLst>
              </p:cNvPr>
              <p:cNvGrpSpPr/>
              <p:nvPr/>
            </p:nvGrpSpPr>
            <p:grpSpPr>
              <a:xfrm>
                <a:off x="6601976" y="1740926"/>
                <a:ext cx="4362582" cy="3117872"/>
                <a:chOff x="4779475" y="1486392"/>
                <a:chExt cx="4362582" cy="3117872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F43EE688-A025-733E-3689-691D5AAEF810}"/>
                    </a:ext>
                  </a:extLst>
                </p:cNvPr>
                <p:cNvGrpSpPr/>
                <p:nvPr/>
              </p:nvGrpSpPr>
              <p:grpSpPr>
                <a:xfrm>
                  <a:off x="4779475" y="1486392"/>
                  <a:ext cx="4362582" cy="3117872"/>
                  <a:chOff x="6614602" y="1735027"/>
                  <a:chExt cx="4362582" cy="3117872"/>
                </a:xfrm>
              </p:grpSpPr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44411207-AB3C-15FC-057A-0F86EE87BC68}"/>
                      </a:ext>
                    </a:extLst>
                  </p:cNvPr>
                  <p:cNvGrpSpPr/>
                  <p:nvPr/>
                </p:nvGrpSpPr>
                <p:grpSpPr>
                  <a:xfrm>
                    <a:off x="6614602" y="1735027"/>
                    <a:ext cx="4362582" cy="3117872"/>
                    <a:chOff x="6614602" y="1735027"/>
                    <a:chExt cx="4362582" cy="3117872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F43AB7F7-4914-B3A0-C37A-BC20AAB10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14602" y="1735027"/>
                      <a:ext cx="4362582" cy="3117872"/>
                      <a:chOff x="6614602" y="1735027"/>
                      <a:chExt cx="4362582" cy="3117872"/>
                    </a:xfrm>
                  </p:grpSpPr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9B4B52DD-58B8-080E-A89A-EAD1F059FF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14602" y="1735027"/>
                        <a:ext cx="4362582" cy="3117872"/>
                        <a:chOff x="6614602" y="1735027"/>
                        <a:chExt cx="4362582" cy="3117872"/>
                      </a:xfrm>
                    </p:grpSpPr>
                    <p:grpSp>
                      <p:nvGrpSpPr>
                        <p:cNvPr id="25" name="Group 24">
                          <a:extLst>
                            <a:ext uri="{FF2B5EF4-FFF2-40B4-BE49-F238E27FC236}">
                              <a16:creationId xmlns:a16="http://schemas.microsoft.com/office/drawing/2014/main" id="{2CAEBD3E-6171-38BE-92E8-3DB70FAE762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14602" y="1735027"/>
                          <a:ext cx="4362582" cy="3117872"/>
                          <a:chOff x="6614602" y="1735027"/>
                          <a:chExt cx="4362582" cy="3117872"/>
                        </a:xfrm>
                      </p:grpSpPr>
                      <p:grpSp>
                        <p:nvGrpSpPr>
                          <p:cNvPr id="23" name="Group 22">
                            <a:extLst>
                              <a:ext uri="{FF2B5EF4-FFF2-40B4-BE49-F238E27FC236}">
                                <a16:creationId xmlns:a16="http://schemas.microsoft.com/office/drawing/2014/main" id="{845B5DEB-C2B9-4EF3-D466-4B97374328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14602" y="1735027"/>
                            <a:ext cx="4362582" cy="3117872"/>
                            <a:chOff x="6614602" y="1735027"/>
                            <a:chExt cx="4362582" cy="3117872"/>
                          </a:xfrm>
                        </p:grpSpPr>
                        <p:grpSp>
                          <p:nvGrpSpPr>
                            <p:cNvPr id="21" name="Group 20">
                              <a:extLst>
                                <a:ext uri="{FF2B5EF4-FFF2-40B4-BE49-F238E27FC236}">
                                  <a16:creationId xmlns:a16="http://schemas.microsoft.com/office/drawing/2014/main" id="{B9CD4632-4A5F-CA16-9A15-28BEDAC4B24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614602" y="1735027"/>
                              <a:ext cx="4362582" cy="3117872"/>
                              <a:chOff x="6614602" y="1735027"/>
                              <a:chExt cx="4362582" cy="3117872"/>
                            </a:xfrm>
                          </p:grpSpPr>
                          <p:grpSp>
                            <p:nvGrpSpPr>
                              <p:cNvPr id="19" name="Group 18">
                                <a:extLst>
                                  <a:ext uri="{FF2B5EF4-FFF2-40B4-BE49-F238E27FC236}">
                                    <a16:creationId xmlns:a16="http://schemas.microsoft.com/office/drawing/2014/main" id="{5C5E504C-17BB-7AA8-CBC9-4294BF0081D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614602" y="1735027"/>
                                <a:ext cx="4362582" cy="3117872"/>
                                <a:chOff x="6614602" y="1735027"/>
                                <a:chExt cx="4362582" cy="3117872"/>
                              </a:xfrm>
                            </p:grpSpPr>
                            <p:grpSp>
                              <p:nvGrpSpPr>
                                <p:cNvPr id="16" name="Group 15">
                                  <a:extLst>
                                    <a:ext uri="{FF2B5EF4-FFF2-40B4-BE49-F238E27FC236}">
                                      <a16:creationId xmlns:a16="http://schemas.microsoft.com/office/drawing/2014/main" id="{C8E57B9A-0FE6-CC17-4D27-965B197D72F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614602" y="1735027"/>
                                  <a:ext cx="4362582" cy="3117872"/>
                                  <a:chOff x="6614602" y="1735027"/>
                                  <a:chExt cx="4362582" cy="3117872"/>
                                </a:xfrm>
                              </p:grpSpPr>
                              <p:grpSp>
                                <p:nvGrpSpPr>
                                  <p:cNvPr id="14" name="Group 13">
                                    <a:extLst>
                                      <a:ext uri="{FF2B5EF4-FFF2-40B4-BE49-F238E27FC236}">
                                        <a16:creationId xmlns:a16="http://schemas.microsoft.com/office/drawing/2014/main" id="{194DC82E-D9C2-2AB4-A9E6-7D43609BA64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614602" y="1735027"/>
                                    <a:ext cx="4362582" cy="3117872"/>
                                    <a:chOff x="6614602" y="1749095"/>
                                    <a:chExt cx="4362582" cy="3117872"/>
                                  </a:xfrm>
                                </p:grpSpPr>
                                <p:grpSp>
                                  <p:nvGrpSpPr>
                                    <p:cNvPr id="12" name="Group 11">
                                      <a:extLst>
                                        <a:ext uri="{FF2B5EF4-FFF2-40B4-BE49-F238E27FC236}">
                                          <a16:creationId xmlns:a16="http://schemas.microsoft.com/office/drawing/2014/main" id="{4590A6C0-EF66-85E4-4333-7A6E058DE54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614602" y="1749095"/>
                                      <a:ext cx="4362582" cy="3117872"/>
                                      <a:chOff x="6614602" y="1749095"/>
                                      <a:chExt cx="4362582" cy="3117872"/>
                                    </a:xfrm>
                                  </p:grpSpPr>
                                  <p:pic>
                                    <p:nvPicPr>
                                      <p:cNvPr id="7" name="Picture 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C6800F7-4B89-D73B-BEBD-6C5CB611BD64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 rotWithShape="1">
                                      <a:blip r:embed="rId4"/>
                                      <a:srcRect l="30835" r="37526"/>
                                      <a:stretch/>
                                    </p:blipFill>
                                    <p:spPr>
                                      <a:xfrm>
                                        <a:off x="6614602" y="1749095"/>
                                        <a:ext cx="4362582" cy="311787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0" name="5-Point Star 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B445A99-6CA2-AE10-2367-F61E902217C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270287" y="2543635"/>
                                        <a:ext cx="180000" cy="180000"/>
                                      </a:xfrm>
                                      <a:prstGeom prst="star5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>
                                        <a:solidFill>
                                          <a:srgbClr val="FF0000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A">
                                          <a:solidFill>
                                            <a:srgbClr val="FF0000"/>
                                          </a:solidFill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1" name="5-Point Star 10">
                                      <a:extLst>
                                        <a:ext uri="{FF2B5EF4-FFF2-40B4-BE49-F238E27FC236}">
                                          <a16:creationId xmlns:a16="http://schemas.microsoft.com/office/drawing/2014/main" id="{613E587C-5FC6-989C-6091-E1BC203C3C18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398738" y="2566292"/>
                                      <a:ext cx="180000" cy="180000"/>
                                    </a:xfrm>
                                    <a:prstGeom prst="star5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>
                                      <a:solidFill>
                                        <a:srgbClr val="FF0000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SA">
                                        <a:solidFill>
                                          <a:srgbClr val="FF0000"/>
                                        </a:solidFill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5" name="5-Point Star 14">
                                    <a:extLst>
                                      <a:ext uri="{FF2B5EF4-FFF2-40B4-BE49-F238E27FC236}">
                                        <a16:creationId xmlns:a16="http://schemas.microsoft.com/office/drawing/2014/main" id="{30A989CB-698E-BB38-33FB-A3B027E65F5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7642180" y="2544439"/>
                                    <a:ext cx="180000" cy="180000"/>
                                  </a:xfrm>
                                  <a:prstGeom prst="star5">
                                    <a:avLst/>
                                  </a:prstGeom>
                                  <a:solidFill>
                                    <a:schemeClr val="accent4"/>
                                  </a:solidFill>
                                  <a:ln>
                                    <a:solidFill>
                                      <a:schemeClr val="accent4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SA">
                                      <a:solidFill>
                                        <a:srgbClr val="FF0000"/>
                                      </a:solidFill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8" name="5-Point Star 17">
                                  <a:extLst>
                                    <a:ext uri="{FF2B5EF4-FFF2-40B4-BE49-F238E27FC236}">
                                      <a16:creationId xmlns:a16="http://schemas.microsoft.com/office/drawing/2014/main" id="{7B91F8E5-61A9-6825-5A21-0C2ED1CA548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516310" y="2556635"/>
                                  <a:ext cx="180000" cy="180000"/>
                                </a:xfrm>
                                <a:prstGeom prst="star5">
                                  <a:avLst/>
                                </a:prstGeom>
                                <a:solidFill>
                                  <a:schemeClr val="accent4"/>
                                </a:solidFill>
                                <a:ln>
                                  <a:solidFill>
                                    <a:schemeClr val="accent4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SA">
                                    <a:solidFill>
                                      <a:srgbClr val="FF0000"/>
                                    </a:solidFill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20" name="5-Point Star 19">
                                <a:extLst>
                                  <a:ext uri="{FF2B5EF4-FFF2-40B4-BE49-F238E27FC236}">
                                    <a16:creationId xmlns:a16="http://schemas.microsoft.com/office/drawing/2014/main" id="{9854171F-8D2B-BB29-26A3-5B03ACCAC1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018595" y="1984865"/>
                                <a:ext cx="180000" cy="180000"/>
                              </a:xfrm>
                              <a:prstGeom prst="star5">
                                <a:avLst/>
                              </a:prstGeom>
                              <a:solidFill>
                                <a:srgbClr val="0000FF"/>
                              </a:solidFill>
                              <a:ln>
                                <a:solidFill>
                                  <a:srgbClr val="0000FF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SA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2" name="5-Point Star 21">
                              <a:extLst>
                                <a:ext uri="{FF2B5EF4-FFF2-40B4-BE49-F238E27FC236}">
                                  <a16:creationId xmlns:a16="http://schemas.microsoft.com/office/drawing/2014/main" id="{4705137D-FBF5-67EA-3A6E-5FBCB641F3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768380" y="2617216"/>
                              <a:ext cx="180000" cy="180000"/>
                            </a:xfrm>
                            <a:prstGeom prst="star5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A">
                                <a:solidFill>
                                  <a:srgbClr val="FF0000"/>
                                </a:solidFill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4" name="Oval 23">
                            <a:extLst>
                              <a:ext uri="{FF2B5EF4-FFF2-40B4-BE49-F238E27FC236}">
                                <a16:creationId xmlns:a16="http://schemas.microsoft.com/office/drawing/2014/main" id="{8222F937-2223-DBC5-19BB-36AD5BE744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40191" y="2698693"/>
                            <a:ext cx="39600" cy="39600"/>
                          </a:xfrm>
                          <a:prstGeom prst="ellipse">
                            <a:avLst/>
                          </a:prstGeom>
                          <a:solidFill>
                            <a:srgbClr val="0000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SA"/>
                          </a:p>
                        </p:txBody>
                      </p:sp>
                    </p:grpSp>
                    <p:sp>
                      <p:nvSpPr>
                        <p:cNvPr id="26" name="5-Point Star 25">
                          <a:extLst>
                            <a:ext uri="{FF2B5EF4-FFF2-40B4-BE49-F238E27FC236}">
                              <a16:creationId xmlns:a16="http://schemas.microsoft.com/office/drawing/2014/main" id="{389B7292-1EA6-6522-CE13-B47C90C03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38665" y="2212441"/>
                          <a:ext cx="180000" cy="180000"/>
                        </a:xfrm>
                        <a:prstGeom prst="star5">
                          <a:avLst/>
                        </a:prstGeom>
                        <a:solidFill>
                          <a:srgbClr val="008001"/>
                        </a:solidFill>
                        <a:ln>
                          <a:solidFill>
                            <a:srgbClr val="00800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A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p:grpSp>
                  <p:sp>
                    <p:nvSpPr>
                      <p:cNvPr id="29" name="5-Point Star 28">
                        <a:extLst>
                          <a:ext uri="{FF2B5EF4-FFF2-40B4-BE49-F238E27FC236}">
                            <a16:creationId xmlns:a16="http://schemas.microsoft.com/office/drawing/2014/main" id="{03934197-CC18-7A30-7AE1-65BE16E1B5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1630" y="2125325"/>
                        <a:ext cx="180000" cy="180000"/>
                      </a:xfrm>
                      <a:prstGeom prst="star5">
                        <a:avLst/>
                      </a:prstGeom>
                      <a:solidFill>
                        <a:srgbClr val="008001"/>
                      </a:solidFill>
                      <a:ln>
                        <a:solidFill>
                          <a:srgbClr val="00800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A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53" name="5-Point Star 52">
                      <a:extLst>
                        <a:ext uri="{FF2B5EF4-FFF2-40B4-BE49-F238E27FC236}">
                          <a16:creationId xmlns:a16="http://schemas.microsoft.com/office/drawing/2014/main" id="{0EF068AE-7452-8FFC-55A7-0CEBA11D0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38117" y="1967744"/>
                      <a:ext cx="180000" cy="180000"/>
                    </a:xfrm>
                    <a:prstGeom prst="star5">
                      <a:avLst/>
                    </a:prstGeom>
                    <a:solidFill>
                      <a:srgbClr val="008001"/>
                    </a:solidFill>
                    <a:ln>
                      <a:solidFill>
                        <a:srgbClr val="00800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A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B261A3F-E845-BB8F-CAC4-017DBE3748A3}"/>
                      </a:ext>
                    </a:extLst>
                  </p:cNvPr>
                  <p:cNvSpPr/>
                  <p:nvPr/>
                </p:nvSpPr>
                <p:spPr>
                  <a:xfrm>
                    <a:off x="10708317" y="2095835"/>
                    <a:ext cx="39600" cy="39600"/>
                  </a:xfrm>
                  <a:prstGeom prst="ellipse">
                    <a:avLst/>
                  </a:prstGeom>
                  <a:solidFill>
                    <a:srgbClr val="800080"/>
                  </a:solidFill>
                  <a:ln>
                    <a:solidFill>
                      <a:srgbClr val="800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/>
                  </a:p>
                </p:txBody>
              </p:sp>
              <p:sp>
                <p:nvSpPr>
                  <p:cNvPr id="95" name="5-Point Star 94">
                    <a:extLst>
                      <a:ext uri="{FF2B5EF4-FFF2-40B4-BE49-F238E27FC236}">
                        <a16:creationId xmlns:a16="http://schemas.microsoft.com/office/drawing/2014/main" id="{16EA638A-25BC-CD95-E72D-74629F831803}"/>
                      </a:ext>
                    </a:extLst>
                  </p:cNvPr>
                  <p:cNvSpPr/>
                  <p:nvPr/>
                </p:nvSpPr>
                <p:spPr>
                  <a:xfrm>
                    <a:off x="10266786" y="2462224"/>
                    <a:ext cx="180000" cy="180000"/>
                  </a:xfrm>
                  <a:prstGeom prst="star5">
                    <a:avLst/>
                  </a:prstGeom>
                  <a:solidFill>
                    <a:srgbClr val="008001"/>
                  </a:solidFill>
                  <a:ln>
                    <a:solidFill>
                      <a:srgbClr val="00800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13598F3-A095-68CD-2793-A0451C221E4E}"/>
                    </a:ext>
                  </a:extLst>
                </p:cNvPr>
                <p:cNvSpPr/>
                <p:nvPr/>
              </p:nvSpPr>
              <p:spPr>
                <a:xfrm>
                  <a:off x="7751383" y="2430171"/>
                  <a:ext cx="39600" cy="39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A"/>
                </a:p>
              </p:txBody>
            </p:sp>
          </p:grp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6FCBD2A2-841F-51D0-5437-90359A5D3B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3649" t="3852" b="39477"/>
              <a:stretch/>
            </p:blipFill>
            <p:spPr>
              <a:xfrm>
                <a:off x="10897071" y="1793723"/>
                <a:ext cx="784990" cy="1584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855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53"/>
    </mc:Choice>
    <mc:Fallback>
      <p:transition spd="slow" advTm="3525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0D94D07-B1C5-DA45-160E-4064894FD974}"/>
              </a:ext>
            </a:extLst>
          </p:cNvPr>
          <p:cNvGrpSpPr/>
          <p:nvPr/>
        </p:nvGrpSpPr>
        <p:grpSpPr>
          <a:xfrm>
            <a:off x="1157370" y="894730"/>
            <a:ext cx="3846042" cy="608629"/>
            <a:chOff x="15762515" y="13865819"/>
            <a:chExt cx="12676116" cy="252548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E5492B-9E9C-2586-A2CE-2D886823160E}"/>
                </a:ext>
              </a:extLst>
            </p:cNvPr>
            <p:cNvGrpSpPr/>
            <p:nvPr/>
          </p:nvGrpSpPr>
          <p:grpSpPr>
            <a:xfrm>
              <a:off x="19865781" y="14084657"/>
              <a:ext cx="4368392" cy="1926012"/>
              <a:chOff x="14118124" y="14041114"/>
              <a:chExt cx="4368392" cy="192601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994B3C6-9862-4D43-10D8-2FD43CCD5C7C}"/>
                  </a:ext>
                </a:extLst>
              </p:cNvPr>
              <p:cNvCxnSpPr/>
              <p:nvPr/>
            </p:nvCxnSpPr>
            <p:spPr>
              <a:xfrm>
                <a:off x="14238516" y="15191151"/>
                <a:ext cx="4248000" cy="0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36542-227F-B130-5765-7F2599BE307C}"/>
                  </a:ext>
                </a:extLst>
              </p:cNvPr>
              <p:cNvSpPr txBox="1"/>
              <p:nvPr/>
            </p:nvSpPr>
            <p:spPr>
              <a:xfrm>
                <a:off x="14118124" y="14041114"/>
                <a:ext cx="4049485" cy="192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A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Joint distillation</a:t>
                </a:r>
              </a:p>
            </p:txBody>
          </p: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63906E5-5488-767F-96A0-8CFE94DAAAA8}"/>
                </a:ext>
              </a:extLst>
            </p:cNvPr>
            <p:cNvSpPr/>
            <p:nvPr/>
          </p:nvSpPr>
          <p:spPr>
            <a:xfrm>
              <a:off x="15762515" y="13865819"/>
              <a:ext cx="4136571" cy="252548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Pre-trained teacher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E737069-0457-5F47-8D9E-E84597A2F29A}"/>
                </a:ext>
              </a:extLst>
            </p:cNvPr>
            <p:cNvSpPr/>
            <p:nvPr/>
          </p:nvSpPr>
          <p:spPr>
            <a:xfrm>
              <a:off x="24302060" y="13865819"/>
              <a:ext cx="4136571" cy="252548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Pre-trained student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33BCAA7-4AA6-3405-6079-A3653FA9B5C3}"/>
              </a:ext>
            </a:extLst>
          </p:cNvPr>
          <p:cNvSpPr txBox="1"/>
          <p:nvPr/>
        </p:nvSpPr>
        <p:spPr>
          <a:xfrm>
            <a:off x="0" y="19980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 Distillation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Open Sans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0CA008-B8B3-F594-A2DC-B416822EE837}"/>
              </a:ext>
            </a:extLst>
          </p:cNvPr>
          <p:cNvGrpSpPr/>
          <p:nvPr/>
        </p:nvGrpSpPr>
        <p:grpSpPr>
          <a:xfrm>
            <a:off x="8068071" y="1939980"/>
            <a:ext cx="3200401" cy="1800949"/>
            <a:chOff x="9736687" y="9588127"/>
            <a:chExt cx="4522942" cy="24736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8A0AC8A-0442-66E7-A82B-47A3BA34D060}"/>
                </a:ext>
              </a:extLst>
            </p:cNvPr>
            <p:cNvGrpSpPr/>
            <p:nvPr/>
          </p:nvGrpSpPr>
          <p:grpSpPr>
            <a:xfrm>
              <a:off x="9736687" y="9588127"/>
              <a:ext cx="4522942" cy="2473631"/>
              <a:chOff x="10175599" y="12349615"/>
              <a:chExt cx="4522942" cy="2473631"/>
            </a:xfrm>
          </p:grpSpPr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63D1C86C-5DA2-59D9-771F-642B0400DFD1}"/>
                  </a:ext>
                </a:extLst>
              </p:cNvPr>
              <p:cNvSpPr/>
              <p:nvPr/>
            </p:nvSpPr>
            <p:spPr>
              <a:xfrm>
                <a:off x="11513054" y="12974407"/>
                <a:ext cx="1789408" cy="1235948"/>
              </a:xfrm>
              <a:prstGeom prst="diamond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A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A35BF78-F69A-9D03-7C14-2AD354F4AE65}"/>
                  </a:ext>
                </a:extLst>
              </p:cNvPr>
              <p:cNvGrpSpPr/>
              <p:nvPr/>
            </p:nvGrpSpPr>
            <p:grpSpPr>
              <a:xfrm>
                <a:off x="11663799" y="12349615"/>
                <a:ext cx="3034742" cy="2473631"/>
                <a:chOff x="33578019" y="9183516"/>
                <a:chExt cx="3497822" cy="3257663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D8EA5C4-F9DF-EA5A-B144-5DCCA8268FFF}"/>
                    </a:ext>
                  </a:extLst>
                </p:cNvPr>
                <p:cNvGrpSpPr/>
                <p:nvPr/>
              </p:nvGrpSpPr>
              <p:grpSpPr>
                <a:xfrm>
                  <a:off x="33599431" y="9183516"/>
                  <a:ext cx="3476410" cy="3257663"/>
                  <a:chOff x="30564957" y="9917265"/>
                  <a:chExt cx="3476412" cy="3257661"/>
                </a:xfrm>
              </p:grpSpPr>
              <p:sp>
                <p:nvSpPr>
                  <p:cNvPr id="71" name="Rounded Rectangle 70">
                    <a:extLst>
                      <a:ext uri="{FF2B5EF4-FFF2-40B4-BE49-F238E27FC236}">
                        <a16:creationId xmlns:a16="http://schemas.microsoft.com/office/drawing/2014/main" id="{C80960B4-B573-CECC-992F-6EC290D68D95}"/>
                      </a:ext>
                    </a:extLst>
                  </p:cNvPr>
                  <p:cNvSpPr/>
                  <p:nvPr/>
                </p:nvSpPr>
                <p:spPr>
                  <a:xfrm>
                    <a:off x="30567060" y="9917265"/>
                    <a:ext cx="1701227" cy="948208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72" name="Magnetic Disk 71">
                    <a:extLst>
                      <a:ext uri="{FF2B5EF4-FFF2-40B4-BE49-F238E27FC236}">
                        <a16:creationId xmlns:a16="http://schemas.microsoft.com/office/drawing/2014/main" id="{96B76A19-941C-373D-339D-9DD240C860A1}"/>
                      </a:ext>
                    </a:extLst>
                  </p:cNvPr>
                  <p:cNvSpPr/>
                  <p:nvPr/>
                </p:nvSpPr>
                <p:spPr>
                  <a:xfrm>
                    <a:off x="31429013" y="10092747"/>
                    <a:ext cx="746880" cy="616334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pic>
                <p:nvPicPr>
                  <p:cNvPr id="73" name="Graphic 72" descr="Bar chart">
                    <a:extLst>
                      <a:ext uri="{FF2B5EF4-FFF2-40B4-BE49-F238E27FC236}">
                        <a16:creationId xmlns:a16="http://schemas.microsoft.com/office/drawing/2014/main" id="{82F984ED-777D-385E-8B71-2611ED76E93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64539" y="10021632"/>
                    <a:ext cx="622400" cy="758566"/>
                  </a:xfrm>
                  <a:prstGeom prst="rect">
                    <a:avLst/>
                  </a:prstGeom>
                </p:spPr>
              </p:pic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B7EB4D6F-8B9B-20C9-77FC-E1B53C139B64}"/>
                      </a:ext>
                    </a:extLst>
                  </p:cNvPr>
                  <p:cNvSpPr/>
                  <p:nvPr/>
                </p:nvSpPr>
                <p:spPr>
                  <a:xfrm>
                    <a:off x="30564957" y="12226718"/>
                    <a:ext cx="1701227" cy="948208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75" name="Magnetic Disk 74">
                    <a:extLst>
                      <a:ext uri="{FF2B5EF4-FFF2-40B4-BE49-F238E27FC236}">
                        <a16:creationId xmlns:a16="http://schemas.microsoft.com/office/drawing/2014/main" id="{EB983A2D-3088-9AF0-6DD7-21ACF9B47D88}"/>
                      </a:ext>
                    </a:extLst>
                  </p:cNvPr>
                  <p:cNvSpPr/>
                  <p:nvPr/>
                </p:nvSpPr>
                <p:spPr>
                  <a:xfrm>
                    <a:off x="31262993" y="12385606"/>
                    <a:ext cx="746880" cy="616334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/>
                  </a:p>
                </p:txBody>
              </p:sp>
              <p:pic>
                <p:nvPicPr>
                  <p:cNvPr id="76" name="Graphic 75" descr="Bar chart">
                    <a:extLst>
                      <a:ext uri="{FF2B5EF4-FFF2-40B4-BE49-F238E27FC236}">
                        <a16:creationId xmlns:a16="http://schemas.microsoft.com/office/drawing/2014/main" id="{6B8DF5DE-BD4E-DA59-2F0B-1BD2CC0050A7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03222" y="12319412"/>
                    <a:ext cx="622400" cy="758565"/>
                  </a:xfrm>
                  <a:prstGeom prst="rect">
                    <a:avLst/>
                  </a:prstGeom>
                </p:spPr>
              </p:pic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8EA75154-0F1A-3790-9433-C62C440D6DAC}"/>
                      </a:ext>
                    </a:extLst>
                  </p:cNvPr>
                  <p:cNvSpPr/>
                  <p:nvPr/>
                </p:nvSpPr>
                <p:spPr>
                  <a:xfrm>
                    <a:off x="32298351" y="11090978"/>
                    <a:ext cx="1743018" cy="948208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78" name="Magnetic Disk 77">
                    <a:extLst>
                      <a:ext uri="{FF2B5EF4-FFF2-40B4-BE49-F238E27FC236}">
                        <a16:creationId xmlns:a16="http://schemas.microsoft.com/office/drawing/2014/main" id="{E027A9D2-AA44-42D3-DE85-FDADF40E098A}"/>
                      </a:ext>
                    </a:extLst>
                  </p:cNvPr>
                  <p:cNvSpPr/>
                  <p:nvPr/>
                </p:nvSpPr>
                <p:spPr>
                  <a:xfrm>
                    <a:off x="33194945" y="11300078"/>
                    <a:ext cx="746880" cy="616334"/>
                  </a:xfrm>
                  <a:prstGeom prst="flowChartMagneticDisk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/>
                  </a:p>
                </p:txBody>
              </p:sp>
              <p:pic>
                <p:nvPicPr>
                  <p:cNvPr id="79" name="Graphic 78" descr="Bar chart">
                    <a:extLst>
                      <a:ext uri="{FF2B5EF4-FFF2-40B4-BE49-F238E27FC236}">
                        <a16:creationId xmlns:a16="http://schemas.microsoft.com/office/drawing/2014/main" id="{04AD7B54-CCE2-8808-ADDA-948AAFD7BFDA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57184" y="11239400"/>
                    <a:ext cx="622400" cy="758565"/>
                  </a:xfrm>
                  <a:prstGeom prst="rect">
                    <a:avLst/>
                  </a:prstGeom>
                </p:spPr>
              </p:pic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E964A9D1-A126-1BC6-D7B8-B855EC04F819}"/>
                      </a:ext>
                    </a:extLst>
                  </p:cNvPr>
                  <p:cNvSpPr/>
                  <p:nvPr/>
                </p:nvSpPr>
                <p:spPr>
                  <a:xfrm>
                    <a:off x="33608837" y="11412400"/>
                    <a:ext cx="332985" cy="3973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5735C6EC-F9CE-2F8F-2864-B7EBD9AFFE91}"/>
                      </a:ext>
                    </a:extLst>
                  </p:cNvPr>
                  <p:cNvSpPr/>
                  <p:nvPr/>
                </p:nvSpPr>
                <p:spPr>
                  <a:xfrm>
                    <a:off x="31556933" y="12416412"/>
                    <a:ext cx="385102" cy="47410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A" dirty="0"/>
                  </a:p>
                </p:txBody>
              </p:sp>
            </p:grpSp>
            <p:pic>
              <p:nvPicPr>
                <p:cNvPr id="68" name="Graphic 67" descr="Laptop">
                  <a:extLst>
                    <a:ext uri="{FF2B5EF4-FFF2-40B4-BE49-F238E27FC236}">
                      <a16:creationId xmlns:a16="http://schemas.microsoft.com/office/drawing/2014/main" id="{326230A7-07FF-35B7-5CF4-D6EF3C0D9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44280" y="9304762"/>
                  <a:ext cx="758566" cy="758566"/>
                </a:xfrm>
                <a:prstGeom prst="rect">
                  <a:avLst/>
                </a:prstGeom>
              </p:spPr>
            </p:pic>
            <p:pic>
              <p:nvPicPr>
                <p:cNvPr id="69" name="Graphic 68" descr="Smart Phone">
                  <a:extLst>
                    <a:ext uri="{FF2B5EF4-FFF2-40B4-BE49-F238E27FC236}">
                      <a16:creationId xmlns:a16="http://schemas.microsoft.com/office/drawing/2014/main" id="{23EFAA0B-F047-6AC4-C3BF-8F1C52AD8D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78019" y="11616003"/>
                  <a:ext cx="756000" cy="75600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Computer">
                  <a:extLst>
                    <a:ext uri="{FF2B5EF4-FFF2-40B4-BE49-F238E27FC236}">
                      <a16:creationId xmlns:a16="http://schemas.microsoft.com/office/drawing/2014/main" id="{A39B595A-105B-3536-CE6A-FF01793844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82365" y="10473962"/>
                  <a:ext cx="801073" cy="801074"/>
                </a:xfrm>
                <a:prstGeom prst="rect">
                  <a:avLst/>
                </a:prstGeom>
              </p:spPr>
            </p:pic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F411212-0DC4-D14B-3CB9-C7C3E66FD03A}"/>
                  </a:ext>
                </a:extLst>
              </p:cNvPr>
              <p:cNvGrpSpPr/>
              <p:nvPr/>
            </p:nvGrpSpPr>
            <p:grpSpPr>
              <a:xfrm>
                <a:off x="10175599" y="13219405"/>
                <a:ext cx="1497767" cy="720000"/>
                <a:chOff x="10869509" y="11792169"/>
                <a:chExt cx="1497767" cy="720000"/>
              </a:xfrm>
            </p:grpSpPr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B5300231-9A11-89A9-9547-EF0BCAC8FC32}"/>
                    </a:ext>
                  </a:extLst>
                </p:cNvPr>
                <p:cNvSpPr/>
                <p:nvPr/>
              </p:nvSpPr>
              <p:spPr>
                <a:xfrm>
                  <a:off x="10891276" y="11792169"/>
                  <a:ext cx="1476000" cy="7200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A" dirty="0"/>
                </a:p>
              </p:txBody>
            </p:sp>
            <p:pic>
              <p:nvPicPr>
                <p:cNvPr id="64" name="Graphic 63" descr="Smart Phone">
                  <a:extLst>
                    <a:ext uri="{FF2B5EF4-FFF2-40B4-BE49-F238E27FC236}">
                      <a16:creationId xmlns:a16="http://schemas.microsoft.com/office/drawing/2014/main" id="{7F455853-C2B6-220D-2C7B-3F9F1D7425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69509" y="11810641"/>
                  <a:ext cx="655913" cy="698567"/>
                </a:xfrm>
                <a:prstGeom prst="rect">
                  <a:avLst/>
                </a:prstGeom>
              </p:spPr>
            </p:pic>
            <p:sp>
              <p:nvSpPr>
                <p:cNvPr id="65" name="Magnetic Disk 64">
                  <a:extLst>
                    <a:ext uri="{FF2B5EF4-FFF2-40B4-BE49-F238E27FC236}">
                      <a16:creationId xmlns:a16="http://schemas.microsoft.com/office/drawing/2014/main" id="{87C7E858-D8AA-2333-4AB4-5EABFC074310}"/>
                    </a:ext>
                  </a:extLst>
                </p:cNvPr>
                <p:cNvSpPr/>
                <p:nvPr/>
              </p:nvSpPr>
              <p:spPr>
                <a:xfrm>
                  <a:off x="11511488" y="11948304"/>
                  <a:ext cx="648000" cy="468000"/>
                </a:xfrm>
                <a:prstGeom prst="flowChartMagneticDisk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A" dirty="0"/>
                </a:p>
              </p:txBody>
            </p:sp>
            <p:pic>
              <p:nvPicPr>
                <p:cNvPr id="66" name="Graphic 65" descr="Bar chart">
                  <a:extLst>
                    <a:ext uri="{FF2B5EF4-FFF2-40B4-BE49-F238E27FC236}">
                      <a16:creationId xmlns:a16="http://schemas.microsoft.com/office/drawing/2014/main" id="{E52CA2AD-DA22-2C54-D8F5-AB27AB028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72898" y="11896632"/>
                  <a:ext cx="540830" cy="5760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E14DDC-D86C-C47C-60E8-40A5209F2FBC}"/>
                </a:ext>
              </a:extLst>
            </p:cNvPr>
            <p:cNvCxnSpPr>
              <a:cxnSpLocks/>
            </p:cNvCxnSpPr>
            <p:nvPr/>
          </p:nvCxnSpPr>
          <p:spPr>
            <a:xfrm>
              <a:off x="11243468" y="10836840"/>
              <a:ext cx="147599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94AC438-78A7-4CC0-5319-75A78D152250}"/>
              </a:ext>
            </a:extLst>
          </p:cNvPr>
          <p:cNvSpPr txBox="1"/>
          <p:nvPr/>
        </p:nvSpPr>
        <p:spPr>
          <a:xfrm>
            <a:off x="918445" y="1725727"/>
            <a:ext cx="6866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C55A11"/>
                </a:solidFill>
                <a:effectLst/>
                <a:latin typeface="Arial" panose="020B0604020202020204" pitchFamily="34" charset="0"/>
              </a:rPr>
              <a:t> Transfer knowledge between already pre-trained models</a:t>
            </a:r>
            <a:r>
              <a:rPr lang="en-US" sz="1800" b="0" i="0" dirty="0">
                <a:solidFill>
                  <a:srgbClr val="C55A1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/>
            <a:endParaRPr lang="en-US" dirty="0">
              <a:solidFill>
                <a:srgbClr val="C55A11"/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5E5A00-48A6-1E10-87EE-C13E25877FAF}"/>
              </a:ext>
            </a:extLst>
          </p:cNvPr>
          <p:cNvSpPr txBox="1"/>
          <p:nvPr/>
        </p:nvSpPr>
        <p:spPr>
          <a:xfrm>
            <a:off x="918444" y="2369140"/>
            <a:ext cx="6866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55A11"/>
                </a:solidFill>
                <a:latin typeface="Arial" panose="020B0604020202020204" pitchFamily="34" charset="0"/>
              </a:rPr>
              <a:t> S</a:t>
            </a:r>
            <a:r>
              <a:rPr lang="en-US" sz="1800" b="1" i="0" u="none" strike="noStrike" dirty="0">
                <a:solidFill>
                  <a:srgbClr val="C55A11"/>
                </a:solidFill>
                <a:effectLst/>
                <a:latin typeface="Arial" panose="020B0604020202020204" pitchFamily="34" charset="0"/>
              </a:rPr>
              <a:t>uitable for federated / decentralized training setting (P2P)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ABC51C-026E-D6F1-6626-6AA0A91B5BC3}"/>
              </a:ext>
            </a:extLst>
          </p:cNvPr>
          <p:cNvSpPr txBox="1"/>
          <p:nvPr/>
        </p:nvSpPr>
        <p:spPr>
          <a:xfrm>
            <a:off x="918444" y="3403423"/>
            <a:ext cx="7820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Pros: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F0502020204030204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1800" b="0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 communication reduction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1800" b="0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 mitigate system and data heterogeneity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​</a:t>
            </a:r>
            <a:b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sz="1800" b="0" i="0" u="none" strike="noStrike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 model architecture flexibility</a:t>
            </a:r>
            <a:r>
              <a:rPr lang="en-US" sz="18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D72F8B1-71A4-A2D3-B005-895BFFED7602}"/>
              </a:ext>
            </a:extLst>
          </p:cNvPr>
          <p:cNvSpPr txBox="1"/>
          <p:nvPr/>
        </p:nvSpPr>
        <p:spPr>
          <a:xfrm>
            <a:off x="918444" y="4813641"/>
            <a:ext cx="7820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Cons:</a:t>
            </a:r>
            <a:r>
              <a:rPr lang="en-US" sz="18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​</a:t>
            </a:r>
            <a:br>
              <a:rPr lang="en-US" sz="18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setting not well studied, default hyper-params not effective</a:t>
            </a:r>
            <a:r>
              <a:rPr lang="en-US" sz="18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- </a:t>
            </a: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KD is computationally intensive and not always an accuracy gain</a:t>
            </a:r>
            <a:r>
              <a:rPr lang="en-US" sz="18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F19D8B-A355-CFDE-06C8-49E34CD0879E}"/>
              </a:ext>
            </a:extLst>
          </p:cNvPr>
          <p:cNvSpPr txBox="1"/>
          <p:nvPr/>
        </p:nvSpPr>
        <p:spPr>
          <a:xfrm>
            <a:off x="918444" y="5968202"/>
            <a:ext cx="7820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1800" b="1" i="0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</a:rPr>
              <a:t>How sensitive is performance to hyper-parameters?</a:t>
            </a:r>
            <a:r>
              <a:rPr lang="en-US" sz="1800" b="0" i="0" dirty="0">
                <a:solidFill>
                  <a:srgbClr val="1F4E79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1" i="0" u="none" strike="noStrike" dirty="0">
                <a:solidFill>
                  <a:srgbClr val="1F4E79"/>
                </a:solidFill>
                <a:effectLst/>
                <a:latin typeface="Arial" panose="020B0604020202020204" pitchFamily="34" charset="0"/>
              </a:rPr>
              <a:t>What’s the room for tuning them?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61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994"/>
    </mc:Choice>
    <mc:Fallback>
      <p:transition spd="slow" advTm="33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A39E-60C2-C671-1139-746CD07D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lang="en-SA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350A-EB10-981B-9B3D-E4168837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938"/>
            <a:ext cx="11093245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20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Simple scenario: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10 participants 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ResNet-18 on CIFAR10 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heterogeneous data partitions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One round of joint distillation for all possible pairwise interactions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Full sweep on space of hyper-parameters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SA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F857FF-7778-AB4E-F213-6312723E1A7D}"/>
              </a:ext>
            </a:extLst>
          </p:cNvPr>
          <p:cNvGrpSpPr/>
          <p:nvPr/>
        </p:nvGrpSpPr>
        <p:grpSpPr>
          <a:xfrm>
            <a:off x="2209800" y="4695105"/>
            <a:ext cx="7772400" cy="1872335"/>
            <a:chOff x="2023192" y="4842388"/>
            <a:chExt cx="7772400" cy="18723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CA6023-37F1-840B-4CD2-B651772B0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3192" y="4842388"/>
              <a:ext cx="7772400" cy="15213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D4F0DE-2A33-8CE1-44BA-74164962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0097" y="6363710"/>
              <a:ext cx="3538589" cy="35101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2819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48"/>
    </mc:Choice>
    <mc:Fallback>
      <p:transition spd="slow" advTm="31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2DD9-C580-6B0E-4D62-5C02BA9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7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to 5+ times improvement on average</a:t>
            </a:r>
            <a:br>
              <a:rPr lang="en-US" sz="27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appropriate tuning</a:t>
            </a:r>
            <a:br>
              <a:rPr lang="en-US" sz="4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8BC36C-2FF9-EA22-E6F0-C1909C99A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6277" y="2144273"/>
            <a:ext cx="8438536" cy="31492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2474E7-A390-A266-1BF0-C0DE20BFFD75}"/>
              </a:ext>
            </a:extLst>
          </p:cNvPr>
          <p:cNvSpPr txBox="1"/>
          <p:nvPr/>
        </p:nvSpPr>
        <p:spPr>
          <a:xfrm>
            <a:off x="9861452" y="2504049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(default)</a:t>
            </a:r>
          </a:p>
        </p:txBody>
      </p:sp>
    </p:spTree>
    <p:extLst>
      <p:ext uri="{BB962C8B-B14F-4D97-AF65-F5344CB8AC3E}">
        <p14:creationId xmlns:p14="http://schemas.microsoft.com/office/powerpoint/2010/main" val="83935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33"/>
    </mc:Choice>
    <mc:Fallback>
      <p:transition spd="slow" advTm="1553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3.4|9.5|1.5|1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3.3|8.4|1.1|6.7|6.2|5.9|2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19292</TotalTime>
  <Words>334</Words>
  <Application>Microsoft Macintosh PowerPoint</Application>
  <PresentationFormat>Widescreen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LinLibertineT</vt:lpstr>
      <vt:lpstr>LinLibertineTB</vt:lpstr>
      <vt:lpstr>NewTXMI</vt:lpstr>
      <vt:lpstr>Open Sans</vt:lpstr>
      <vt:lpstr>Raleway</vt:lpstr>
      <vt:lpstr>Segoe UI</vt:lpstr>
      <vt:lpstr>Office Theme</vt:lpstr>
      <vt:lpstr>A First Look at the Impact of Distillation Hyper-Parameters  in Federated Knowledge Distillation  Norah Alballa, Marco Canini</vt:lpstr>
      <vt:lpstr>PowerPoint Presentation</vt:lpstr>
      <vt:lpstr>PowerPoint Presentation</vt:lpstr>
      <vt:lpstr>No single setting works well for all pairs</vt:lpstr>
      <vt:lpstr>PowerPoint Presentation</vt:lpstr>
      <vt:lpstr>Setup</vt:lpstr>
      <vt:lpstr>Up to 5+ times improvement on average with appropriate tuning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Distributed Distillation Norah Alballa, Marco Canini KAUST</dc:title>
  <dc:creator>Microsoft Office User</dc:creator>
  <cp:lastModifiedBy>Microsoft Office User</cp:lastModifiedBy>
  <cp:revision>43</cp:revision>
  <dcterms:created xsi:type="dcterms:W3CDTF">2023-02-13T14:46:18Z</dcterms:created>
  <dcterms:modified xsi:type="dcterms:W3CDTF">2023-05-06T08:04:29Z</dcterms:modified>
</cp:coreProperties>
</file>