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theme/theme7.xml" ContentType="application/vnd.openxmlformats-officedocument.theme+xml"/>
  <Override PartName="/ppt/slideLayouts/slideLayout13.xml" ContentType="application/vnd.openxmlformats-officedocument.presentationml.slideLayout+xml"/>
  <Override PartName="/ppt/theme/theme8.xml" ContentType="application/vnd.openxmlformats-officedocument.theme+xml"/>
  <Override PartName="/ppt/slideLayouts/slideLayout14.xml" ContentType="application/vnd.openxmlformats-officedocument.presentationml.slideLayout+xml"/>
  <Override PartName="/ppt/theme/theme9.xml" ContentType="application/vnd.openxmlformats-officedocument.theme+xml"/>
  <Override PartName="/ppt/slideLayouts/slideLayout15.xml" ContentType="application/vnd.openxmlformats-officedocument.presentationml.slideLayout+xml"/>
  <Override PartName="/ppt/theme/theme10.xml" ContentType="application/vnd.openxmlformats-officedocument.theme+xml"/>
  <Override PartName="/ppt/slideLayouts/slideLayout16.xml" ContentType="application/vnd.openxmlformats-officedocument.presentationml.slideLayout+xml"/>
  <Override PartName="/ppt/theme/theme11.xml" ContentType="application/vnd.openxmlformats-officedocument.theme+xml"/>
  <Override PartName="/ppt/slideLayouts/slideLayout17.xml" ContentType="application/vnd.openxmlformats-officedocument.presentationml.slideLayout+xml"/>
  <Override PartName="/ppt/theme/theme12.xml" ContentType="application/vnd.openxmlformats-officedocument.theme+xml"/>
  <Override PartName="/ppt/slideLayouts/slideLayout18.xml" ContentType="application/vnd.openxmlformats-officedocument.presentationml.slideLayout+xml"/>
  <Override PartName="/ppt/theme/theme1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14.xml" ContentType="application/vnd.openxmlformats-officedocument.theme+xml"/>
  <Override PartName="/ppt/slideLayouts/slideLayout22.xml" ContentType="application/vnd.openxmlformats-officedocument.presentationml.slideLayout+xml"/>
  <Override PartName="/ppt/theme/theme15.xml" ContentType="application/vnd.openxmlformats-officedocument.theme+xml"/>
  <Override PartName="/ppt/slideLayouts/slideLayout23.xml" ContentType="application/vnd.openxmlformats-officedocument.presentationml.slideLayout+xml"/>
  <Override PartName="/ppt/theme/theme16.xml" ContentType="application/vnd.openxmlformats-officedocument.theme+xml"/>
  <Override PartName="/ppt/slideLayouts/slideLayout24.xml" ContentType="application/vnd.openxmlformats-officedocument.presentationml.slideLayout+xml"/>
  <Override PartName="/ppt/theme/theme17.xml" ContentType="application/vnd.openxmlformats-officedocument.theme+xml"/>
  <Override PartName="/ppt/slideLayouts/slideLayout25.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4"/>
    <p:sldMasterId id="2147483794" r:id="rId5"/>
    <p:sldMasterId id="2147483741" r:id="rId6"/>
    <p:sldMasterId id="2147483744" r:id="rId7"/>
    <p:sldMasterId id="2147483822" r:id="rId8"/>
    <p:sldMasterId id="2147483805" r:id="rId9"/>
    <p:sldMasterId id="2147483798" r:id="rId10"/>
    <p:sldMasterId id="2147483807" r:id="rId11"/>
    <p:sldMasterId id="2147483801" r:id="rId12"/>
    <p:sldMasterId id="2147483809" r:id="rId13"/>
    <p:sldMasterId id="2147483803" r:id="rId14"/>
    <p:sldMasterId id="2147483811" r:id="rId15"/>
    <p:sldMasterId id="2147483818" r:id="rId16"/>
    <p:sldMasterId id="2147483820" r:id="rId17"/>
    <p:sldMasterId id="2147483681" r:id="rId18"/>
    <p:sldMasterId id="2147483774" r:id="rId19"/>
    <p:sldMasterId id="2147483683" r:id="rId20"/>
    <p:sldMasterId id="2147483783" r:id="rId21"/>
  </p:sldMasterIdLst>
  <p:notesMasterIdLst>
    <p:notesMasterId r:id="rId32"/>
  </p:notesMasterIdLst>
  <p:handoutMasterIdLst>
    <p:handoutMasterId r:id="rId33"/>
  </p:handoutMasterIdLst>
  <p:sldIdLst>
    <p:sldId id="2142533027" r:id="rId22"/>
    <p:sldId id="2142533021" r:id="rId23"/>
    <p:sldId id="315" r:id="rId24"/>
    <p:sldId id="330" r:id="rId25"/>
    <p:sldId id="2142533025" r:id="rId26"/>
    <p:sldId id="2142533035" r:id="rId27"/>
    <p:sldId id="2142533026" r:id="rId28"/>
    <p:sldId id="2142533038" r:id="rId29"/>
    <p:sldId id="2142533037" r:id="rId30"/>
    <p:sldId id="2142533034" r:id="rId31"/>
  </p:sldIdLst>
  <p:sldSz cx="9144000" cy="5143500" type="screen16x9"/>
  <p:notesSz cx="20104100" cy="11315700"/>
  <p:defaultTextStyle>
    <a:defPPr>
      <a:defRPr lang="en-US"/>
    </a:defPPr>
    <a:lvl1pPr marL="0" algn="l" defTabSz="415556" rtl="0" eaLnBrk="1" latinLnBrk="0" hangingPunct="1">
      <a:defRPr sz="818" kern="1200">
        <a:solidFill>
          <a:schemeClr val="tx1"/>
        </a:solidFill>
        <a:latin typeface="+mn-lt"/>
        <a:ea typeface="+mn-ea"/>
        <a:cs typeface="+mn-cs"/>
      </a:defRPr>
    </a:lvl1pPr>
    <a:lvl2pPr marL="207778" algn="l" defTabSz="415556" rtl="0" eaLnBrk="1" latinLnBrk="0" hangingPunct="1">
      <a:defRPr sz="818" kern="1200">
        <a:solidFill>
          <a:schemeClr val="tx1"/>
        </a:solidFill>
        <a:latin typeface="+mn-lt"/>
        <a:ea typeface="+mn-ea"/>
        <a:cs typeface="+mn-cs"/>
      </a:defRPr>
    </a:lvl2pPr>
    <a:lvl3pPr marL="415556" algn="l" defTabSz="415556" rtl="0" eaLnBrk="1" latinLnBrk="0" hangingPunct="1">
      <a:defRPr sz="818" kern="1200">
        <a:solidFill>
          <a:schemeClr val="tx1"/>
        </a:solidFill>
        <a:latin typeface="+mn-lt"/>
        <a:ea typeface="+mn-ea"/>
        <a:cs typeface="+mn-cs"/>
      </a:defRPr>
    </a:lvl3pPr>
    <a:lvl4pPr marL="623333" algn="l" defTabSz="415556" rtl="0" eaLnBrk="1" latinLnBrk="0" hangingPunct="1">
      <a:defRPr sz="818" kern="1200">
        <a:solidFill>
          <a:schemeClr val="tx1"/>
        </a:solidFill>
        <a:latin typeface="+mn-lt"/>
        <a:ea typeface="+mn-ea"/>
        <a:cs typeface="+mn-cs"/>
      </a:defRPr>
    </a:lvl4pPr>
    <a:lvl5pPr marL="831111" algn="l" defTabSz="415556" rtl="0" eaLnBrk="1" latinLnBrk="0" hangingPunct="1">
      <a:defRPr sz="818" kern="1200">
        <a:solidFill>
          <a:schemeClr val="tx1"/>
        </a:solidFill>
        <a:latin typeface="+mn-lt"/>
        <a:ea typeface="+mn-ea"/>
        <a:cs typeface="+mn-cs"/>
      </a:defRPr>
    </a:lvl5pPr>
    <a:lvl6pPr marL="1038889" algn="l" defTabSz="415556" rtl="0" eaLnBrk="1" latinLnBrk="0" hangingPunct="1">
      <a:defRPr sz="818" kern="1200">
        <a:solidFill>
          <a:schemeClr val="tx1"/>
        </a:solidFill>
        <a:latin typeface="+mn-lt"/>
        <a:ea typeface="+mn-ea"/>
        <a:cs typeface="+mn-cs"/>
      </a:defRPr>
    </a:lvl6pPr>
    <a:lvl7pPr marL="1246667" algn="l" defTabSz="415556" rtl="0" eaLnBrk="1" latinLnBrk="0" hangingPunct="1">
      <a:defRPr sz="818" kern="1200">
        <a:solidFill>
          <a:schemeClr val="tx1"/>
        </a:solidFill>
        <a:latin typeface="+mn-lt"/>
        <a:ea typeface="+mn-ea"/>
        <a:cs typeface="+mn-cs"/>
      </a:defRPr>
    </a:lvl7pPr>
    <a:lvl8pPr marL="1454445" algn="l" defTabSz="415556" rtl="0" eaLnBrk="1" latinLnBrk="0" hangingPunct="1">
      <a:defRPr sz="818" kern="1200">
        <a:solidFill>
          <a:schemeClr val="tx1"/>
        </a:solidFill>
        <a:latin typeface="+mn-lt"/>
        <a:ea typeface="+mn-ea"/>
        <a:cs typeface="+mn-cs"/>
      </a:defRPr>
    </a:lvl8pPr>
    <a:lvl9pPr marL="1662223" algn="l" defTabSz="415556" rtl="0" eaLnBrk="1" latinLnBrk="0" hangingPunct="1">
      <a:defRPr sz="818"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29ED0C83-FF7B-4DB1-B15C-2545126A3AD8}">
          <p14:sldIdLst/>
        </p14:section>
        <p14:section name="Title Slides" id="{2D3794C0-94E5-4C1C-9D87-C01A2C231F70}">
          <p14:sldIdLst>
            <p14:sldId id="2142533027"/>
            <p14:sldId id="2142533021"/>
            <p14:sldId id="315"/>
            <p14:sldId id="330"/>
            <p14:sldId id="2142533025"/>
            <p14:sldId id="2142533035"/>
            <p14:sldId id="2142533026"/>
            <p14:sldId id="2142533038"/>
            <p14:sldId id="2142533037"/>
            <p14:sldId id="2142533034"/>
          </p14:sldIdLst>
        </p14:section>
        <p14:section name="Other Slides" id="{85D1CA58-2953-4B7B-B5C0-B508B94AA6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nti Mukul" initials="AM" lastIdx="80" clrIdx="0">
    <p:extLst>
      <p:ext uri="{19B8F6BF-5375-455C-9EA6-DF929625EA0E}">
        <p15:presenceInfo xmlns:p15="http://schemas.microsoft.com/office/powerpoint/2012/main" userId="S::1561747@TCS.com::b915b143-710a-4e7a-a06a-915d3c266981" providerId="AD"/>
      </p:ext>
    </p:extLst>
  </p:cmAuthor>
  <p:cmAuthor id="2" name="Kapil  Krishnan" initials="KK" lastIdx="35" clrIdx="1">
    <p:extLst>
      <p:ext uri="{19B8F6BF-5375-455C-9EA6-DF929625EA0E}">
        <p15:presenceInfo xmlns:p15="http://schemas.microsoft.com/office/powerpoint/2012/main" userId="S::571206@TCS.com::f34fbc68-f4bd-41fd-a210-a6e9abee1cae" providerId="AD"/>
      </p:ext>
    </p:extLst>
  </p:cmAuthor>
  <p:cmAuthor id="3" name="Milind" initials="M" lastIdx="1" clrIdx="2">
    <p:extLst>
      <p:ext uri="{19B8F6BF-5375-455C-9EA6-DF929625EA0E}">
        <p15:presenceInfo xmlns:p15="http://schemas.microsoft.com/office/powerpoint/2012/main" userId="S::106465@TCS.com::6f0e4f12-3889-446c-9da4-4330ec0481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782"/>
    <a:srgbClr val="008000"/>
    <a:srgbClr val="EB5000"/>
    <a:srgbClr val="E41165"/>
    <a:srgbClr val="000000"/>
    <a:srgbClr val="FFFFFF"/>
    <a:srgbClr val="1E2323"/>
    <a:srgbClr val="007DC5"/>
    <a:srgbClr val="FFE6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5" autoAdjust="0"/>
    <p:restoredTop sz="79906" autoAdjust="0"/>
  </p:normalViewPr>
  <p:slideViewPr>
    <p:cSldViewPr snapToGrid="0">
      <p:cViewPr varScale="1">
        <p:scale>
          <a:sx n="72" d="100"/>
          <a:sy n="72" d="100"/>
        </p:scale>
        <p:origin x="1380" y="5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5.xml"/><Relationship Id="rId21" Type="http://schemas.openxmlformats.org/officeDocument/2006/relationships/slideMaster" Target="slideMasters/slideMaster18.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Master" Target="slideMasters/slideMaster17.xml"/><Relationship Id="rId29" Type="http://schemas.openxmlformats.org/officeDocument/2006/relationships/slide" Target="slides/slide8.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Master" Target="slideMasters/slideMaster16.xml"/><Relationship Id="rId31"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844472\Documents\FASCA_PAPER\fasca%20(version%201)(AutoRecover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solidFill>
                  <a:schemeClr val="tx1"/>
                </a:solidFill>
              </a:rPr>
              <a:t>HiServ VS ReServ</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566044158024915"/>
          <c:y val="0.22661966630283364"/>
          <c:w val="0.83263927023531281"/>
          <c:h val="0.49087438191271426"/>
        </c:manualLayout>
      </c:layout>
      <c:barChart>
        <c:barDir val="col"/>
        <c:grouping val="clustered"/>
        <c:varyColors val="0"/>
        <c:ser>
          <c:idx val="0"/>
          <c:order val="0"/>
          <c:tx>
            <c:strRef>
              <c:f>Sheet4!$C$1</c:f>
              <c:strCache>
                <c:ptCount val="1"/>
                <c:pt idx="0">
                  <c:v>Latency (ms)</c:v>
                </c:pt>
              </c:strCache>
            </c:strRef>
          </c:tx>
          <c:spPr>
            <a:solidFill>
              <a:schemeClr val="accent1"/>
            </a:solidFill>
            <a:ln>
              <a:noFill/>
            </a:ln>
            <a:effectLst/>
          </c:spPr>
          <c:invertIfNegative val="0"/>
          <c:cat>
            <c:strRef>
              <c:f>Sheet4!$A$2:$A$7</c:f>
              <c:strCache>
                <c:ptCount val="6"/>
                <c:pt idx="0">
                  <c:v>RecServ</c:v>
                </c:pt>
                <c:pt idx="1">
                  <c:v>HiServ</c:v>
                </c:pt>
                <c:pt idx="2">
                  <c:v>HiServ</c:v>
                </c:pt>
                <c:pt idx="3">
                  <c:v>HiServ</c:v>
                </c:pt>
                <c:pt idx="4">
                  <c:v>HiServ</c:v>
                </c:pt>
                <c:pt idx="5">
                  <c:v>HiServ</c:v>
                </c:pt>
              </c:strCache>
            </c:strRef>
          </c:cat>
          <c:val>
            <c:numRef>
              <c:f>Sheet4!$C$2:$C$7</c:f>
              <c:numCache>
                <c:formatCode>General</c:formatCode>
                <c:ptCount val="6"/>
                <c:pt idx="0">
                  <c:v>1500</c:v>
                </c:pt>
                <c:pt idx="1">
                  <c:v>65</c:v>
                </c:pt>
                <c:pt idx="2">
                  <c:v>40</c:v>
                </c:pt>
                <c:pt idx="3">
                  <c:v>16</c:v>
                </c:pt>
                <c:pt idx="4">
                  <c:v>11</c:v>
                </c:pt>
                <c:pt idx="5">
                  <c:v>5.5</c:v>
                </c:pt>
              </c:numCache>
            </c:numRef>
          </c:val>
          <c:extLst>
            <c:ext xmlns:c16="http://schemas.microsoft.com/office/drawing/2014/chart" uri="{C3380CC4-5D6E-409C-BE32-E72D297353CC}">
              <c16:uniqueId val="{00000000-9A88-47A0-85FB-CEBCA4F5675D}"/>
            </c:ext>
          </c:extLst>
        </c:ser>
        <c:ser>
          <c:idx val="1"/>
          <c:order val="1"/>
          <c:tx>
            <c:strRef>
              <c:f>Sheet4!$D$1</c:f>
              <c:strCache>
                <c:ptCount val="1"/>
                <c:pt idx="0">
                  <c:v>Throughput (per sec)</c:v>
                </c:pt>
              </c:strCache>
            </c:strRef>
          </c:tx>
          <c:spPr>
            <a:solidFill>
              <a:schemeClr val="accent2"/>
            </a:solidFill>
            <a:ln>
              <a:noFill/>
            </a:ln>
            <a:effectLst/>
          </c:spPr>
          <c:invertIfNegative val="0"/>
          <c:cat>
            <c:strRef>
              <c:f>Sheet4!$A$2:$A$7</c:f>
              <c:strCache>
                <c:ptCount val="6"/>
                <c:pt idx="0">
                  <c:v>RecServ</c:v>
                </c:pt>
                <c:pt idx="1">
                  <c:v>HiServ</c:v>
                </c:pt>
                <c:pt idx="2">
                  <c:v>HiServ</c:v>
                </c:pt>
                <c:pt idx="3">
                  <c:v>HiServ</c:v>
                </c:pt>
                <c:pt idx="4">
                  <c:v>HiServ</c:v>
                </c:pt>
                <c:pt idx="5">
                  <c:v>HiServ</c:v>
                </c:pt>
              </c:strCache>
            </c:strRef>
          </c:cat>
          <c:val>
            <c:numRef>
              <c:f>Sheet4!$D$2:$D$7</c:f>
              <c:numCache>
                <c:formatCode>General</c:formatCode>
                <c:ptCount val="6"/>
                <c:pt idx="0">
                  <c:v>1</c:v>
                </c:pt>
                <c:pt idx="1">
                  <c:v>1538</c:v>
                </c:pt>
                <c:pt idx="2">
                  <c:v>1250</c:v>
                </c:pt>
                <c:pt idx="3">
                  <c:v>625</c:v>
                </c:pt>
                <c:pt idx="4">
                  <c:v>454</c:v>
                </c:pt>
                <c:pt idx="5">
                  <c:v>181</c:v>
                </c:pt>
              </c:numCache>
            </c:numRef>
          </c:val>
          <c:extLst>
            <c:ext xmlns:c16="http://schemas.microsoft.com/office/drawing/2014/chart" uri="{C3380CC4-5D6E-409C-BE32-E72D297353CC}">
              <c16:uniqueId val="{00000001-9A88-47A0-85FB-CEBCA4F5675D}"/>
            </c:ext>
          </c:extLst>
        </c:ser>
        <c:dLbls>
          <c:showLegendKey val="0"/>
          <c:showVal val="0"/>
          <c:showCatName val="0"/>
          <c:showSerName val="0"/>
          <c:showPercent val="0"/>
          <c:showBubbleSize val="0"/>
        </c:dLbls>
        <c:gapWidth val="219"/>
        <c:overlap val="-27"/>
        <c:axId val="1119332032"/>
        <c:axId val="1119340352"/>
      </c:barChart>
      <c:catAx>
        <c:axId val="11193320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solidFill>
                      <a:schemeClr val="tx1"/>
                    </a:solidFill>
                  </a:rPr>
                  <a:t>  1                        </a:t>
                </a:r>
                <a:r>
                  <a:rPr lang="en-US" b="1" baseline="0" dirty="0">
                    <a:solidFill>
                      <a:schemeClr val="tx1"/>
                    </a:solidFill>
                  </a:rPr>
                  <a:t>100                   50                   10                      5                     </a:t>
                </a:r>
                <a:r>
                  <a:rPr lang="en-US" b="1" baseline="0" dirty="0"/>
                  <a:t>1</a:t>
                </a:r>
                <a:r>
                  <a:rPr lang="en-US" baseline="0" dirty="0"/>
                  <a:t>             </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119340352"/>
        <c:crosses val="autoZero"/>
        <c:auto val="1"/>
        <c:lblAlgn val="ctr"/>
        <c:lblOffset val="100"/>
        <c:noMultiLvlLbl val="0"/>
      </c:catAx>
      <c:valAx>
        <c:axId val="1119340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1">
                    <a:solidFill>
                      <a:schemeClr val="tx1"/>
                    </a:solidFill>
                  </a:rPr>
                  <a:t>Tme/Request</a:t>
                </a:r>
                <a:r>
                  <a:rPr lang="en-US" sz="1000" b="1" baseline="0">
                    <a:solidFill>
                      <a:schemeClr val="tx1"/>
                    </a:solidFill>
                  </a:rPr>
                  <a:t> per second</a:t>
                </a:r>
                <a:endParaRPr lang="en-US" sz="1000" b="1">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119332032"/>
        <c:crosses val="autoZero"/>
        <c:crossBetween val="between"/>
      </c:valAx>
      <c:spPr>
        <a:noFill/>
        <a:ln>
          <a:noFill/>
        </a:ln>
        <a:effectLst/>
      </c:spPr>
    </c:plotArea>
    <c:legend>
      <c:legendPos val="b"/>
      <c:layout>
        <c:manualLayout>
          <c:xMode val="edge"/>
          <c:yMode val="edge"/>
          <c:x val="0.24885838117497561"/>
          <c:y val="0.88032602326906229"/>
          <c:w val="0.50228323765004879"/>
          <c:h val="9.6742566024858007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F93363-4B1F-4C8E-A6A8-E59E73B1D5DB}"/>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9F94A02-2C6F-4C3E-B8A6-F4E320ED106D}"/>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E053A15D-369C-476E-A4FD-27B2714E554A}" type="datetimeFigureOut">
              <a:rPr lang="en-US" smtClean="0"/>
              <a:t>5/5/2023</a:t>
            </a:fld>
            <a:endParaRPr lang="en-US"/>
          </a:p>
        </p:txBody>
      </p:sp>
      <p:sp>
        <p:nvSpPr>
          <p:cNvPr id="4" name="Footer Placeholder 3">
            <a:extLst>
              <a:ext uri="{FF2B5EF4-FFF2-40B4-BE49-F238E27FC236}">
                <a16:creationId xmlns:a16="http://schemas.microsoft.com/office/drawing/2014/main" id="{B4DC65AE-70C1-456E-BDCB-3BF147736CFA}"/>
              </a:ext>
            </a:extLst>
          </p:cNvPr>
          <p:cNvSpPr>
            <a:spLocks noGrp="1"/>
          </p:cNvSpPr>
          <p:nvPr>
            <p:ph type="ftr" sz="quarter" idx="2"/>
          </p:nvPr>
        </p:nvSpPr>
        <p:spPr>
          <a:xfrm>
            <a:off x="0" y="10748963"/>
            <a:ext cx="8712200" cy="5667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96D416F-24FB-46D6-8460-CBAA61BA370F}"/>
              </a:ext>
            </a:extLst>
          </p:cNvPr>
          <p:cNvSpPr>
            <a:spLocks noGrp="1"/>
          </p:cNvSpPr>
          <p:nvPr>
            <p:ph type="sldNum" sz="quarter" idx="3"/>
          </p:nvPr>
        </p:nvSpPr>
        <p:spPr>
          <a:xfrm>
            <a:off x="11387138" y="10748963"/>
            <a:ext cx="8712200" cy="566737"/>
          </a:xfrm>
          <a:prstGeom prst="rect">
            <a:avLst/>
          </a:prstGeom>
        </p:spPr>
        <p:txBody>
          <a:bodyPr vert="horz" lIns="91440" tIns="45720" rIns="91440" bIns="45720" rtlCol="0" anchor="b"/>
          <a:lstStyle>
            <a:lvl1pPr algn="r">
              <a:defRPr sz="1200"/>
            </a:lvl1pPr>
          </a:lstStyle>
          <a:p>
            <a:fld id="{FBF4DE49-BEC2-4CDB-9AEE-41A7BC71EE60}" type="slidenum">
              <a:rPr lang="en-US" smtClean="0"/>
              <a:t>‹#›</a:t>
            </a:fld>
            <a:endParaRPr lang="en-US"/>
          </a:p>
        </p:txBody>
      </p:sp>
    </p:spTree>
    <p:extLst>
      <p:ext uri="{BB962C8B-B14F-4D97-AF65-F5344CB8AC3E}">
        <p14:creationId xmlns:p14="http://schemas.microsoft.com/office/powerpoint/2010/main" val="587377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C7BD8B44-2349-4EE3-B0D0-553C8A2F62DF}" type="datetimeFigureOut">
              <a:rPr lang="en-US" smtClean="0"/>
              <a:t>5/5/2023</a:t>
            </a:fld>
            <a:endParaRPr lang="en-US"/>
          </a:p>
        </p:txBody>
      </p:sp>
      <p:sp>
        <p:nvSpPr>
          <p:cNvPr id="4" name="Slide Image Placeholder 3"/>
          <p:cNvSpPr>
            <a:spLocks noGrp="1" noRot="1" noChangeAspect="1"/>
          </p:cNvSpPr>
          <p:nvPr>
            <p:ph type="sldImg" idx="2"/>
          </p:nvPr>
        </p:nvSpPr>
        <p:spPr>
          <a:xfrm>
            <a:off x="6656388" y="1414463"/>
            <a:ext cx="6791325" cy="381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5125"/>
            <a:ext cx="16084550" cy="44561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896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8963"/>
            <a:ext cx="8712200" cy="566737"/>
          </a:xfrm>
          <a:prstGeom prst="rect">
            <a:avLst/>
          </a:prstGeom>
        </p:spPr>
        <p:txBody>
          <a:bodyPr vert="horz" lIns="91440" tIns="45720" rIns="91440" bIns="45720" rtlCol="0" anchor="b"/>
          <a:lstStyle>
            <a:lvl1pPr algn="r">
              <a:defRPr sz="1200"/>
            </a:lvl1pPr>
          </a:lstStyle>
          <a:p>
            <a:fld id="{E3D9C5E5-9620-4FBC-AD03-52B8306EED06}" type="slidenum">
              <a:rPr lang="en-US" smtClean="0"/>
              <a:t>‹#›</a:t>
            </a:fld>
            <a:endParaRPr lang="en-US"/>
          </a:p>
        </p:txBody>
      </p:sp>
    </p:spTree>
    <p:extLst>
      <p:ext uri="{BB962C8B-B14F-4D97-AF65-F5344CB8AC3E}">
        <p14:creationId xmlns:p14="http://schemas.microsoft.com/office/powerpoint/2010/main" val="3355417413"/>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Hello Everyone, </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 am Ravi Kumar Singh from TCS Research India. Today, I will be talking about our work on re-architecting of an e-retail recommender system,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RecServ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1</a:t>
            </a:fld>
            <a:endParaRPr lang="en-US"/>
          </a:p>
        </p:txBody>
      </p:sp>
    </p:spTree>
    <p:extLst>
      <p:ext uri="{BB962C8B-B14F-4D97-AF65-F5344CB8AC3E}">
        <p14:creationId xmlns:p14="http://schemas.microsoft.com/office/powerpoint/2010/main" val="398132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that's a quick outline for next 5 mins.</a:t>
            </a:r>
          </a:p>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2</a:t>
            </a:fld>
            <a:endParaRPr lang="en-US"/>
          </a:p>
        </p:txBody>
      </p:sp>
    </p:spTree>
    <p:extLst>
      <p:ext uri="{BB962C8B-B14F-4D97-AF65-F5344CB8AC3E}">
        <p14:creationId xmlns:p14="http://schemas.microsoft.com/office/powerpoint/2010/main" val="2616540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take a moment and let’s see what’s our motivation behind choosing this work.</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As customers interact with a business, their engagement points evolve. Figure  illustrates that organizations may utilize various recommendation system of varying sophistication to enhance customer engagement. Essentially, businesses upgrade their recommendation systems by incorporating newer, more advanced models while phasing out outdated ones. It's also common for multiple recommender models to coexist concurrently. Therefore, a customer's recommendation is typically a combination of several recommender models working together.</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(engagement points refer to the different ways in which customers interact or engage with a business)\\</a:t>
            </a:r>
          </a:p>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 it means the level of complexity or advanced features of a recommendation system model) </a:t>
            </a:r>
          </a:p>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3</a:t>
            </a:fld>
            <a:endParaRPr lang="en-US"/>
          </a:p>
        </p:txBody>
      </p:sp>
    </p:spTree>
    <p:extLst>
      <p:ext uri="{BB962C8B-B14F-4D97-AF65-F5344CB8AC3E}">
        <p14:creationId xmlns:p14="http://schemas.microsoft.com/office/powerpoint/2010/main" val="3896363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talk about Challenges while using multiple recommender models and it is a common way to give recommendations to customers, but it can be difficult because different models have different requirement ,technology, architecture and Data features. This can affect how fast the recommendations are made and how many can be made at once. Our recommender model can handle all these challenges and give recommendations to customers quickly and accurately, even with lots of data.\\</a:t>
            </a:r>
          </a:p>
          <a:p>
            <a:pPr marL="0" marR="0" lvl="0" indent="0" algn="l" defTabSz="914378"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Companies know that personalized recommendations are important for keeping customers, so they need a recommendation system that can handle using multiple models and making recommendations quickly and accurately.</a:t>
            </a:r>
          </a:p>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4</a:t>
            </a:fld>
            <a:endParaRPr lang="en-US"/>
          </a:p>
        </p:txBody>
      </p:sp>
    </p:spTree>
    <p:extLst>
      <p:ext uri="{BB962C8B-B14F-4D97-AF65-F5344CB8AC3E}">
        <p14:creationId xmlns:p14="http://schemas.microsoft.com/office/powerpoint/2010/main" val="1117951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378"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exploits two different types of Recommendation models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Hiserv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378"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NISER is a real-time session-based recommendations model which predicts next likely products to be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cliked</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viewed using a customer’s past clicks in the current session.</a:t>
            </a:r>
          </a:p>
          <a:p>
            <a:pPr marL="0" marR="0" algn="just">
              <a:lnSpc>
                <a:spcPct val="107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LightFM</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an ML-based model which uses product features  , customer-product interaction features, and customer  features  for learning Embeddings for customers and products. This model performs dot product over the learned Customer Embeddings and Product Embeddings and calculates the scores for every product corresponding to each category and customer and store them .</a:t>
            </a:r>
          </a:p>
          <a:p>
            <a:pPr marL="0" marR="0" algn="just">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5</a:t>
            </a:fld>
            <a:endParaRPr lang="en-US"/>
          </a:p>
        </p:txBody>
      </p:sp>
    </p:spTree>
    <p:extLst>
      <p:ext uri="{BB962C8B-B14F-4D97-AF65-F5344CB8AC3E}">
        <p14:creationId xmlns:p14="http://schemas.microsoft.com/office/powerpoint/2010/main" val="346546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lets actually walk-through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Architecture and to understand it’s working.</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offline model consists of three steps, namely O1, O2, and O3. O1 is the data preparation step for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Lightfm</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which includes creating data objects for inference such as customer and product embeddings. In the O2 step,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Lightfm</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generates scores for each customer-product pair using the dot product between their embeddings. In O3 step, the generated offline recommendations for each customer-category tuple are stored to be accessed later and then merged with real-time recommendations.</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real-time processing steps begin with R1, where the customer’s ongoing session sequence is fed to the NISER model along with an asynchronous query message sent from the web/app server . In the R2 step,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Niser</a:t>
            </a:r>
            <a:r>
              <a:rPr lang="en-US" sz="1800" dirty="0">
                <a:effectLst/>
                <a:latin typeface="Calibri" panose="020F0502020204030204" pitchFamily="34" charset="0"/>
                <a:ea typeface="Calibri" panose="020F0502020204030204" pitchFamily="34" charset="0"/>
                <a:cs typeface="Times New Roman" panose="02020603050405020304" pitchFamily="18" charset="0"/>
              </a:rPr>
              <a:t> model predict the next set of products that the customer might be interested in. In R3, the product recommendation list corresponding to each input session is inferred by Niser. In R4, the product list recommended by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Lightfm</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accessed from the cache when the asynchronous query message is received from the web/app server before completing R1, R2 and R3.</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step R5, the recommendation lists of both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Niser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Lightfm</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merged to create the final recommendation list of products. This list is then provided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Wev</a:t>
            </a:r>
            <a:r>
              <a:rPr lang="en-US" sz="1800" dirty="0">
                <a:effectLst/>
                <a:latin typeface="Calibri" panose="020F0502020204030204" pitchFamily="34" charset="0"/>
                <a:ea typeface="Calibri" panose="020F0502020204030204" pitchFamily="34" charset="0"/>
                <a:cs typeface="Times New Roman" panose="02020603050405020304" pitchFamily="18" charset="0"/>
              </a:rPr>
              <a:t>/App server as shown here in R6.</a:t>
            </a:r>
          </a:p>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6</a:t>
            </a:fld>
            <a:endParaRPr lang="en-US"/>
          </a:p>
        </p:txBody>
      </p:sp>
    </p:spTree>
    <p:extLst>
      <p:ext uri="{BB962C8B-B14F-4D97-AF65-F5344CB8AC3E}">
        <p14:creationId xmlns:p14="http://schemas.microsoft.com/office/powerpoint/2010/main" val="3951092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had to complete six real-time steps and three offline steps, and we encountered several challenges along the way. In this presentation, we will focus on the challenges we faced during step 3. If you want to learn more about other challenges, please refer to our paper.</a:t>
            </a:r>
          </a:p>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7</a:t>
            </a:fld>
            <a:endParaRPr lang="en-US"/>
          </a:p>
        </p:txBody>
      </p:sp>
    </p:spTree>
    <p:extLst>
      <p:ext uri="{BB962C8B-B14F-4D97-AF65-F5344CB8AC3E}">
        <p14:creationId xmlns:p14="http://schemas.microsoft.com/office/powerpoint/2010/main" val="4192623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2800" dirty="0"/>
              <a:t>Let’s discuss how we overcome the challenges in Step3 where the steps S1, S2, and S3 performed by </a:t>
            </a:r>
            <a:r>
              <a:rPr lang="en-US" sz="2800" dirty="0" err="1"/>
              <a:t>RecServ</a:t>
            </a:r>
            <a:r>
              <a:rPr lang="en-US" sz="2800" dirty="0"/>
              <a:t> using product IDs are replaced by faster Tensor based operations using product index by F1, F2 steps to make pipeline more faster.</a:t>
            </a:r>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8</a:t>
            </a:fld>
            <a:endParaRPr lang="en-US"/>
          </a:p>
        </p:txBody>
      </p:sp>
    </p:spTree>
    <p:extLst>
      <p:ext uri="{BB962C8B-B14F-4D97-AF65-F5344CB8AC3E}">
        <p14:creationId xmlns:p14="http://schemas.microsoft.com/office/powerpoint/2010/main" val="2471284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discuss the results , First Table provides an overview of techniques and technologies used by both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RecServ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various real time and offline steps. Using better techniques ensured that the performance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was much better than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RecServ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RecServ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 different methods for processing data.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RecServ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dataframe</a:t>
            </a:r>
            <a:r>
              <a:rPr lang="en-US" sz="1800" dirty="0">
                <a:effectLst/>
                <a:latin typeface="Calibri" panose="020F0502020204030204" pitchFamily="34" charset="0"/>
                <a:ea typeface="Calibri" panose="020F0502020204030204" pitchFamily="34" charset="0"/>
                <a:cs typeface="Times New Roman" panose="02020603050405020304" pitchFamily="18" charset="0"/>
              </a:rPr>
              <a:t> operations, while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uses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1800" dirty="0">
                <a:effectLst/>
                <a:latin typeface="Calibri" panose="020F0502020204030204" pitchFamily="34" charset="0"/>
                <a:ea typeface="Calibri" panose="020F0502020204030204" pitchFamily="34" charset="0"/>
                <a:cs typeface="Times New Roman" panose="02020603050405020304" pitchFamily="18" charset="0"/>
              </a:rPr>
              <a:t>, tensor,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dict</a:t>
            </a:r>
            <a:r>
              <a:rPr lang="en-US" sz="1800" dirty="0">
                <a:effectLst/>
                <a:latin typeface="Calibri" panose="020F0502020204030204" pitchFamily="34" charset="0"/>
                <a:ea typeface="Calibri" panose="020F0502020204030204" pitchFamily="34" charset="0"/>
                <a:cs typeface="Times New Roman" panose="02020603050405020304" pitchFamily="18" charset="0"/>
              </a:rPr>
              <a:t> operations, as well as batching.</a:t>
            </a:r>
          </a:p>
          <a:p>
            <a:pPr marL="0" marR="0" algn="just">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Table shows that latency supported by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close to 65ms, which is roughly 23× lesser than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RecServ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throughput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HiServ</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close to 1500 requests per second. The graph is representing the same info.</a:t>
            </a:r>
          </a:p>
          <a:p>
            <a:endParaRPr lang="en-US" dirty="0"/>
          </a:p>
        </p:txBody>
      </p:sp>
      <p:sp>
        <p:nvSpPr>
          <p:cNvPr id="4" name="Slide Number Placeholder 3"/>
          <p:cNvSpPr>
            <a:spLocks noGrp="1"/>
          </p:cNvSpPr>
          <p:nvPr>
            <p:ph type="sldNum" sz="quarter" idx="5"/>
          </p:nvPr>
        </p:nvSpPr>
        <p:spPr/>
        <p:txBody>
          <a:bodyPr/>
          <a:lstStyle/>
          <a:p>
            <a:fld id="{E3D9C5E5-9620-4FBC-AD03-52B8306EED06}" type="slidenum">
              <a:rPr lang="en-US" smtClean="0"/>
              <a:t>9</a:t>
            </a:fld>
            <a:endParaRPr lang="en-US"/>
          </a:p>
        </p:txBody>
      </p:sp>
    </p:spTree>
    <p:extLst>
      <p:ext uri="{BB962C8B-B14F-4D97-AF65-F5344CB8AC3E}">
        <p14:creationId xmlns:p14="http://schemas.microsoft.com/office/powerpoint/2010/main" val="254068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BA29-C8B7-4C4E-8C81-C75566523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271-086E-4FC1-9362-D725AEF5AD6C}"/>
              </a:ext>
            </a:extLst>
          </p:cNvPr>
          <p:cNvSpPr>
            <a:spLocks noGrp="1"/>
          </p:cNvSpPr>
          <p:nvPr>
            <p:ph idx="1"/>
          </p:nvPr>
        </p:nvSpPr>
        <p:spPr>
          <a:xfrm>
            <a:off x="287358" y="839933"/>
            <a:ext cx="8572737" cy="3263034"/>
          </a:xfrm>
        </p:spPr>
        <p:txBody>
          <a:bodyPr vert="horz" lIns="0" tIns="45720" rIns="0" bIns="45720" rtlCol="0">
            <a:normAutofit/>
          </a:bodyPr>
          <a:lstStyle>
            <a:lvl1pPr>
              <a:defRPr lang="en-US" dirty="0"/>
            </a:lvl1pPr>
            <a:lvl2pPr>
              <a:defRPr lang="en-US" dirty="0"/>
            </a:lvl2pPr>
            <a:lvl3pPr>
              <a:defRPr lang="en-US" dirty="0"/>
            </a:lvl3pPr>
            <a:lvl4pPr>
              <a:defRPr lang="en-US" dirty="0"/>
            </a:lvl4pPr>
            <a:lvl5pPr>
              <a:defRPr lang="en-US" dirty="0"/>
            </a:lvl5pPr>
          </a:lstStyle>
          <a:p>
            <a:pPr marL="171446" lvl="0" indent="-171446">
              <a:buClr>
                <a:srgbClr val="F03782"/>
              </a:buClr>
            </a:pPr>
            <a:r>
              <a:rPr lang="en-US"/>
              <a:t>Click to edit Master text styles</a:t>
            </a:r>
          </a:p>
          <a:p>
            <a:pPr marL="379363" lvl="1" indent="-171446">
              <a:buClr>
                <a:srgbClr val="F03782"/>
              </a:buClr>
              <a:buFont typeface="Symbol" panose="05050102010706020507" pitchFamily="18" charset="2"/>
              <a:buChar char="-"/>
            </a:pPr>
            <a:r>
              <a:rPr lang="en-US"/>
              <a:t>Second level</a:t>
            </a:r>
          </a:p>
          <a:p>
            <a:pPr marL="587279" lvl="2" indent="-171446">
              <a:buClr>
                <a:srgbClr val="F03782"/>
              </a:buClr>
            </a:pPr>
            <a:r>
              <a:rPr lang="en-US"/>
              <a:t>Third level</a:t>
            </a:r>
          </a:p>
          <a:p>
            <a:pPr marL="795196" lvl="3" indent="-171446">
              <a:buClr>
                <a:srgbClr val="F03782"/>
              </a:buClr>
              <a:buFont typeface="Courier New" panose="02070309020205020404" pitchFamily="49" charset="0"/>
              <a:buChar char="o"/>
            </a:pPr>
            <a:r>
              <a:rPr lang="en-US"/>
              <a:t>Fourth level</a:t>
            </a:r>
          </a:p>
          <a:p>
            <a:pPr marL="1003113" lvl="4" indent="-171446">
              <a:buClr>
                <a:srgbClr val="F03782"/>
              </a:buClr>
            </a:pPr>
            <a:r>
              <a:rPr lang="en-US"/>
              <a:t>Fifth level</a:t>
            </a:r>
          </a:p>
        </p:txBody>
      </p:sp>
      <p:sp>
        <p:nvSpPr>
          <p:cNvPr id="4" name="Footer Placeholder 3">
            <a:extLst>
              <a:ext uri="{FF2B5EF4-FFF2-40B4-BE49-F238E27FC236}">
                <a16:creationId xmlns:a16="http://schemas.microsoft.com/office/drawing/2014/main" id="{36FD4E52-5098-4AC2-91CF-F352A63268E8}"/>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175903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54933"/>
            <a:ext cx="4745736" cy="3163094"/>
          </a:xfrm>
          <a:noFill/>
          <a:ln>
            <a:noFill/>
          </a:ln>
        </p:spPr>
        <p:txBody>
          <a:bodyPr anchor="ctr" anchorCtr="0">
            <a:noAutofit/>
          </a:bodyPr>
          <a:lstStyle>
            <a:lvl1pPr algn="ctr">
              <a:defRPr sz="3600" b="1">
                <a:solidFill>
                  <a:schemeClr val="tx1"/>
                </a:solidFill>
              </a:defRPr>
            </a:lvl1pPr>
          </a:lstStyle>
          <a:p>
            <a:endParaRPr lang="en-US"/>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a:defRPr lang="en-US" sz="1000" dirty="0">
                <a:solidFill>
                  <a:srgbClr val="F4F3F9"/>
                </a:solidFill>
              </a:defRPr>
            </a:lvl1pPr>
          </a:lstStyle>
          <a:p>
            <a:pPr lvl="0" algn="l" defTabSz="914378" rtl="0" latinLnBrk="0"/>
            <a:r>
              <a:rPr lang="en-US"/>
              <a:t>Date</a:t>
            </a:r>
          </a:p>
        </p:txBody>
      </p:sp>
      <p:pic>
        <p:nvPicPr>
          <p:cNvPr id="9" name="Picture 8" descr="Logo&#10;&#10;Description automatically generated">
            <a:extLst>
              <a:ext uri="{FF2B5EF4-FFF2-40B4-BE49-F238E27FC236}">
                <a16:creationId xmlns:a16="http://schemas.microsoft.com/office/drawing/2014/main" id="{A035AB63-0DBE-442C-B2C2-39C484E8C9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1954" y="215902"/>
            <a:ext cx="1315391" cy="363255"/>
          </a:xfrm>
          <a:prstGeom prst="rect">
            <a:avLst/>
          </a:prstGeom>
        </p:spPr>
      </p:pic>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281239" y="1276351"/>
            <a:ext cx="4042988" cy="381515"/>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84211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54933"/>
            <a:ext cx="4745736" cy="3163094"/>
          </a:xfrm>
          <a:noFill/>
          <a:ln>
            <a:noFill/>
          </a:ln>
        </p:spPr>
        <p:txBody>
          <a:bodyPr anchor="ctr" anchorCtr="0">
            <a:noAutofit/>
          </a:bodyPr>
          <a:lstStyle>
            <a:lvl1pPr algn="ctr">
              <a:defRPr sz="3600" b="1">
                <a:solidFill>
                  <a:schemeClr val="bg1"/>
                </a:solidFill>
              </a:defRPr>
            </a:lvl1pPr>
          </a:lstStyle>
          <a:p>
            <a:endParaRPr lang="en-US"/>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a:defRPr lang="en-US" sz="1000" dirty="0">
                <a:solidFill>
                  <a:schemeClr val="bg1"/>
                </a:solidFill>
              </a:defRPr>
            </a:lvl1pPr>
          </a:lstStyle>
          <a:p>
            <a:pPr lvl="0" algn="l" defTabSz="914378"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281239" y="1276351"/>
            <a:ext cx="4042988" cy="381515"/>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181983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54933"/>
            <a:ext cx="4745736" cy="3163094"/>
          </a:xfrm>
          <a:noFill/>
          <a:ln>
            <a:noFill/>
          </a:ln>
        </p:spPr>
        <p:txBody>
          <a:bodyPr anchor="ctr" anchorCtr="0">
            <a:noAutofit/>
          </a:bodyPr>
          <a:lstStyle>
            <a:lvl1pPr algn="ctr">
              <a:defRPr sz="3600" b="1">
                <a:solidFill>
                  <a:schemeClr val="tx1"/>
                </a:solidFill>
              </a:defRPr>
            </a:lvl1pPr>
          </a:lstStyle>
          <a:p>
            <a:endParaRPr lang="en-US"/>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a:solidFill>
                  <a:srgbClr val="007DC5"/>
                </a:solidFill>
              </a:defRPr>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a:defRPr lang="en-US" sz="1000" dirty="0">
                <a:solidFill>
                  <a:srgbClr val="F4F3F9"/>
                </a:solidFill>
              </a:defRPr>
            </a:lvl1pPr>
          </a:lstStyle>
          <a:p>
            <a:pPr lvl="0" algn="l" defTabSz="914378"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281239" y="1276351"/>
            <a:ext cx="4042988" cy="381515"/>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3900590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54933"/>
            <a:ext cx="4745736" cy="3163094"/>
          </a:xfrm>
          <a:noFill/>
          <a:ln>
            <a:noFill/>
          </a:ln>
        </p:spPr>
        <p:txBody>
          <a:bodyPr anchor="ctr" anchorCtr="0">
            <a:noAutofit/>
          </a:bodyPr>
          <a:lstStyle>
            <a:lvl1pPr algn="ctr">
              <a:defRPr sz="3600" b="1">
                <a:solidFill>
                  <a:schemeClr val="bg1"/>
                </a:solidFill>
              </a:defRPr>
            </a:lvl1pPr>
          </a:lstStyle>
          <a:p>
            <a:endParaRPr lang="en-US"/>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a:defRPr lang="en-US" sz="1000" dirty="0">
                <a:solidFill>
                  <a:schemeClr val="bg1"/>
                </a:solidFill>
              </a:defRPr>
            </a:lvl1pPr>
          </a:lstStyle>
          <a:p>
            <a:pPr lvl="0" algn="l" defTabSz="914378"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281239" y="1276351"/>
            <a:ext cx="4042988" cy="381515"/>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597869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54933"/>
            <a:ext cx="4745736" cy="3163094"/>
          </a:xfrm>
          <a:noFill/>
          <a:ln>
            <a:noFill/>
          </a:ln>
        </p:spPr>
        <p:txBody>
          <a:bodyPr anchor="ctr" anchorCtr="0">
            <a:noAutofit/>
          </a:bodyPr>
          <a:lstStyle>
            <a:lvl1pPr algn="ctr">
              <a:defRPr sz="3600" b="1">
                <a:solidFill>
                  <a:schemeClr val="tx1"/>
                </a:solidFill>
              </a:defRPr>
            </a:lvl1pPr>
          </a:lstStyle>
          <a:p>
            <a:endParaRPr lang="en-US"/>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a:defRPr lang="en-US" sz="1000" dirty="0">
                <a:solidFill>
                  <a:srgbClr val="F4F3F9"/>
                </a:solidFill>
              </a:defRPr>
            </a:lvl1pPr>
          </a:lstStyle>
          <a:p>
            <a:pPr lvl="0" algn="l" defTabSz="914378"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281239" y="1276351"/>
            <a:ext cx="4042988" cy="381515"/>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3314430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54933"/>
            <a:ext cx="4745736" cy="3163094"/>
          </a:xfrm>
          <a:noFill/>
          <a:ln>
            <a:noFill/>
          </a:ln>
        </p:spPr>
        <p:txBody>
          <a:bodyPr anchor="ctr" anchorCtr="0">
            <a:noAutofit/>
          </a:bodyPr>
          <a:lstStyle>
            <a:lvl1pPr algn="ctr">
              <a:defRPr sz="3600" b="1">
                <a:solidFill>
                  <a:schemeClr val="bg1"/>
                </a:solidFill>
              </a:defRPr>
            </a:lvl1pPr>
          </a:lstStyle>
          <a:p>
            <a:endParaRPr lang="en-US"/>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a:defRPr lang="en-US" sz="1000" dirty="0">
                <a:solidFill>
                  <a:schemeClr val="bg1"/>
                </a:solidFill>
              </a:defRPr>
            </a:lvl1pPr>
          </a:lstStyle>
          <a:p>
            <a:pPr lvl="0" algn="l" defTabSz="914378"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281239" y="1276351"/>
            <a:ext cx="4042988" cy="381515"/>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636332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54933"/>
            <a:ext cx="4745736" cy="3163094"/>
          </a:xfrm>
          <a:noFill/>
          <a:ln>
            <a:noFill/>
          </a:ln>
        </p:spPr>
        <p:txBody>
          <a:bodyPr anchor="ctr" anchorCtr="0">
            <a:noAutofit/>
          </a:bodyPr>
          <a:lstStyle>
            <a:lvl1pPr algn="ctr">
              <a:defRPr sz="3600" b="1">
                <a:solidFill>
                  <a:schemeClr val="tx1"/>
                </a:solidFill>
              </a:defRPr>
            </a:lvl1pPr>
          </a:lstStyle>
          <a:p>
            <a:endParaRPr lang="en-US"/>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a:defRPr lang="en-US" sz="1000" dirty="0">
                <a:solidFill>
                  <a:srgbClr val="F4F3F9"/>
                </a:solidFill>
              </a:defRPr>
            </a:lvl1pPr>
          </a:lstStyle>
          <a:p>
            <a:pPr lvl="0" algn="l" defTabSz="914378"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281239" y="1276351"/>
            <a:ext cx="4042988" cy="381515"/>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048468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54933"/>
            <a:ext cx="4745736" cy="3163094"/>
          </a:xfrm>
          <a:noFill/>
          <a:ln>
            <a:noFill/>
          </a:ln>
        </p:spPr>
        <p:txBody>
          <a:bodyPr anchor="ctr" anchorCtr="0">
            <a:noAutofit/>
          </a:bodyPr>
          <a:lstStyle>
            <a:lvl1pPr algn="ctr">
              <a:defRPr sz="3600" b="1">
                <a:solidFill>
                  <a:schemeClr val="bg1"/>
                </a:solidFill>
              </a:defRPr>
            </a:lvl1pPr>
          </a:lstStyle>
          <a:p>
            <a:endParaRPr lang="en-US"/>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a:defRPr lang="en-US" sz="1000" dirty="0">
                <a:solidFill>
                  <a:schemeClr val="bg1"/>
                </a:solidFill>
              </a:defRPr>
            </a:lvl1pPr>
          </a:lstStyle>
          <a:p>
            <a:pPr lvl="0" algn="l" defTabSz="914378"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281239" y="1276351"/>
            <a:ext cx="4042988" cy="381515"/>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3740799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a:defRPr lang="en-US" sz="1000" dirty="0">
                <a:solidFill>
                  <a:srgbClr val="F4F3F9"/>
                </a:solidFill>
              </a:defRPr>
            </a:lvl1pPr>
          </a:lstStyle>
          <a:p>
            <a:pPr lvl="0" algn="l" defTabSz="914378"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281239" y="1276351"/>
            <a:ext cx="4042988" cy="381515"/>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558859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a:defRPr lang="en-US" sz="1000" dirty="0">
                <a:solidFill>
                  <a:schemeClr val="bg1"/>
                </a:solidFill>
              </a:defRPr>
            </a:lvl1pPr>
          </a:lstStyle>
          <a:p>
            <a:pPr lvl="0" algn="l" defTabSz="914378"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281239" y="1276351"/>
            <a:ext cx="4042988" cy="381515"/>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3394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8D87-8B94-4E76-9CDA-6586738B09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24D5C33-AE96-4EA1-B2BB-AAA290AC8AAD}"/>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30935478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1536-E542-1496-7BAB-89D82D874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182A24-43FE-B543-5B10-4C03FD08C1AA}"/>
              </a:ext>
            </a:extLst>
          </p:cNvPr>
          <p:cNvSpPr>
            <a:spLocks noGrp="1"/>
          </p:cNvSpPr>
          <p:nvPr>
            <p:ph idx="1"/>
          </p:nvPr>
        </p:nvSpPr>
        <p:spPr>
          <a:xfrm>
            <a:off x="287191" y="2136844"/>
            <a:ext cx="4042988" cy="10021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7626F-6B1C-B1E5-9F4E-30D6F534FABE}"/>
              </a:ext>
            </a:extLst>
          </p:cNvPr>
          <p:cNvSpPr>
            <a:spLocks noGrp="1"/>
          </p:cNvSpPr>
          <p:nvPr>
            <p:ph type="dt" sz="half" idx="10"/>
          </p:nvPr>
        </p:nvSpPr>
        <p:spPr/>
        <p:txBody>
          <a:bodyPr/>
          <a:lstStyle/>
          <a:p>
            <a:fld id="{5B74C1DC-7FD7-4388-AF9C-88364B215BBA}" type="datetimeFigureOut">
              <a:rPr lang="en-US" smtClean="0"/>
              <a:t>5/5/2023</a:t>
            </a:fld>
            <a:endParaRPr lang="en-US"/>
          </a:p>
        </p:txBody>
      </p:sp>
      <p:sp>
        <p:nvSpPr>
          <p:cNvPr id="5" name="Footer Placeholder 4">
            <a:extLst>
              <a:ext uri="{FF2B5EF4-FFF2-40B4-BE49-F238E27FC236}">
                <a16:creationId xmlns:a16="http://schemas.microsoft.com/office/drawing/2014/main" id="{CBA2C0A7-10DE-D4E7-CFDC-9D6CD17C4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25490-32FB-0FF9-7143-EBBE7617AB7E}"/>
              </a:ext>
            </a:extLst>
          </p:cNvPr>
          <p:cNvSpPr>
            <a:spLocks noGrp="1"/>
          </p:cNvSpPr>
          <p:nvPr>
            <p:ph type="sldNum" sz="quarter" idx="12"/>
          </p:nvPr>
        </p:nvSpPr>
        <p:spPr/>
        <p:txBody>
          <a:bodyPr/>
          <a:lstStyle/>
          <a:p>
            <a:fld id="{8F88B288-F225-4C7B-93D9-D9865C7EB415}" type="slidenum">
              <a:rPr lang="en-US" smtClean="0"/>
              <a:t>‹#›</a:t>
            </a:fld>
            <a:endParaRPr lang="en-US"/>
          </a:p>
        </p:txBody>
      </p:sp>
    </p:spTree>
    <p:extLst>
      <p:ext uri="{BB962C8B-B14F-4D97-AF65-F5344CB8AC3E}">
        <p14:creationId xmlns:p14="http://schemas.microsoft.com/office/powerpoint/2010/main" val="20348971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2D8DC1-EBDD-4267-F344-63F28EE20EE7}"/>
              </a:ext>
            </a:extLst>
          </p:cNvPr>
          <p:cNvSpPr>
            <a:spLocks noGrp="1"/>
          </p:cNvSpPr>
          <p:nvPr>
            <p:ph type="dt" sz="half" idx="10"/>
          </p:nvPr>
        </p:nvSpPr>
        <p:spPr/>
        <p:txBody>
          <a:bodyPr/>
          <a:lstStyle/>
          <a:p>
            <a:fld id="{5B74C1DC-7FD7-4388-AF9C-88364B215BBA}" type="datetimeFigureOut">
              <a:rPr lang="en-US" smtClean="0"/>
              <a:t>5/5/2023</a:t>
            </a:fld>
            <a:endParaRPr lang="en-US"/>
          </a:p>
        </p:txBody>
      </p:sp>
      <p:sp>
        <p:nvSpPr>
          <p:cNvPr id="3" name="Footer Placeholder 2">
            <a:extLst>
              <a:ext uri="{FF2B5EF4-FFF2-40B4-BE49-F238E27FC236}">
                <a16:creationId xmlns:a16="http://schemas.microsoft.com/office/drawing/2014/main" id="{258356F5-1C34-1B16-01A5-DC750243F5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43A60E-0FE2-16F3-D5B5-AF4023A03C8D}"/>
              </a:ext>
            </a:extLst>
          </p:cNvPr>
          <p:cNvSpPr>
            <a:spLocks noGrp="1"/>
          </p:cNvSpPr>
          <p:nvPr>
            <p:ph type="sldNum" sz="quarter" idx="12"/>
          </p:nvPr>
        </p:nvSpPr>
        <p:spPr/>
        <p:txBody>
          <a:bodyPr/>
          <a:lstStyle/>
          <a:p>
            <a:fld id="{8F88B288-F225-4C7B-93D9-D9865C7EB415}" type="slidenum">
              <a:rPr lang="en-US" smtClean="0"/>
              <a:t>‹#›</a:t>
            </a:fld>
            <a:endParaRPr lang="en-US"/>
          </a:p>
        </p:txBody>
      </p:sp>
    </p:spTree>
    <p:extLst>
      <p:ext uri="{BB962C8B-B14F-4D97-AF65-F5344CB8AC3E}">
        <p14:creationId xmlns:p14="http://schemas.microsoft.com/office/powerpoint/2010/main" val="912237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Divid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D509-C45A-4AE5-BED5-FA9D5AD0A5E6}"/>
              </a:ext>
            </a:extLst>
          </p:cNvPr>
          <p:cNvSpPr>
            <a:spLocks noGrp="1"/>
          </p:cNvSpPr>
          <p:nvPr>
            <p:ph type="title"/>
          </p:nvPr>
        </p:nvSpPr>
        <p:spPr>
          <a:xfrm>
            <a:off x="277811" y="2228821"/>
            <a:ext cx="2650475" cy="684033"/>
          </a:xfrm>
        </p:spPr>
        <p:txBody>
          <a:bodyPr vert="horz" wrap="square" lIns="0" tIns="12065" rIns="0" bIns="0" rtlCol="0" anchor="ctr">
            <a:spAutoFit/>
          </a:bodyPr>
          <a:lstStyle>
            <a:lvl1pPr>
              <a:defRPr lang="en-US" dirty="0"/>
            </a:lvl1pPr>
          </a:lstStyle>
          <a:p>
            <a:pPr marL="5776" lvl="0">
              <a:lnSpc>
                <a:spcPct val="100000"/>
              </a:lnSpc>
              <a:spcBef>
                <a:spcPts val="43"/>
              </a:spcBef>
            </a:pPr>
            <a:r>
              <a:rPr lang="en-US"/>
              <a:t>Click to edit Master title style</a:t>
            </a:r>
          </a:p>
        </p:txBody>
      </p:sp>
    </p:spTree>
    <p:extLst>
      <p:ext uri="{BB962C8B-B14F-4D97-AF65-F5344CB8AC3E}">
        <p14:creationId xmlns:p14="http://schemas.microsoft.com/office/powerpoint/2010/main" val="61738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Divid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D509-C45A-4AE5-BED5-FA9D5AD0A5E6}"/>
              </a:ext>
            </a:extLst>
          </p:cNvPr>
          <p:cNvSpPr>
            <a:spLocks noGrp="1"/>
          </p:cNvSpPr>
          <p:nvPr>
            <p:ph type="title"/>
          </p:nvPr>
        </p:nvSpPr>
        <p:spPr>
          <a:xfrm>
            <a:off x="277811" y="2228821"/>
            <a:ext cx="2650475" cy="684033"/>
          </a:xfrm>
        </p:spPr>
        <p:txBody>
          <a:bodyPr vert="horz" wrap="square" lIns="0" tIns="12065" rIns="0" bIns="0" rtlCol="0" anchor="ctr">
            <a:spAutoFit/>
          </a:bodyPr>
          <a:lstStyle>
            <a:lvl1pPr>
              <a:defRPr lang="en-US" dirty="0"/>
            </a:lvl1pPr>
          </a:lstStyle>
          <a:p>
            <a:pPr marL="5776" lvl="0">
              <a:lnSpc>
                <a:spcPct val="100000"/>
              </a:lnSpc>
              <a:spcBef>
                <a:spcPts val="43"/>
              </a:spcBef>
            </a:pPr>
            <a:r>
              <a:rPr lang="en-US"/>
              <a:t>Click to edit Master title style</a:t>
            </a:r>
          </a:p>
        </p:txBody>
      </p:sp>
    </p:spTree>
    <p:extLst>
      <p:ext uri="{BB962C8B-B14F-4D97-AF65-F5344CB8AC3E}">
        <p14:creationId xmlns:p14="http://schemas.microsoft.com/office/powerpoint/2010/main" val="34274036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hank you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914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Thank you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56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550AEC-3A88-47B0-9049-F10815084BA7}"/>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260726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BA29-C8B7-4C4E-8C81-C75566523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271-086E-4FC1-9362-D725AEF5AD6C}"/>
              </a:ext>
            </a:extLst>
          </p:cNvPr>
          <p:cNvSpPr>
            <a:spLocks noGrp="1"/>
          </p:cNvSpPr>
          <p:nvPr>
            <p:ph idx="1"/>
          </p:nvPr>
        </p:nvSpPr>
        <p:spPr>
          <a:xfrm>
            <a:off x="293664" y="839933"/>
            <a:ext cx="8572737" cy="3263034"/>
          </a:xfrm>
        </p:spPr>
        <p:txBody>
          <a:bodyPr vert="horz" lIns="0" tIns="45720" rIns="0" bIns="45720" rtlCol="0">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marL="171446" lvl="0" indent="-171446">
              <a:buClr>
                <a:srgbClr val="F03782"/>
              </a:buClr>
            </a:pPr>
            <a:r>
              <a:rPr lang="en-US"/>
              <a:t>Click to edit Master text styles</a:t>
            </a:r>
          </a:p>
          <a:p>
            <a:pPr marL="379363" lvl="1" indent="-171446">
              <a:buClr>
                <a:srgbClr val="F03782"/>
              </a:buClr>
              <a:buFont typeface="Symbol" panose="05050102010706020507" pitchFamily="18" charset="2"/>
              <a:buChar char="-"/>
            </a:pPr>
            <a:r>
              <a:rPr lang="en-US"/>
              <a:t>Second level</a:t>
            </a:r>
          </a:p>
          <a:p>
            <a:pPr marL="587279" lvl="2" indent="-171446">
              <a:buClr>
                <a:srgbClr val="F03782"/>
              </a:buClr>
            </a:pPr>
            <a:r>
              <a:rPr lang="en-US"/>
              <a:t>Third level</a:t>
            </a:r>
          </a:p>
          <a:p>
            <a:pPr marL="795196" lvl="3" indent="-171446">
              <a:buClr>
                <a:srgbClr val="F03782"/>
              </a:buClr>
              <a:buFont typeface="Courier New" panose="02070309020205020404" pitchFamily="49" charset="0"/>
              <a:buChar char="o"/>
            </a:pPr>
            <a:r>
              <a:rPr lang="en-US"/>
              <a:t>Fourth level</a:t>
            </a:r>
          </a:p>
          <a:p>
            <a:pPr marL="1003113" lvl="4" indent="-171446">
              <a:buClr>
                <a:srgbClr val="F03782"/>
              </a:buClr>
            </a:pPr>
            <a:r>
              <a:rPr lang="en-US"/>
              <a:t>Fifth level</a:t>
            </a:r>
          </a:p>
        </p:txBody>
      </p:sp>
      <p:sp>
        <p:nvSpPr>
          <p:cNvPr id="4" name="Footer Placeholder 3">
            <a:extLst>
              <a:ext uri="{FF2B5EF4-FFF2-40B4-BE49-F238E27FC236}">
                <a16:creationId xmlns:a16="http://schemas.microsoft.com/office/drawing/2014/main" id="{3F68B9B5-A5A2-472B-9770-3F91BF51BDC2}"/>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953344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8D87-8B94-4E76-9CDA-6586738B099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F446D8E9-26B8-4E5A-A2DC-21BC0CD05C45}"/>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181255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2C1457E-8B21-4062-84EB-872590D9ED3A}"/>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159492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0324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_Slide_BoB">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EB84DD-847A-4ECD-8BEA-1057164FCD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6159" y="471477"/>
            <a:ext cx="1295901" cy="146221"/>
          </a:xfrm>
          <a:prstGeom prst="rect">
            <a:avLst/>
          </a:prstGeom>
        </p:spPr>
      </p:pic>
    </p:spTree>
    <p:extLst>
      <p:ext uri="{BB962C8B-B14F-4D97-AF65-F5344CB8AC3E}">
        <p14:creationId xmlns:p14="http://schemas.microsoft.com/office/powerpoint/2010/main" val="141635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4398264" y="1354933"/>
            <a:ext cx="4745736" cy="3163094"/>
          </a:xfrm>
          <a:noFill/>
          <a:ln>
            <a:noFill/>
          </a:ln>
        </p:spPr>
        <p:txBody>
          <a:bodyPr anchor="ctr" anchorCtr="0">
            <a:noAutofit/>
          </a:bodyPr>
          <a:lstStyle>
            <a:lvl1pPr algn="ctr">
              <a:defRPr sz="3600" b="1">
                <a:solidFill>
                  <a:schemeClr val="tx1"/>
                </a:solidFill>
              </a:defRPr>
            </a:lvl1pPr>
          </a:lstStyle>
          <a:p>
            <a:endParaRPr lang="en-US"/>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287191" y="2136844"/>
            <a:ext cx="4042988" cy="263534"/>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281238" y="4364870"/>
            <a:ext cx="1331610" cy="153888"/>
          </a:xfrm>
        </p:spPr>
        <p:txBody>
          <a:bodyPr vert="horz" wrap="square" lIns="0" tIns="0" rIns="0" bIns="0" rtlCol="0">
            <a:spAutoFit/>
          </a:bodyPr>
          <a:lstStyle>
            <a:lvl1pPr>
              <a:defRPr lang="en-US" sz="1000" dirty="0">
                <a:solidFill>
                  <a:srgbClr val="F4F3F9"/>
                </a:solidFill>
              </a:defRPr>
            </a:lvl1pPr>
          </a:lstStyle>
          <a:p>
            <a:pPr lvl="0" algn="l" defTabSz="914378"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281239" y="1276351"/>
            <a:ext cx="4042988" cy="381515"/>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381574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5.xml"/><Relationship Id="rId4" Type="http://schemas.openxmlformats.org/officeDocument/2006/relationships/image" Target="../media/image7.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11.xml"/><Relationship Id="rId1" Type="http://schemas.openxmlformats.org/officeDocument/2006/relationships/slideLayout" Target="../slideLayouts/slideLayout16.xml"/><Relationship Id="rId4" Type="http://schemas.openxmlformats.org/officeDocument/2006/relationships/image" Target="../media/image4.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2.xml"/><Relationship Id="rId1" Type="http://schemas.openxmlformats.org/officeDocument/2006/relationships/slideLayout" Target="../slideLayouts/slideLayout17.xml"/><Relationship Id="rId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8.xml"/><Relationship Id="rId4" Type="http://schemas.openxmlformats.org/officeDocument/2006/relationships/image" Target="../media/image4.png"/></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5.xml"/><Relationship Id="rId1" Type="http://schemas.openxmlformats.org/officeDocument/2006/relationships/slideLayout" Target="../slideLayouts/slideLayout22.xml"/><Relationship Id="rId4" Type="http://schemas.openxmlformats.org/officeDocument/2006/relationships/image" Target="../media/image4.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23.xml"/><Relationship Id="rId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7.xml"/><Relationship Id="rId1" Type="http://schemas.openxmlformats.org/officeDocument/2006/relationships/slideLayout" Target="../slideLayouts/slideLayout24.xml"/><Relationship Id="rId4" Type="http://schemas.openxmlformats.org/officeDocument/2006/relationships/image" Target="../media/image4.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8.xml"/><Relationship Id="rId1" Type="http://schemas.openxmlformats.org/officeDocument/2006/relationships/slideLayout" Target="../slideLayouts/slideLayout25.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9.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1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11.xml"/><Relationship Id="rId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7.xml"/><Relationship Id="rId1" Type="http://schemas.openxmlformats.org/officeDocument/2006/relationships/slideLayout" Target="../slideLayouts/slideLayout12.xml"/><Relationship Id="rId4" Type="http://schemas.openxmlformats.org/officeDocument/2006/relationships/image" Target="../media/image4.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13.xml"/><Relationship Id="rId4" Type="http://schemas.openxmlformats.org/officeDocument/2006/relationships/image" Target="../media/image6.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9.xml"/><Relationship Id="rId1" Type="http://schemas.openxmlformats.org/officeDocument/2006/relationships/slideLayout" Target="../slideLayouts/slideLayout14.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37BE189-DF1F-4A0D-9639-BDB336EBE6D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6698" y="4660187"/>
            <a:ext cx="1986427" cy="508909"/>
          </a:xfrm>
          <a:prstGeom prst="rect">
            <a:avLst/>
          </a:prstGeom>
        </p:spPr>
      </p:pic>
      <p:pic>
        <p:nvPicPr>
          <p:cNvPr id="14" name="Picture 13">
            <a:extLst>
              <a:ext uri="{FF2B5EF4-FFF2-40B4-BE49-F238E27FC236}">
                <a16:creationId xmlns:a16="http://schemas.microsoft.com/office/drawing/2014/main" id="{F1D57266-18DE-4C4A-81E2-466CF0E1B4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7839080" y="4943512"/>
            <a:ext cx="1028202" cy="116016"/>
          </a:xfrm>
          <a:prstGeom prst="rect">
            <a:avLst/>
          </a:prstGeom>
        </p:spPr>
      </p:pic>
      <p:sp>
        <p:nvSpPr>
          <p:cNvPr id="27" name="Rectangle 26">
            <a:extLst>
              <a:ext uri="{FF2B5EF4-FFF2-40B4-BE49-F238E27FC236}">
                <a16:creationId xmlns:a16="http://schemas.microsoft.com/office/drawing/2014/main" id="{74E41C23-2A04-440A-A439-8B36022F5942}"/>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192991" y="107914"/>
            <a:ext cx="7886195" cy="553027"/>
          </a:xfrm>
          <a:prstGeom prst="rect">
            <a:avLst/>
          </a:prstGeom>
        </p:spPr>
        <p:txBody>
          <a:bodyPr vert="horz" lIns="91440" tIns="45720" rIns="91440" bIns="45720" rtlCol="0" anchor="t">
            <a:noAutofit/>
          </a:bodyPr>
          <a:lstStyle/>
          <a:p>
            <a:pPr lvl="0"/>
            <a:r>
              <a:rPr lang="en-US"/>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293664" y="839933"/>
            <a:ext cx="8572737" cy="3263034"/>
          </a:xfrm>
          <a:prstGeom prst="rect">
            <a:avLst/>
          </a:prstGeom>
        </p:spPr>
        <p:txBody>
          <a:bodyPr vert="horz" lIns="0" tIns="45720" rIns="0" bIns="45720" rtlCol="0">
            <a:normAutofit/>
          </a:bodyPr>
          <a:lstStyle/>
          <a:p>
            <a:pPr marL="171446" lvl="0" indent="-171446">
              <a:buClr>
                <a:srgbClr val="F03782"/>
              </a:buClr>
            </a:pPr>
            <a:r>
              <a:rPr lang="en-US"/>
              <a:t>Click to edit Master text styles</a:t>
            </a:r>
          </a:p>
          <a:p>
            <a:pPr marL="379363" lvl="1" indent="-171446">
              <a:buClr>
                <a:srgbClr val="F03782"/>
              </a:buClr>
              <a:buFont typeface="Symbol" panose="05050102010706020507" pitchFamily="18" charset="2"/>
              <a:buChar char="-"/>
            </a:pPr>
            <a:r>
              <a:rPr lang="en-US"/>
              <a:t>Second level</a:t>
            </a:r>
          </a:p>
          <a:p>
            <a:pPr marL="587279" lvl="2" indent="-171446">
              <a:buClr>
                <a:srgbClr val="F03782"/>
              </a:buClr>
            </a:pPr>
            <a:r>
              <a:rPr lang="en-US"/>
              <a:t>Third level</a:t>
            </a:r>
          </a:p>
          <a:p>
            <a:pPr marL="795196" lvl="3" indent="-171446">
              <a:buClr>
                <a:srgbClr val="F03782"/>
              </a:buClr>
              <a:buFont typeface="Courier New" panose="02070309020205020404" pitchFamily="49" charset="0"/>
              <a:buChar char="o"/>
            </a:pPr>
            <a:r>
              <a:rPr lang="en-US"/>
              <a:t>Fourth level</a:t>
            </a:r>
          </a:p>
          <a:p>
            <a:pPr marL="1003113" lvl="4" indent="-171446">
              <a:buClr>
                <a:srgbClr val="F03782"/>
              </a:buClr>
            </a:pPr>
            <a:r>
              <a:rPr lang="en-US"/>
              <a:t>Fifth level</a:t>
            </a:r>
          </a:p>
        </p:txBody>
      </p:sp>
      <p:cxnSp>
        <p:nvCxnSpPr>
          <p:cNvPr id="25" name="Straight Connector 24">
            <a:extLst>
              <a:ext uri="{FF2B5EF4-FFF2-40B4-BE49-F238E27FC236}">
                <a16:creationId xmlns:a16="http://schemas.microsoft.com/office/drawing/2014/main" id="{2062E987-DCEA-4D36-A8D6-3A4C817A4EDF}"/>
              </a:ext>
            </a:extLst>
          </p:cNvPr>
          <p:cNvCxnSpPr/>
          <p:nvPr userDrawn="1"/>
        </p:nvCxnSpPr>
        <p:spPr>
          <a:xfrm>
            <a:off x="4565002" y="4942596"/>
            <a:ext cx="0" cy="12717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
        <p:nvSpPr>
          <p:cNvPr id="26" name="Footer Placeholder 25">
            <a:extLst>
              <a:ext uri="{FF2B5EF4-FFF2-40B4-BE49-F238E27FC236}">
                <a16:creationId xmlns:a16="http://schemas.microsoft.com/office/drawing/2014/main" id="{6AC0F397-9BF6-4594-946F-74C8A8FA0175}"/>
              </a:ext>
            </a:extLst>
          </p:cNvPr>
          <p:cNvSpPr>
            <a:spLocks noGrp="1"/>
          </p:cNvSpPr>
          <p:nvPr>
            <p:ph type="ftr" sz="quarter" idx="3"/>
          </p:nvPr>
        </p:nvSpPr>
        <p:spPr>
          <a:xfrm>
            <a:off x="4581524" y="4942596"/>
            <a:ext cx="1876425" cy="127170"/>
          </a:xfrm>
          <a:prstGeom prst="rect">
            <a:avLst/>
          </a:prstGeom>
        </p:spPr>
        <p:txBody>
          <a:bodyPr vert="horz" lIns="64008" tIns="45720" rIns="91440" bIns="45720" rtlCol="0" anchor="ctr"/>
          <a:lstStyle>
            <a:lvl1pPr>
              <a:defRPr lang="en-US" sz="700">
                <a:solidFill>
                  <a:schemeClr val="tx1">
                    <a:lumMod val="75000"/>
                    <a:lumOff val="25000"/>
                  </a:schemeClr>
                </a:solidFill>
              </a:defRPr>
            </a:lvl1pPr>
          </a:lstStyle>
          <a:p>
            <a:r>
              <a:rPr lang="en-US"/>
              <a:t>TCS Public</a:t>
            </a:r>
          </a:p>
        </p:txBody>
      </p:sp>
      <p:sp>
        <p:nvSpPr>
          <p:cNvPr id="28" name="Rectangle 71">
            <a:extLst>
              <a:ext uri="{FF2B5EF4-FFF2-40B4-BE49-F238E27FC236}">
                <a16:creationId xmlns:a16="http://schemas.microsoft.com/office/drawing/2014/main" id="{D6FF4C5E-6B0C-4334-B3AE-3C2ABAF43B4C}"/>
              </a:ext>
            </a:extLst>
          </p:cNvPr>
          <p:cNvSpPr txBox="1">
            <a:spLocks noChangeArrowheads="1"/>
          </p:cNvSpPr>
          <p:nvPr userDrawn="1"/>
        </p:nvSpPr>
        <p:spPr bwMode="auto">
          <a:xfrm>
            <a:off x="4299348" y="4942596"/>
            <a:ext cx="300588" cy="127170"/>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700" noProof="0" smtClean="0"/>
              <a:pPr lvl="0"/>
              <a:t>‹#›</a:t>
            </a:fld>
            <a:r>
              <a:rPr lang="en-US" sz="700" noProof="0"/>
              <a:t> </a:t>
            </a:r>
          </a:p>
        </p:txBody>
      </p:sp>
      <p:cxnSp>
        <p:nvCxnSpPr>
          <p:cNvPr id="29" name="Straight Connector 28">
            <a:extLst>
              <a:ext uri="{FF2B5EF4-FFF2-40B4-BE49-F238E27FC236}">
                <a16:creationId xmlns:a16="http://schemas.microsoft.com/office/drawing/2014/main" id="{F6F403C3-AECA-43E3-B70F-8CE8C20C79F8}"/>
              </a:ext>
            </a:extLst>
          </p:cNvPr>
          <p:cNvCxnSpPr>
            <a:cxnSpLocks/>
          </p:cNvCxnSpPr>
          <p:nvPr userDrawn="1"/>
        </p:nvCxnSpPr>
        <p:spPr>
          <a:xfrm>
            <a:off x="91079" y="273502"/>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59FF134-DE23-4F75-9D1F-AEB44451BFD7}"/>
              </a:ext>
            </a:extLst>
          </p:cNvPr>
          <p:cNvSpPr/>
          <p:nvPr userDrawn="1"/>
        </p:nvSpPr>
        <p:spPr>
          <a:xfrm>
            <a:off x="37301" y="63763"/>
            <a:ext cx="215112" cy="395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6" name="TextBox 5">
            <a:extLst>
              <a:ext uri="{FF2B5EF4-FFF2-40B4-BE49-F238E27FC236}">
                <a16:creationId xmlns:a16="http://schemas.microsoft.com/office/drawing/2014/main" id="{D3AF0D48-F837-443A-B742-FA8AFEE7A4BD}"/>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solidFill>
            </a:endParaRPr>
          </a:p>
        </p:txBody>
      </p:sp>
    </p:spTree>
    <p:extLst>
      <p:ext uri="{BB962C8B-B14F-4D97-AF65-F5344CB8AC3E}">
        <p14:creationId xmlns:p14="http://schemas.microsoft.com/office/powerpoint/2010/main" val="1985636981"/>
      </p:ext>
    </p:extLst>
  </p:cSld>
  <p:clrMap bg1="lt1" tx1="dk1" bg2="lt2" tx2="dk2" accent1="accent1" accent2="accent2" accent3="accent3" accent4="accent4" accent5="accent5" accent6="accent6" hlink="hlink" folHlink="folHlink"/>
  <p:sldLayoutIdLst>
    <p:sldLayoutId id="2147483787" r:id="rId1"/>
    <p:sldLayoutId id="2147483791" r:id="rId2"/>
    <p:sldLayoutId id="2147483792" r:id="rId3"/>
  </p:sldLayoutIdLst>
  <p:hf sldNum="0" hdr="0" dt="0"/>
  <p:txStyles>
    <p:titleStyle>
      <a:lvl1pPr algn="l" defTabSz="914378" rtl="0" eaLnBrk="1" latinLnBrk="0" hangingPunct="1">
        <a:lnSpc>
          <a:spcPct val="90000"/>
        </a:lnSpc>
        <a:spcBef>
          <a:spcPct val="0"/>
        </a:spcBef>
        <a:buNone/>
        <a:defRPr lang="en-US" sz="2100" b="0" kern="0" baseline="0" dirty="0">
          <a:solidFill>
            <a:srgbClr val="F03782"/>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lang="en-US" sz="1200" kern="1200" dirty="0" smtClean="0">
          <a:solidFill>
            <a:schemeClr val="tx1">
              <a:lumMod val="75000"/>
              <a:lumOff val="25000"/>
            </a:schemeClr>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lang="en-US" sz="1200" kern="1200" dirty="0">
          <a:solidFill>
            <a:schemeClr val="tx1">
              <a:lumMod val="75000"/>
              <a:lumOff val="25000"/>
            </a:schemeClr>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orient="horz" pos="64" userDrawn="1">
          <p15:clr>
            <a:srgbClr val="F26B43"/>
          </p15:clr>
        </p15:guide>
        <p15:guide id="4" orient="horz" pos="418" userDrawn="1">
          <p15:clr>
            <a:srgbClr val="F26B43"/>
          </p15:clr>
        </p15:guide>
        <p15:guide id="5" orient="horz" pos="529" userDrawn="1">
          <p15:clr>
            <a:srgbClr val="F26B43"/>
          </p15:clr>
        </p15:guide>
        <p15:guide id="6" orient="horz" pos="2957" userDrawn="1">
          <p15:clr>
            <a:srgbClr val="F26B43"/>
          </p15:clr>
        </p15:guide>
        <p15:guide id="8" pos="5585" userDrawn="1">
          <p15:clr>
            <a:srgbClr val="F26B43"/>
          </p15:clr>
        </p15:guide>
        <p15:guide id="9" pos="183" userDrawn="1">
          <p15:clr>
            <a:srgbClr val="F26B43"/>
          </p15:clr>
        </p15:guide>
        <p15:guide id="10" orient="horz" pos="3168"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2D86E8A-BE8C-4B05-A698-A52C2A7572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15" y="118959"/>
            <a:ext cx="2569466" cy="658279"/>
          </a:xfrm>
          <a:prstGeom prst="rect">
            <a:avLst/>
          </a:prstGeom>
        </p:spPr>
      </p:pic>
      <p:pic>
        <p:nvPicPr>
          <p:cNvPr id="10" name="Picture 9">
            <a:extLst>
              <a:ext uri="{FF2B5EF4-FFF2-40B4-BE49-F238E27FC236}">
                <a16:creationId xmlns:a16="http://schemas.microsoft.com/office/drawing/2014/main" id="{37F37DB7-663C-470F-9CB4-4F3F7B4CBD8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7571069" y="471477"/>
            <a:ext cx="1286080" cy="146221"/>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281239" y="1276351"/>
            <a:ext cx="4042988" cy="381515"/>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userDrawn="1"/>
        </p:nvCxnSpPr>
        <p:spPr>
          <a:xfrm>
            <a:off x="91079" y="288658"/>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4B5D5B0-0CC3-4E22-9E44-EAFBFF08F5D8}"/>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2606590755"/>
      </p:ext>
    </p:extLst>
  </p:cSld>
  <p:clrMap bg1="dk1" tx1="lt1" bg2="dk2" tx2="lt2" accent1="accent1" accent2="accent2" accent3="accent3" accent4="accent4" accent5="accent5" accent6="accent6" hlink="hlink" folHlink="folHlink"/>
  <p:sldLayoutIdLst>
    <p:sldLayoutId id="2147483810" r:id="rId1"/>
  </p:sldLayoutIdLst>
  <p:hf sldNum="0" hdr="0" dt="0"/>
  <p:txStyles>
    <p:titleStyle>
      <a:lvl1pPr eaLnBrk="1" hangingPunct="1">
        <a:defRPr lang="en-US" sz="2400" b="0" i="0" kern="0" spc="-5"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EB5000"/>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770" userDrawn="1">
          <p15:clr>
            <a:srgbClr val="F26B43"/>
          </p15:clr>
        </p15:guide>
        <p15:guide id="4" pos="5585" userDrawn="1">
          <p15:clr>
            <a:srgbClr val="F26B43"/>
          </p15:clr>
        </p15:guide>
        <p15:guide id="7" orient="horz" pos="365" userDrawn="1">
          <p15:clr>
            <a:srgbClr val="F26B43"/>
          </p15:clr>
        </p15:guide>
        <p15:guide id="8" pos="183" userDrawn="1">
          <p15:clr>
            <a:srgbClr val="F26B43"/>
          </p15:clr>
        </p15:guide>
        <p15:guide id="9" orient="horz" pos="854" userDrawn="1">
          <p15:clr>
            <a:srgbClr val="F26B43"/>
          </p15:clr>
        </p15:guide>
        <p15:guide id="10" orient="horz" pos="2846"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1052B0-DE8E-4216-8996-46C2F9349DA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571069" y="471477"/>
            <a:ext cx="1286080" cy="146221"/>
          </a:xfrm>
          <a:prstGeom prst="rect">
            <a:avLst/>
          </a:prstGeom>
        </p:spPr>
      </p:pic>
      <p:pic>
        <p:nvPicPr>
          <p:cNvPr id="12" name="Picture 11">
            <a:extLst>
              <a:ext uri="{FF2B5EF4-FFF2-40B4-BE49-F238E27FC236}">
                <a16:creationId xmlns:a16="http://schemas.microsoft.com/office/drawing/2014/main" id="{B604EAF1-5B1A-4DD5-8314-BB3B0338643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079" y="95798"/>
            <a:ext cx="2657320" cy="680786"/>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281239" y="1276351"/>
            <a:ext cx="4042988" cy="381515"/>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userDrawn="1"/>
        </p:nvCxnSpPr>
        <p:spPr>
          <a:xfrm>
            <a:off x="91079" y="288658"/>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5F93A9-FD76-45A2-9334-CAF1C29005FB}"/>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userDrawn="1"/>
        </p:nvSpPr>
        <p:spPr>
          <a:xfrm>
            <a:off x="37301" y="63763"/>
            <a:ext cx="215112" cy="395666"/>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3790636637"/>
      </p:ext>
    </p:extLst>
  </p:cSld>
  <p:clrMap bg1="dk1" tx1="lt1" bg2="dk2" tx2="lt2" accent1="accent1" accent2="accent2" accent3="accent3" accent4="accent4" accent5="accent5" accent6="accent6" hlink="hlink" folHlink="folHlink"/>
  <p:sldLayoutIdLst>
    <p:sldLayoutId id="2147483804" r:id="rId1"/>
  </p:sldLayoutIdLst>
  <p:hf sldNum="0" hdr="0" dt="0"/>
  <p:txStyles>
    <p:titleStyle>
      <a:lvl1pPr eaLnBrk="1" hangingPunct="1">
        <a:defRPr lang="en-US" sz="2400" b="0" i="0" kern="0" spc="-5"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FFE600"/>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770" userDrawn="1">
          <p15:clr>
            <a:srgbClr val="F26B43"/>
          </p15:clr>
        </p15:guide>
        <p15:guide id="4" pos="5584" userDrawn="1">
          <p15:clr>
            <a:srgbClr val="F26B43"/>
          </p15:clr>
        </p15:guide>
        <p15:guide id="7" orient="horz" pos="365" userDrawn="1">
          <p15:clr>
            <a:srgbClr val="F26B43"/>
          </p15:clr>
        </p15:guide>
        <p15:guide id="8" pos="183" userDrawn="1">
          <p15:clr>
            <a:srgbClr val="F26B43"/>
          </p15:clr>
        </p15:guide>
        <p15:guide id="9" orient="horz" pos="854" userDrawn="1">
          <p15:clr>
            <a:srgbClr val="F26B43"/>
          </p15:clr>
        </p15:guide>
        <p15:guide id="10" orient="horz" pos="2846"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5F79EB5-C5E7-4D43-860C-E4E9213661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6159" y="471477"/>
            <a:ext cx="1295901" cy="146221"/>
          </a:xfrm>
          <a:prstGeom prst="rect">
            <a:avLst/>
          </a:prstGeom>
        </p:spPr>
      </p:pic>
      <p:pic>
        <p:nvPicPr>
          <p:cNvPr id="12" name="Picture 11">
            <a:extLst>
              <a:ext uri="{FF2B5EF4-FFF2-40B4-BE49-F238E27FC236}">
                <a16:creationId xmlns:a16="http://schemas.microsoft.com/office/drawing/2014/main" id="{D9B374B4-8D6A-45A3-B880-CCF69D0F1EA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415" y="118959"/>
            <a:ext cx="2569466" cy="658279"/>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281239" y="1276351"/>
            <a:ext cx="4042988" cy="381515"/>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userDrawn="1"/>
        </p:nvCxnSpPr>
        <p:spPr>
          <a:xfrm>
            <a:off x="91079" y="288658"/>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655783C-EC89-4C24-ADBE-674BB772B740}"/>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472619045"/>
      </p:ext>
    </p:extLst>
  </p:cSld>
  <p:clrMap bg1="dk1" tx1="lt1" bg2="dk2" tx2="lt2" accent1="accent1" accent2="accent2" accent3="accent3" accent4="accent4" accent5="accent5" accent6="accent6" hlink="hlink" folHlink="folHlink"/>
  <p:sldLayoutIdLst>
    <p:sldLayoutId id="2147483812" r:id="rId1"/>
  </p:sldLayoutIdLst>
  <p:hf sldNum="0" hdr="0" dt="0"/>
  <p:txStyles>
    <p:titleStyle>
      <a:lvl1pPr eaLnBrk="1" hangingPunct="1">
        <a:defRPr lang="en-US" sz="2400" b="0" i="0" kern="0" spc="-5"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F03782"/>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770" userDrawn="1">
          <p15:clr>
            <a:srgbClr val="F26B43"/>
          </p15:clr>
        </p15:guide>
        <p15:guide id="4" pos="5585" userDrawn="1">
          <p15:clr>
            <a:srgbClr val="F26B43"/>
          </p15:clr>
        </p15:guide>
        <p15:guide id="7" orient="horz" pos="365" userDrawn="1">
          <p15:clr>
            <a:srgbClr val="F26B43"/>
          </p15:clr>
        </p15:guide>
        <p15:guide id="8" pos="183" userDrawn="1">
          <p15:clr>
            <a:srgbClr val="F26B43"/>
          </p15:clr>
        </p15:guide>
        <p15:guide id="9" orient="horz" pos="854" userDrawn="1">
          <p15:clr>
            <a:srgbClr val="F26B43"/>
          </p15:clr>
        </p15:guide>
        <p15:guide id="10" orient="horz" pos="2846" userDrawn="1">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7200A06-61A3-4F50-9712-5FFBC9AC18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566161" y="471477"/>
            <a:ext cx="1295897" cy="146221"/>
          </a:xfrm>
          <a:prstGeom prst="rect">
            <a:avLst/>
          </a:prstGeom>
        </p:spPr>
      </p:pic>
      <p:pic>
        <p:nvPicPr>
          <p:cNvPr id="13" name="Picture 12">
            <a:extLst>
              <a:ext uri="{FF2B5EF4-FFF2-40B4-BE49-F238E27FC236}">
                <a16:creationId xmlns:a16="http://schemas.microsoft.com/office/drawing/2014/main" id="{6A0572CD-FC57-470B-9FC6-2C11A1FE3E1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079" y="95798"/>
            <a:ext cx="2657320" cy="680786"/>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281239" y="1276351"/>
            <a:ext cx="4042988" cy="381515"/>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9" name="Straight Connector 8">
            <a:extLst>
              <a:ext uri="{FF2B5EF4-FFF2-40B4-BE49-F238E27FC236}">
                <a16:creationId xmlns:a16="http://schemas.microsoft.com/office/drawing/2014/main" id="{50A67E4F-0D39-4077-8CF1-54BBED184DFE}"/>
              </a:ext>
            </a:extLst>
          </p:cNvPr>
          <p:cNvCxnSpPr>
            <a:cxnSpLocks/>
          </p:cNvCxnSpPr>
          <p:nvPr userDrawn="1"/>
        </p:nvCxnSpPr>
        <p:spPr>
          <a:xfrm>
            <a:off x="91079" y="273502"/>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DA2D2F-D423-4383-8469-C063717B220A}"/>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userDrawn="1"/>
        </p:nvSpPr>
        <p:spPr>
          <a:xfrm>
            <a:off x="37301" y="63763"/>
            <a:ext cx="215112" cy="395666"/>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4241050837"/>
      </p:ext>
    </p:extLst>
  </p:cSld>
  <p:clrMap bg1="dk1" tx1="lt1" bg2="dk2" tx2="lt2" accent1="accent1" accent2="accent2" accent3="accent3" accent4="accent4" accent5="accent5" accent6="accent6" hlink="hlink" folHlink="folHlink"/>
  <p:sldLayoutIdLst>
    <p:sldLayoutId id="2147483819" r:id="rId1"/>
  </p:sldLayoutIdLst>
  <p:hf sldNum="0" hdr="0" dt="0"/>
  <p:txStyles>
    <p:titleStyle>
      <a:lvl1pPr eaLnBrk="1" hangingPunct="1">
        <a:defRPr lang="en-US" sz="2400" b="0" i="0" kern="0" spc="-5"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F03782"/>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121C51A-D30E-47C1-9670-6055DB7D44AA}"/>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7566161" y="471477"/>
            <a:ext cx="1295897" cy="146221"/>
          </a:xfrm>
          <a:prstGeom prst="rect">
            <a:avLst/>
          </a:prstGeom>
        </p:spPr>
      </p:pic>
      <p:pic>
        <p:nvPicPr>
          <p:cNvPr id="12" name="Picture 11">
            <a:extLst>
              <a:ext uri="{FF2B5EF4-FFF2-40B4-BE49-F238E27FC236}">
                <a16:creationId xmlns:a16="http://schemas.microsoft.com/office/drawing/2014/main" id="{451E919B-E696-474C-AA07-FFE4F9C83F9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4415" y="118959"/>
            <a:ext cx="2569466" cy="658279"/>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281239" y="1276351"/>
            <a:ext cx="4042988" cy="381515"/>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userDrawn="1"/>
        </p:nvCxnSpPr>
        <p:spPr>
          <a:xfrm>
            <a:off x="91079" y="361950"/>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680AE96-774B-4DE7-86B4-1BDFFB94492C}"/>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639002618"/>
      </p:ext>
    </p:extLst>
  </p:cSld>
  <p:clrMap bg1="dk1" tx1="lt1" bg2="dk2" tx2="lt2" accent1="accent1" accent2="accent2" accent3="accent3" accent4="accent4" accent5="accent5" accent6="accent6" hlink="hlink" folHlink="folHlink"/>
  <p:sldLayoutIdLst>
    <p:sldLayoutId id="2147483821" r:id="rId1"/>
    <p:sldLayoutId id="2147483824" r:id="rId2"/>
    <p:sldLayoutId id="2147483825" r:id="rId3"/>
  </p:sldLayoutIdLst>
  <p:hf sldNum="0" hdr="0" dt="0"/>
  <p:txStyles>
    <p:titleStyle>
      <a:lvl1pPr eaLnBrk="1" hangingPunct="1">
        <a:defRPr lang="en-US" sz="2400" b="0" i="0" kern="0" spc="-5"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F03782"/>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49B054-3B7F-4ADA-91DF-595F19B61E6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566161" y="471477"/>
            <a:ext cx="1295897" cy="146221"/>
          </a:xfrm>
          <a:prstGeom prst="rect">
            <a:avLst/>
          </a:prstGeom>
        </p:spPr>
      </p:pic>
      <p:pic>
        <p:nvPicPr>
          <p:cNvPr id="12" name="Picture 11">
            <a:extLst>
              <a:ext uri="{FF2B5EF4-FFF2-40B4-BE49-F238E27FC236}">
                <a16:creationId xmlns:a16="http://schemas.microsoft.com/office/drawing/2014/main" id="{BBD0D79E-89D9-4487-880C-642330A2257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079" y="95798"/>
            <a:ext cx="2657320" cy="680786"/>
          </a:xfrm>
          <a:prstGeom prst="rect">
            <a:avLst/>
          </a:prstGeom>
        </p:spPr>
      </p:pic>
      <p:sp>
        <p:nvSpPr>
          <p:cNvPr id="11" name="Title Placeholder 9">
            <a:extLst>
              <a:ext uri="{FF2B5EF4-FFF2-40B4-BE49-F238E27FC236}">
                <a16:creationId xmlns:a16="http://schemas.microsoft.com/office/drawing/2014/main" id="{F769BDF2-B585-4AB7-958C-D2ADA7FF16A9}"/>
              </a:ext>
            </a:extLst>
          </p:cNvPr>
          <p:cNvSpPr>
            <a:spLocks noGrp="1"/>
          </p:cNvSpPr>
          <p:nvPr>
            <p:ph type="title"/>
          </p:nvPr>
        </p:nvSpPr>
        <p:spPr>
          <a:xfrm>
            <a:off x="277811" y="2228821"/>
            <a:ext cx="2650475" cy="684033"/>
          </a:xfrm>
          <a:prstGeom prst="rect">
            <a:avLst/>
          </a:prstGeom>
        </p:spPr>
        <p:txBody>
          <a:bodyPr vert="horz" wrap="square" lIns="0" tIns="12065" rIns="0" bIns="0" rtlCol="0" anchor="ctr">
            <a:spAutoFit/>
          </a:bodyPr>
          <a:lstStyle/>
          <a:p>
            <a:pPr marL="5776" lvl="0">
              <a:lnSpc>
                <a:spcPct val="100000"/>
              </a:lnSpc>
              <a:spcBef>
                <a:spcPts val="43"/>
              </a:spcBef>
            </a:pPr>
            <a:r>
              <a:rPr lang="en-US"/>
              <a:t>Click to edit Master title style</a:t>
            </a:r>
          </a:p>
        </p:txBody>
      </p:sp>
      <p:sp>
        <p:nvSpPr>
          <p:cNvPr id="24" name="Rectangle 23">
            <a:extLst>
              <a:ext uri="{FF2B5EF4-FFF2-40B4-BE49-F238E27FC236}">
                <a16:creationId xmlns:a16="http://schemas.microsoft.com/office/drawing/2014/main" id="{1F78DDE3-78FB-4531-854D-726091AFA42C}"/>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5" name="Straight Connector 24">
            <a:extLst>
              <a:ext uri="{FF2B5EF4-FFF2-40B4-BE49-F238E27FC236}">
                <a16:creationId xmlns:a16="http://schemas.microsoft.com/office/drawing/2014/main" id="{4B3927B1-9CB9-402E-896D-8BE314545D54}"/>
              </a:ext>
            </a:extLst>
          </p:cNvPr>
          <p:cNvCxnSpPr>
            <a:cxnSpLocks/>
          </p:cNvCxnSpPr>
          <p:nvPr userDrawn="1"/>
        </p:nvCxnSpPr>
        <p:spPr>
          <a:xfrm>
            <a:off x="91079" y="288658"/>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7ABFE8C-A50A-4971-91AC-6819F819E9CF}"/>
              </a:ext>
            </a:extLst>
          </p:cNvPr>
          <p:cNvSpPr/>
          <p:nvPr userDrawn="1"/>
        </p:nvSpPr>
        <p:spPr>
          <a:xfrm>
            <a:off x="37301" y="63763"/>
            <a:ext cx="215112" cy="395666"/>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8" name="TextBox 7">
            <a:extLst>
              <a:ext uri="{FF2B5EF4-FFF2-40B4-BE49-F238E27FC236}">
                <a16:creationId xmlns:a16="http://schemas.microsoft.com/office/drawing/2014/main" id="{AC4543C3-CBC8-4264-A3FB-72274126B64B}"/>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Tree>
    <p:extLst>
      <p:ext uri="{BB962C8B-B14F-4D97-AF65-F5344CB8AC3E}">
        <p14:creationId xmlns:p14="http://schemas.microsoft.com/office/powerpoint/2010/main" val="52744325"/>
      </p:ext>
    </p:extLst>
  </p:cSld>
  <p:clrMap bg1="dk1" tx1="lt1" bg2="dk2" tx2="lt2" accent1="accent1" accent2="accent2" accent3="accent3" accent4="accent4" accent5="accent5" accent6="accent6" hlink="hlink" folHlink="folHlink"/>
  <p:sldLayoutIdLst>
    <p:sldLayoutId id="2147483686" r:id="rId1"/>
  </p:sldLayoutIdLst>
  <p:hf sldNum="0" hdr="0" dt="0"/>
  <p:txStyles>
    <p:titleStyle>
      <a:lvl1pPr eaLnBrk="1" hangingPunct="1">
        <a:defRPr lang="en-US" sz="2200" b="0" kern="0" baseline="0" dirty="0">
          <a:solidFill>
            <a:schemeClr val="tx1"/>
          </a:solidFill>
          <a:latin typeface="+mj-lt"/>
          <a:ea typeface="+mj-ea"/>
          <a:cs typeface="+mj-cs"/>
        </a:defRPr>
      </a:lvl1pPr>
    </p:titleStyle>
    <p:bodyStyle>
      <a:lvl1pPr marL="171446"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4" pos="5585" userDrawn="1">
          <p15:clr>
            <a:srgbClr val="F26B43"/>
          </p15:clr>
        </p15:guide>
        <p15:guide id="6" orient="horz" pos="2946" userDrawn="1">
          <p15:clr>
            <a:srgbClr val="F26B43"/>
          </p15:clr>
        </p15:guide>
        <p15:guide id="7" orient="horz" pos="365" userDrawn="1">
          <p15:clr>
            <a:srgbClr val="F26B43"/>
          </p15:clr>
        </p15:guide>
        <p15:guide id="8" pos="183" userDrawn="1">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B7850B1-FEC6-4190-9E1D-91B71659187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566161" y="471477"/>
            <a:ext cx="1295897" cy="146221"/>
          </a:xfrm>
          <a:prstGeom prst="rect">
            <a:avLst/>
          </a:prstGeom>
        </p:spPr>
      </p:pic>
      <p:pic>
        <p:nvPicPr>
          <p:cNvPr id="10" name="Picture 9">
            <a:extLst>
              <a:ext uri="{FF2B5EF4-FFF2-40B4-BE49-F238E27FC236}">
                <a16:creationId xmlns:a16="http://schemas.microsoft.com/office/drawing/2014/main" id="{1A6F7EA8-4DE6-4DEB-B7E9-67F3BF82824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415" y="118959"/>
            <a:ext cx="2569466" cy="658279"/>
          </a:xfrm>
          <a:prstGeom prst="rect">
            <a:avLst/>
          </a:prstGeom>
        </p:spPr>
      </p:pic>
      <p:sp>
        <p:nvSpPr>
          <p:cNvPr id="11" name="Title Placeholder 9">
            <a:extLst>
              <a:ext uri="{FF2B5EF4-FFF2-40B4-BE49-F238E27FC236}">
                <a16:creationId xmlns:a16="http://schemas.microsoft.com/office/drawing/2014/main" id="{F769BDF2-B585-4AB7-958C-D2ADA7FF16A9}"/>
              </a:ext>
            </a:extLst>
          </p:cNvPr>
          <p:cNvSpPr>
            <a:spLocks noGrp="1"/>
          </p:cNvSpPr>
          <p:nvPr>
            <p:ph type="title"/>
          </p:nvPr>
        </p:nvSpPr>
        <p:spPr>
          <a:xfrm>
            <a:off x="277811" y="2228821"/>
            <a:ext cx="2650475" cy="684033"/>
          </a:xfrm>
          <a:prstGeom prst="rect">
            <a:avLst/>
          </a:prstGeom>
        </p:spPr>
        <p:txBody>
          <a:bodyPr vert="horz" wrap="square" lIns="0" tIns="12065" rIns="0" bIns="0" rtlCol="0" anchor="ctr">
            <a:spAutoFit/>
          </a:bodyPr>
          <a:lstStyle/>
          <a:p>
            <a:pPr marL="5776" lvl="0">
              <a:lnSpc>
                <a:spcPct val="100000"/>
              </a:lnSpc>
              <a:spcBef>
                <a:spcPts val="43"/>
              </a:spcBef>
            </a:pPr>
            <a:r>
              <a:rPr lang="en-US"/>
              <a:t>Click to edit Master title style</a:t>
            </a:r>
          </a:p>
        </p:txBody>
      </p:sp>
      <p:sp>
        <p:nvSpPr>
          <p:cNvPr id="21" name="Rectangle 20">
            <a:extLst>
              <a:ext uri="{FF2B5EF4-FFF2-40B4-BE49-F238E27FC236}">
                <a16:creationId xmlns:a16="http://schemas.microsoft.com/office/drawing/2014/main" id="{E0B9DA35-B4B7-4F5C-BAC0-CB984199A9C9}"/>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2" name="Straight Connector 21">
            <a:extLst>
              <a:ext uri="{FF2B5EF4-FFF2-40B4-BE49-F238E27FC236}">
                <a16:creationId xmlns:a16="http://schemas.microsoft.com/office/drawing/2014/main" id="{5D0BB522-967A-41B2-A930-0C30DF4752A0}"/>
              </a:ext>
            </a:extLst>
          </p:cNvPr>
          <p:cNvCxnSpPr>
            <a:cxnSpLocks/>
          </p:cNvCxnSpPr>
          <p:nvPr userDrawn="1"/>
        </p:nvCxnSpPr>
        <p:spPr>
          <a:xfrm>
            <a:off x="91079" y="288658"/>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B6A6AD-97D0-4CB6-A7D4-ACF8F72EB68A}"/>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23" name="Rectangle 22">
            <a:extLst>
              <a:ext uri="{FF2B5EF4-FFF2-40B4-BE49-F238E27FC236}">
                <a16:creationId xmlns:a16="http://schemas.microsoft.com/office/drawing/2014/main" id="{A605F961-CC4E-4384-AC5D-2624BE72A728}"/>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1011566582"/>
      </p:ext>
    </p:extLst>
  </p:cSld>
  <p:clrMap bg1="dk1" tx1="lt1" bg2="dk2" tx2="lt2" accent1="accent1" accent2="accent2" accent3="accent3" accent4="accent4" accent5="accent5" accent6="accent6" hlink="hlink" folHlink="folHlink"/>
  <p:sldLayoutIdLst>
    <p:sldLayoutId id="2147483775" r:id="rId1"/>
  </p:sldLayoutIdLst>
  <p:hf sldNum="0" hdr="0" dt="0"/>
  <p:txStyles>
    <p:titleStyle>
      <a:lvl1pPr eaLnBrk="1" hangingPunct="1">
        <a:defRPr lang="en-US" sz="2200" b="0" kern="0" baseline="0" dirty="0">
          <a:solidFill>
            <a:schemeClr val="bg1">
              <a:lumMod val="75000"/>
              <a:lumOff val="25000"/>
            </a:schemeClr>
          </a:solidFill>
          <a:latin typeface="+mj-lt"/>
          <a:ea typeface="+mj-ea"/>
          <a:cs typeface="+mj-cs"/>
        </a:defRPr>
      </a:lvl1pPr>
    </p:titleStyle>
    <p:bodyStyle>
      <a:lvl1pPr marL="171446"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4" pos="5585" userDrawn="1">
          <p15:clr>
            <a:srgbClr val="F26B43"/>
          </p15:clr>
        </p15:guide>
        <p15:guide id="6" orient="horz" pos="2946" userDrawn="1">
          <p15:clr>
            <a:srgbClr val="F26B43"/>
          </p15:clr>
        </p15:guide>
        <p15:guide id="7" orient="horz" pos="365" userDrawn="1">
          <p15:clr>
            <a:srgbClr val="F26B43"/>
          </p15:clr>
        </p15:guide>
        <p15:guide id="8" pos="183" userDrawn="1">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36AAC98-52F9-4D48-96BE-881645C34D9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566161" y="471477"/>
            <a:ext cx="1295897" cy="146221"/>
          </a:xfrm>
          <a:prstGeom prst="rect">
            <a:avLst/>
          </a:prstGeom>
        </p:spPr>
      </p:pic>
      <p:pic>
        <p:nvPicPr>
          <p:cNvPr id="12" name="Picture 11">
            <a:extLst>
              <a:ext uri="{FF2B5EF4-FFF2-40B4-BE49-F238E27FC236}">
                <a16:creationId xmlns:a16="http://schemas.microsoft.com/office/drawing/2014/main" id="{C43E3F2A-CAF3-4982-AE02-01A90D26A50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079" y="95798"/>
            <a:ext cx="2657320" cy="680786"/>
          </a:xfrm>
          <a:prstGeom prst="rect">
            <a:avLst/>
          </a:prstGeom>
        </p:spPr>
      </p:pic>
      <p:sp>
        <p:nvSpPr>
          <p:cNvPr id="6" name="object 5">
            <a:extLst>
              <a:ext uri="{FF2B5EF4-FFF2-40B4-BE49-F238E27FC236}">
                <a16:creationId xmlns:a16="http://schemas.microsoft.com/office/drawing/2014/main" id="{74410556-AECD-477E-9D5D-0E7CFB7B1F94}"/>
              </a:ext>
            </a:extLst>
          </p:cNvPr>
          <p:cNvSpPr txBox="1"/>
          <p:nvPr/>
        </p:nvSpPr>
        <p:spPr>
          <a:xfrm>
            <a:off x="291953" y="4927600"/>
            <a:ext cx="1902444" cy="107722"/>
          </a:xfrm>
          <a:prstGeom prst="rect">
            <a:avLst/>
          </a:prstGeom>
        </p:spPr>
        <p:txBody>
          <a:bodyPr vert="horz" wrap="none" lIns="0" tIns="0" rIns="0" bIns="0" rtlCol="0">
            <a:spAutoFit/>
          </a:bodyPr>
          <a:lstStyle/>
          <a:p>
            <a:pPr marL="5776">
              <a:lnSpc>
                <a:spcPct val="100000"/>
              </a:lnSpc>
              <a:spcBef>
                <a:spcPts val="45"/>
              </a:spcBef>
            </a:pPr>
            <a:r>
              <a:rPr sz="700" b="0" spc="-2">
                <a:solidFill>
                  <a:srgbClr val="F03782"/>
                </a:solidFill>
                <a:latin typeface="Calibri"/>
                <a:cs typeface="Calibri"/>
              </a:rPr>
              <a:t>Copyright</a:t>
            </a:r>
            <a:r>
              <a:rPr sz="700" b="0" spc="-7">
                <a:solidFill>
                  <a:srgbClr val="F03782"/>
                </a:solidFill>
                <a:latin typeface="Calibri"/>
                <a:cs typeface="Calibri"/>
              </a:rPr>
              <a:t> </a:t>
            </a:r>
            <a:r>
              <a:rPr sz="700" b="0">
                <a:solidFill>
                  <a:srgbClr val="F03782"/>
                </a:solidFill>
                <a:latin typeface="Calibri"/>
                <a:cs typeface="Calibri"/>
              </a:rPr>
              <a:t>©</a:t>
            </a:r>
            <a:r>
              <a:rPr sz="700" b="0" spc="-7">
                <a:solidFill>
                  <a:srgbClr val="F03782"/>
                </a:solidFill>
                <a:latin typeface="Calibri"/>
                <a:cs typeface="Calibri"/>
              </a:rPr>
              <a:t> </a:t>
            </a:r>
            <a:r>
              <a:rPr sz="700" b="0">
                <a:solidFill>
                  <a:srgbClr val="F03782"/>
                </a:solidFill>
                <a:latin typeface="Calibri"/>
                <a:cs typeface="Calibri"/>
              </a:rPr>
              <a:t>2021</a:t>
            </a:r>
            <a:r>
              <a:rPr sz="700" b="0" spc="-2">
                <a:solidFill>
                  <a:srgbClr val="F03782"/>
                </a:solidFill>
                <a:latin typeface="Calibri"/>
                <a:cs typeface="Calibri"/>
              </a:rPr>
              <a:t> Tata</a:t>
            </a:r>
            <a:r>
              <a:rPr sz="700" b="0" spc="-7">
                <a:solidFill>
                  <a:srgbClr val="F03782"/>
                </a:solidFill>
                <a:latin typeface="Calibri"/>
                <a:cs typeface="Calibri"/>
              </a:rPr>
              <a:t> </a:t>
            </a:r>
            <a:r>
              <a:rPr sz="700" b="0" spc="-2">
                <a:solidFill>
                  <a:srgbClr val="F03782"/>
                </a:solidFill>
                <a:latin typeface="Calibri"/>
                <a:cs typeface="Calibri"/>
              </a:rPr>
              <a:t>Consultancy</a:t>
            </a:r>
            <a:r>
              <a:rPr sz="700" b="0" spc="-7">
                <a:solidFill>
                  <a:srgbClr val="F03782"/>
                </a:solidFill>
                <a:latin typeface="Calibri"/>
                <a:cs typeface="Calibri"/>
              </a:rPr>
              <a:t> </a:t>
            </a:r>
            <a:r>
              <a:rPr sz="700" b="0" spc="-2">
                <a:solidFill>
                  <a:srgbClr val="F03782"/>
                </a:solidFill>
                <a:latin typeface="Calibri"/>
                <a:cs typeface="Calibri"/>
              </a:rPr>
              <a:t>Services Limited</a:t>
            </a:r>
            <a:endParaRPr sz="700" b="0">
              <a:latin typeface="Calibri"/>
              <a:cs typeface="Calibri"/>
            </a:endParaRPr>
          </a:p>
        </p:txBody>
      </p:sp>
      <p:sp>
        <p:nvSpPr>
          <p:cNvPr id="2" name="Rectangle 1">
            <a:extLst>
              <a:ext uri="{FF2B5EF4-FFF2-40B4-BE49-F238E27FC236}">
                <a16:creationId xmlns:a16="http://schemas.microsoft.com/office/drawing/2014/main" id="{4D510DAE-FE0C-485A-9F10-990CA43C7E12}"/>
              </a:ext>
            </a:extLst>
          </p:cNvPr>
          <p:cNvSpPr/>
          <p:nvPr userDrawn="1"/>
        </p:nvSpPr>
        <p:spPr>
          <a:xfrm>
            <a:off x="292097" y="2395468"/>
            <a:ext cx="2650475" cy="350737"/>
          </a:xfrm>
          <a:prstGeom prst="rect">
            <a:avLst/>
          </a:prstGeom>
        </p:spPr>
        <p:txBody>
          <a:bodyPr vert="horz" wrap="square" lIns="0" tIns="12065" rIns="0" bIns="0" rtlCol="0" anchor="ctr">
            <a:spAutoFit/>
          </a:bodyPr>
          <a:lstStyle/>
          <a:p>
            <a:pPr lvl="0"/>
            <a:r>
              <a:rPr lang="en-US" sz="2200" b="0" kern="0" baseline="0">
                <a:latin typeface="+mj-lt"/>
                <a:ea typeface="+mj-ea"/>
                <a:cs typeface="+mj-cs"/>
              </a:rPr>
              <a:t>Thank you</a:t>
            </a:r>
          </a:p>
        </p:txBody>
      </p:sp>
      <p:sp>
        <p:nvSpPr>
          <p:cNvPr id="25" name="Rectangle 24">
            <a:extLst>
              <a:ext uri="{FF2B5EF4-FFF2-40B4-BE49-F238E27FC236}">
                <a16:creationId xmlns:a16="http://schemas.microsoft.com/office/drawing/2014/main" id="{4E7C577D-0C53-4D14-B946-3F26D8BCD4D4}"/>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6" name="Straight Connector 25">
            <a:extLst>
              <a:ext uri="{FF2B5EF4-FFF2-40B4-BE49-F238E27FC236}">
                <a16:creationId xmlns:a16="http://schemas.microsoft.com/office/drawing/2014/main" id="{CF3C79BB-5229-4B1E-ADC5-18613CC0D4FF}"/>
              </a:ext>
            </a:extLst>
          </p:cNvPr>
          <p:cNvCxnSpPr>
            <a:cxnSpLocks/>
          </p:cNvCxnSpPr>
          <p:nvPr userDrawn="1"/>
        </p:nvCxnSpPr>
        <p:spPr>
          <a:xfrm>
            <a:off x="91079" y="361950"/>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51270EC-3ED8-491D-B304-161E037FA7EA}"/>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27" name="Rectangle 26">
            <a:extLst>
              <a:ext uri="{FF2B5EF4-FFF2-40B4-BE49-F238E27FC236}">
                <a16:creationId xmlns:a16="http://schemas.microsoft.com/office/drawing/2014/main" id="{85EB3B0B-34C6-435D-AF25-9FDE4D1DAAD1}"/>
              </a:ext>
            </a:extLst>
          </p:cNvPr>
          <p:cNvSpPr/>
          <p:nvPr userDrawn="1"/>
        </p:nvSpPr>
        <p:spPr>
          <a:xfrm>
            <a:off x="37301" y="63763"/>
            <a:ext cx="215112" cy="395666"/>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1475732588"/>
      </p:ext>
    </p:extLst>
  </p:cSld>
  <p:clrMap bg1="dk1" tx1="lt1" bg2="dk2" tx2="lt2" accent1="accent1" accent2="accent2" accent3="accent3" accent4="accent4" accent5="accent5" accent6="accent6" hlink="hlink" folHlink="folHlink"/>
  <p:sldLayoutIdLst>
    <p:sldLayoutId id="2147483687" r:id="rId1"/>
  </p:sldLayoutIdLst>
  <p:hf sldNum="0" hdr="0" dt="0"/>
  <p:txStyles>
    <p:titleStyle>
      <a:lvl1pPr eaLnBrk="1" hangingPunct="1">
        <a:defRPr lang="en-US" sz="2200" b="0" kern="0" baseline="0" dirty="0">
          <a:solidFill>
            <a:schemeClr val="tx1"/>
          </a:solidFill>
          <a:latin typeface="+mj-lt"/>
          <a:ea typeface="+mj-ea"/>
          <a:cs typeface="+mj-cs"/>
        </a:defRPr>
      </a:lvl1pPr>
    </p:titleStyle>
    <p:bodyStyle>
      <a:lvl1pPr marL="171446"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4" pos="5585" userDrawn="1">
          <p15:clr>
            <a:srgbClr val="F26B43"/>
          </p15:clr>
        </p15:guide>
        <p15:guide id="6" orient="horz" pos="2946" userDrawn="1">
          <p15:clr>
            <a:srgbClr val="F26B43"/>
          </p15:clr>
        </p15:guide>
        <p15:guide id="7" orient="horz" pos="365" userDrawn="1">
          <p15:clr>
            <a:srgbClr val="F26B43"/>
          </p15:clr>
        </p15:guide>
        <p15:guide id="8" pos="183" userDrawn="1">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C5B5642-3173-4C98-B974-C815D14266D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566161" y="471477"/>
            <a:ext cx="1295897" cy="146221"/>
          </a:xfrm>
          <a:prstGeom prst="rect">
            <a:avLst/>
          </a:prstGeom>
        </p:spPr>
      </p:pic>
      <p:pic>
        <p:nvPicPr>
          <p:cNvPr id="11" name="Picture 10">
            <a:extLst>
              <a:ext uri="{FF2B5EF4-FFF2-40B4-BE49-F238E27FC236}">
                <a16:creationId xmlns:a16="http://schemas.microsoft.com/office/drawing/2014/main" id="{453CEEAB-DFD3-436B-BD67-1A9E2C4E8E6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415" y="118959"/>
            <a:ext cx="2569466" cy="658279"/>
          </a:xfrm>
          <a:prstGeom prst="rect">
            <a:avLst/>
          </a:prstGeom>
        </p:spPr>
      </p:pic>
      <p:sp>
        <p:nvSpPr>
          <p:cNvPr id="2" name="Rectangle 1">
            <a:extLst>
              <a:ext uri="{FF2B5EF4-FFF2-40B4-BE49-F238E27FC236}">
                <a16:creationId xmlns:a16="http://schemas.microsoft.com/office/drawing/2014/main" id="{4D510DAE-FE0C-485A-9F10-990CA43C7E12}"/>
              </a:ext>
            </a:extLst>
          </p:cNvPr>
          <p:cNvSpPr/>
          <p:nvPr userDrawn="1"/>
        </p:nvSpPr>
        <p:spPr>
          <a:xfrm>
            <a:off x="292097" y="2395468"/>
            <a:ext cx="2650475" cy="350737"/>
          </a:xfrm>
          <a:prstGeom prst="rect">
            <a:avLst/>
          </a:prstGeom>
        </p:spPr>
        <p:txBody>
          <a:bodyPr vert="horz" wrap="square" lIns="0" tIns="12065" rIns="0" bIns="0" rtlCol="0" anchor="ctr">
            <a:spAutoFit/>
          </a:bodyPr>
          <a:lstStyle/>
          <a:p>
            <a:pPr marL="0" marR="0" lvl="0" indent="0" algn="l" defTabSz="415556" rtl="0" eaLnBrk="1" fontAlgn="auto" latinLnBrk="0" hangingPunct="1">
              <a:lnSpc>
                <a:spcPct val="100000"/>
              </a:lnSpc>
              <a:spcBef>
                <a:spcPts val="0"/>
              </a:spcBef>
              <a:spcAft>
                <a:spcPts val="0"/>
              </a:spcAft>
              <a:buClrTx/>
              <a:buSzTx/>
              <a:buFontTx/>
              <a:buNone/>
              <a:tabLst/>
              <a:defRPr/>
            </a:pPr>
            <a:r>
              <a:rPr kumimoji="0" lang="en-US" sz="2200"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Thank you</a:t>
            </a:r>
          </a:p>
        </p:txBody>
      </p:sp>
      <p:sp>
        <p:nvSpPr>
          <p:cNvPr id="22" name="Rectangle 21">
            <a:extLst>
              <a:ext uri="{FF2B5EF4-FFF2-40B4-BE49-F238E27FC236}">
                <a16:creationId xmlns:a16="http://schemas.microsoft.com/office/drawing/2014/main" id="{31F9F5FB-E505-4E92-9A6D-86FA01501609}"/>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3" name="Straight Connector 22">
            <a:extLst>
              <a:ext uri="{FF2B5EF4-FFF2-40B4-BE49-F238E27FC236}">
                <a16:creationId xmlns:a16="http://schemas.microsoft.com/office/drawing/2014/main" id="{7FF2CD86-222B-4446-A874-EEF8855477DC}"/>
              </a:ext>
            </a:extLst>
          </p:cNvPr>
          <p:cNvCxnSpPr>
            <a:cxnSpLocks/>
          </p:cNvCxnSpPr>
          <p:nvPr userDrawn="1"/>
        </p:nvCxnSpPr>
        <p:spPr>
          <a:xfrm>
            <a:off x="91079" y="288658"/>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27" name="object 5">
            <a:extLst>
              <a:ext uri="{FF2B5EF4-FFF2-40B4-BE49-F238E27FC236}">
                <a16:creationId xmlns:a16="http://schemas.microsoft.com/office/drawing/2014/main" id="{3347E1FF-676E-4BCB-B991-164BB8DE955C}"/>
              </a:ext>
            </a:extLst>
          </p:cNvPr>
          <p:cNvSpPr txBox="1"/>
          <p:nvPr userDrawn="1"/>
        </p:nvSpPr>
        <p:spPr>
          <a:xfrm>
            <a:off x="291953" y="4927600"/>
            <a:ext cx="1902444" cy="107722"/>
          </a:xfrm>
          <a:prstGeom prst="rect">
            <a:avLst/>
          </a:prstGeom>
        </p:spPr>
        <p:txBody>
          <a:bodyPr vert="horz" wrap="none" lIns="0" tIns="0" rIns="0" bIns="0" rtlCol="0">
            <a:spAutoFit/>
          </a:bodyPr>
          <a:lstStyle/>
          <a:p>
            <a:pPr marL="5776">
              <a:lnSpc>
                <a:spcPct val="100000"/>
              </a:lnSpc>
              <a:spcBef>
                <a:spcPts val="45"/>
              </a:spcBef>
            </a:pPr>
            <a:r>
              <a:rPr sz="700" b="0" spc="-2">
                <a:solidFill>
                  <a:srgbClr val="F03782"/>
                </a:solidFill>
                <a:latin typeface="Calibri"/>
                <a:cs typeface="Calibri"/>
              </a:rPr>
              <a:t>Copyright</a:t>
            </a:r>
            <a:r>
              <a:rPr sz="700" b="0" spc="-7">
                <a:solidFill>
                  <a:srgbClr val="F03782"/>
                </a:solidFill>
                <a:latin typeface="Calibri"/>
                <a:cs typeface="Calibri"/>
              </a:rPr>
              <a:t> </a:t>
            </a:r>
            <a:r>
              <a:rPr sz="700" b="0">
                <a:solidFill>
                  <a:srgbClr val="F03782"/>
                </a:solidFill>
                <a:latin typeface="Calibri"/>
                <a:cs typeface="Calibri"/>
              </a:rPr>
              <a:t>©</a:t>
            </a:r>
            <a:r>
              <a:rPr sz="700" b="0" spc="-7">
                <a:solidFill>
                  <a:srgbClr val="F03782"/>
                </a:solidFill>
                <a:latin typeface="Calibri"/>
                <a:cs typeface="Calibri"/>
              </a:rPr>
              <a:t> </a:t>
            </a:r>
            <a:r>
              <a:rPr sz="700" b="0">
                <a:solidFill>
                  <a:srgbClr val="F03782"/>
                </a:solidFill>
                <a:latin typeface="Calibri"/>
                <a:cs typeface="Calibri"/>
              </a:rPr>
              <a:t>2021</a:t>
            </a:r>
            <a:r>
              <a:rPr sz="700" b="0" spc="-2">
                <a:solidFill>
                  <a:srgbClr val="F03782"/>
                </a:solidFill>
                <a:latin typeface="Calibri"/>
                <a:cs typeface="Calibri"/>
              </a:rPr>
              <a:t> Tata</a:t>
            </a:r>
            <a:r>
              <a:rPr sz="700" b="0" spc="-7">
                <a:solidFill>
                  <a:srgbClr val="F03782"/>
                </a:solidFill>
                <a:latin typeface="Calibri"/>
                <a:cs typeface="Calibri"/>
              </a:rPr>
              <a:t> </a:t>
            </a:r>
            <a:r>
              <a:rPr sz="700" b="0" spc="-2">
                <a:solidFill>
                  <a:srgbClr val="F03782"/>
                </a:solidFill>
                <a:latin typeface="Calibri"/>
                <a:cs typeface="Calibri"/>
              </a:rPr>
              <a:t>Consultancy</a:t>
            </a:r>
            <a:r>
              <a:rPr sz="700" b="0" spc="-7">
                <a:solidFill>
                  <a:srgbClr val="F03782"/>
                </a:solidFill>
                <a:latin typeface="Calibri"/>
                <a:cs typeface="Calibri"/>
              </a:rPr>
              <a:t> </a:t>
            </a:r>
            <a:r>
              <a:rPr sz="700" b="0" spc="-2">
                <a:solidFill>
                  <a:srgbClr val="F03782"/>
                </a:solidFill>
                <a:latin typeface="Calibri"/>
                <a:cs typeface="Calibri"/>
              </a:rPr>
              <a:t>Services Limited</a:t>
            </a:r>
            <a:endParaRPr sz="700" b="0">
              <a:latin typeface="Calibri"/>
              <a:cs typeface="Calibri"/>
            </a:endParaRPr>
          </a:p>
        </p:txBody>
      </p:sp>
      <p:sp>
        <p:nvSpPr>
          <p:cNvPr id="9" name="TextBox 8">
            <a:extLst>
              <a:ext uri="{FF2B5EF4-FFF2-40B4-BE49-F238E27FC236}">
                <a16:creationId xmlns:a16="http://schemas.microsoft.com/office/drawing/2014/main" id="{D91DB9B8-2A7A-4695-B103-0CB7E3B3C822}"/>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24" name="Rectangle 23">
            <a:extLst>
              <a:ext uri="{FF2B5EF4-FFF2-40B4-BE49-F238E27FC236}">
                <a16:creationId xmlns:a16="http://schemas.microsoft.com/office/drawing/2014/main" id="{2288B8AF-8CB0-4F5A-B738-9A8BBCFA1C0D}"/>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155254298"/>
      </p:ext>
    </p:extLst>
  </p:cSld>
  <p:clrMap bg1="dk1" tx1="lt1" bg2="dk2" tx2="lt2" accent1="accent1" accent2="accent2" accent3="accent3" accent4="accent4" accent5="accent5" accent6="accent6" hlink="hlink" folHlink="folHlink"/>
  <p:sldLayoutIdLst>
    <p:sldLayoutId id="2147483784" r:id="rId1"/>
  </p:sldLayoutIdLst>
  <p:hf sldNum="0" hdr="0" dt="0"/>
  <p:txStyles>
    <p:titleStyle>
      <a:lvl1pPr eaLnBrk="1" hangingPunct="1">
        <a:defRPr lang="en-US" sz="2200" b="0" kern="0" baseline="0" dirty="0">
          <a:solidFill>
            <a:schemeClr val="tx1"/>
          </a:solidFill>
          <a:latin typeface="+mj-lt"/>
          <a:ea typeface="+mj-ea"/>
          <a:cs typeface="+mj-cs"/>
        </a:defRPr>
      </a:lvl1pPr>
    </p:titleStyle>
    <p:bodyStyle>
      <a:lvl1pPr marL="171446"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4" pos="5585" userDrawn="1">
          <p15:clr>
            <a:srgbClr val="F26B43"/>
          </p15:clr>
        </p15:guide>
        <p15:guide id="6" orient="horz" pos="2946" userDrawn="1">
          <p15:clr>
            <a:srgbClr val="F26B43"/>
          </p15:clr>
        </p15:guide>
        <p15:guide id="7" orient="horz" pos="365" userDrawn="1">
          <p15:clr>
            <a:srgbClr val="F26B43"/>
          </p15:clr>
        </p15:guide>
        <p15:guide id="8" pos="1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6A70580-B705-415C-9147-74F17D7DF70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839075" y="4943512"/>
            <a:ext cx="1028212" cy="116016"/>
          </a:xfrm>
          <a:prstGeom prst="rect">
            <a:avLst/>
          </a:prstGeom>
        </p:spPr>
      </p:pic>
      <p:pic>
        <p:nvPicPr>
          <p:cNvPr id="16" name="Picture 15">
            <a:extLst>
              <a:ext uri="{FF2B5EF4-FFF2-40B4-BE49-F238E27FC236}">
                <a16:creationId xmlns:a16="http://schemas.microsoft.com/office/drawing/2014/main" id="{97E36BEB-3C09-4319-BB75-59B5D6990943}"/>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156698" y="4660187"/>
            <a:ext cx="1986427" cy="508908"/>
          </a:xfrm>
          <a:prstGeom prst="rect">
            <a:avLst/>
          </a:prstGeom>
        </p:spPr>
      </p:pic>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192991" y="107914"/>
            <a:ext cx="7886195" cy="553027"/>
          </a:xfrm>
          <a:prstGeom prst="rect">
            <a:avLst/>
          </a:prstGeom>
        </p:spPr>
        <p:txBody>
          <a:bodyPr vert="horz" lIns="91440" tIns="45720" rIns="91440" bIns="45720" rtlCol="0" anchor="t">
            <a:noAutofit/>
          </a:bodyPr>
          <a:lstStyle/>
          <a:p>
            <a:pPr lvl="0"/>
            <a:r>
              <a:rPr lang="en-US"/>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293664" y="839933"/>
            <a:ext cx="8572737" cy="3263034"/>
          </a:xfrm>
          <a:prstGeom prst="rect">
            <a:avLst/>
          </a:prstGeom>
        </p:spPr>
        <p:txBody>
          <a:bodyPr vert="horz" lIns="0" tIns="45720" rIns="0" bIns="45720" rtlCol="0">
            <a:normAutofit/>
          </a:bodyPr>
          <a:lstStyle/>
          <a:p>
            <a:pPr marL="171446" lvl="0" indent="-171446">
              <a:buClr>
                <a:srgbClr val="F03782"/>
              </a:buClr>
            </a:pPr>
            <a:r>
              <a:rPr lang="en-US"/>
              <a:t>Click to edit Master text styles</a:t>
            </a:r>
          </a:p>
          <a:p>
            <a:pPr marL="379363" lvl="1" indent="-171446">
              <a:buClr>
                <a:srgbClr val="F03782"/>
              </a:buClr>
              <a:buFont typeface="Symbol" panose="05050102010706020507" pitchFamily="18" charset="2"/>
              <a:buChar char="-"/>
            </a:pPr>
            <a:r>
              <a:rPr lang="en-US"/>
              <a:t>Second level</a:t>
            </a:r>
          </a:p>
          <a:p>
            <a:pPr marL="587279" lvl="2" indent="-171446">
              <a:buClr>
                <a:srgbClr val="F03782"/>
              </a:buClr>
            </a:pPr>
            <a:r>
              <a:rPr lang="en-US"/>
              <a:t>Third level</a:t>
            </a:r>
          </a:p>
          <a:p>
            <a:pPr marL="795196" lvl="3" indent="-171446">
              <a:buClr>
                <a:srgbClr val="F03782"/>
              </a:buClr>
              <a:buFont typeface="Courier New" panose="02070309020205020404" pitchFamily="49" charset="0"/>
              <a:buChar char="o"/>
            </a:pPr>
            <a:r>
              <a:rPr lang="en-US"/>
              <a:t>Fourth level</a:t>
            </a:r>
          </a:p>
          <a:p>
            <a:pPr marL="1003113" lvl="4" indent="-171446">
              <a:buClr>
                <a:srgbClr val="F03782"/>
              </a:buClr>
            </a:pPr>
            <a:r>
              <a:rPr lang="en-US"/>
              <a:t>Fifth level</a:t>
            </a:r>
          </a:p>
        </p:txBody>
      </p:sp>
      <p:cxnSp>
        <p:nvCxnSpPr>
          <p:cNvPr id="27" name="Straight Connector 26">
            <a:extLst>
              <a:ext uri="{FF2B5EF4-FFF2-40B4-BE49-F238E27FC236}">
                <a16:creationId xmlns:a16="http://schemas.microsoft.com/office/drawing/2014/main" id="{E6C20064-73FA-4758-8622-E4743D2CCD96}"/>
              </a:ext>
            </a:extLst>
          </p:cNvPr>
          <p:cNvCxnSpPr/>
          <p:nvPr userDrawn="1"/>
        </p:nvCxnSpPr>
        <p:spPr>
          <a:xfrm>
            <a:off x="4565002" y="4942596"/>
            <a:ext cx="0" cy="1271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Rectangle 71">
            <a:extLst>
              <a:ext uri="{FF2B5EF4-FFF2-40B4-BE49-F238E27FC236}">
                <a16:creationId xmlns:a16="http://schemas.microsoft.com/office/drawing/2014/main" id="{041E6E53-2283-4A08-9024-F4FDCF8D1653}"/>
              </a:ext>
            </a:extLst>
          </p:cNvPr>
          <p:cNvSpPr txBox="1">
            <a:spLocks noChangeArrowheads="1"/>
          </p:cNvSpPr>
          <p:nvPr userDrawn="1"/>
        </p:nvSpPr>
        <p:spPr bwMode="auto">
          <a:xfrm>
            <a:off x="4299348" y="4942596"/>
            <a:ext cx="300588" cy="127170"/>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700" noProof="0" smtClean="0">
                <a:solidFill>
                  <a:schemeClr val="bg1"/>
                </a:solidFill>
              </a:rPr>
              <a:pPr lvl="0"/>
              <a:t>‹#›</a:t>
            </a:fld>
            <a:r>
              <a:rPr lang="en-US" sz="700" noProof="0">
                <a:solidFill>
                  <a:schemeClr val="bg1"/>
                </a:solidFill>
              </a:rPr>
              <a:t> </a:t>
            </a:r>
          </a:p>
        </p:txBody>
      </p:sp>
      <p:sp>
        <p:nvSpPr>
          <p:cNvPr id="4" name="Footer Placeholder 3">
            <a:extLst>
              <a:ext uri="{FF2B5EF4-FFF2-40B4-BE49-F238E27FC236}">
                <a16:creationId xmlns:a16="http://schemas.microsoft.com/office/drawing/2014/main" id="{03B4B504-EFBF-4A2E-B5E6-2438BD45EFA8}"/>
              </a:ext>
            </a:extLst>
          </p:cNvPr>
          <p:cNvSpPr>
            <a:spLocks noGrp="1"/>
          </p:cNvSpPr>
          <p:nvPr>
            <p:ph type="ftr" sz="quarter" idx="3"/>
          </p:nvPr>
        </p:nvSpPr>
        <p:spPr>
          <a:xfrm>
            <a:off x="4581524" y="4942596"/>
            <a:ext cx="1876425" cy="127170"/>
          </a:xfrm>
          <a:prstGeom prst="rect">
            <a:avLst/>
          </a:prstGeom>
        </p:spPr>
        <p:txBody>
          <a:bodyPr vert="horz" lIns="64008" tIns="45720" rIns="91440" bIns="45720" rtlCol="0" anchor="ctr"/>
          <a:lstStyle>
            <a:lvl1pPr>
              <a:defRPr lang="en-US" sz="700">
                <a:solidFill>
                  <a:schemeClr val="bg1"/>
                </a:solidFill>
              </a:defRPr>
            </a:lvl1pPr>
          </a:lstStyle>
          <a:p>
            <a:r>
              <a:rPr lang="en-US"/>
              <a:t>TCS Public</a:t>
            </a:r>
          </a:p>
        </p:txBody>
      </p:sp>
      <p:sp>
        <p:nvSpPr>
          <p:cNvPr id="31" name="Rectangle 30">
            <a:extLst>
              <a:ext uri="{FF2B5EF4-FFF2-40B4-BE49-F238E27FC236}">
                <a16:creationId xmlns:a16="http://schemas.microsoft.com/office/drawing/2014/main" id="{83E02EA3-D5A9-4801-881E-FF00B8FAF757}"/>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13" name="Straight Connector 12">
            <a:extLst>
              <a:ext uri="{FF2B5EF4-FFF2-40B4-BE49-F238E27FC236}">
                <a16:creationId xmlns:a16="http://schemas.microsoft.com/office/drawing/2014/main" id="{D67863D1-1B24-49E5-8892-BCD1E36A1C55}"/>
              </a:ext>
            </a:extLst>
          </p:cNvPr>
          <p:cNvCxnSpPr>
            <a:cxnSpLocks/>
          </p:cNvCxnSpPr>
          <p:nvPr userDrawn="1"/>
        </p:nvCxnSpPr>
        <p:spPr>
          <a:xfrm>
            <a:off x="91079" y="273502"/>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A58B49E-1D9A-4050-B9B4-60075A35A6A8}"/>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bg1"/>
              </a:solidFill>
            </a:endParaRPr>
          </a:p>
        </p:txBody>
      </p:sp>
      <p:sp>
        <p:nvSpPr>
          <p:cNvPr id="33" name="Rectangle 32">
            <a:extLst>
              <a:ext uri="{FF2B5EF4-FFF2-40B4-BE49-F238E27FC236}">
                <a16:creationId xmlns:a16="http://schemas.microsoft.com/office/drawing/2014/main" id="{1920C592-68AB-4E1D-9D0D-CBEA467A915D}"/>
              </a:ext>
            </a:extLst>
          </p:cNvPr>
          <p:cNvSpPr/>
          <p:nvPr userDrawn="1"/>
        </p:nvSpPr>
        <p:spPr>
          <a:xfrm>
            <a:off x="37301" y="63763"/>
            <a:ext cx="215112" cy="395666"/>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253206683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Lst>
  <p:hf sldNum="0" hdr="0" dt="0"/>
  <p:txStyles>
    <p:titleStyle>
      <a:lvl1pPr algn="l" defTabSz="914378" rtl="0" eaLnBrk="1" latinLnBrk="0" hangingPunct="1">
        <a:lnSpc>
          <a:spcPct val="90000"/>
        </a:lnSpc>
        <a:spcBef>
          <a:spcPct val="0"/>
        </a:spcBef>
        <a:buNone/>
        <a:defRPr lang="en-US" sz="2100" b="0" kern="0" baseline="0" dirty="0">
          <a:solidFill>
            <a:srgbClr val="F03782"/>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lang="en-US" sz="1200" kern="1200" dirty="0">
          <a:solidFill>
            <a:schemeClr val="bg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lang="en-US" sz="1200" kern="1200" dirty="0">
          <a:solidFill>
            <a:schemeClr val="bg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lang="en-US" sz="1200" kern="1200" dirty="0">
          <a:solidFill>
            <a:schemeClr val="bg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lang="en-US" sz="1200" kern="1200" dirty="0">
          <a:solidFill>
            <a:schemeClr val="bg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lang="en-US" sz="1200" kern="1200" dirty="0">
          <a:solidFill>
            <a:schemeClr val="bg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orient="horz" pos="64" userDrawn="1">
          <p15:clr>
            <a:srgbClr val="F26B43"/>
          </p15:clr>
        </p15:guide>
        <p15:guide id="4" orient="horz" pos="418" userDrawn="1">
          <p15:clr>
            <a:srgbClr val="F26B43"/>
          </p15:clr>
        </p15:guide>
        <p15:guide id="5" orient="horz" pos="529" userDrawn="1">
          <p15:clr>
            <a:srgbClr val="F26B43"/>
          </p15:clr>
        </p15:guide>
        <p15:guide id="6" orient="horz" pos="2957" userDrawn="1">
          <p15:clr>
            <a:srgbClr val="F26B43"/>
          </p15:clr>
        </p15:guide>
        <p15:guide id="8" pos="5585" userDrawn="1">
          <p15:clr>
            <a:srgbClr val="F26B43"/>
          </p15:clr>
        </p15:guide>
        <p15:guide id="9" pos="183" userDrawn="1">
          <p15:clr>
            <a:srgbClr val="F26B43"/>
          </p15:clr>
        </p15:guide>
        <p15:guide id="10" orient="horz" pos="316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2624AB7-C9C9-42FF-A56A-57CA1239DFE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079" y="95798"/>
            <a:ext cx="2657320" cy="680786"/>
          </a:xfrm>
          <a:prstGeom prst="rect">
            <a:avLst/>
          </a:prstGeom>
        </p:spPr>
      </p:pic>
      <p:sp>
        <p:nvSpPr>
          <p:cNvPr id="5" name="Rectangle 4">
            <a:extLst>
              <a:ext uri="{FF2B5EF4-FFF2-40B4-BE49-F238E27FC236}">
                <a16:creationId xmlns:a16="http://schemas.microsoft.com/office/drawing/2014/main" id="{65DAFF61-DFA3-4B5B-BA52-62C55E59D581}"/>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6" name="Straight Connector 5">
            <a:extLst>
              <a:ext uri="{FF2B5EF4-FFF2-40B4-BE49-F238E27FC236}">
                <a16:creationId xmlns:a16="http://schemas.microsoft.com/office/drawing/2014/main" id="{6B340B79-162C-4766-8BC2-E20EFA5E4552}"/>
              </a:ext>
            </a:extLst>
          </p:cNvPr>
          <p:cNvCxnSpPr>
            <a:cxnSpLocks/>
          </p:cNvCxnSpPr>
          <p:nvPr userDrawn="1"/>
        </p:nvCxnSpPr>
        <p:spPr>
          <a:xfrm>
            <a:off x="91079" y="273502"/>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54CC92-BB9F-4F39-AE72-A2C165DD004D}"/>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24" name="Rectangle 23">
            <a:extLst>
              <a:ext uri="{FF2B5EF4-FFF2-40B4-BE49-F238E27FC236}">
                <a16:creationId xmlns:a16="http://schemas.microsoft.com/office/drawing/2014/main" id="{4D9087EB-5EE5-49E3-87C5-F58B9F1F5ABE}"/>
              </a:ext>
            </a:extLst>
          </p:cNvPr>
          <p:cNvSpPr/>
          <p:nvPr userDrawn="1"/>
        </p:nvSpPr>
        <p:spPr>
          <a:xfrm>
            <a:off x="37301" y="63763"/>
            <a:ext cx="215112" cy="395666"/>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713735818"/>
      </p:ext>
    </p:extLst>
  </p:cSld>
  <p:clrMap bg1="dk1" tx1="lt1" bg2="dk2" tx2="lt2" accent1="accent1" accent2="accent2" accent3="accent3" accent4="accent4" accent5="accent5" accent6="accent6" hlink="hlink" folHlink="folHlink"/>
  <p:sldLayoutIdLst>
    <p:sldLayoutId id="2147483742" r:id="rId1"/>
    <p:sldLayoutId id="2147483743" r:id="rId2"/>
  </p:sldLayoutIdLst>
  <p:hf sldNum="0" hdr="0" dt="0"/>
  <p:txStyles>
    <p:titleStyle>
      <a:lvl1pPr eaLnBrk="1" hangingPunct="1">
        <a:defRPr lang="en-US" sz="2400" b="0" i="0" kern="0" spc="-5"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F03782"/>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4" pos="5585" userDrawn="1">
          <p15:clr>
            <a:srgbClr val="F26B43"/>
          </p15:clr>
        </p15:guide>
        <p15:guide id="6" orient="horz" pos="2946" userDrawn="1">
          <p15:clr>
            <a:srgbClr val="F26B43"/>
          </p15:clr>
        </p15:guide>
        <p15:guide id="7" pos="183" userDrawn="1">
          <p15:clr>
            <a:srgbClr val="F26B43"/>
          </p15:clr>
        </p15:guide>
        <p15:guide id="8" orient="horz" pos="366"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D44A166-1CCD-4AB0-9552-2CFD6785112D}"/>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566161" y="471477"/>
            <a:ext cx="1295897" cy="146221"/>
          </a:xfrm>
          <a:prstGeom prst="rect">
            <a:avLst/>
          </a:prstGeom>
          <a:noFill/>
        </p:spPr>
      </p:pic>
      <p:pic>
        <p:nvPicPr>
          <p:cNvPr id="13" name="Picture 12">
            <a:extLst>
              <a:ext uri="{FF2B5EF4-FFF2-40B4-BE49-F238E27FC236}">
                <a16:creationId xmlns:a16="http://schemas.microsoft.com/office/drawing/2014/main" id="{56F5FC3A-1F4A-45DE-AF8E-13207578C3C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079" y="95798"/>
            <a:ext cx="2657320" cy="680786"/>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281239" y="1276351"/>
            <a:ext cx="4042988" cy="381515"/>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9" name="Straight Connector 8">
            <a:extLst>
              <a:ext uri="{FF2B5EF4-FFF2-40B4-BE49-F238E27FC236}">
                <a16:creationId xmlns:a16="http://schemas.microsoft.com/office/drawing/2014/main" id="{50A67E4F-0D39-4077-8CF1-54BBED184DFE}"/>
              </a:ext>
            </a:extLst>
          </p:cNvPr>
          <p:cNvCxnSpPr>
            <a:cxnSpLocks/>
          </p:cNvCxnSpPr>
          <p:nvPr userDrawn="1"/>
        </p:nvCxnSpPr>
        <p:spPr>
          <a:xfrm>
            <a:off x="91079" y="273502"/>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DA2D2F-D423-4383-8469-C063717B220A}"/>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userDrawn="1"/>
        </p:nvSpPr>
        <p:spPr>
          <a:xfrm>
            <a:off x="37301" y="63763"/>
            <a:ext cx="215112" cy="395666"/>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3904401610"/>
      </p:ext>
    </p:extLst>
  </p:cSld>
  <p:clrMap bg1="dk1" tx1="lt1" bg2="dk2" tx2="lt2" accent1="accent1" accent2="accent2" accent3="accent3" accent4="accent4" accent5="accent5" accent6="accent6" hlink="hlink" folHlink="folHlink"/>
  <p:sldLayoutIdLst>
    <p:sldLayoutId id="2147483745" r:id="rId1"/>
  </p:sldLayoutIdLst>
  <p:hf sldNum="0" hdr="0" dt="0"/>
  <p:txStyles>
    <p:titleStyle>
      <a:lvl1pPr eaLnBrk="1" hangingPunct="1">
        <a:defRPr lang="en-US" sz="2400" b="0" i="0" kern="0" spc="-5"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E41165"/>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770" userDrawn="1">
          <p15:clr>
            <a:srgbClr val="F26B43"/>
          </p15:clr>
        </p15:guide>
        <p15:guide id="4" pos="5585" userDrawn="1">
          <p15:clr>
            <a:srgbClr val="F26B43"/>
          </p15:clr>
        </p15:guide>
        <p15:guide id="7" orient="horz" pos="365" userDrawn="1">
          <p15:clr>
            <a:srgbClr val="F26B43"/>
          </p15:clr>
        </p15:guide>
        <p15:guide id="8" pos="183" userDrawn="1">
          <p15:clr>
            <a:srgbClr val="F26B43"/>
          </p15:clr>
        </p15:guide>
        <p15:guide id="9" orient="horz" pos="854" userDrawn="1">
          <p15:clr>
            <a:srgbClr val="F26B43"/>
          </p15:clr>
        </p15:guide>
        <p15:guide id="10" orient="horz" pos="284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0934BB-853E-4EC7-97D4-1056DADB9C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079" y="95798"/>
            <a:ext cx="2657320" cy="680786"/>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281239" y="1276351"/>
            <a:ext cx="4042988" cy="381515"/>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sp>
        <p:nvSpPr>
          <p:cNvPr id="30" name="Rectangle 29">
            <a:extLst>
              <a:ext uri="{FF2B5EF4-FFF2-40B4-BE49-F238E27FC236}">
                <a16:creationId xmlns:a16="http://schemas.microsoft.com/office/drawing/2014/main" id="{363507C1-4B06-451C-983B-827886D3CD57}"/>
              </a:ext>
            </a:extLst>
          </p:cNvPr>
          <p:cNvSpPr/>
          <p:nvPr userDrawn="1"/>
        </p:nvSpPr>
        <p:spPr>
          <a:xfrm>
            <a:off x="37301" y="63763"/>
            <a:ext cx="215112" cy="395666"/>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2306884197"/>
      </p:ext>
    </p:extLst>
  </p:cSld>
  <p:clrMap bg1="dk1" tx1="lt1" bg2="dk2" tx2="lt2" accent1="accent1" accent2="accent2" accent3="accent3" accent4="accent4" accent5="accent5" accent6="accent6" hlink="hlink" folHlink="folHlink"/>
  <p:sldLayoutIdLst>
    <p:sldLayoutId id="2147483823" r:id="rId1"/>
  </p:sldLayoutIdLst>
  <p:hf sldNum="0" hdr="0" dt="0"/>
  <p:txStyles>
    <p:titleStyle>
      <a:lvl1pPr eaLnBrk="1" hangingPunct="1">
        <a:defRPr lang="en-US" sz="2400" b="0" i="0" kern="0" spc="-5"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F03782"/>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8A1552-043A-421F-B307-9696FE2ECE4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566161" y="471477"/>
            <a:ext cx="1295897" cy="146221"/>
          </a:xfrm>
          <a:prstGeom prst="rect">
            <a:avLst/>
          </a:prstGeom>
        </p:spPr>
      </p:pic>
      <p:pic>
        <p:nvPicPr>
          <p:cNvPr id="10" name="Picture 9">
            <a:extLst>
              <a:ext uri="{FF2B5EF4-FFF2-40B4-BE49-F238E27FC236}">
                <a16:creationId xmlns:a16="http://schemas.microsoft.com/office/drawing/2014/main" id="{7E27446E-18B6-46F4-9F52-D81FE12134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415" y="118959"/>
            <a:ext cx="2569466" cy="658279"/>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281239" y="1276351"/>
            <a:ext cx="4042988" cy="381515"/>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userDrawn="1"/>
        </p:nvCxnSpPr>
        <p:spPr>
          <a:xfrm>
            <a:off x="91079" y="361950"/>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680AE96-774B-4DE7-86B4-1BDFFB94492C}"/>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2760842032"/>
      </p:ext>
    </p:extLst>
  </p:cSld>
  <p:clrMap bg1="dk1" tx1="lt1" bg2="dk2" tx2="lt2" accent1="accent1" accent2="accent2" accent3="accent3" accent4="accent4" accent5="accent5" accent6="accent6" hlink="hlink" folHlink="folHlink"/>
  <p:sldLayoutIdLst>
    <p:sldLayoutId id="2147483806" r:id="rId1"/>
  </p:sldLayoutIdLst>
  <p:hf sldNum="0" hdr="0" dt="0"/>
  <p:txStyles>
    <p:titleStyle>
      <a:lvl1pPr eaLnBrk="1" hangingPunct="1">
        <a:defRPr lang="en-US" sz="2400" b="0" i="0" kern="0" spc="-5"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F03782"/>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770" userDrawn="1">
          <p15:clr>
            <a:srgbClr val="F26B43"/>
          </p15:clr>
        </p15:guide>
        <p15:guide id="4" pos="5585" userDrawn="1">
          <p15:clr>
            <a:srgbClr val="F26B43"/>
          </p15:clr>
        </p15:guide>
        <p15:guide id="7" orient="horz" pos="365" userDrawn="1">
          <p15:clr>
            <a:srgbClr val="F26B43"/>
          </p15:clr>
        </p15:guide>
        <p15:guide id="8" pos="183" userDrawn="1">
          <p15:clr>
            <a:srgbClr val="F26B43"/>
          </p15:clr>
        </p15:guide>
        <p15:guide id="9" orient="horz" pos="854" userDrawn="1">
          <p15:clr>
            <a:srgbClr val="F26B43"/>
          </p15:clr>
        </p15:guide>
        <p15:guide id="10" orient="horz" pos="2846"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9E62546-FF70-4068-9C0B-E141F951EEC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571069" y="471477"/>
            <a:ext cx="1286080" cy="146221"/>
          </a:xfrm>
          <a:prstGeom prst="rect">
            <a:avLst/>
          </a:prstGeom>
          <a:ln>
            <a:noFill/>
          </a:ln>
        </p:spPr>
      </p:pic>
      <p:pic>
        <p:nvPicPr>
          <p:cNvPr id="13" name="Picture 12">
            <a:extLst>
              <a:ext uri="{FF2B5EF4-FFF2-40B4-BE49-F238E27FC236}">
                <a16:creationId xmlns:a16="http://schemas.microsoft.com/office/drawing/2014/main" id="{3E8F8B9C-91A0-4B2B-B33C-F8CC8A18278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079" y="95798"/>
            <a:ext cx="2657320" cy="680786"/>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281239" y="1276351"/>
            <a:ext cx="4042988" cy="381515"/>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userDrawn="1"/>
        </p:nvCxnSpPr>
        <p:spPr>
          <a:xfrm>
            <a:off x="91079" y="288658"/>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63507C1-4B06-451C-983B-827886D3CD57}"/>
              </a:ext>
            </a:extLst>
          </p:cNvPr>
          <p:cNvSpPr/>
          <p:nvPr userDrawn="1"/>
        </p:nvSpPr>
        <p:spPr>
          <a:xfrm>
            <a:off x="37301" y="63763"/>
            <a:ext cx="215112" cy="395666"/>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
        <p:nvSpPr>
          <p:cNvPr id="10" name="TextBox 9">
            <a:extLst>
              <a:ext uri="{FF2B5EF4-FFF2-40B4-BE49-F238E27FC236}">
                <a16:creationId xmlns:a16="http://schemas.microsoft.com/office/drawing/2014/main" id="{333C2CC9-AA8A-413E-8409-0206B1D5F1C5}"/>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Tree>
    <p:extLst>
      <p:ext uri="{BB962C8B-B14F-4D97-AF65-F5344CB8AC3E}">
        <p14:creationId xmlns:p14="http://schemas.microsoft.com/office/powerpoint/2010/main" val="184274246"/>
      </p:ext>
    </p:extLst>
  </p:cSld>
  <p:clrMap bg1="dk1" tx1="lt1" bg2="dk2" tx2="lt2" accent1="accent1" accent2="accent2" accent3="accent3" accent4="accent4" accent5="accent5" accent6="accent6" hlink="hlink" folHlink="folHlink"/>
  <p:sldLayoutIdLst>
    <p:sldLayoutId id="2147483799" r:id="rId1"/>
  </p:sldLayoutIdLst>
  <p:hf sldNum="0" hdr="0" dt="0"/>
  <p:txStyles>
    <p:titleStyle>
      <a:lvl1pPr eaLnBrk="1" hangingPunct="1">
        <a:defRPr lang="en-US" sz="2400" b="0" i="0" kern="0" spc="-5"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007DC5"/>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770" userDrawn="1">
          <p15:clr>
            <a:srgbClr val="F26B43"/>
          </p15:clr>
        </p15:guide>
        <p15:guide id="4" pos="5585" userDrawn="1">
          <p15:clr>
            <a:srgbClr val="F26B43"/>
          </p15:clr>
        </p15:guide>
        <p15:guide id="7" orient="horz" pos="365" userDrawn="1">
          <p15:clr>
            <a:srgbClr val="F26B43"/>
          </p15:clr>
        </p15:guide>
        <p15:guide id="8" pos="183" userDrawn="1">
          <p15:clr>
            <a:srgbClr val="F26B43"/>
          </p15:clr>
        </p15:guide>
        <p15:guide id="9" orient="horz" pos="854" userDrawn="1">
          <p15:clr>
            <a:srgbClr val="F26B43"/>
          </p15:clr>
        </p15:guide>
        <p15:guide id="10" orient="horz" pos="2846"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95AC08-0D4F-47AE-8F16-1C1988B9CF2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15" y="118959"/>
            <a:ext cx="2569466" cy="658279"/>
          </a:xfrm>
          <a:prstGeom prst="rect">
            <a:avLst/>
          </a:prstGeom>
        </p:spPr>
      </p:pic>
      <p:pic>
        <p:nvPicPr>
          <p:cNvPr id="12" name="Picture 11">
            <a:extLst>
              <a:ext uri="{FF2B5EF4-FFF2-40B4-BE49-F238E27FC236}">
                <a16:creationId xmlns:a16="http://schemas.microsoft.com/office/drawing/2014/main" id="{02C50977-2232-4526-BD3B-841B7FBDF797}"/>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7571069" y="471477"/>
            <a:ext cx="1286080" cy="146221"/>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281239" y="1276351"/>
            <a:ext cx="4042988" cy="381515"/>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userDrawn="1"/>
        </p:nvCxnSpPr>
        <p:spPr>
          <a:xfrm>
            <a:off x="91079" y="288658"/>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B2AE68A-F4C2-4293-959C-D762458AB9B8}"/>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userDrawn="1"/>
        </p:nvSpPr>
        <p:spPr>
          <a:xfrm>
            <a:off x="37301" y="63763"/>
            <a:ext cx="215112" cy="3956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29378261"/>
      </p:ext>
    </p:extLst>
  </p:cSld>
  <p:clrMap bg1="dk1" tx1="lt1" bg2="dk2" tx2="lt2" accent1="accent1" accent2="accent2" accent3="accent3" accent4="accent4" accent5="accent5" accent6="accent6" hlink="hlink" folHlink="folHlink"/>
  <p:sldLayoutIdLst>
    <p:sldLayoutId id="2147483808" r:id="rId1"/>
  </p:sldLayoutIdLst>
  <p:hf sldNum="0" hdr="0" dt="0"/>
  <p:txStyles>
    <p:titleStyle>
      <a:lvl1pPr eaLnBrk="1" hangingPunct="1">
        <a:defRPr lang="en-US" sz="2400" b="0" i="0" kern="0" spc="-5"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007DC5"/>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770" userDrawn="1">
          <p15:clr>
            <a:srgbClr val="F26B43"/>
          </p15:clr>
        </p15:guide>
        <p15:guide id="4" pos="5585" userDrawn="1">
          <p15:clr>
            <a:srgbClr val="F26B43"/>
          </p15:clr>
        </p15:guide>
        <p15:guide id="7" orient="horz" pos="365" userDrawn="1">
          <p15:clr>
            <a:srgbClr val="F26B43"/>
          </p15:clr>
        </p15:guide>
        <p15:guide id="8" pos="183" userDrawn="1">
          <p15:clr>
            <a:srgbClr val="F26B43"/>
          </p15:clr>
        </p15:guide>
        <p15:guide id="9" orient="horz" pos="854" userDrawn="1">
          <p15:clr>
            <a:srgbClr val="F26B43"/>
          </p15:clr>
        </p15:guide>
        <p15:guide id="10" orient="horz" pos="2846"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59D4E00-4BD2-409C-9A81-C43646973808}"/>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571069" y="471477"/>
            <a:ext cx="1286080" cy="146221"/>
          </a:xfrm>
          <a:prstGeom prst="rect">
            <a:avLst/>
          </a:prstGeom>
        </p:spPr>
      </p:pic>
      <p:pic>
        <p:nvPicPr>
          <p:cNvPr id="13" name="Picture 12">
            <a:extLst>
              <a:ext uri="{FF2B5EF4-FFF2-40B4-BE49-F238E27FC236}">
                <a16:creationId xmlns:a16="http://schemas.microsoft.com/office/drawing/2014/main" id="{B2F29720-E807-4F03-BF87-DC316D7B92C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079" y="95798"/>
            <a:ext cx="2657320" cy="680786"/>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281239" y="1276351"/>
            <a:ext cx="4042988" cy="381515"/>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287191" y="2136844"/>
            <a:ext cx="4042988" cy="263534"/>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userDrawn="1"/>
        </p:nvSpPr>
        <p:spPr>
          <a:xfrm>
            <a:off x="70640" y="100727"/>
            <a:ext cx="148437" cy="145788"/>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userDrawn="1"/>
        </p:nvCxnSpPr>
        <p:spPr>
          <a:xfrm>
            <a:off x="91079" y="288658"/>
            <a:ext cx="107556"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D658633-6D6D-44D8-8C99-5E9BDC73E9D2}"/>
              </a:ext>
            </a:extLst>
          </p:cNvPr>
          <p:cNvSpPr txBox="1"/>
          <p:nvPr userDrawn="1"/>
        </p:nvSpPr>
        <p:spPr>
          <a:xfrm>
            <a:off x="70640" y="330802"/>
            <a:ext cx="148437" cy="145788"/>
          </a:xfrm>
          <a:prstGeom prst="rect">
            <a:avLst/>
          </a:prstGeom>
          <a:noFill/>
        </p:spPr>
        <p:txBody>
          <a:bodyPr wrap="none" lIns="0" tIns="0" rIns="0" bIns="0" rtlCol="0" anchor="ctr" anchorCtr="0">
            <a:noAutofit/>
          </a:bodyPr>
          <a:lstStyle/>
          <a:p>
            <a:pPr algn="ctr"/>
            <a:endParaRPr lang="en-US" sz="1600">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userDrawn="1"/>
        </p:nvSpPr>
        <p:spPr>
          <a:xfrm>
            <a:off x="37301" y="63763"/>
            <a:ext cx="215112" cy="395666"/>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91"/>
          </a:p>
        </p:txBody>
      </p:sp>
    </p:spTree>
    <p:extLst>
      <p:ext uri="{BB962C8B-B14F-4D97-AF65-F5344CB8AC3E}">
        <p14:creationId xmlns:p14="http://schemas.microsoft.com/office/powerpoint/2010/main" val="1363493352"/>
      </p:ext>
    </p:extLst>
  </p:cSld>
  <p:clrMap bg1="dk1" tx1="lt1" bg2="dk2" tx2="lt2" accent1="accent1" accent2="accent2" accent3="accent3" accent4="accent4" accent5="accent5" accent6="accent6" hlink="hlink" folHlink="folHlink"/>
  <p:sldLayoutIdLst>
    <p:sldLayoutId id="2147483802" r:id="rId1"/>
  </p:sldLayoutIdLst>
  <p:hf sldNum="0" hdr="0" dt="0"/>
  <p:txStyles>
    <p:titleStyle>
      <a:lvl1pPr eaLnBrk="1" hangingPunct="1">
        <a:defRPr lang="en-US" sz="2400" b="0" i="0" kern="0" spc="-5"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1600" kern="1200" spc="2" dirty="0">
          <a:solidFill>
            <a:srgbClr val="EB5000"/>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bodyStyle>
    <p:otherStyle>
      <a:lvl1pPr marL="0" eaLnBrk="1" hangingPunct="1">
        <a:defRPr>
          <a:latin typeface="+mn-lt"/>
          <a:ea typeface="+mn-ea"/>
          <a:cs typeface="+mn-cs"/>
        </a:defRPr>
      </a:lvl1pPr>
      <a:lvl2pPr marL="207917" eaLnBrk="1" hangingPunct="1">
        <a:defRPr>
          <a:latin typeface="+mn-lt"/>
          <a:ea typeface="+mn-ea"/>
          <a:cs typeface="+mn-cs"/>
        </a:defRPr>
      </a:lvl2pPr>
      <a:lvl3pPr marL="415834" eaLnBrk="1" hangingPunct="1">
        <a:defRPr>
          <a:latin typeface="+mn-lt"/>
          <a:ea typeface="+mn-ea"/>
          <a:cs typeface="+mn-cs"/>
        </a:defRPr>
      </a:lvl3pPr>
      <a:lvl4pPr marL="623750" eaLnBrk="1" hangingPunct="1">
        <a:defRPr>
          <a:latin typeface="+mn-lt"/>
          <a:ea typeface="+mn-ea"/>
          <a:cs typeface="+mn-cs"/>
        </a:defRPr>
      </a:lvl4pPr>
      <a:lvl5pPr marL="831668" eaLnBrk="1" hangingPunct="1">
        <a:defRPr>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p:otherStyle>
  </p:txStyles>
  <p:extLst>
    <p:ext uri="{27BBF7A9-308A-43DC-89C8-2F10F3537804}">
      <p15:sldGuideLst xmlns:p15="http://schemas.microsoft.com/office/powerpoint/2012/main">
        <p15:guide id="1" pos="2770" userDrawn="1">
          <p15:clr>
            <a:srgbClr val="F26B43"/>
          </p15:clr>
        </p15:guide>
        <p15:guide id="4" pos="5585" userDrawn="1">
          <p15:clr>
            <a:srgbClr val="F26B43"/>
          </p15:clr>
        </p15:guide>
        <p15:guide id="7" orient="horz" pos="365" userDrawn="1">
          <p15:clr>
            <a:srgbClr val="F26B43"/>
          </p15:clr>
        </p15:guide>
        <p15:guide id="8" pos="183" userDrawn="1">
          <p15:clr>
            <a:srgbClr val="F26B43"/>
          </p15:clr>
        </p15:guide>
        <p15:guide id="9" orient="horz" pos="854" userDrawn="1">
          <p15:clr>
            <a:srgbClr val="F26B43"/>
          </p15:clr>
        </p15:guide>
        <p15:guide id="10" orient="horz" pos="284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6.xml"/><Relationship Id="rId7" Type="http://schemas.openxmlformats.org/officeDocument/2006/relationships/image" Target="../media/image13.sv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8.xml"/><Relationship Id="rId7" Type="http://schemas.openxmlformats.org/officeDocument/2006/relationships/image" Target="../media/image170.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6.png"/><Relationship Id="rId10" Type="http://schemas.openxmlformats.org/officeDocument/2006/relationships/image" Target="../media/image20.png"/><Relationship Id="rId9" Type="http://schemas.openxmlformats.org/officeDocument/2006/relationships/image" Target="../media/image19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E20636-631C-49E3-A5F8-C3D8684F9D01}"/>
              </a:ext>
            </a:extLst>
          </p:cNvPr>
          <p:cNvSpPr>
            <a:spLocks noGrp="1"/>
          </p:cNvSpPr>
          <p:nvPr>
            <p:ph type="title"/>
          </p:nvPr>
        </p:nvSpPr>
        <p:spPr>
          <a:xfrm>
            <a:off x="109331" y="1277455"/>
            <a:ext cx="8928922" cy="1397177"/>
          </a:xfrm>
        </p:spPr>
        <p:txBody>
          <a:bodyPr/>
          <a:lstStyle/>
          <a:p>
            <a:r>
              <a:rPr lang="en-US" sz="3300" dirty="0">
                <a:solidFill>
                  <a:srgbClr val="F03782"/>
                </a:solidFill>
              </a:rPr>
              <a:t>Scalable High-performance Architecture For Evolving Recommender System</a:t>
            </a:r>
            <a:br>
              <a:rPr lang="en-US" dirty="0"/>
            </a:br>
            <a:endParaRPr lang="en-US" dirty="0"/>
          </a:p>
        </p:txBody>
      </p:sp>
      <p:sp>
        <p:nvSpPr>
          <p:cNvPr id="5" name="Text Placeholder 6">
            <a:extLst>
              <a:ext uri="{FF2B5EF4-FFF2-40B4-BE49-F238E27FC236}">
                <a16:creationId xmlns:a16="http://schemas.microsoft.com/office/drawing/2014/main" id="{3834A8B3-9FE3-4FA7-8BB8-466FF750F172}"/>
              </a:ext>
            </a:extLst>
          </p:cNvPr>
          <p:cNvSpPr txBox="1">
            <a:spLocks/>
          </p:cNvSpPr>
          <p:nvPr/>
        </p:nvSpPr>
        <p:spPr>
          <a:xfrm>
            <a:off x="4029553" y="2911371"/>
            <a:ext cx="5008700" cy="663643"/>
          </a:xfrm>
          <a:prstGeom prst="rect">
            <a:avLst/>
          </a:prstGeom>
        </p:spPr>
        <p:txBody>
          <a:bodyPr vert="horz" wrap="square" lIns="0" tIns="17145" rIns="0" bIns="0" rtlCol="0">
            <a:spAutoFit/>
          </a:bodyPr>
          <a:lstStyle>
            <a:lvl1pPr marL="0" indent="0" eaLnBrk="1" hangingPunct="1">
              <a:buClr>
                <a:srgbClr val="808285"/>
              </a:buClr>
              <a:buFont typeface="Wingdings" panose="05000000000000000000" pitchFamily="2" charset="2"/>
              <a:buNone/>
              <a:defRPr lang="en-US" sz="1600" kern="1200" spc="2" dirty="0">
                <a:solidFill>
                  <a:srgbClr val="F03782"/>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a:lstStyle>
          <a:p>
            <a:pPr algn="r" defTabSz="914378"/>
            <a:r>
              <a:rPr lang="en-US" sz="2100" dirty="0">
                <a:solidFill>
                  <a:srgbClr val="E41165"/>
                </a:solidFill>
              </a:rPr>
              <a:t>EuroMLsys23 , 8</a:t>
            </a:r>
            <a:r>
              <a:rPr lang="en-US" sz="2100" baseline="30000" dirty="0">
                <a:solidFill>
                  <a:srgbClr val="E41165"/>
                </a:solidFill>
              </a:rPr>
              <a:t>th</a:t>
            </a:r>
            <a:r>
              <a:rPr lang="en-US" sz="2100" dirty="0">
                <a:solidFill>
                  <a:srgbClr val="E41165"/>
                </a:solidFill>
              </a:rPr>
              <a:t> May 2023</a:t>
            </a:r>
          </a:p>
          <a:p>
            <a:pPr algn="r" defTabSz="914378"/>
            <a:r>
              <a:rPr lang="en-US" sz="2100" dirty="0">
                <a:solidFill>
                  <a:srgbClr val="E41165"/>
                </a:solidFill>
              </a:rPr>
              <a:t>Rome, Italy </a:t>
            </a:r>
          </a:p>
        </p:txBody>
      </p:sp>
      <p:sp>
        <p:nvSpPr>
          <p:cNvPr id="3" name="Text Placeholder 2">
            <a:extLst>
              <a:ext uri="{FF2B5EF4-FFF2-40B4-BE49-F238E27FC236}">
                <a16:creationId xmlns:a16="http://schemas.microsoft.com/office/drawing/2014/main" id="{4A455D33-9DC4-8CEC-B28F-B504589181AF}"/>
              </a:ext>
            </a:extLst>
          </p:cNvPr>
          <p:cNvSpPr>
            <a:spLocks noGrp="1"/>
          </p:cNvSpPr>
          <p:nvPr>
            <p:ph type="body" sz="quarter" idx="10"/>
          </p:nvPr>
        </p:nvSpPr>
        <p:spPr>
          <a:xfrm>
            <a:off x="346075" y="2889250"/>
            <a:ext cx="5362575" cy="1371529"/>
          </a:xfrm>
        </p:spPr>
        <p:txBody>
          <a:bodyPr/>
          <a:lstStyle/>
          <a:p>
            <a:r>
              <a:rPr lang="en-US" sz="1800" b="1" dirty="0">
                <a:solidFill>
                  <a:schemeClr val="bg1"/>
                </a:solidFill>
              </a:rPr>
              <a:t>Ravi Kumar Singh</a:t>
            </a:r>
            <a:r>
              <a:rPr lang="en-US" sz="1800" dirty="0">
                <a:solidFill>
                  <a:schemeClr val="bg1"/>
                </a:solidFill>
              </a:rPr>
              <a:t>, Mayank Mishra, Rekha Singhal</a:t>
            </a:r>
          </a:p>
          <a:p>
            <a:r>
              <a:rPr lang="en-US" sz="1800" dirty="0">
                <a:solidFill>
                  <a:schemeClr val="bg1"/>
                </a:solidFill>
              </a:rPr>
              <a:t>(</a:t>
            </a:r>
            <a:r>
              <a:rPr lang="en-US" sz="1800" b="1" dirty="0">
                <a:solidFill>
                  <a:schemeClr val="bg1"/>
                </a:solidFill>
              </a:rPr>
              <a:t>ravik.singh2</a:t>
            </a:r>
            <a:r>
              <a:rPr lang="en-US" sz="1800" dirty="0">
                <a:solidFill>
                  <a:schemeClr val="bg1"/>
                </a:solidFill>
              </a:rPr>
              <a:t>, mishra.m, rekha.singhal)@tcs.com</a:t>
            </a:r>
          </a:p>
          <a:p>
            <a:r>
              <a:rPr lang="en-US" sz="1800" dirty="0">
                <a:solidFill>
                  <a:schemeClr val="bg1"/>
                </a:solidFill>
              </a:rPr>
              <a:t>Computing Systems Research Group</a:t>
            </a:r>
          </a:p>
          <a:p>
            <a:r>
              <a:rPr lang="en-US" sz="1800" dirty="0">
                <a:solidFill>
                  <a:schemeClr val="bg1"/>
                </a:solidFill>
              </a:rPr>
              <a:t>TCS Research, Mumbai</a:t>
            </a:r>
          </a:p>
          <a:p>
            <a:endParaRPr lang="en-US" dirty="0"/>
          </a:p>
        </p:txBody>
      </p:sp>
    </p:spTree>
    <p:extLst>
      <p:ext uri="{BB962C8B-B14F-4D97-AF65-F5344CB8AC3E}">
        <p14:creationId xmlns:p14="http://schemas.microsoft.com/office/powerpoint/2010/main" val="2927002346"/>
      </p:ext>
    </p:extLst>
  </p:cSld>
  <p:clrMapOvr>
    <a:masterClrMapping/>
  </p:clrMapOvr>
  <mc:AlternateContent xmlns:mc="http://schemas.openxmlformats.org/markup-compatibility/2006" xmlns:p14="http://schemas.microsoft.com/office/powerpoint/2010/main">
    <mc:Choice Requires="p14">
      <p:transition spd="slow" p14:dur="2000" advTm="11069"/>
    </mc:Choice>
    <mc:Fallback xmlns="">
      <p:transition spd="slow" advTm="110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D0B1C-1C98-477C-5895-914DCBB21098}"/>
              </a:ext>
            </a:extLst>
          </p:cNvPr>
          <p:cNvSpPr txBox="1"/>
          <p:nvPr/>
        </p:nvSpPr>
        <p:spPr>
          <a:xfrm>
            <a:off x="2133600" y="863600"/>
            <a:ext cx="5054600" cy="2946400"/>
          </a:xfrm>
          <a:prstGeom prst="rect">
            <a:avLst/>
          </a:prstGeom>
          <a:noFill/>
        </p:spPr>
        <p:txBody>
          <a:bodyPr wrap="square" lIns="0" tIns="0" rIns="0" bIns="0" rtlCol="0" anchor="ctr" anchorCtr="0">
            <a:noAutofit/>
          </a:bodyPr>
          <a:lstStyle/>
          <a:p>
            <a:pPr algn="ctr"/>
            <a:r>
              <a:rPr lang="en-US" sz="5400" b="1" dirty="0">
                <a:solidFill>
                  <a:srgbClr val="F03782"/>
                </a:solidFill>
              </a:rPr>
              <a:t>THANK YOU</a:t>
            </a:r>
          </a:p>
        </p:txBody>
      </p:sp>
    </p:spTree>
    <p:extLst>
      <p:ext uri="{BB962C8B-B14F-4D97-AF65-F5344CB8AC3E}">
        <p14:creationId xmlns:p14="http://schemas.microsoft.com/office/powerpoint/2010/main" val="220686642"/>
      </p:ext>
    </p:extLst>
  </p:cSld>
  <p:clrMapOvr>
    <a:masterClrMapping/>
  </p:clrMapOvr>
  <mc:AlternateContent xmlns:mc="http://schemas.openxmlformats.org/markup-compatibility/2006" xmlns:p14="http://schemas.microsoft.com/office/powerpoint/2010/main">
    <mc:Choice Requires="p14">
      <p:transition spd="slow" p14:dur="2000" advTm="2341"/>
    </mc:Choice>
    <mc:Fallback xmlns="">
      <p:transition spd="slow" advTm="234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B6BB6B4-F54C-4B73-9AE5-9C40DA4399A3}"/>
              </a:ext>
            </a:extLst>
          </p:cNvPr>
          <p:cNvSpPr>
            <a:spLocks noGrp="1"/>
          </p:cNvSpPr>
          <p:nvPr>
            <p:ph type="ftr" sz="quarter" idx="10"/>
          </p:nvPr>
        </p:nvSpPr>
        <p:spPr/>
        <p:txBody>
          <a:bodyPr/>
          <a:lstStyle/>
          <a:p>
            <a:r>
              <a:rPr lang="en-US"/>
              <a:t>Public</a:t>
            </a:r>
          </a:p>
        </p:txBody>
      </p:sp>
      <p:sp>
        <p:nvSpPr>
          <p:cNvPr id="2" name="Title 1">
            <a:extLst>
              <a:ext uri="{FF2B5EF4-FFF2-40B4-BE49-F238E27FC236}">
                <a16:creationId xmlns:a16="http://schemas.microsoft.com/office/drawing/2014/main" id="{2CC772DC-BB80-4821-A8B6-53ED2C061BC5}"/>
              </a:ext>
            </a:extLst>
          </p:cNvPr>
          <p:cNvSpPr>
            <a:spLocks noGrp="1"/>
          </p:cNvSpPr>
          <p:nvPr>
            <p:ph type="title" idx="4294967295"/>
          </p:nvPr>
        </p:nvSpPr>
        <p:spPr>
          <a:xfrm>
            <a:off x="0" y="94371"/>
            <a:ext cx="7886700" cy="381000"/>
          </a:xfrm>
        </p:spPr>
        <p:txBody>
          <a:bodyPr/>
          <a:lstStyle/>
          <a:p>
            <a:r>
              <a:rPr lang="en-US" sz="3200" dirty="0"/>
              <a:t>Outline</a:t>
            </a:r>
          </a:p>
        </p:txBody>
      </p:sp>
      <p:sp>
        <p:nvSpPr>
          <p:cNvPr id="4" name="Content Placeholder 3">
            <a:extLst>
              <a:ext uri="{FF2B5EF4-FFF2-40B4-BE49-F238E27FC236}">
                <a16:creationId xmlns:a16="http://schemas.microsoft.com/office/drawing/2014/main" id="{82A5FF7A-7876-4D2B-8FFD-CF08B6ACED3D}"/>
              </a:ext>
            </a:extLst>
          </p:cNvPr>
          <p:cNvSpPr>
            <a:spLocks noGrp="1"/>
          </p:cNvSpPr>
          <p:nvPr>
            <p:ph idx="4294967295"/>
          </p:nvPr>
        </p:nvSpPr>
        <p:spPr>
          <a:xfrm>
            <a:off x="482600" y="777874"/>
            <a:ext cx="5473700" cy="2524125"/>
          </a:xfrm>
        </p:spPr>
        <p:txBody>
          <a:bodyPr>
            <a:normAutofit/>
          </a:bodyPr>
          <a:lstStyle/>
          <a:p>
            <a:pPr marL="342892" indent="-342892">
              <a:buFont typeface="+mj-lt"/>
              <a:buAutoNum type="arabicPeriod"/>
            </a:pPr>
            <a:r>
              <a:rPr lang="en-US" sz="2000" dirty="0">
                <a:solidFill>
                  <a:srgbClr val="F03782"/>
                </a:solidFill>
              </a:rPr>
              <a:t>Motivation &amp; Background</a:t>
            </a:r>
          </a:p>
          <a:p>
            <a:pPr marL="342892" indent="-342892">
              <a:buFont typeface="+mj-lt"/>
              <a:buAutoNum type="arabicPeriod"/>
            </a:pPr>
            <a:r>
              <a:rPr lang="en-US" sz="2000" dirty="0">
                <a:solidFill>
                  <a:srgbClr val="F03782"/>
                </a:solidFill>
              </a:rPr>
              <a:t>Challenges</a:t>
            </a:r>
          </a:p>
          <a:p>
            <a:pPr marL="342892" indent="-342892">
              <a:buFont typeface="+mj-lt"/>
              <a:buAutoNum type="arabicPeriod"/>
            </a:pPr>
            <a:r>
              <a:rPr lang="en-US" sz="2000" dirty="0">
                <a:solidFill>
                  <a:srgbClr val="F03782"/>
                </a:solidFill>
              </a:rPr>
              <a:t>Online vs Offline Recommender systems</a:t>
            </a:r>
          </a:p>
          <a:p>
            <a:pPr marL="342892" indent="-342892">
              <a:buFont typeface="+mj-lt"/>
              <a:buAutoNum type="arabicPeriod"/>
            </a:pPr>
            <a:r>
              <a:rPr lang="en-US" sz="2000" dirty="0">
                <a:solidFill>
                  <a:srgbClr val="F03782"/>
                </a:solidFill>
              </a:rPr>
              <a:t>HiSERV Architecture and Working</a:t>
            </a:r>
          </a:p>
          <a:p>
            <a:pPr marL="342892" indent="-342892">
              <a:buFont typeface="+mj-lt"/>
              <a:buAutoNum type="arabicPeriod"/>
            </a:pPr>
            <a:r>
              <a:rPr lang="en-US" sz="2000" dirty="0">
                <a:solidFill>
                  <a:srgbClr val="F03782"/>
                </a:solidFill>
              </a:rPr>
              <a:t>Results and Conclusions</a:t>
            </a:r>
          </a:p>
          <a:p>
            <a:pPr marL="914355" lvl="2" indent="0">
              <a:buNone/>
            </a:pPr>
            <a:endParaRPr lang="en-US" sz="2000" dirty="0">
              <a:solidFill>
                <a:srgbClr val="F03782"/>
              </a:solidFill>
            </a:endParaRPr>
          </a:p>
          <a:p>
            <a:pPr marL="914355" lvl="2" indent="0">
              <a:buNone/>
            </a:pPr>
            <a:endParaRPr lang="en-US" sz="2000" dirty="0">
              <a:solidFill>
                <a:srgbClr val="F03782"/>
              </a:solidFill>
            </a:endParaRPr>
          </a:p>
        </p:txBody>
      </p:sp>
    </p:spTree>
    <p:extLst>
      <p:ext uri="{BB962C8B-B14F-4D97-AF65-F5344CB8AC3E}">
        <p14:creationId xmlns:p14="http://schemas.microsoft.com/office/powerpoint/2010/main" val="3730279621"/>
      </p:ext>
    </p:extLst>
  </p:cSld>
  <p:clrMapOvr>
    <a:masterClrMapping/>
  </p:clrMapOvr>
  <mc:AlternateContent xmlns:mc="http://schemas.openxmlformats.org/markup-compatibility/2006" xmlns:p14="http://schemas.microsoft.com/office/powerpoint/2010/main">
    <mc:Choice Requires="p14">
      <p:transition spd="slow" p14:dur="2000" advTm="4168"/>
    </mc:Choice>
    <mc:Fallback xmlns="">
      <p:transition spd="slow" advTm="416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8BEABF-9D30-73DF-5D96-953906AFD182}"/>
              </a:ext>
            </a:extLst>
          </p:cNvPr>
          <p:cNvSpPr txBox="1"/>
          <p:nvPr/>
        </p:nvSpPr>
        <p:spPr>
          <a:xfrm>
            <a:off x="39876" y="-19866"/>
            <a:ext cx="8782048" cy="584775"/>
          </a:xfrm>
          <a:prstGeom prst="rect">
            <a:avLst/>
          </a:prstGeom>
          <a:noFill/>
        </p:spPr>
        <p:txBody>
          <a:bodyPr wrap="square" rtlCol="0">
            <a:spAutoFit/>
          </a:bodyPr>
          <a:lstStyle/>
          <a:p>
            <a:r>
              <a:rPr lang="en-US" sz="3200" dirty="0">
                <a:solidFill>
                  <a:srgbClr val="F03782"/>
                </a:solidFill>
              </a:rPr>
              <a:t>Motivation</a:t>
            </a:r>
          </a:p>
        </p:txBody>
      </p:sp>
      <p:grpSp>
        <p:nvGrpSpPr>
          <p:cNvPr id="44" name="Group 43">
            <a:extLst>
              <a:ext uri="{FF2B5EF4-FFF2-40B4-BE49-F238E27FC236}">
                <a16:creationId xmlns:a16="http://schemas.microsoft.com/office/drawing/2014/main" id="{9A1D54B4-E104-C768-EF15-65782131A48A}"/>
              </a:ext>
            </a:extLst>
          </p:cNvPr>
          <p:cNvGrpSpPr/>
          <p:nvPr/>
        </p:nvGrpSpPr>
        <p:grpSpPr>
          <a:xfrm>
            <a:off x="1373043" y="896720"/>
            <a:ext cx="6704157" cy="3350059"/>
            <a:chOff x="1852128" y="1964109"/>
            <a:chExt cx="6393892" cy="3056765"/>
          </a:xfrm>
        </p:grpSpPr>
        <p:cxnSp>
          <p:nvCxnSpPr>
            <p:cNvPr id="45" name="Straight Arrow Connector 44">
              <a:extLst>
                <a:ext uri="{FF2B5EF4-FFF2-40B4-BE49-F238E27FC236}">
                  <a16:creationId xmlns:a16="http://schemas.microsoft.com/office/drawing/2014/main" id="{E2B7199E-8F09-7371-42DD-D6596A805C69}"/>
                </a:ext>
              </a:extLst>
            </p:cNvPr>
            <p:cNvCxnSpPr>
              <a:cxnSpLocks/>
            </p:cNvCxnSpPr>
            <p:nvPr/>
          </p:nvCxnSpPr>
          <p:spPr>
            <a:xfrm flipV="1">
              <a:off x="3191069" y="2715208"/>
              <a:ext cx="0" cy="1968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FD79C6C-CB2D-3C2E-1BC8-E6087046058C}"/>
                </a:ext>
              </a:extLst>
            </p:cNvPr>
            <p:cNvCxnSpPr>
              <a:cxnSpLocks/>
            </p:cNvCxnSpPr>
            <p:nvPr/>
          </p:nvCxnSpPr>
          <p:spPr>
            <a:xfrm>
              <a:off x="3191069" y="4683967"/>
              <a:ext cx="3383280" cy="0"/>
            </a:xfrm>
            <a:prstGeom prst="straightConnector1">
              <a:avLst/>
            </a:prstGeom>
            <a:ln w="2857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030FE72-FF8D-06C5-0DCA-D4CB6E4406E1}"/>
                </a:ext>
              </a:extLst>
            </p:cNvPr>
            <p:cNvCxnSpPr>
              <a:cxnSpLocks/>
            </p:cNvCxnSpPr>
            <p:nvPr/>
          </p:nvCxnSpPr>
          <p:spPr>
            <a:xfrm flipV="1">
              <a:off x="6565638" y="2724539"/>
              <a:ext cx="0" cy="196875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6E25915-A296-B912-F82C-ED5620B2E3A1}"/>
                </a:ext>
              </a:extLst>
            </p:cNvPr>
            <p:cNvCxnSpPr/>
            <p:nvPr/>
          </p:nvCxnSpPr>
          <p:spPr>
            <a:xfrm>
              <a:off x="3562736" y="4896626"/>
              <a:ext cx="263123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7CC7C8F-925A-22E9-3138-D3EEB396C0B9}"/>
                </a:ext>
              </a:extLst>
            </p:cNvPr>
            <p:cNvSpPr txBox="1"/>
            <p:nvPr/>
          </p:nvSpPr>
          <p:spPr>
            <a:xfrm>
              <a:off x="4553585" y="4711960"/>
              <a:ext cx="576670" cy="308914"/>
            </a:xfrm>
            <a:prstGeom prst="rect">
              <a:avLst/>
            </a:prstGeom>
            <a:solidFill>
              <a:schemeClr val="bg1"/>
            </a:solidFill>
          </p:spPr>
          <p:txBody>
            <a:bodyPr wrap="none" rtlCol="0">
              <a:spAutoFit/>
            </a:bodyPr>
            <a:lstStyle/>
            <a:p>
              <a:r>
                <a:rPr lang="en-US" sz="1600" b="1" dirty="0"/>
                <a:t>Time</a:t>
              </a:r>
            </a:p>
          </p:txBody>
        </p:sp>
        <p:sp>
          <p:nvSpPr>
            <p:cNvPr id="56" name="TextBox 55">
              <a:extLst>
                <a:ext uri="{FF2B5EF4-FFF2-40B4-BE49-F238E27FC236}">
                  <a16:creationId xmlns:a16="http://schemas.microsoft.com/office/drawing/2014/main" id="{9143A580-4487-BE45-FEA0-D8D2F59C4192}"/>
                </a:ext>
              </a:extLst>
            </p:cNvPr>
            <p:cNvSpPr txBox="1"/>
            <p:nvPr/>
          </p:nvSpPr>
          <p:spPr>
            <a:xfrm>
              <a:off x="1852128" y="3258993"/>
              <a:ext cx="1286042" cy="758244"/>
            </a:xfrm>
            <a:prstGeom prst="rect">
              <a:avLst/>
            </a:prstGeom>
            <a:solidFill>
              <a:schemeClr val="bg1"/>
            </a:solidFill>
          </p:spPr>
          <p:txBody>
            <a:bodyPr wrap="none" rtlCol="0">
              <a:spAutoFit/>
            </a:bodyPr>
            <a:lstStyle/>
            <a:p>
              <a:pPr algn="ctr"/>
              <a:r>
                <a:rPr lang="en-US" sz="1600" b="1" dirty="0"/>
                <a:t>Customer’s </a:t>
              </a:r>
            </a:p>
            <a:p>
              <a:pPr algn="ctr"/>
              <a:r>
                <a:rPr lang="en-US" sz="1600" b="1" dirty="0"/>
                <a:t>Engagement </a:t>
              </a:r>
            </a:p>
            <a:p>
              <a:pPr algn="ctr"/>
              <a:r>
                <a:rPr lang="en-US" sz="1600" b="1" dirty="0"/>
                <a:t>with Business</a:t>
              </a:r>
            </a:p>
          </p:txBody>
        </p:sp>
        <p:sp>
          <p:nvSpPr>
            <p:cNvPr id="57" name="TextBox 56">
              <a:extLst>
                <a:ext uri="{FF2B5EF4-FFF2-40B4-BE49-F238E27FC236}">
                  <a16:creationId xmlns:a16="http://schemas.microsoft.com/office/drawing/2014/main" id="{2F9342E7-B372-B029-4839-BE89240C83AD}"/>
                </a:ext>
              </a:extLst>
            </p:cNvPr>
            <p:cNvSpPr txBox="1"/>
            <p:nvPr/>
          </p:nvSpPr>
          <p:spPr>
            <a:xfrm>
              <a:off x="6630855" y="3244105"/>
              <a:ext cx="1615165" cy="758244"/>
            </a:xfrm>
            <a:prstGeom prst="rect">
              <a:avLst/>
            </a:prstGeom>
            <a:solidFill>
              <a:schemeClr val="bg1"/>
            </a:solidFill>
          </p:spPr>
          <p:txBody>
            <a:bodyPr wrap="none" rtlCol="0">
              <a:spAutoFit/>
            </a:bodyPr>
            <a:lstStyle/>
            <a:p>
              <a:pPr algn="ctr"/>
              <a:r>
                <a:rPr lang="en-US" sz="1600" b="1" dirty="0"/>
                <a:t>Recommendation</a:t>
              </a:r>
            </a:p>
            <a:p>
              <a:pPr algn="ctr"/>
              <a:r>
                <a:rPr lang="en-US" sz="1600" b="1" dirty="0"/>
                <a:t>Model’s</a:t>
              </a:r>
            </a:p>
            <a:p>
              <a:pPr algn="ctr"/>
              <a:r>
                <a:rPr lang="en-US" sz="1600" b="1" dirty="0"/>
                <a:t>Sophistication</a:t>
              </a:r>
            </a:p>
          </p:txBody>
        </p:sp>
        <p:sp>
          <p:nvSpPr>
            <p:cNvPr id="58" name="Oval 57">
              <a:extLst>
                <a:ext uri="{FF2B5EF4-FFF2-40B4-BE49-F238E27FC236}">
                  <a16:creationId xmlns:a16="http://schemas.microsoft.com/office/drawing/2014/main" id="{9DEE5A74-F555-5A83-101E-F10785710BB0}"/>
                </a:ext>
              </a:extLst>
            </p:cNvPr>
            <p:cNvSpPr/>
            <p:nvPr/>
          </p:nvSpPr>
          <p:spPr>
            <a:xfrm>
              <a:off x="3422863" y="4488025"/>
              <a:ext cx="133737" cy="12713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E22F845C-594B-855F-63DB-E04C2320AE2A}"/>
                </a:ext>
              </a:extLst>
            </p:cNvPr>
            <p:cNvSpPr/>
            <p:nvPr/>
          </p:nvSpPr>
          <p:spPr>
            <a:xfrm>
              <a:off x="4181424" y="4344174"/>
              <a:ext cx="133737" cy="127135"/>
            </a:xfrm>
            <a:prstGeom prst="ellipse">
              <a:avLst/>
            </a:prstGeom>
            <a:solidFill>
              <a:srgbClr val="FF0000">
                <a:alpha val="50000"/>
              </a:srgbClr>
            </a:solidFill>
            <a:ln>
              <a:solidFill>
                <a:srgbClr val="FF0000">
                  <a:alpha val="5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4157A0E1-25EB-4C70-977E-73179BCF48A6}"/>
                </a:ext>
              </a:extLst>
            </p:cNvPr>
            <p:cNvSpPr/>
            <p:nvPr/>
          </p:nvSpPr>
          <p:spPr>
            <a:xfrm>
              <a:off x="4936858" y="4056484"/>
              <a:ext cx="133737" cy="127135"/>
            </a:xfrm>
            <a:prstGeom prst="ellipse">
              <a:avLst/>
            </a:prstGeom>
            <a:solidFill>
              <a:schemeClr val="accent2">
                <a:lumMod val="60000"/>
                <a:lumOff val="40000"/>
                <a:alpha val="77000"/>
              </a:schemeClr>
            </a:solidFill>
            <a:ln>
              <a:solidFill>
                <a:schemeClr val="accent2">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AB13D7BD-63D5-6EAD-4F34-9F320CC93BF9}"/>
                </a:ext>
              </a:extLst>
            </p:cNvPr>
            <p:cNvSpPr/>
            <p:nvPr/>
          </p:nvSpPr>
          <p:spPr>
            <a:xfrm>
              <a:off x="5664133" y="3473949"/>
              <a:ext cx="133737" cy="127135"/>
            </a:xfrm>
            <a:prstGeom prst="ellipse">
              <a:avLst/>
            </a:prstGeom>
            <a:solidFill>
              <a:schemeClr val="accent6">
                <a:lumMod val="60000"/>
                <a:lumOff val="40000"/>
              </a:schemeClr>
            </a:solidFill>
            <a:ln>
              <a:solidFill>
                <a:schemeClr val="accent6">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Oval 61">
              <a:extLst>
                <a:ext uri="{FF2B5EF4-FFF2-40B4-BE49-F238E27FC236}">
                  <a16:creationId xmlns:a16="http://schemas.microsoft.com/office/drawing/2014/main" id="{E17FF02E-63D8-7860-6185-26003A10B95D}"/>
                </a:ext>
              </a:extLst>
            </p:cNvPr>
            <p:cNvSpPr/>
            <p:nvPr/>
          </p:nvSpPr>
          <p:spPr>
            <a:xfrm>
              <a:off x="6128915" y="2825813"/>
              <a:ext cx="133737" cy="127135"/>
            </a:xfrm>
            <a:prstGeom prst="ellipse">
              <a:avLst/>
            </a:prstGeom>
            <a:solidFill>
              <a:schemeClr val="accent6">
                <a:lumMod val="75000"/>
              </a:schemeClr>
            </a:solidFill>
            <a:ln>
              <a:solidFill>
                <a:schemeClr val="accent6">
                  <a:lumMod val="75000"/>
                  <a:alpha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3" name="Straight Arrow Connector 62">
              <a:extLst>
                <a:ext uri="{FF2B5EF4-FFF2-40B4-BE49-F238E27FC236}">
                  <a16:creationId xmlns:a16="http://schemas.microsoft.com/office/drawing/2014/main" id="{E3819B6E-41B8-73B4-397E-65A617055C07}"/>
                </a:ext>
              </a:extLst>
            </p:cNvPr>
            <p:cNvCxnSpPr>
              <a:cxnSpLocks/>
              <a:stCxn id="58" idx="6"/>
              <a:endCxn id="59" idx="3"/>
            </p:cNvCxnSpPr>
            <p:nvPr/>
          </p:nvCxnSpPr>
          <p:spPr>
            <a:xfrm flipV="1">
              <a:off x="3556600" y="4452691"/>
              <a:ext cx="644409" cy="98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10962DE9-B98C-99FC-B48B-65FEF8D7FB39}"/>
                </a:ext>
              </a:extLst>
            </p:cNvPr>
            <p:cNvCxnSpPr>
              <a:cxnSpLocks/>
              <a:stCxn id="59" idx="6"/>
              <a:endCxn id="60" idx="3"/>
            </p:cNvCxnSpPr>
            <p:nvPr/>
          </p:nvCxnSpPr>
          <p:spPr>
            <a:xfrm flipV="1">
              <a:off x="4315161" y="4165001"/>
              <a:ext cx="641282" cy="242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371DB85C-52FF-7D5B-75F9-173500D21F9E}"/>
                </a:ext>
              </a:extLst>
            </p:cNvPr>
            <p:cNvCxnSpPr>
              <a:cxnSpLocks/>
              <a:stCxn id="60" idx="7"/>
              <a:endCxn id="61" idx="3"/>
            </p:cNvCxnSpPr>
            <p:nvPr/>
          </p:nvCxnSpPr>
          <p:spPr>
            <a:xfrm flipV="1">
              <a:off x="5051010" y="3582466"/>
              <a:ext cx="632708" cy="4926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1FF7A8DC-B549-2440-6457-719142FF3C3B}"/>
                </a:ext>
              </a:extLst>
            </p:cNvPr>
            <p:cNvCxnSpPr>
              <a:cxnSpLocks/>
              <a:stCxn id="61" idx="7"/>
              <a:endCxn id="62" idx="4"/>
            </p:cNvCxnSpPr>
            <p:nvPr/>
          </p:nvCxnSpPr>
          <p:spPr>
            <a:xfrm flipV="1">
              <a:off x="5778285" y="2952948"/>
              <a:ext cx="417499" cy="5396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BF563A9E-0E5F-9F9C-716B-051B373EB951}"/>
                </a:ext>
              </a:extLst>
            </p:cNvPr>
            <p:cNvSpPr txBox="1"/>
            <p:nvPr/>
          </p:nvSpPr>
          <p:spPr>
            <a:xfrm>
              <a:off x="3190880" y="1964109"/>
              <a:ext cx="3663025" cy="673995"/>
            </a:xfrm>
            <a:prstGeom prst="rect">
              <a:avLst/>
            </a:prstGeom>
            <a:noFill/>
          </p:spPr>
          <p:txBody>
            <a:bodyPr wrap="square" rtlCol="0">
              <a:spAutoFit/>
            </a:bodyPr>
            <a:lstStyle/>
            <a:p>
              <a:r>
                <a:rPr lang="en-US" sz="1400" b="1" dirty="0"/>
                <a:t>- Every customer has an engagement journey</a:t>
              </a:r>
            </a:p>
            <a:p>
              <a:r>
                <a:rPr lang="en-US" sz="1400" b="1" dirty="0"/>
                <a:t>- Different customers are at different    </a:t>
              </a:r>
            </a:p>
            <a:p>
              <a:r>
                <a:rPr lang="en-US" sz="1400" b="1" dirty="0"/>
                <a:t>   stages of their journey</a:t>
              </a:r>
            </a:p>
          </p:txBody>
        </p:sp>
        <p:sp>
          <p:nvSpPr>
            <p:cNvPr id="68" name="TextBox 67">
              <a:extLst>
                <a:ext uri="{FF2B5EF4-FFF2-40B4-BE49-F238E27FC236}">
                  <a16:creationId xmlns:a16="http://schemas.microsoft.com/office/drawing/2014/main" id="{DB0A00CD-2562-DA52-BA4F-54B85157F49B}"/>
                </a:ext>
              </a:extLst>
            </p:cNvPr>
            <p:cNvSpPr txBox="1"/>
            <p:nvPr/>
          </p:nvSpPr>
          <p:spPr>
            <a:xfrm>
              <a:off x="3205176" y="4019463"/>
              <a:ext cx="573612" cy="421247"/>
            </a:xfrm>
            <a:prstGeom prst="rect">
              <a:avLst/>
            </a:prstGeom>
            <a:noFill/>
          </p:spPr>
          <p:txBody>
            <a:bodyPr wrap="none" rtlCol="0">
              <a:spAutoFit/>
            </a:bodyPr>
            <a:lstStyle/>
            <a:p>
              <a:pPr algn="ctr"/>
              <a:r>
                <a:rPr lang="en-US" sz="1200" b="1" dirty="0"/>
                <a:t>Model</a:t>
              </a:r>
            </a:p>
            <a:p>
              <a:pPr algn="ctr"/>
              <a:r>
                <a:rPr lang="en-US" sz="1200" b="1" dirty="0"/>
                <a:t>1</a:t>
              </a:r>
            </a:p>
          </p:txBody>
        </p:sp>
        <p:sp>
          <p:nvSpPr>
            <p:cNvPr id="69" name="TextBox 68">
              <a:extLst>
                <a:ext uri="{FF2B5EF4-FFF2-40B4-BE49-F238E27FC236}">
                  <a16:creationId xmlns:a16="http://schemas.microsoft.com/office/drawing/2014/main" id="{A6B018C8-60C7-A7EF-AE89-DC7454CE7964}"/>
                </a:ext>
              </a:extLst>
            </p:cNvPr>
            <p:cNvSpPr txBox="1"/>
            <p:nvPr/>
          </p:nvSpPr>
          <p:spPr>
            <a:xfrm>
              <a:off x="3961486" y="3925283"/>
              <a:ext cx="573612" cy="421247"/>
            </a:xfrm>
            <a:prstGeom prst="rect">
              <a:avLst/>
            </a:prstGeom>
            <a:noFill/>
          </p:spPr>
          <p:txBody>
            <a:bodyPr wrap="none" rtlCol="0">
              <a:spAutoFit/>
            </a:bodyPr>
            <a:lstStyle/>
            <a:p>
              <a:pPr algn="ctr"/>
              <a:r>
                <a:rPr lang="en-US" sz="1200" b="1" dirty="0"/>
                <a:t>Model</a:t>
              </a:r>
            </a:p>
            <a:p>
              <a:pPr algn="ctr"/>
              <a:r>
                <a:rPr lang="en-US" sz="1200" b="1" dirty="0"/>
                <a:t>2</a:t>
              </a:r>
            </a:p>
          </p:txBody>
        </p:sp>
        <p:sp>
          <p:nvSpPr>
            <p:cNvPr id="70" name="TextBox 69">
              <a:extLst>
                <a:ext uri="{FF2B5EF4-FFF2-40B4-BE49-F238E27FC236}">
                  <a16:creationId xmlns:a16="http://schemas.microsoft.com/office/drawing/2014/main" id="{E247259E-EF96-1F99-CD5A-16A179C8AE45}"/>
                </a:ext>
              </a:extLst>
            </p:cNvPr>
            <p:cNvSpPr txBox="1"/>
            <p:nvPr/>
          </p:nvSpPr>
          <p:spPr>
            <a:xfrm>
              <a:off x="4716919" y="3605906"/>
              <a:ext cx="573612" cy="421247"/>
            </a:xfrm>
            <a:prstGeom prst="rect">
              <a:avLst/>
            </a:prstGeom>
            <a:noFill/>
          </p:spPr>
          <p:txBody>
            <a:bodyPr wrap="none" rtlCol="0">
              <a:spAutoFit/>
            </a:bodyPr>
            <a:lstStyle/>
            <a:p>
              <a:pPr algn="ctr"/>
              <a:r>
                <a:rPr lang="en-US" sz="1200" b="1" dirty="0"/>
                <a:t>Model</a:t>
              </a:r>
            </a:p>
            <a:p>
              <a:pPr algn="ctr"/>
              <a:r>
                <a:rPr lang="en-US" sz="1200" b="1" dirty="0"/>
                <a:t>3</a:t>
              </a:r>
            </a:p>
          </p:txBody>
        </p:sp>
        <p:sp>
          <p:nvSpPr>
            <p:cNvPr id="71" name="TextBox 70">
              <a:extLst>
                <a:ext uri="{FF2B5EF4-FFF2-40B4-BE49-F238E27FC236}">
                  <a16:creationId xmlns:a16="http://schemas.microsoft.com/office/drawing/2014/main" id="{E9CB8F60-0A5E-C7CB-2368-F8939EBD0D4F}"/>
                </a:ext>
              </a:extLst>
            </p:cNvPr>
            <p:cNvSpPr txBox="1"/>
            <p:nvPr/>
          </p:nvSpPr>
          <p:spPr>
            <a:xfrm>
              <a:off x="5434403" y="3061952"/>
              <a:ext cx="573612" cy="421247"/>
            </a:xfrm>
            <a:prstGeom prst="rect">
              <a:avLst/>
            </a:prstGeom>
            <a:noFill/>
          </p:spPr>
          <p:txBody>
            <a:bodyPr wrap="none" rtlCol="0">
              <a:spAutoFit/>
            </a:bodyPr>
            <a:lstStyle/>
            <a:p>
              <a:pPr algn="ctr"/>
              <a:r>
                <a:rPr lang="en-US" sz="1200" b="1" dirty="0"/>
                <a:t>Model</a:t>
              </a:r>
            </a:p>
            <a:p>
              <a:pPr algn="ctr"/>
              <a:r>
                <a:rPr lang="en-US" sz="1200" b="1" dirty="0"/>
                <a:t>4</a:t>
              </a:r>
            </a:p>
          </p:txBody>
        </p:sp>
        <p:sp>
          <p:nvSpPr>
            <p:cNvPr id="72" name="TextBox 71">
              <a:extLst>
                <a:ext uri="{FF2B5EF4-FFF2-40B4-BE49-F238E27FC236}">
                  <a16:creationId xmlns:a16="http://schemas.microsoft.com/office/drawing/2014/main" id="{29A450B2-4499-3A9B-832F-D5049F9E2F85}"/>
                </a:ext>
              </a:extLst>
            </p:cNvPr>
            <p:cNvSpPr txBox="1"/>
            <p:nvPr/>
          </p:nvSpPr>
          <p:spPr>
            <a:xfrm>
              <a:off x="5912513" y="2413816"/>
              <a:ext cx="572776" cy="421247"/>
            </a:xfrm>
            <a:prstGeom prst="rect">
              <a:avLst/>
            </a:prstGeom>
            <a:noFill/>
          </p:spPr>
          <p:txBody>
            <a:bodyPr wrap="square" rtlCol="0">
              <a:spAutoFit/>
            </a:bodyPr>
            <a:lstStyle/>
            <a:p>
              <a:pPr algn="ctr"/>
              <a:r>
                <a:rPr lang="en-US" sz="1200" b="1" dirty="0"/>
                <a:t>Model</a:t>
              </a:r>
            </a:p>
            <a:p>
              <a:pPr algn="ctr"/>
              <a:r>
                <a:rPr lang="en-US" sz="1200" b="1" dirty="0"/>
                <a:t>5</a:t>
              </a:r>
            </a:p>
          </p:txBody>
        </p:sp>
      </p:grpSp>
    </p:spTree>
    <p:extLst>
      <p:ext uri="{BB962C8B-B14F-4D97-AF65-F5344CB8AC3E}">
        <p14:creationId xmlns:p14="http://schemas.microsoft.com/office/powerpoint/2010/main" val="3267617075"/>
      </p:ext>
    </p:extLst>
  </p:cSld>
  <p:clrMapOvr>
    <a:masterClrMapping/>
  </p:clrMapOvr>
  <mc:AlternateContent xmlns:mc="http://schemas.openxmlformats.org/markup-compatibility/2006" xmlns:p14="http://schemas.microsoft.com/office/powerpoint/2010/main">
    <mc:Choice Requires="p14">
      <p:transition spd="slow" p14:dur="2000" advTm="37411"/>
    </mc:Choice>
    <mc:Fallback xmlns="">
      <p:transition spd="slow" advTm="3741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B0F6-A030-9CAE-4D6E-CBC8C5B2028E}"/>
              </a:ext>
            </a:extLst>
          </p:cNvPr>
          <p:cNvSpPr>
            <a:spLocks noGrp="1"/>
          </p:cNvSpPr>
          <p:nvPr>
            <p:ph type="title" idx="4294967295"/>
          </p:nvPr>
        </p:nvSpPr>
        <p:spPr>
          <a:xfrm>
            <a:off x="0" y="0"/>
            <a:ext cx="8648700" cy="611188"/>
          </a:xfrm>
        </p:spPr>
        <p:txBody>
          <a:bodyPr>
            <a:noAutofit/>
          </a:bodyPr>
          <a:lstStyle/>
          <a:p>
            <a:r>
              <a:rPr lang="en-US" sz="3200" dirty="0">
                <a:solidFill>
                  <a:srgbClr val="F03782"/>
                </a:solidFill>
              </a:rPr>
              <a:t>Challenges of Scalable Recommendation model</a:t>
            </a:r>
            <a:endParaRPr lang="en-US" sz="3200" dirty="0"/>
          </a:p>
        </p:txBody>
      </p:sp>
      <p:sp>
        <p:nvSpPr>
          <p:cNvPr id="3" name="Content Placeholder 2">
            <a:extLst>
              <a:ext uri="{FF2B5EF4-FFF2-40B4-BE49-F238E27FC236}">
                <a16:creationId xmlns:a16="http://schemas.microsoft.com/office/drawing/2014/main" id="{27DC947B-3D7A-3C60-FA55-8781737F0621}"/>
              </a:ext>
            </a:extLst>
          </p:cNvPr>
          <p:cNvSpPr>
            <a:spLocks noGrp="1"/>
          </p:cNvSpPr>
          <p:nvPr>
            <p:ph idx="4294967295"/>
          </p:nvPr>
        </p:nvSpPr>
        <p:spPr>
          <a:xfrm>
            <a:off x="190500" y="939800"/>
            <a:ext cx="8156575" cy="2997200"/>
          </a:xfrm>
        </p:spPr>
        <p:txBody>
          <a:bodyPr>
            <a:normAutofit fontScale="92500" lnSpcReduction="10000"/>
          </a:bodyPr>
          <a:lstStyle/>
          <a:p>
            <a:endParaRPr lang="en-US" sz="1500" dirty="0"/>
          </a:p>
          <a:p>
            <a:pPr marL="0" indent="0">
              <a:buNone/>
            </a:pPr>
            <a:r>
              <a:rPr lang="en-US" sz="1700" b="1" dirty="0"/>
              <a:t>Following are the technical debts are associated with the deployment of models</a:t>
            </a:r>
          </a:p>
          <a:p>
            <a:r>
              <a:rPr lang="en-US" sz="1500" dirty="0"/>
              <a:t> Requirements (offline vs real-time)</a:t>
            </a:r>
          </a:p>
          <a:p>
            <a:r>
              <a:rPr lang="en-US" sz="1500" dirty="0"/>
              <a:t> Technology (ML vs DL)</a:t>
            </a:r>
          </a:p>
          <a:p>
            <a:r>
              <a:rPr lang="en-US" sz="1500" dirty="0"/>
              <a:t>Architecture (on-prem vs cloud-based) </a:t>
            </a:r>
          </a:p>
          <a:p>
            <a:r>
              <a:rPr lang="en-US" sz="1500" dirty="0"/>
              <a:t>Data features used during training and inference. </a:t>
            </a:r>
          </a:p>
          <a:p>
            <a:endParaRPr lang="en-US" sz="1500" dirty="0"/>
          </a:p>
          <a:p>
            <a:pPr marL="0" indent="0">
              <a:buNone/>
            </a:pPr>
            <a:r>
              <a:rPr lang="en-US" sz="1700" b="1" dirty="0"/>
              <a:t>Problem Definition</a:t>
            </a:r>
          </a:p>
          <a:p>
            <a:pPr marL="0" indent="0">
              <a:buNone/>
            </a:pPr>
            <a:r>
              <a:rPr lang="en-US" sz="1500" dirty="0"/>
              <a:t>Evolving scalable recommendation systems that can employ multiple recommender models and recommend items with low latency, offer high throughput, and handle such huge volumes of data over time.</a:t>
            </a:r>
          </a:p>
        </p:txBody>
      </p:sp>
    </p:spTree>
    <p:extLst>
      <p:ext uri="{BB962C8B-B14F-4D97-AF65-F5344CB8AC3E}">
        <p14:creationId xmlns:p14="http://schemas.microsoft.com/office/powerpoint/2010/main" val="1117624293"/>
      </p:ext>
    </p:extLst>
  </p:cSld>
  <p:clrMapOvr>
    <a:masterClrMapping/>
  </p:clrMapOvr>
  <mc:AlternateContent xmlns:mc="http://schemas.openxmlformats.org/markup-compatibility/2006" xmlns:p14="http://schemas.microsoft.com/office/powerpoint/2010/main">
    <mc:Choice Requires="p14">
      <p:transition spd="slow" p14:dur="2000" advTm="31193"/>
    </mc:Choice>
    <mc:Fallback xmlns="">
      <p:transition spd="slow" advTm="311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A3D27AF-78EE-2E31-E365-2D7F34FD0578}"/>
              </a:ext>
            </a:extLst>
          </p:cNvPr>
          <p:cNvGrpSpPr/>
          <p:nvPr/>
        </p:nvGrpSpPr>
        <p:grpSpPr>
          <a:xfrm>
            <a:off x="-2466" y="633493"/>
            <a:ext cx="2754845" cy="2576932"/>
            <a:chOff x="-80694" y="861821"/>
            <a:chExt cx="3489187" cy="3925665"/>
          </a:xfrm>
        </p:grpSpPr>
        <p:grpSp>
          <p:nvGrpSpPr>
            <p:cNvPr id="3" name="Group 2">
              <a:extLst>
                <a:ext uri="{FF2B5EF4-FFF2-40B4-BE49-F238E27FC236}">
                  <a16:creationId xmlns:a16="http://schemas.microsoft.com/office/drawing/2014/main" id="{53336C7E-422C-DC5E-328A-B2A99D69891A}"/>
                </a:ext>
              </a:extLst>
            </p:cNvPr>
            <p:cNvGrpSpPr/>
            <p:nvPr/>
          </p:nvGrpSpPr>
          <p:grpSpPr>
            <a:xfrm>
              <a:off x="-80694" y="861821"/>
              <a:ext cx="3489187" cy="3925665"/>
              <a:chOff x="1016803" y="2108748"/>
              <a:chExt cx="3489187" cy="3925665"/>
            </a:xfrm>
          </p:grpSpPr>
          <p:sp>
            <p:nvSpPr>
              <p:cNvPr id="10" name="TextBox 9">
                <a:extLst>
                  <a:ext uri="{FF2B5EF4-FFF2-40B4-BE49-F238E27FC236}">
                    <a16:creationId xmlns:a16="http://schemas.microsoft.com/office/drawing/2014/main" id="{EA4820A4-6C62-13F4-6727-7090BDBD4E53}"/>
                  </a:ext>
                </a:extLst>
              </p:cNvPr>
              <p:cNvSpPr txBox="1"/>
              <p:nvPr/>
            </p:nvSpPr>
            <p:spPr>
              <a:xfrm>
                <a:off x="1879556" y="2108748"/>
                <a:ext cx="2042650" cy="468864"/>
              </a:xfrm>
              <a:prstGeom prst="rect">
                <a:avLst/>
              </a:prstGeom>
              <a:noFill/>
            </p:spPr>
            <p:txBody>
              <a:bodyPr wrap="none" rtlCol="0">
                <a:spAutoFit/>
              </a:bodyPr>
              <a:lstStyle/>
              <a:p>
                <a:r>
                  <a:rPr lang="en-US" sz="1400" b="1" dirty="0"/>
                  <a:t>Session based Data</a:t>
                </a:r>
              </a:p>
            </p:txBody>
          </p:sp>
          <p:sp>
            <p:nvSpPr>
              <p:cNvPr id="2" name="Rectangle: Rounded Corners 1">
                <a:extLst>
                  <a:ext uri="{FF2B5EF4-FFF2-40B4-BE49-F238E27FC236}">
                    <a16:creationId xmlns:a16="http://schemas.microsoft.com/office/drawing/2014/main" id="{7C601861-F7D7-6BE4-D9D3-E78C4F470672}"/>
                  </a:ext>
                </a:extLst>
              </p:cNvPr>
              <p:cNvSpPr/>
              <p:nvPr/>
            </p:nvSpPr>
            <p:spPr>
              <a:xfrm>
                <a:off x="1709120" y="4110167"/>
                <a:ext cx="2219816" cy="1485802"/>
              </a:xfrm>
              <a:prstGeom prst="roundRect">
                <a:avLst>
                  <a:gd name="adj" fmla="val 0"/>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cs typeface="Calibri"/>
                  </a:rPr>
                  <a:t>NISER</a:t>
                </a:r>
              </a:p>
              <a:p>
                <a:pPr algn="ctr"/>
                <a:r>
                  <a:rPr lang="en-US" sz="1200" dirty="0">
                    <a:solidFill>
                      <a:schemeClr val="bg1"/>
                    </a:solidFill>
                    <a:cs typeface="Calibri"/>
                  </a:rPr>
                  <a:t>(A session-based recommender model based on GNN)</a:t>
                </a:r>
                <a:endParaRPr lang="en-US" sz="1200" dirty="0">
                  <a:solidFill>
                    <a:schemeClr val="bg1"/>
                  </a:solidFill>
                </a:endParaRPr>
              </a:p>
            </p:txBody>
          </p:sp>
          <p:grpSp>
            <p:nvGrpSpPr>
              <p:cNvPr id="22" name="Group 21">
                <a:extLst>
                  <a:ext uri="{FF2B5EF4-FFF2-40B4-BE49-F238E27FC236}">
                    <a16:creationId xmlns:a16="http://schemas.microsoft.com/office/drawing/2014/main" id="{AB23F9D0-F35A-C9C1-2DBA-530CBD91811F}"/>
                  </a:ext>
                </a:extLst>
              </p:cNvPr>
              <p:cNvGrpSpPr/>
              <p:nvPr/>
            </p:nvGrpSpPr>
            <p:grpSpPr>
              <a:xfrm>
                <a:off x="1016803" y="2472927"/>
                <a:ext cx="3489187" cy="1235405"/>
                <a:chOff x="5869388" y="1139184"/>
                <a:chExt cx="3489187" cy="1235405"/>
              </a:xfrm>
            </p:grpSpPr>
            <p:sp>
              <p:nvSpPr>
                <p:cNvPr id="7" name="Arrow: Right 6">
                  <a:extLst>
                    <a:ext uri="{FF2B5EF4-FFF2-40B4-BE49-F238E27FC236}">
                      <a16:creationId xmlns:a16="http://schemas.microsoft.com/office/drawing/2014/main" id="{7F55E0D1-12D7-C866-FA5C-DC76AE6E2B98}"/>
                    </a:ext>
                  </a:extLst>
                </p:cNvPr>
                <p:cNvSpPr/>
                <p:nvPr/>
              </p:nvSpPr>
              <p:spPr>
                <a:xfrm>
                  <a:off x="6418129" y="1542399"/>
                  <a:ext cx="203575" cy="277590"/>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4">
                    <a:solidFill>
                      <a:schemeClr val="tx1"/>
                    </a:solidFill>
                  </a:endParaRPr>
                </a:p>
              </p:txBody>
            </p:sp>
            <p:sp>
              <p:nvSpPr>
                <p:cNvPr id="6" name="TextBox 5">
                  <a:extLst>
                    <a:ext uri="{FF2B5EF4-FFF2-40B4-BE49-F238E27FC236}">
                      <a16:creationId xmlns:a16="http://schemas.microsoft.com/office/drawing/2014/main" id="{F7DBB5DB-F061-9D97-A87F-221F7EF68672}"/>
                    </a:ext>
                  </a:extLst>
                </p:cNvPr>
                <p:cNvSpPr txBox="1"/>
                <p:nvPr/>
              </p:nvSpPr>
              <p:spPr>
                <a:xfrm>
                  <a:off x="5950082" y="1905725"/>
                  <a:ext cx="3347174" cy="468864"/>
                </a:xfrm>
                <a:prstGeom prst="rect">
                  <a:avLst/>
                </a:prstGeom>
                <a:noFill/>
              </p:spPr>
              <p:txBody>
                <a:bodyPr wrap="square" rtlCol="0">
                  <a:spAutoFit/>
                </a:bodyPr>
                <a:lstStyle/>
                <a:p>
                  <a:r>
                    <a:rPr lang="en-US" sz="1400" dirty="0"/>
                    <a:t>Product IDs </a:t>
                  </a:r>
                  <a:r>
                    <a:rPr lang="en-US" sz="1400" b="1" dirty="0"/>
                    <a:t>clicked</a:t>
                  </a:r>
                  <a:r>
                    <a:rPr lang="en-US" sz="1400" dirty="0"/>
                    <a:t>/viewed</a:t>
                  </a:r>
                </a:p>
              </p:txBody>
            </p:sp>
            <p:sp>
              <p:nvSpPr>
                <p:cNvPr id="8" name="TextBox 7">
                  <a:extLst>
                    <a:ext uri="{FF2B5EF4-FFF2-40B4-BE49-F238E27FC236}">
                      <a16:creationId xmlns:a16="http://schemas.microsoft.com/office/drawing/2014/main" id="{81557FFC-CDC7-1CFD-1075-D3F2D18C3EC4}"/>
                    </a:ext>
                  </a:extLst>
                </p:cNvPr>
                <p:cNvSpPr txBox="1"/>
                <p:nvPr/>
              </p:nvSpPr>
              <p:spPr>
                <a:xfrm>
                  <a:off x="5869388" y="1490549"/>
                  <a:ext cx="605331" cy="421977"/>
                </a:xfrm>
                <a:prstGeom prst="rect">
                  <a:avLst/>
                </a:prstGeom>
                <a:noFill/>
              </p:spPr>
              <p:txBody>
                <a:bodyPr wrap="square" rtlCol="0">
                  <a:spAutoFit/>
                </a:bodyPr>
                <a:lstStyle/>
                <a:p>
                  <a:r>
                    <a:rPr lang="en-US" sz="1200" dirty="0"/>
                    <a:t>P23</a:t>
                  </a:r>
                </a:p>
              </p:txBody>
            </p:sp>
            <p:sp>
              <p:nvSpPr>
                <p:cNvPr id="13" name="TextBox 12">
                  <a:extLst>
                    <a:ext uri="{FF2B5EF4-FFF2-40B4-BE49-F238E27FC236}">
                      <a16:creationId xmlns:a16="http://schemas.microsoft.com/office/drawing/2014/main" id="{5D82C9BE-6C64-3F14-F169-55BC85E71743}"/>
                    </a:ext>
                  </a:extLst>
                </p:cNvPr>
                <p:cNvSpPr txBox="1"/>
                <p:nvPr/>
              </p:nvSpPr>
              <p:spPr>
                <a:xfrm>
                  <a:off x="6620802" y="1490550"/>
                  <a:ext cx="740728" cy="421977"/>
                </a:xfrm>
                <a:prstGeom prst="rect">
                  <a:avLst/>
                </a:prstGeom>
                <a:noFill/>
              </p:spPr>
              <p:txBody>
                <a:bodyPr wrap="square" rtlCol="0">
                  <a:spAutoFit/>
                </a:bodyPr>
                <a:lstStyle/>
                <a:p>
                  <a:r>
                    <a:rPr lang="en-US" sz="1200" dirty="0"/>
                    <a:t>P191</a:t>
                  </a:r>
                </a:p>
              </p:txBody>
            </p:sp>
            <p:sp>
              <p:nvSpPr>
                <p:cNvPr id="14" name="TextBox 13">
                  <a:extLst>
                    <a:ext uri="{FF2B5EF4-FFF2-40B4-BE49-F238E27FC236}">
                      <a16:creationId xmlns:a16="http://schemas.microsoft.com/office/drawing/2014/main" id="{8B4D510F-7A3D-4E59-696B-86A3CC08B36C}"/>
                    </a:ext>
                  </a:extLst>
                </p:cNvPr>
                <p:cNvSpPr txBox="1"/>
                <p:nvPr/>
              </p:nvSpPr>
              <p:spPr>
                <a:xfrm>
                  <a:off x="7438838" y="1492420"/>
                  <a:ext cx="772007" cy="421977"/>
                </a:xfrm>
                <a:prstGeom prst="rect">
                  <a:avLst/>
                </a:prstGeom>
                <a:noFill/>
              </p:spPr>
              <p:txBody>
                <a:bodyPr wrap="none" rtlCol="0">
                  <a:spAutoFit/>
                </a:bodyPr>
                <a:lstStyle/>
                <a:p>
                  <a:r>
                    <a:rPr lang="en-US" sz="1200" dirty="0"/>
                    <a:t>P1055</a:t>
                  </a:r>
                </a:p>
              </p:txBody>
            </p:sp>
            <p:sp>
              <p:nvSpPr>
                <p:cNvPr id="15" name="Arrow: Right 14">
                  <a:extLst>
                    <a:ext uri="{FF2B5EF4-FFF2-40B4-BE49-F238E27FC236}">
                      <a16:creationId xmlns:a16="http://schemas.microsoft.com/office/drawing/2014/main" id="{9AD8F94A-4350-6DB0-7EA4-953C95ECD07A}"/>
                    </a:ext>
                  </a:extLst>
                </p:cNvPr>
                <p:cNvSpPr/>
                <p:nvPr/>
              </p:nvSpPr>
              <p:spPr>
                <a:xfrm>
                  <a:off x="7221103" y="1551006"/>
                  <a:ext cx="280857" cy="294265"/>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16" name="Arrow: Right 15">
                  <a:extLst>
                    <a:ext uri="{FF2B5EF4-FFF2-40B4-BE49-F238E27FC236}">
                      <a16:creationId xmlns:a16="http://schemas.microsoft.com/office/drawing/2014/main" id="{E2534908-951C-DD8B-E3AF-A1713D97F929}"/>
                    </a:ext>
                  </a:extLst>
                </p:cNvPr>
                <p:cNvSpPr/>
                <p:nvPr/>
              </p:nvSpPr>
              <p:spPr>
                <a:xfrm>
                  <a:off x="8132235" y="1572871"/>
                  <a:ext cx="282217" cy="236428"/>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4">
                    <a:solidFill>
                      <a:schemeClr val="tx1"/>
                    </a:solidFill>
                  </a:endParaRPr>
                </a:p>
              </p:txBody>
            </p:sp>
            <p:sp>
              <p:nvSpPr>
                <p:cNvPr id="17" name="TextBox 16">
                  <a:extLst>
                    <a:ext uri="{FF2B5EF4-FFF2-40B4-BE49-F238E27FC236}">
                      <a16:creationId xmlns:a16="http://schemas.microsoft.com/office/drawing/2014/main" id="{C8A21DDD-0BF4-9ECB-BBA0-129E0C99AED8}"/>
                    </a:ext>
                  </a:extLst>
                </p:cNvPr>
                <p:cNvSpPr txBox="1"/>
                <p:nvPr/>
              </p:nvSpPr>
              <p:spPr>
                <a:xfrm>
                  <a:off x="8338258" y="1490552"/>
                  <a:ext cx="484763" cy="421977"/>
                </a:xfrm>
                <a:prstGeom prst="rect">
                  <a:avLst/>
                </a:prstGeom>
                <a:noFill/>
              </p:spPr>
              <p:txBody>
                <a:bodyPr wrap="square" rtlCol="0">
                  <a:spAutoFit/>
                </a:bodyPr>
                <a:lstStyle/>
                <a:p>
                  <a:r>
                    <a:rPr lang="en-US" sz="1200" dirty="0"/>
                    <a:t>P5</a:t>
                  </a:r>
                </a:p>
              </p:txBody>
            </p:sp>
            <p:sp>
              <p:nvSpPr>
                <p:cNvPr id="18" name="Arrow: Right 17">
                  <a:extLst>
                    <a:ext uri="{FF2B5EF4-FFF2-40B4-BE49-F238E27FC236}">
                      <a16:creationId xmlns:a16="http://schemas.microsoft.com/office/drawing/2014/main" id="{A904D0FF-9ACA-1C3A-EA81-64DBE89FCB4A}"/>
                    </a:ext>
                  </a:extLst>
                </p:cNvPr>
                <p:cNvSpPr/>
                <p:nvPr/>
              </p:nvSpPr>
              <p:spPr>
                <a:xfrm>
                  <a:off x="8767886" y="1569019"/>
                  <a:ext cx="258495" cy="259221"/>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4">
                    <a:solidFill>
                      <a:schemeClr val="tx1"/>
                    </a:solidFill>
                  </a:endParaRPr>
                </a:p>
              </p:txBody>
            </p:sp>
            <p:sp>
              <p:nvSpPr>
                <p:cNvPr id="19" name="TextBox 18">
                  <a:extLst>
                    <a:ext uri="{FF2B5EF4-FFF2-40B4-BE49-F238E27FC236}">
                      <a16:creationId xmlns:a16="http://schemas.microsoft.com/office/drawing/2014/main" id="{CCD3394C-2241-CC27-DEFC-372ABD6DEAAB}"/>
                    </a:ext>
                  </a:extLst>
                </p:cNvPr>
                <p:cNvSpPr txBox="1"/>
                <p:nvPr/>
              </p:nvSpPr>
              <p:spPr>
                <a:xfrm>
                  <a:off x="9001212" y="1460579"/>
                  <a:ext cx="357363" cy="468864"/>
                </a:xfrm>
                <a:prstGeom prst="rect">
                  <a:avLst/>
                </a:prstGeom>
                <a:noFill/>
              </p:spPr>
              <p:txBody>
                <a:bodyPr wrap="none" rtlCol="0">
                  <a:spAutoFit/>
                </a:bodyPr>
                <a:lstStyle/>
                <a:p>
                  <a:r>
                    <a:rPr lang="en-US" sz="1400" dirty="0"/>
                    <a:t>?</a:t>
                  </a:r>
                </a:p>
              </p:txBody>
            </p:sp>
            <p:sp>
              <p:nvSpPr>
                <p:cNvPr id="20" name="TextBox 19">
                  <a:extLst>
                    <a:ext uri="{FF2B5EF4-FFF2-40B4-BE49-F238E27FC236}">
                      <a16:creationId xmlns:a16="http://schemas.microsoft.com/office/drawing/2014/main" id="{D45CF5AD-00EC-6215-8462-5D724516A1A9}"/>
                    </a:ext>
                  </a:extLst>
                </p:cNvPr>
                <p:cNvSpPr txBox="1"/>
                <p:nvPr/>
              </p:nvSpPr>
              <p:spPr>
                <a:xfrm>
                  <a:off x="6261149" y="1139184"/>
                  <a:ext cx="1732953" cy="421977"/>
                </a:xfrm>
                <a:prstGeom prst="rect">
                  <a:avLst/>
                </a:prstGeom>
                <a:noFill/>
              </p:spPr>
              <p:txBody>
                <a:bodyPr wrap="none" rtlCol="0">
                  <a:spAutoFit/>
                </a:bodyPr>
                <a:lstStyle/>
                <a:p>
                  <a:r>
                    <a:rPr lang="en-US" sz="1200" b="1" dirty="0"/>
                    <a:t>Realtime Session </a:t>
                  </a:r>
                </a:p>
              </p:txBody>
            </p:sp>
            <p:cxnSp>
              <p:nvCxnSpPr>
                <p:cNvPr id="21" name="Straight Arrow Connector 20">
                  <a:extLst>
                    <a:ext uri="{FF2B5EF4-FFF2-40B4-BE49-F238E27FC236}">
                      <a16:creationId xmlns:a16="http://schemas.microsoft.com/office/drawing/2014/main" id="{911912ED-1EB6-604C-5681-559A29C61BB6}"/>
                    </a:ext>
                  </a:extLst>
                </p:cNvPr>
                <p:cNvCxnSpPr/>
                <p:nvPr/>
              </p:nvCxnSpPr>
              <p:spPr>
                <a:xfrm>
                  <a:off x="7822771" y="1317792"/>
                  <a:ext cx="8490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31" name="Arrow: Down 30">
                <a:extLst>
                  <a:ext uri="{FF2B5EF4-FFF2-40B4-BE49-F238E27FC236}">
                    <a16:creationId xmlns:a16="http://schemas.microsoft.com/office/drawing/2014/main" id="{3F956B54-DA40-CD15-33BB-0F6C8698FC55}"/>
                  </a:ext>
                </a:extLst>
              </p:cNvPr>
              <p:cNvSpPr/>
              <p:nvPr/>
            </p:nvSpPr>
            <p:spPr>
              <a:xfrm>
                <a:off x="2529870" y="5661772"/>
                <a:ext cx="332436" cy="372641"/>
              </a:xfrm>
              <a:prstGeom prst="downArrow">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4">
                  <a:solidFill>
                    <a:schemeClr val="tx1"/>
                  </a:solidFill>
                </a:endParaRPr>
              </a:p>
            </p:txBody>
          </p:sp>
        </p:grpSp>
        <p:sp>
          <p:nvSpPr>
            <p:cNvPr id="34" name="Arrow: Down 33">
              <a:extLst>
                <a:ext uri="{FF2B5EF4-FFF2-40B4-BE49-F238E27FC236}">
                  <a16:creationId xmlns:a16="http://schemas.microsoft.com/office/drawing/2014/main" id="{15C90B00-8107-B686-6378-B550A21C2CE9}"/>
                </a:ext>
              </a:extLst>
            </p:cNvPr>
            <p:cNvSpPr/>
            <p:nvPr/>
          </p:nvSpPr>
          <p:spPr>
            <a:xfrm>
              <a:off x="1470244" y="2433068"/>
              <a:ext cx="332436" cy="372641"/>
            </a:xfrm>
            <a:prstGeom prst="downArrow">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4">
                <a:solidFill>
                  <a:schemeClr val="tx1"/>
                </a:solidFill>
              </a:endParaRPr>
            </a:p>
          </p:txBody>
        </p:sp>
      </p:grpSp>
      <p:graphicFrame>
        <p:nvGraphicFramePr>
          <p:cNvPr id="35" name="Table 35">
            <a:extLst>
              <a:ext uri="{FF2B5EF4-FFF2-40B4-BE49-F238E27FC236}">
                <a16:creationId xmlns:a16="http://schemas.microsoft.com/office/drawing/2014/main" id="{8553E576-793B-CFD9-4B3B-6D224D1BC2C7}"/>
              </a:ext>
            </a:extLst>
          </p:cNvPr>
          <p:cNvGraphicFramePr>
            <a:graphicFrameLocks noGrp="1"/>
          </p:cNvGraphicFramePr>
          <p:nvPr>
            <p:extLst>
              <p:ext uri="{D42A27DB-BD31-4B8C-83A1-F6EECF244321}">
                <p14:modId xmlns:p14="http://schemas.microsoft.com/office/powerpoint/2010/main" val="2762446646"/>
              </p:ext>
            </p:extLst>
          </p:nvPr>
        </p:nvGraphicFramePr>
        <p:xfrm>
          <a:off x="544144" y="3504167"/>
          <a:ext cx="1731774" cy="1005840"/>
        </p:xfrm>
        <a:graphic>
          <a:graphicData uri="http://schemas.openxmlformats.org/drawingml/2006/table">
            <a:tbl>
              <a:tblPr firstRow="1" bandRow="1">
                <a:tableStyleId>{5C22544A-7EE6-4342-B048-85BDC9FD1C3A}</a:tableStyleId>
              </a:tblPr>
              <a:tblGrid>
                <a:gridCol w="865887">
                  <a:extLst>
                    <a:ext uri="{9D8B030D-6E8A-4147-A177-3AD203B41FA5}">
                      <a16:colId xmlns:a16="http://schemas.microsoft.com/office/drawing/2014/main" val="3037913267"/>
                    </a:ext>
                  </a:extLst>
                </a:gridCol>
                <a:gridCol w="865887">
                  <a:extLst>
                    <a:ext uri="{9D8B030D-6E8A-4147-A177-3AD203B41FA5}">
                      <a16:colId xmlns:a16="http://schemas.microsoft.com/office/drawing/2014/main" val="2664797408"/>
                    </a:ext>
                  </a:extLst>
                </a:gridCol>
              </a:tblGrid>
              <a:tr h="251460">
                <a:tc>
                  <a:txBody>
                    <a:bodyPr/>
                    <a:lstStyle/>
                    <a:p>
                      <a:pPr algn="ctr"/>
                      <a:r>
                        <a:rPr lang="en-US" sz="1200" b="1" dirty="0">
                          <a:solidFill>
                            <a:schemeClr val="tx1"/>
                          </a:solidFill>
                        </a:rPr>
                        <a:t>Product ID</a:t>
                      </a:r>
                      <a:endParaRPr lang="en-US" sz="12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rPr>
                        <a:t>Score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18216274"/>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P123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rPr>
                        <a:t>0.41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49158104"/>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P2341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rPr>
                        <a:t>0.02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10240084"/>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P296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rPr>
                        <a:t>0.55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64589618"/>
                  </a:ext>
                </a:extLst>
              </a:tr>
            </a:tbl>
          </a:graphicData>
        </a:graphic>
      </p:graphicFrame>
      <p:sp>
        <p:nvSpPr>
          <p:cNvPr id="36" name="TextBox 35">
            <a:extLst>
              <a:ext uri="{FF2B5EF4-FFF2-40B4-BE49-F238E27FC236}">
                <a16:creationId xmlns:a16="http://schemas.microsoft.com/office/drawing/2014/main" id="{BB7CA74F-A583-1485-D4F6-CCA30348AC60}"/>
              </a:ext>
            </a:extLst>
          </p:cNvPr>
          <p:cNvSpPr txBox="1"/>
          <p:nvPr/>
        </p:nvSpPr>
        <p:spPr>
          <a:xfrm>
            <a:off x="410045" y="3203408"/>
            <a:ext cx="1999971" cy="307777"/>
          </a:xfrm>
          <a:prstGeom prst="rect">
            <a:avLst/>
          </a:prstGeom>
          <a:noFill/>
        </p:spPr>
        <p:txBody>
          <a:bodyPr wrap="none" rtlCol="0">
            <a:spAutoFit/>
          </a:bodyPr>
          <a:lstStyle/>
          <a:p>
            <a:r>
              <a:rPr lang="en-US" sz="1400" b="1" dirty="0"/>
              <a:t>Recommended Products</a:t>
            </a:r>
          </a:p>
        </p:txBody>
      </p:sp>
      <p:pic>
        <p:nvPicPr>
          <p:cNvPr id="5" name="Picture 4" descr="Table&#10;&#10;Description automatically generated">
            <a:extLst>
              <a:ext uri="{FF2B5EF4-FFF2-40B4-BE49-F238E27FC236}">
                <a16:creationId xmlns:a16="http://schemas.microsoft.com/office/drawing/2014/main" id="{58AFB243-12A8-6033-72D8-553ABE10A3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3037" y="902798"/>
            <a:ext cx="6030963" cy="3919489"/>
          </a:xfrm>
          <a:prstGeom prst="rect">
            <a:avLst/>
          </a:prstGeom>
        </p:spPr>
      </p:pic>
      <p:cxnSp>
        <p:nvCxnSpPr>
          <p:cNvPr id="11" name="Straight Connector 10">
            <a:extLst>
              <a:ext uri="{FF2B5EF4-FFF2-40B4-BE49-F238E27FC236}">
                <a16:creationId xmlns:a16="http://schemas.microsoft.com/office/drawing/2014/main" id="{E00A03D4-5A44-E606-A302-B45E0C8DE357}"/>
              </a:ext>
            </a:extLst>
          </p:cNvPr>
          <p:cNvCxnSpPr/>
          <p:nvPr/>
        </p:nvCxnSpPr>
        <p:spPr>
          <a:xfrm>
            <a:off x="3031767" y="192876"/>
            <a:ext cx="0" cy="49506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BD8DF7A-74B9-479A-8B36-3D9887FC782D}"/>
              </a:ext>
            </a:extLst>
          </p:cNvPr>
          <p:cNvSpPr txBox="1"/>
          <p:nvPr/>
        </p:nvSpPr>
        <p:spPr>
          <a:xfrm>
            <a:off x="-2467" y="142008"/>
            <a:ext cx="3212653" cy="369332"/>
          </a:xfrm>
          <a:prstGeom prst="rect">
            <a:avLst/>
          </a:prstGeom>
          <a:noFill/>
        </p:spPr>
        <p:txBody>
          <a:bodyPr wrap="square" rtlCol="0">
            <a:spAutoFit/>
          </a:bodyPr>
          <a:lstStyle/>
          <a:p>
            <a:pPr>
              <a:lnSpc>
                <a:spcPct val="100000"/>
              </a:lnSpc>
            </a:pPr>
            <a:r>
              <a:rPr lang="en-US" sz="1800" dirty="0">
                <a:solidFill>
                  <a:srgbClr val="F03782"/>
                </a:solidFill>
              </a:rPr>
              <a:t>Online Recommender systems</a:t>
            </a:r>
          </a:p>
        </p:txBody>
      </p:sp>
      <p:sp>
        <p:nvSpPr>
          <p:cNvPr id="23" name="TextBox 22">
            <a:extLst>
              <a:ext uri="{FF2B5EF4-FFF2-40B4-BE49-F238E27FC236}">
                <a16:creationId xmlns:a16="http://schemas.microsoft.com/office/drawing/2014/main" id="{F2C05E78-D79E-E800-B78F-8BFB902805A7}"/>
              </a:ext>
            </a:extLst>
          </p:cNvPr>
          <p:cNvSpPr txBox="1"/>
          <p:nvPr/>
        </p:nvSpPr>
        <p:spPr>
          <a:xfrm>
            <a:off x="3749058" y="180373"/>
            <a:ext cx="4175742" cy="369332"/>
          </a:xfrm>
          <a:prstGeom prst="rect">
            <a:avLst/>
          </a:prstGeom>
          <a:noFill/>
        </p:spPr>
        <p:txBody>
          <a:bodyPr wrap="square" rtlCol="0">
            <a:spAutoFit/>
          </a:bodyPr>
          <a:lstStyle/>
          <a:p>
            <a:pPr>
              <a:lnSpc>
                <a:spcPct val="100000"/>
              </a:lnSpc>
            </a:pPr>
            <a:r>
              <a:rPr lang="en-US" sz="1800" dirty="0">
                <a:solidFill>
                  <a:srgbClr val="F03782"/>
                </a:solidFill>
              </a:rPr>
              <a:t>Offline Recommender systems</a:t>
            </a:r>
          </a:p>
        </p:txBody>
      </p:sp>
      <p:grpSp>
        <p:nvGrpSpPr>
          <p:cNvPr id="9" name="Group 8">
            <a:extLst>
              <a:ext uri="{FF2B5EF4-FFF2-40B4-BE49-F238E27FC236}">
                <a16:creationId xmlns:a16="http://schemas.microsoft.com/office/drawing/2014/main" id="{ECD657CC-6910-43FA-A7D1-7189A7E6EFE2}"/>
              </a:ext>
            </a:extLst>
          </p:cNvPr>
          <p:cNvGrpSpPr/>
          <p:nvPr/>
        </p:nvGrpSpPr>
        <p:grpSpPr>
          <a:xfrm>
            <a:off x="-2467" y="630824"/>
            <a:ext cx="2754845" cy="2576932"/>
            <a:chOff x="-80694" y="861821"/>
            <a:chExt cx="3489187" cy="3925665"/>
          </a:xfrm>
        </p:grpSpPr>
        <p:grpSp>
          <p:nvGrpSpPr>
            <p:cNvPr id="24" name="Group 23">
              <a:extLst>
                <a:ext uri="{FF2B5EF4-FFF2-40B4-BE49-F238E27FC236}">
                  <a16:creationId xmlns:a16="http://schemas.microsoft.com/office/drawing/2014/main" id="{C0B3B319-048D-3EC3-DE43-BBF6FCBC61C5}"/>
                </a:ext>
              </a:extLst>
            </p:cNvPr>
            <p:cNvGrpSpPr/>
            <p:nvPr/>
          </p:nvGrpSpPr>
          <p:grpSpPr>
            <a:xfrm>
              <a:off x="-80694" y="861821"/>
              <a:ext cx="3489187" cy="3925665"/>
              <a:chOff x="1016803" y="2108748"/>
              <a:chExt cx="3489187" cy="3925665"/>
            </a:xfrm>
          </p:grpSpPr>
          <p:sp>
            <p:nvSpPr>
              <p:cNvPr id="27" name="TextBox 26">
                <a:extLst>
                  <a:ext uri="{FF2B5EF4-FFF2-40B4-BE49-F238E27FC236}">
                    <a16:creationId xmlns:a16="http://schemas.microsoft.com/office/drawing/2014/main" id="{EF6D556E-FA2C-1532-5323-5DCF4D1F2787}"/>
                  </a:ext>
                </a:extLst>
              </p:cNvPr>
              <p:cNvSpPr txBox="1"/>
              <p:nvPr/>
            </p:nvSpPr>
            <p:spPr>
              <a:xfrm>
                <a:off x="1879556" y="2108748"/>
                <a:ext cx="2042650" cy="468864"/>
              </a:xfrm>
              <a:prstGeom prst="rect">
                <a:avLst/>
              </a:prstGeom>
              <a:noFill/>
            </p:spPr>
            <p:txBody>
              <a:bodyPr wrap="none" rtlCol="0">
                <a:spAutoFit/>
              </a:bodyPr>
              <a:lstStyle/>
              <a:p>
                <a:r>
                  <a:rPr lang="en-US" sz="1400" b="1" dirty="0"/>
                  <a:t>Session based Data</a:t>
                </a:r>
              </a:p>
            </p:txBody>
          </p:sp>
          <p:sp>
            <p:nvSpPr>
              <p:cNvPr id="28" name="Rectangle: Rounded Corners 27">
                <a:extLst>
                  <a:ext uri="{FF2B5EF4-FFF2-40B4-BE49-F238E27FC236}">
                    <a16:creationId xmlns:a16="http://schemas.microsoft.com/office/drawing/2014/main" id="{3B6676D0-14DB-0104-9CFD-E4F51F03C2E3}"/>
                  </a:ext>
                </a:extLst>
              </p:cNvPr>
              <p:cNvSpPr/>
              <p:nvPr/>
            </p:nvSpPr>
            <p:spPr>
              <a:xfrm>
                <a:off x="1709120" y="4110167"/>
                <a:ext cx="2219816" cy="1485802"/>
              </a:xfrm>
              <a:prstGeom prst="roundRect">
                <a:avLst>
                  <a:gd name="adj" fmla="val 0"/>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cs typeface="Calibri"/>
                  </a:rPr>
                  <a:t>NISER</a:t>
                </a:r>
              </a:p>
              <a:p>
                <a:pPr algn="ctr"/>
                <a:r>
                  <a:rPr lang="en-US" sz="1200" dirty="0">
                    <a:solidFill>
                      <a:schemeClr val="bg1"/>
                    </a:solidFill>
                    <a:cs typeface="Calibri"/>
                  </a:rPr>
                  <a:t>(A session-based recommender model based on GNN)</a:t>
                </a:r>
                <a:endParaRPr lang="en-US" sz="1200" dirty="0">
                  <a:solidFill>
                    <a:schemeClr val="bg1"/>
                  </a:solidFill>
                </a:endParaRPr>
              </a:p>
            </p:txBody>
          </p:sp>
          <p:grpSp>
            <p:nvGrpSpPr>
              <p:cNvPr id="29" name="Group 28">
                <a:extLst>
                  <a:ext uri="{FF2B5EF4-FFF2-40B4-BE49-F238E27FC236}">
                    <a16:creationId xmlns:a16="http://schemas.microsoft.com/office/drawing/2014/main" id="{45DE184B-6575-6FFC-BCB8-11E55C431D7B}"/>
                  </a:ext>
                </a:extLst>
              </p:cNvPr>
              <p:cNvGrpSpPr/>
              <p:nvPr/>
            </p:nvGrpSpPr>
            <p:grpSpPr>
              <a:xfrm>
                <a:off x="1016803" y="2472927"/>
                <a:ext cx="3489187" cy="1235405"/>
                <a:chOff x="5869388" y="1139184"/>
                <a:chExt cx="3489187" cy="1235405"/>
              </a:xfrm>
            </p:grpSpPr>
            <p:sp>
              <p:nvSpPr>
                <p:cNvPr id="32" name="Arrow: Right 31">
                  <a:extLst>
                    <a:ext uri="{FF2B5EF4-FFF2-40B4-BE49-F238E27FC236}">
                      <a16:creationId xmlns:a16="http://schemas.microsoft.com/office/drawing/2014/main" id="{AB43665A-FE29-D0F9-827C-DE41C2418B58}"/>
                    </a:ext>
                  </a:extLst>
                </p:cNvPr>
                <p:cNvSpPr/>
                <p:nvPr/>
              </p:nvSpPr>
              <p:spPr>
                <a:xfrm>
                  <a:off x="6418129" y="1542399"/>
                  <a:ext cx="203575" cy="277590"/>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4">
                    <a:solidFill>
                      <a:schemeClr val="tx1"/>
                    </a:solidFill>
                  </a:endParaRPr>
                </a:p>
              </p:txBody>
            </p:sp>
            <p:sp>
              <p:nvSpPr>
                <p:cNvPr id="33" name="TextBox 32">
                  <a:extLst>
                    <a:ext uri="{FF2B5EF4-FFF2-40B4-BE49-F238E27FC236}">
                      <a16:creationId xmlns:a16="http://schemas.microsoft.com/office/drawing/2014/main" id="{6E5D1399-42A2-1774-FA66-EA93E7A2E2F6}"/>
                    </a:ext>
                  </a:extLst>
                </p:cNvPr>
                <p:cNvSpPr txBox="1"/>
                <p:nvPr/>
              </p:nvSpPr>
              <p:spPr>
                <a:xfrm>
                  <a:off x="5950082" y="1905725"/>
                  <a:ext cx="3347174" cy="468864"/>
                </a:xfrm>
                <a:prstGeom prst="rect">
                  <a:avLst/>
                </a:prstGeom>
                <a:noFill/>
              </p:spPr>
              <p:txBody>
                <a:bodyPr wrap="square" rtlCol="0">
                  <a:spAutoFit/>
                </a:bodyPr>
                <a:lstStyle/>
                <a:p>
                  <a:r>
                    <a:rPr lang="en-US" sz="1400" dirty="0"/>
                    <a:t>Product IDs </a:t>
                  </a:r>
                  <a:r>
                    <a:rPr lang="en-US" sz="1400" b="1" dirty="0"/>
                    <a:t>clicked</a:t>
                  </a:r>
                  <a:r>
                    <a:rPr lang="en-US" sz="1400" dirty="0"/>
                    <a:t>/viewed</a:t>
                  </a:r>
                </a:p>
              </p:txBody>
            </p:sp>
            <p:sp>
              <p:nvSpPr>
                <p:cNvPr id="37" name="TextBox 36">
                  <a:extLst>
                    <a:ext uri="{FF2B5EF4-FFF2-40B4-BE49-F238E27FC236}">
                      <a16:creationId xmlns:a16="http://schemas.microsoft.com/office/drawing/2014/main" id="{BABA6F47-6E28-A5EC-64DA-3A9660624950}"/>
                    </a:ext>
                  </a:extLst>
                </p:cNvPr>
                <p:cNvSpPr txBox="1"/>
                <p:nvPr/>
              </p:nvSpPr>
              <p:spPr>
                <a:xfrm>
                  <a:off x="5869388" y="1490549"/>
                  <a:ext cx="605331" cy="421977"/>
                </a:xfrm>
                <a:prstGeom prst="rect">
                  <a:avLst/>
                </a:prstGeom>
                <a:noFill/>
              </p:spPr>
              <p:txBody>
                <a:bodyPr wrap="square" rtlCol="0">
                  <a:spAutoFit/>
                </a:bodyPr>
                <a:lstStyle/>
                <a:p>
                  <a:r>
                    <a:rPr lang="en-US" sz="1200" dirty="0"/>
                    <a:t>P23</a:t>
                  </a:r>
                </a:p>
              </p:txBody>
            </p:sp>
            <p:sp>
              <p:nvSpPr>
                <p:cNvPr id="38" name="TextBox 37">
                  <a:extLst>
                    <a:ext uri="{FF2B5EF4-FFF2-40B4-BE49-F238E27FC236}">
                      <a16:creationId xmlns:a16="http://schemas.microsoft.com/office/drawing/2014/main" id="{D6CCFDFF-9214-6D0D-B5CA-1A3A7973707A}"/>
                    </a:ext>
                  </a:extLst>
                </p:cNvPr>
                <p:cNvSpPr txBox="1"/>
                <p:nvPr/>
              </p:nvSpPr>
              <p:spPr>
                <a:xfrm>
                  <a:off x="6620802" y="1490550"/>
                  <a:ext cx="740728" cy="421977"/>
                </a:xfrm>
                <a:prstGeom prst="rect">
                  <a:avLst/>
                </a:prstGeom>
                <a:noFill/>
              </p:spPr>
              <p:txBody>
                <a:bodyPr wrap="square" rtlCol="0">
                  <a:spAutoFit/>
                </a:bodyPr>
                <a:lstStyle/>
                <a:p>
                  <a:r>
                    <a:rPr lang="en-US" sz="1200" dirty="0"/>
                    <a:t>P191</a:t>
                  </a:r>
                </a:p>
              </p:txBody>
            </p:sp>
            <p:sp>
              <p:nvSpPr>
                <p:cNvPr id="39" name="TextBox 38">
                  <a:extLst>
                    <a:ext uri="{FF2B5EF4-FFF2-40B4-BE49-F238E27FC236}">
                      <a16:creationId xmlns:a16="http://schemas.microsoft.com/office/drawing/2014/main" id="{C0B28308-5385-3866-F95A-AC3295AA2DF4}"/>
                    </a:ext>
                  </a:extLst>
                </p:cNvPr>
                <p:cNvSpPr txBox="1"/>
                <p:nvPr/>
              </p:nvSpPr>
              <p:spPr>
                <a:xfrm>
                  <a:off x="7438838" y="1492420"/>
                  <a:ext cx="772007" cy="421977"/>
                </a:xfrm>
                <a:prstGeom prst="rect">
                  <a:avLst/>
                </a:prstGeom>
                <a:noFill/>
              </p:spPr>
              <p:txBody>
                <a:bodyPr wrap="none" rtlCol="0">
                  <a:spAutoFit/>
                </a:bodyPr>
                <a:lstStyle/>
                <a:p>
                  <a:r>
                    <a:rPr lang="en-US" sz="1200" dirty="0"/>
                    <a:t>P1055</a:t>
                  </a:r>
                </a:p>
              </p:txBody>
            </p:sp>
            <p:sp>
              <p:nvSpPr>
                <p:cNvPr id="40" name="Arrow: Right 39">
                  <a:extLst>
                    <a:ext uri="{FF2B5EF4-FFF2-40B4-BE49-F238E27FC236}">
                      <a16:creationId xmlns:a16="http://schemas.microsoft.com/office/drawing/2014/main" id="{EB32686B-24CF-D80F-74DF-0CE0AF09A228}"/>
                    </a:ext>
                  </a:extLst>
                </p:cNvPr>
                <p:cNvSpPr/>
                <p:nvPr/>
              </p:nvSpPr>
              <p:spPr>
                <a:xfrm>
                  <a:off x="7221103" y="1551006"/>
                  <a:ext cx="280857" cy="294265"/>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
              <p:nvSpPr>
                <p:cNvPr id="41" name="Arrow: Right 40">
                  <a:extLst>
                    <a:ext uri="{FF2B5EF4-FFF2-40B4-BE49-F238E27FC236}">
                      <a16:creationId xmlns:a16="http://schemas.microsoft.com/office/drawing/2014/main" id="{17E6E3D0-22D1-DF4F-6B5C-7A6A8DA03A0B}"/>
                    </a:ext>
                  </a:extLst>
                </p:cNvPr>
                <p:cNvSpPr/>
                <p:nvPr/>
              </p:nvSpPr>
              <p:spPr>
                <a:xfrm>
                  <a:off x="8132235" y="1572871"/>
                  <a:ext cx="282217" cy="236428"/>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4">
                    <a:solidFill>
                      <a:schemeClr val="tx1"/>
                    </a:solidFill>
                  </a:endParaRPr>
                </a:p>
              </p:txBody>
            </p:sp>
            <p:sp>
              <p:nvSpPr>
                <p:cNvPr id="42" name="TextBox 41">
                  <a:extLst>
                    <a:ext uri="{FF2B5EF4-FFF2-40B4-BE49-F238E27FC236}">
                      <a16:creationId xmlns:a16="http://schemas.microsoft.com/office/drawing/2014/main" id="{5E627071-7400-2306-02E7-3F2580429108}"/>
                    </a:ext>
                  </a:extLst>
                </p:cNvPr>
                <p:cNvSpPr txBox="1"/>
                <p:nvPr/>
              </p:nvSpPr>
              <p:spPr>
                <a:xfrm>
                  <a:off x="8338258" y="1490552"/>
                  <a:ext cx="484763" cy="421977"/>
                </a:xfrm>
                <a:prstGeom prst="rect">
                  <a:avLst/>
                </a:prstGeom>
                <a:noFill/>
              </p:spPr>
              <p:txBody>
                <a:bodyPr wrap="square" rtlCol="0">
                  <a:spAutoFit/>
                </a:bodyPr>
                <a:lstStyle/>
                <a:p>
                  <a:r>
                    <a:rPr lang="en-US" sz="1200" dirty="0"/>
                    <a:t>P5</a:t>
                  </a:r>
                </a:p>
              </p:txBody>
            </p:sp>
            <p:sp>
              <p:nvSpPr>
                <p:cNvPr id="43" name="Arrow: Right 42">
                  <a:extLst>
                    <a:ext uri="{FF2B5EF4-FFF2-40B4-BE49-F238E27FC236}">
                      <a16:creationId xmlns:a16="http://schemas.microsoft.com/office/drawing/2014/main" id="{9472A9B7-B0E0-2FEE-0EEF-477B57C21AAE}"/>
                    </a:ext>
                  </a:extLst>
                </p:cNvPr>
                <p:cNvSpPr/>
                <p:nvPr/>
              </p:nvSpPr>
              <p:spPr>
                <a:xfrm>
                  <a:off x="8767886" y="1569019"/>
                  <a:ext cx="258495" cy="259221"/>
                </a:xfrm>
                <a:prstGeom prst="rightArrow">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4">
                    <a:solidFill>
                      <a:schemeClr val="tx1"/>
                    </a:solidFill>
                  </a:endParaRPr>
                </a:p>
              </p:txBody>
            </p:sp>
            <p:sp>
              <p:nvSpPr>
                <p:cNvPr id="44" name="TextBox 43">
                  <a:extLst>
                    <a:ext uri="{FF2B5EF4-FFF2-40B4-BE49-F238E27FC236}">
                      <a16:creationId xmlns:a16="http://schemas.microsoft.com/office/drawing/2014/main" id="{4747F60B-259B-A118-3FA1-5C9615546820}"/>
                    </a:ext>
                  </a:extLst>
                </p:cNvPr>
                <p:cNvSpPr txBox="1"/>
                <p:nvPr/>
              </p:nvSpPr>
              <p:spPr>
                <a:xfrm>
                  <a:off x="9001212" y="1460579"/>
                  <a:ext cx="357363" cy="468864"/>
                </a:xfrm>
                <a:prstGeom prst="rect">
                  <a:avLst/>
                </a:prstGeom>
                <a:noFill/>
              </p:spPr>
              <p:txBody>
                <a:bodyPr wrap="none" rtlCol="0">
                  <a:spAutoFit/>
                </a:bodyPr>
                <a:lstStyle/>
                <a:p>
                  <a:r>
                    <a:rPr lang="en-US" sz="1400" dirty="0"/>
                    <a:t>?</a:t>
                  </a:r>
                </a:p>
              </p:txBody>
            </p:sp>
            <p:sp>
              <p:nvSpPr>
                <p:cNvPr id="45" name="TextBox 44">
                  <a:extLst>
                    <a:ext uri="{FF2B5EF4-FFF2-40B4-BE49-F238E27FC236}">
                      <a16:creationId xmlns:a16="http://schemas.microsoft.com/office/drawing/2014/main" id="{CB4006EA-1C6D-C7AF-0175-EB189B4AC03D}"/>
                    </a:ext>
                  </a:extLst>
                </p:cNvPr>
                <p:cNvSpPr txBox="1"/>
                <p:nvPr/>
              </p:nvSpPr>
              <p:spPr>
                <a:xfrm>
                  <a:off x="6261149" y="1139184"/>
                  <a:ext cx="1732953" cy="421977"/>
                </a:xfrm>
                <a:prstGeom prst="rect">
                  <a:avLst/>
                </a:prstGeom>
                <a:noFill/>
              </p:spPr>
              <p:txBody>
                <a:bodyPr wrap="none" rtlCol="0">
                  <a:spAutoFit/>
                </a:bodyPr>
                <a:lstStyle/>
                <a:p>
                  <a:r>
                    <a:rPr lang="en-US" sz="1200" b="1" dirty="0"/>
                    <a:t>Realtime Session </a:t>
                  </a:r>
                </a:p>
              </p:txBody>
            </p:sp>
            <p:cxnSp>
              <p:nvCxnSpPr>
                <p:cNvPr id="46" name="Straight Arrow Connector 45">
                  <a:extLst>
                    <a:ext uri="{FF2B5EF4-FFF2-40B4-BE49-F238E27FC236}">
                      <a16:creationId xmlns:a16="http://schemas.microsoft.com/office/drawing/2014/main" id="{8146C93E-CD39-C412-4271-11EC6DEFA237}"/>
                    </a:ext>
                  </a:extLst>
                </p:cNvPr>
                <p:cNvCxnSpPr/>
                <p:nvPr/>
              </p:nvCxnSpPr>
              <p:spPr>
                <a:xfrm>
                  <a:off x="7822771" y="1317792"/>
                  <a:ext cx="8490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30" name="Arrow: Down 29">
                <a:extLst>
                  <a:ext uri="{FF2B5EF4-FFF2-40B4-BE49-F238E27FC236}">
                    <a16:creationId xmlns:a16="http://schemas.microsoft.com/office/drawing/2014/main" id="{92777F79-8A08-BE06-CF90-7E7B978C2671}"/>
                  </a:ext>
                </a:extLst>
              </p:cNvPr>
              <p:cNvSpPr/>
              <p:nvPr/>
            </p:nvSpPr>
            <p:spPr>
              <a:xfrm>
                <a:off x="2529870" y="5661772"/>
                <a:ext cx="332436" cy="372641"/>
              </a:xfrm>
              <a:prstGeom prst="downArrow">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4">
                  <a:solidFill>
                    <a:schemeClr val="tx1"/>
                  </a:solidFill>
                </a:endParaRPr>
              </a:p>
            </p:txBody>
          </p:sp>
        </p:grpSp>
        <p:sp>
          <p:nvSpPr>
            <p:cNvPr id="26" name="Arrow: Down 25">
              <a:extLst>
                <a:ext uri="{FF2B5EF4-FFF2-40B4-BE49-F238E27FC236}">
                  <a16:creationId xmlns:a16="http://schemas.microsoft.com/office/drawing/2014/main" id="{3C17F331-52FD-DEEE-F36B-9EFDD54E0023}"/>
                </a:ext>
              </a:extLst>
            </p:cNvPr>
            <p:cNvSpPr/>
            <p:nvPr/>
          </p:nvSpPr>
          <p:spPr>
            <a:xfrm>
              <a:off x="1470244" y="2433068"/>
              <a:ext cx="332436" cy="372641"/>
            </a:xfrm>
            <a:prstGeom prst="downArrow">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4">
                <a:solidFill>
                  <a:schemeClr val="tx1"/>
                </a:solidFill>
              </a:endParaRPr>
            </a:p>
          </p:txBody>
        </p:sp>
      </p:grpSp>
      <p:graphicFrame>
        <p:nvGraphicFramePr>
          <p:cNvPr id="47" name="Table 35">
            <a:extLst>
              <a:ext uri="{FF2B5EF4-FFF2-40B4-BE49-F238E27FC236}">
                <a16:creationId xmlns:a16="http://schemas.microsoft.com/office/drawing/2014/main" id="{EFF4D6DC-C719-A5A8-9247-B7860B32DC99}"/>
              </a:ext>
            </a:extLst>
          </p:cNvPr>
          <p:cNvGraphicFramePr>
            <a:graphicFrameLocks noGrp="1"/>
          </p:cNvGraphicFramePr>
          <p:nvPr>
            <p:extLst>
              <p:ext uri="{D42A27DB-BD31-4B8C-83A1-F6EECF244321}">
                <p14:modId xmlns:p14="http://schemas.microsoft.com/office/powerpoint/2010/main" val="2762446646"/>
              </p:ext>
            </p:extLst>
          </p:nvPr>
        </p:nvGraphicFramePr>
        <p:xfrm>
          <a:off x="544143" y="3501498"/>
          <a:ext cx="1731774" cy="1005840"/>
        </p:xfrm>
        <a:graphic>
          <a:graphicData uri="http://schemas.openxmlformats.org/drawingml/2006/table">
            <a:tbl>
              <a:tblPr firstRow="1" bandRow="1">
                <a:tableStyleId>{5C22544A-7EE6-4342-B048-85BDC9FD1C3A}</a:tableStyleId>
              </a:tblPr>
              <a:tblGrid>
                <a:gridCol w="865887">
                  <a:extLst>
                    <a:ext uri="{9D8B030D-6E8A-4147-A177-3AD203B41FA5}">
                      <a16:colId xmlns:a16="http://schemas.microsoft.com/office/drawing/2014/main" val="3037913267"/>
                    </a:ext>
                  </a:extLst>
                </a:gridCol>
                <a:gridCol w="865887">
                  <a:extLst>
                    <a:ext uri="{9D8B030D-6E8A-4147-A177-3AD203B41FA5}">
                      <a16:colId xmlns:a16="http://schemas.microsoft.com/office/drawing/2014/main" val="2664797408"/>
                    </a:ext>
                  </a:extLst>
                </a:gridCol>
              </a:tblGrid>
              <a:tr h="251460">
                <a:tc>
                  <a:txBody>
                    <a:bodyPr/>
                    <a:lstStyle/>
                    <a:p>
                      <a:pPr algn="ctr"/>
                      <a:r>
                        <a:rPr lang="en-US" sz="1200" b="1" dirty="0">
                          <a:solidFill>
                            <a:schemeClr val="tx1"/>
                          </a:solidFill>
                        </a:rPr>
                        <a:t>Product ID</a:t>
                      </a:r>
                      <a:endParaRPr lang="en-US" sz="12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rPr>
                        <a:t>Score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18216274"/>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P123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rPr>
                        <a:t>0.41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49158104"/>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P2341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rPr>
                        <a:t>0.02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10240084"/>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P296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200" dirty="0">
                          <a:solidFill>
                            <a:schemeClr val="tx1"/>
                          </a:solidFill>
                        </a:rPr>
                        <a:t>0.55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64589618"/>
                  </a:ext>
                </a:extLst>
              </a:tr>
            </a:tbl>
          </a:graphicData>
        </a:graphic>
      </p:graphicFrame>
      <p:sp>
        <p:nvSpPr>
          <p:cNvPr id="48" name="TextBox 47">
            <a:extLst>
              <a:ext uri="{FF2B5EF4-FFF2-40B4-BE49-F238E27FC236}">
                <a16:creationId xmlns:a16="http://schemas.microsoft.com/office/drawing/2014/main" id="{4D4373B6-7E07-E527-D890-566B1300C5B1}"/>
              </a:ext>
            </a:extLst>
          </p:cNvPr>
          <p:cNvSpPr txBox="1"/>
          <p:nvPr/>
        </p:nvSpPr>
        <p:spPr>
          <a:xfrm>
            <a:off x="410044" y="3200739"/>
            <a:ext cx="1999971" cy="307777"/>
          </a:xfrm>
          <a:prstGeom prst="rect">
            <a:avLst/>
          </a:prstGeom>
          <a:noFill/>
        </p:spPr>
        <p:txBody>
          <a:bodyPr wrap="none" rtlCol="0">
            <a:spAutoFit/>
          </a:bodyPr>
          <a:lstStyle/>
          <a:p>
            <a:r>
              <a:rPr lang="en-US" sz="1400" b="1" dirty="0"/>
              <a:t>Recommended Products</a:t>
            </a:r>
          </a:p>
        </p:txBody>
      </p:sp>
      <p:pic>
        <p:nvPicPr>
          <p:cNvPr id="49" name="Picture 48" descr="Table&#10;&#10;Description automatically generated">
            <a:extLst>
              <a:ext uri="{FF2B5EF4-FFF2-40B4-BE49-F238E27FC236}">
                <a16:creationId xmlns:a16="http://schemas.microsoft.com/office/drawing/2014/main" id="{7CD83B94-E8E6-145F-E19A-8E9AC2B97D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3036" y="902798"/>
            <a:ext cx="6030963" cy="3919489"/>
          </a:xfrm>
          <a:prstGeom prst="rect">
            <a:avLst/>
          </a:prstGeom>
        </p:spPr>
      </p:pic>
      <p:cxnSp>
        <p:nvCxnSpPr>
          <p:cNvPr id="50" name="Straight Connector 49">
            <a:extLst>
              <a:ext uri="{FF2B5EF4-FFF2-40B4-BE49-F238E27FC236}">
                <a16:creationId xmlns:a16="http://schemas.microsoft.com/office/drawing/2014/main" id="{48AD8B76-B5AC-F210-0569-907E057483E3}"/>
              </a:ext>
            </a:extLst>
          </p:cNvPr>
          <p:cNvCxnSpPr/>
          <p:nvPr/>
        </p:nvCxnSpPr>
        <p:spPr>
          <a:xfrm>
            <a:off x="3031766" y="192876"/>
            <a:ext cx="0" cy="495062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32890301-E850-C2FD-15CD-FFEE030CDB06}"/>
              </a:ext>
            </a:extLst>
          </p:cNvPr>
          <p:cNvSpPr txBox="1"/>
          <p:nvPr/>
        </p:nvSpPr>
        <p:spPr>
          <a:xfrm>
            <a:off x="3749057" y="180373"/>
            <a:ext cx="4175742" cy="369332"/>
          </a:xfrm>
          <a:prstGeom prst="rect">
            <a:avLst/>
          </a:prstGeom>
          <a:noFill/>
        </p:spPr>
        <p:txBody>
          <a:bodyPr wrap="square" rtlCol="0">
            <a:spAutoFit/>
          </a:bodyPr>
          <a:lstStyle/>
          <a:p>
            <a:pPr>
              <a:lnSpc>
                <a:spcPct val="100000"/>
              </a:lnSpc>
            </a:pPr>
            <a:r>
              <a:rPr lang="en-US" sz="1800" dirty="0">
                <a:solidFill>
                  <a:srgbClr val="F03782"/>
                </a:solidFill>
              </a:rPr>
              <a:t>Offline Recommender systems</a:t>
            </a:r>
          </a:p>
        </p:txBody>
      </p:sp>
    </p:spTree>
    <p:custDataLst>
      <p:tags r:id="rId1"/>
    </p:custDataLst>
    <p:extLst>
      <p:ext uri="{BB962C8B-B14F-4D97-AF65-F5344CB8AC3E}">
        <p14:creationId xmlns:p14="http://schemas.microsoft.com/office/powerpoint/2010/main" val="1992621398"/>
      </p:ext>
    </p:extLst>
  </p:cSld>
  <p:clrMapOvr>
    <a:masterClrMapping/>
  </p:clrMapOvr>
  <mc:AlternateContent xmlns:mc="http://schemas.openxmlformats.org/markup-compatibility/2006" xmlns:p14="http://schemas.microsoft.com/office/powerpoint/2010/main">
    <mc:Choice Requires="p14">
      <p:transition spd="slow" p14:dur="2000" advTm="40293"/>
    </mc:Choice>
    <mc:Fallback xmlns="">
      <p:transition spd="slow" advTm="402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200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nodeType="withEffect">
                                  <p:stCondLst>
                                    <p:cond delay="2000"/>
                                  </p:stCondLst>
                                  <p:childTnLst>
                                    <p:set>
                                      <p:cBhvr>
                                        <p:cTn id="16" dur="1" fill="hold">
                                          <p:stCondLst>
                                            <p:cond delay="0"/>
                                          </p:stCondLst>
                                        </p:cTn>
                                        <p:tgtEl>
                                          <p:spTgt spid="50"/>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ylinder 5">
            <a:extLst>
              <a:ext uri="{FF2B5EF4-FFF2-40B4-BE49-F238E27FC236}">
                <a16:creationId xmlns:a16="http://schemas.microsoft.com/office/drawing/2014/main" id="{14F06576-01AD-B91F-AA6A-8B7AC2DE7BBF}"/>
              </a:ext>
            </a:extLst>
          </p:cNvPr>
          <p:cNvSpPr/>
          <p:nvPr/>
        </p:nvSpPr>
        <p:spPr>
          <a:xfrm>
            <a:off x="555308" y="3796008"/>
            <a:ext cx="1603631" cy="861229"/>
          </a:xfrm>
          <a:prstGeom prst="can">
            <a:avLst>
              <a:gd name="adj" fmla="val 17471"/>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Precomputed Recommendations</a:t>
            </a:r>
          </a:p>
        </p:txBody>
      </p:sp>
      <p:cxnSp>
        <p:nvCxnSpPr>
          <p:cNvPr id="7" name="Straight Arrow Connector 6">
            <a:extLst>
              <a:ext uri="{FF2B5EF4-FFF2-40B4-BE49-F238E27FC236}">
                <a16:creationId xmlns:a16="http://schemas.microsoft.com/office/drawing/2014/main" id="{3F532160-25B6-A138-1D09-01B9ECEFCF43}"/>
              </a:ext>
            </a:extLst>
          </p:cNvPr>
          <p:cNvCxnSpPr>
            <a:cxnSpLocks/>
          </p:cNvCxnSpPr>
          <p:nvPr/>
        </p:nvCxnSpPr>
        <p:spPr>
          <a:xfrm flipH="1" flipV="1">
            <a:off x="2070488" y="4156250"/>
            <a:ext cx="1627871" cy="671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3D6AB334-44A6-91E0-D21E-3F5785242B07}"/>
              </a:ext>
            </a:extLst>
          </p:cNvPr>
          <p:cNvSpPr/>
          <p:nvPr/>
        </p:nvSpPr>
        <p:spPr>
          <a:xfrm>
            <a:off x="3654351" y="3732828"/>
            <a:ext cx="2216337" cy="909178"/>
          </a:xfrm>
          <a:prstGeom prst="ellipse">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white"/>
                </a:solidFill>
                <a:latin typeface="Calibri" panose="020F0502020204030204"/>
              </a:rPr>
              <a:t>Recommendations</a:t>
            </a:r>
          </a:p>
          <a:p>
            <a:pPr algn="ctr" defTabSz="685800"/>
            <a:r>
              <a:rPr lang="en-US" sz="1350" dirty="0">
                <a:solidFill>
                  <a:prstClr val="white"/>
                </a:solidFill>
                <a:latin typeface="Calibri" panose="020F0502020204030204"/>
              </a:rPr>
              <a:t>Filtering and Merging</a:t>
            </a:r>
          </a:p>
        </p:txBody>
      </p:sp>
      <p:sp>
        <p:nvSpPr>
          <p:cNvPr id="9" name="Rectangle 8">
            <a:extLst>
              <a:ext uri="{FF2B5EF4-FFF2-40B4-BE49-F238E27FC236}">
                <a16:creationId xmlns:a16="http://schemas.microsoft.com/office/drawing/2014/main" id="{CB4D6102-10FF-D5D2-3531-23E6E921E443}"/>
              </a:ext>
            </a:extLst>
          </p:cNvPr>
          <p:cNvSpPr/>
          <p:nvPr/>
        </p:nvSpPr>
        <p:spPr>
          <a:xfrm>
            <a:off x="302272" y="2652349"/>
            <a:ext cx="2206064" cy="548603"/>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500" b="1" dirty="0">
                <a:solidFill>
                  <a:prstClr val="black"/>
                </a:solidFill>
                <a:latin typeface="Calibri" panose="020F0502020204030204"/>
              </a:rPr>
              <a:t> LightFM</a:t>
            </a:r>
          </a:p>
        </p:txBody>
      </p:sp>
      <p:sp>
        <p:nvSpPr>
          <p:cNvPr id="10" name="TextBox 9">
            <a:extLst>
              <a:ext uri="{FF2B5EF4-FFF2-40B4-BE49-F238E27FC236}">
                <a16:creationId xmlns:a16="http://schemas.microsoft.com/office/drawing/2014/main" id="{09D9DC85-1B68-D23D-35E4-17C7183B1EF1}"/>
              </a:ext>
            </a:extLst>
          </p:cNvPr>
          <p:cNvSpPr txBox="1"/>
          <p:nvPr/>
        </p:nvSpPr>
        <p:spPr>
          <a:xfrm>
            <a:off x="277378" y="1120279"/>
            <a:ext cx="2393027" cy="923330"/>
          </a:xfrm>
          <a:prstGeom prst="rect">
            <a:avLst/>
          </a:prstGeom>
          <a:noFill/>
          <a:ln w="12700">
            <a:solidFill>
              <a:schemeClr val="tx1"/>
            </a:solidFill>
          </a:ln>
        </p:spPr>
        <p:txBody>
          <a:bodyPr wrap="none" rtlCol="0">
            <a:spAutoFit/>
          </a:bodyPr>
          <a:lstStyle/>
          <a:p>
            <a:pPr algn="ctr" defTabSz="685800"/>
            <a:r>
              <a:rPr lang="en-US" sz="1350" b="1" dirty="0">
                <a:solidFill>
                  <a:prstClr val="black"/>
                </a:solidFill>
                <a:latin typeface="Calibri" panose="020F0502020204030204"/>
              </a:rPr>
              <a:t>Historical Data</a:t>
            </a:r>
          </a:p>
          <a:p>
            <a:pPr algn="ctr" defTabSz="685800"/>
            <a:r>
              <a:rPr lang="en-US" sz="1350" dirty="0">
                <a:solidFill>
                  <a:prstClr val="black"/>
                </a:solidFill>
                <a:latin typeface="Calibri" panose="020F0502020204030204"/>
              </a:rPr>
              <a:t>Customer-Product Interactions,</a:t>
            </a:r>
          </a:p>
          <a:p>
            <a:pPr algn="ctr" defTabSz="685800"/>
            <a:r>
              <a:rPr lang="en-US" sz="1350" dirty="0">
                <a:solidFill>
                  <a:prstClr val="black"/>
                </a:solidFill>
                <a:latin typeface="Calibri" panose="020F0502020204030204"/>
              </a:rPr>
              <a:t>Customer Features,</a:t>
            </a:r>
          </a:p>
          <a:p>
            <a:pPr algn="ctr" defTabSz="685800"/>
            <a:r>
              <a:rPr lang="en-US" sz="1350" dirty="0">
                <a:solidFill>
                  <a:prstClr val="black"/>
                </a:solidFill>
                <a:latin typeface="Calibri" panose="020F0502020204030204"/>
              </a:rPr>
              <a:t>Product Features</a:t>
            </a:r>
          </a:p>
        </p:txBody>
      </p:sp>
      <p:sp>
        <p:nvSpPr>
          <p:cNvPr id="11" name="Arrow: Down 10">
            <a:extLst>
              <a:ext uri="{FF2B5EF4-FFF2-40B4-BE49-F238E27FC236}">
                <a16:creationId xmlns:a16="http://schemas.microsoft.com/office/drawing/2014/main" id="{D6FD9652-8EFE-01BA-168B-E31E8296BD30}"/>
              </a:ext>
            </a:extLst>
          </p:cNvPr>
          <p:cNvSpPr/>
          <p:nvPr/>
        </p:nvSpPr>
        <p:spPr>
          <a:xfrm>
            <a:off x="1321761" y="2159183"/>
            <a:ext cx="314407" cy="315308"/>
          </a:xfrm>
          <a:prstGeom prst="downArrow">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Arrow: Down 11">
            <a:extLst>
              <a:ext uri="{FF2B5EF4-FFF2-40B4-BE49-F238E27FC236}">
                <a16:creationId xmlns:a16="http://schemas.microsoft.com/office/drawing/2014/main" id="{FF33A0A9-421B-1E0E-7444-7404BC15A8DA}"/>
              </a:ext>
            </a:extLst>
          </p:cNvPr>
          <p:cNvSpPr/>
          <p:nvPr/>
        </p:nvSpPr>
        <p:spPr>
          <a:xfrm>
            <a:off x="1312633" y="3401959"/>
            <a:ext cx="314407" cy="315308"/>
          </a:xfrm>
          <a:prstGeom prst="downArrow">
            <a:avLst/>
          </a:prstGeom>
          <a:solidFill>
            <a:schemeClr val="bg1">
              <a:lumMod val="6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3" name="Rectangle: Rounded Corners 12">
            <a:extLst>
              <a:ext uri="{FF2B5EF4-FFF2-40B4-BE49-F238E27FC236}">
                <a16:creationId xmlns:a16="http://schemas.microsoft.com/office/drawing/2014/main" id="{B9D89076-EE52-7314-DCCF-0B71BAFB182D}"/>
              </a:ext>
            </a:extLst>
          </p:cNvPr>
          <p:cNvSpPr/>
          <p:nvPr/>
        </p:nvSpPr>
        <p:spPr>
          <a:xfrm>
            <a:off x="3790144" y="2621375"/>
            <a:ext cx="1935182" cy="548602"/>
          </a:xfrm>
          <a:prstGeom prst="roundRect">
            <a:avLst>
              <a:gd name="adj" fmla="val 0"/>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panose="020F0502020204030204"/>
                <a:cs typeface="Calibri"/>
              </a:rPr>
              <a:t>NISER</a:t>
            </a:r>
          </a:p>
        </p:txBody>
      </p:sp>
      <p:sp>
        <p:nvSpPr>
          <p:cNvPr id="14" name="TextBox 13">
            <a:extLst>
              <a:ext uri="{FF2B5EF4-FFF2-40B4-BE49-F238E27FC236}">
                <a16:creationId xmlns:a16="http://schemas.microsoft.com/office/drawing/2014/main" id="{215F95AE-87A4-4887-603B-DBC1601E524B}"/>
              </a:ext>
            </a:extLst>
          </p:cNvPr>
          <p:cNvSpPr txBox="1"/>
          <p:nvPr/>
        </p:nvSpPr>
        <p:spPr>
          <a:xfrm>
            <a:off x="4617698" y="1120280"/>
            <a:ext cx="1742401" cy="715581"/>
          </a:xfrm>
          <a:prstGeom prst="rect">
            <a:avLst/>
          </a:prstGeom>
          <a:noFill/>
        </p:spPr>
        <p:txBody>
          <a:bodyPr wrap="none" rtlCol="0">
            <a:spAutoFit/>
          </a:bodyPr>
          <a:lstStyle/>
          <a:p>
            <a:pPr algn="ctr" defTabSz="685800"/>
            <a:r>
              <a:rPr lang="en-US" sz="1350" b="1" dirty="0">
                <a:solidFill>
                  <a:prstClr val="black"/>
                </a:solidFill>
                <a:latin typeface="Calibri" panose="020F0502020204030204"/>
              </a:rPr>
              <a:t>Current Sessions Data</a:t>
            </a:r>
          </a:p>
          <a:p>
            <a:pPr algn="ctr" defTabSz="685800"/>
            <a:r>
              <a:rPr lang="en-US" sz="1350" dirty="0">
                <a:solidFill>
                  <a:prstClr val="black"/>
                </a:solidFill>
                <a:latin typeface="Calibri" panose="020F0502020204030204"/>
              </a:rPr>
              <a:t>Product clicks</a:t>
            </a:r>
          </a:p>
          <a:p>
            <a:pPr algn="ctr" defTabSz="685800"/>
            <a:r>
              <a:rPr lang="en-US" sz="1350" dirty="0">
                <a:solidFill>
                  <a:prstClr val="black"/>
                </a:solidFill>
                <a:latin typeface="Calibri" panose="020F0502020204030204"/>
              </a:rPr>
              <a:t>and views</a:t>
            </a:r>
          </a:p>
        </p:txBody>
      </p:sp>
      <p:cxnSp>
        <p:nvCxnSpPr>
          <p:cNvPr id="15" name="Straight Connector 14">
            <a:extLst>
              <a:ext uri="{FF2B5EF4-FFF2-40B4-BE49-F238E27FC236}">
                <a16:creationId xmlns:a16="http://schemas.microsoft.com/office/drawing/2014/main" id="{422CA163-7AF7-2CBC-907C-0A70A950029A}"/>
              </a:ext>
            </a:extLst>
          </p:cNvPr>
          <p:cNvCxnSpPr>
            <a:cxnSpLocks/>
          </p:cNvCxnSpPr>
          <p:nvPr/>
        </p:nvCxnSpPr>
        <p:spPr>
          <a:xfrm>
            <a:off x="2985644" y="1120279"/>
            <a:ext cx="0" cy="3680321"/>
          </a:xfrm>
          <a:prstGeom prst="line">
            <a:avLst/>
          </a:prstGeom>
          <a:ln w="19050">
            <a:prstDash val="solid"/>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8C363166-198C-1071-361C-5237BEBF44A2}"/>
              </a:ext>
            </a:extLst>
          </p:cNvPr>
          <p:cNvSpPr txBox="1"/>
          <p:nvPr/>
        </p:nvSpPr>
        <p:spPr>
          <a:xfrm>
            <a:off x="1756168" y="2704086"/>
            <a:ext cx="715004" cy="553998"/>
          </a:xfrm>
          <a:prstGeom prst="rect">
            <a:avLst/>
          </a:prstGeom>
          <a:noFill/>
        </p:spPr>
        <p:txBody>
          <a:bodyPr wrap="none" rtlCol="0">
            <a:spAutoFit/>
          </a:bodyPr>
          <a:lstStyle/>
          <a:p>
            <a:pPr algn="ctr" defTabSz="685800"/>
            <a:r>
              <a:rPr lang="en-US" sz="1500" dirty="0">
                <a:solidFill>
                  <a:prstClr val="black"/>
                </a:solidFill>
                <a:latin typeface="Calibri" panose="020F0502020204030204"/>
              </a:rPr>
              <a:t>Done</a:t>
            </a:r>
          </a:p>
          <a:p>
            <a:pPr algn="ctr" defTabSz="685800"/>
            <a:r>
              <a:rPr lang="en-US" sz="1500" dirty="0">
                <a:solidFill>
                  <a:prstClr val="black"/>
                </a:solidFill>
                <a:latin typeface="Calibri" panose="020F0502020204030204"/>
              </a:rPr>
              <a:t>Offline</a:t>
            </a:r>
          </a:p>
        </p:txBody>
      </p:sp>
      <p:sp>
        <p:nvSpPr>
          <p:cNvPr id="17" name="TextBox 16">
            <a:extLst>
              <a:ext uri="{FF2B5EF4-FFF2-40B4-BE49-F238E27FC236}">
                <a16:creationId xmlns:a16="http://schemas.microsoft.com/office/drawing/2014/main" id="{B603090E-2282-6AEB-2D76-412E928114DD}"/>
              </a:ext>
            </a:extLst>
          </p:cNvPr>
          <p:cNvSpPr txBox="1"/>
          <p:nvPr/>
        </p:nvSpPr>
        <p:spPr>
          <a:xfrm>
            <a:off x="3226180" y="2253860"/>
            <a:ext cx="1337033" cy="323165"/>
          </a:xfrm>
          <a:prstGeom prst="rect">
            <a:avLst/>
          </a:prstGeom>
          <a:noFill/>
        </p:spPr>
        <p:txBody>
          <a:bodyPr wrap="none" rtlCol="0">
            <a:spAutoFit/>
          </a:bodyPr>
          <a:lstStyle/>
          <a:p>
            <a:pPr defTabSz="685800"/>
            <a:r>
              <a:rPr lang="en-US" sz="1500" dirty="0">
                <a:solidFill>
                  <a:prstClr val="black"/>
                </a:solidFill>
                <a:latin typeface="Calibri" panose="020F0502020204030204"/>
              </a:rPr>
              <a:t>Done Realtime</a:t>
            </a:r>
          </a:p>
        </p:txBody>
      </p:sp>
      <p:sp>
        <p:nvSpPr>
          <p:cNvPr id="18" name="Rectangle 17">
            <a:extLst>
              <a:ext uri="{FF2B5EF4-FFF2-40B4-BE49-F238E27FC236}">
                <a16:creationId xmlns:a16="http://schemas.microsoft.com/office/drawing/2014/main" id="{99D905AE-C063-F325-D32B-EB427C554734}"/>
              </a:ext>
            </a:extLst>
          </p:cNvPr>
          <p:cNvSpPr/>
          <p:nvPr/>
        </p:nvSpPr>
        <p:spPr>
          <a:xfrm>
            <a:off x="5948746" y="2327609"/>
            <a:ext cx="876001" cy="859285"/>
          </a:xfrm>
          <a:prstGeom prst="rect">
            <a:avLst/>
          </a:prstGeom>
          <a:solidFill>
            <a:schemeClr val="accent6">
              <a:lumMod val="60000"/>
              <a:lumOff val="4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Web/App</a:t>
            </a:r>
          </a:p>
          <a:p>
            <a:pPr algn="ctr" defTabSz="685800"/>
            <a:r>
              <a:rPr lang="en-US" sz="1350" dirty="0">
                <a:solidFill>
                  <a:prstClr val="black"/>
                </a:solidFill>
                <a:latin typeface="Calibri" panose="020F0502020204030204"/>
              </a:rPr>
              <a:t>Server</a:t>
            </a:r>
          </a:p>
        </p:txBody>
      </p:sp>
      <p:cxnSp>
        <p:nvCxnSpPr>
          <p:cNvPr id="19" name="Connector: Elbow 18">
            <a:extLst>
              <a:ext uri="{FF2B5EF4-FFF2-40B4-BE49-F238E27FC236}">
                <a16:creationId xmlns:a16="http://schemas.microsoft.com/office/drawing/2014/main" id="{A0D3BF8D-52E8-998F-2EC3-E8A157BC5B00}"/>
              </a:ext>
            </a:extLst>
          </p:cNvPr>
          <p:cNvCxnSpPr>
            <a:cxnSpLocks/>
            <a:stCxn id="18" idx="0"/>
            <a:endCxn id="13" idx="0"/>
          </p:cNvCxnSpPr>
          <p:nvPr/>
        </p:nvCxnSpPr>
        <p:spPr>
          <a:xfrm rot="16200000" flipH="1" flipV="1">
            <a:off x="5425358" y="1659986"/>
            <a:ext cx="293766" cy="1629011"/>
          </a:xfrm>
          <a:prstGeom prst="bentConnector3">
            <a:avLst>
              <a:gd name="adj1" fmla="val -71333"/>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C8834A6-79E7-7E70-B4F6-2C12DC91E583}"/>
              </a:ext>
            </a:extLst>
          </p:cNvPr>
          <p:cNvCxnSpPr>
            <a:cxnSpLocks/>
          </p:cNvCxnSpPr>
          <p:nvPr/>
        </p:nvCxnSpPr>
        <p:spPr>
          <a:xfrm>
            <a:off x="2143262" y="4466107"/>
            <a:ext cx="1711702" cy="1286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DAF8AC0-B554-B30A-B0A1-3109D1677EE5}"/>
              </a:ext>
            </a:extLst>
          </p:cNvPr>
          <p:cNvCxnSpPr>
            <a:cxnSpLocks/>
            <a:stCxn id="13" idx="2"/>
            <a:endCxn id="8" idx="0"/>
          </p:cNvCxnSpPr>
          <p:nvPr/>
        </p:nvCxnSpPr>
        <p:spPr>
          <a:xfrm>
            <a:off x="4757736" y="3169977"/>
            <a:ext cx="4784" cy="5628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DD93827A-D974-5883-8A5E-754DAB12C26D}"/>
              </a:ext>
            </a:extLst>
          </p:cNvPr>
          <p:cNvCxnSpPr>
            <a:cxnSpLocks/>
            <a:stCxn id="8" idx="6"/>
            <a:endCxn id="18" idx="2"/>
          </p:cNvCxnSpPr>
          <p:nvPr/>
        </p:nvCxnSpPr>
        <p:spPr>
          <a:xfrm flipV="1">
            <a:off x="5870688" y="3186893"/>
            <a:ext cx="516059" cy="1000524"/>
          </a:xfrm>
          <a:prstGeom prst="bentConnector2">
            <a:avLst/>
          </a:prstGeom>
          <a:ln w="57150">
            <a:tailEnd type="triangle"/>
          </a:ln>
        </p:spPr>
        <p:style>
          <a:lnRef idx="1">
            <a:schemeClr val="dk1"/>
          </a:lnRef>
          <a:fillRef idx="0">
            <a:schemeClr val="dk1"/>
          </a:fillRef>
          <a:effectRef idx="0">
            <a:schemeClr val="dk1"/>
          </a:effectRef>
          <a:fontRef idx="minor">
            <a:schemeClr val="tx1"/>
          </a:fontRef>
        </p:style>
      </p:cxnSp>
      <p:grpSp>
        <p:nvGrpSpPr>
          <p:cNvPr id="23" name="Group 22">
            <a:extLst>
              <a:ext uri="{FF2B5EF4-FFF2-40B4-BE49-F238E27FC236}">
                <a16:creationId xmlns:a16="http://schemas.microsoft.com/office/drawing/2014/main" id="{02B344DA-FBF0-3A8E-4900-D8952EA3B178}"/>
              </a:ext>
            </a:extLst>
          </p:cNvPr>
          <p:cNvGrpSpPr/>
          <p:nvPr/>
        </p:nvGrpSpPr>
        <p:grpSpPr>
          <a:xfrm>
            <a:off x="8044378" y="2149850"/>
            <a:ext cx="956480" cy="1249969"/>
            <a:chOff x="9036518" y="2153318"/>
            <a:chExt cx="1878065" cy="2344291"/>
          </a:xfrm>
        </p:grpSpPr>
        <p:sp>
          <p:nvSpPr>
            <p:cNvPr id="43" name="TextBox 42">
              <a:extLst>
                <a:ext uri="{FF2B5EF4-FFF2-40B4-BE49-F238E27FC236}">
                  <a16:creationId xmlns:a16="http://schemas.microsoft.com/office/drawing/2014/main" id="{FBA62BCB-2586-6D79-B15A-CFCE5984A43A}"/>
                </a:ext>
              </a:extLst>
            </p:cNvPr>
            <p:cNvSpPr txBox="1"/>
            <p:nvPr/>
          </p:nvSpPr>
          <p:spPr>
            <a:xfrm>
              <a:off x="9036518" y="3891520"/>
              <a:ext cx="1878065" cy="606089"/>
            </a:xfrm>
            <a:prstGeom prst="rect">
              <a:avLst/>
            </a:prstGeom>
            <a:solidFill>
              <a:schemeClr val="bg1"/>
            </a:solidFill>
          </p:spPr>
          <p:txBody>
            <a:bodyPr wrap="none" rtlCol="0">
              <a:spAutoFit/>
            </a:bodyPr>
            <a:lstStyle/>
            <a:p>
              <a:pPr defTabSz="685800"/>
              <a:r>
                <a:rPr lang="en-US" sz="1500" b="1" dirty="0">
                  <a:solidFill>
                    <a:prstClr val="black"/>
                  </a:solidFill>
                  <a:latin typeface="Calibri" panose="020F0502020204030204"/>
                </a:rPr>
                <a:t>Customer</a:t>
              </a:r>
            </a:p>
          </p:txBody>
        </p:sp>
        <p:pic>
          <p:nvPicPr>
            <p:cNvPr id="44" name="Graphic 43" descr="Man holding controller">
              <a:extLst>
                <a:ext uri="{FF2B5EF4-FFF2-40B4-BE49-F238E27FC236}">
                  <a16:creationId xmlns:a16="http://schemas.microsoft.com/office/drawing/2014/main" id="{7062B206-FCA3-7C32-564E-0AB3B7B129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9336487" y="2687007"/>
              <a:ext cx="1215138" cy="1295400"/>
            </a:xfrm>
            <a:prstGeom prst="rect">
              <a:avLst/>
            </a:prstGeom>
          </p:spPr>
        </p:pic>
        <p:pic>
          <p:nvPicPr>
            <p:cNvPr id="45" name="Graphic 44" descr="Girl with braided hair">
              <a:extLst>
                <a:ext uri="{FF2B5EF4-FFF2-40B4-BE49-F238E27FC236}">
                  <a16:creationId xmlns:a16="http://schemas.microsoft.com/office/drawing/2014/main" id="{E3DFD096-D338-20A3-B538-0B85E66769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9470162" y="2153318"/>
              <a:ext cx="749493" cy="923925"/>
            </a:xfrm>
            <a:prstGeom prst="rect">
              <a:avLst/>
            </a:prstGeom>
          </p:spPr>
        </p:pic>
        <p:pic>
          <p:nvPicPr>
            <p:cNvPr id="46" name="Graphic 45" descr="A smiling woman">
              <a:extLst>
                <a:ext uri="{FF2B5EF4-FFF2-40B4-BE49-F238E27FC236}">
                  <a16:creationId xmlns:a16="http://schemas.microsoft.com/office/drawing/2014/main" id="{69E5DEDA-0CA2-5B67-17E6-5CC2D0555B4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flipH="1">
              <a:off x="9581796" y="2442552"/>
              <a:ext cx="340090" cy="374469"/>
            </a:xfrm>
            <a:prstGeom prst="rect">
              <a:avLst/>
            </a:prstGeom>
          </p:spPr>
        </p:pic>
      </p:grpSp>
      <p:sp>
        <p:nvSpPr>
          <p:cNvPr id="24" name="Oval 23">
            <a:extLst>
              <a:ext uri="{FF2B5EF4-FFF2-40B4-BE49-F238E27FC236}">
                <a16:creationId xmlns:a16="http://schemas.microsoft.com/office/drawing/2014/main" id="{624013B9-2924-A5AE-44CB-1333EEFF0E5B}"/>
              </a:ext>
            </a:extLst>
          </p:cNvPr>
          <p:cNvSpPr/>
          <p:nvPr/>
        </p:nvSpPr>
        <p:spPr>
          <a:xfrm>
            <a:off x="5172546" y="2266002"/>
            <a:ext cx="576893" cy="2494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R1</a:t>
            </a:r>
          </a:p>
        </p:txBody>
      </p:sp>
      <p:sp>
        <p:nvSpPr>
          <p:cNvPr id="25" name="TextBox 24">
            <a:extLst>
              <a:ext uri="{FF2B5EF4-FFF2-40B4-BE49-F238E27FC236}">
                <a16:creationId xmlns:a16="http://schemas.microsoft.com/office/drawing/2014/main" id="{F8ABE9ED-2ACF-6DEE-4935-A9F203D9E539}"/>
              </a:ext>
            </a:extLst>
          </p:cNvPr>
          <p:cNvSpPr txBox="1"/>
          <p:nvPr/>
        </p:nvSpPr>
        <p:spPr>
          <a:xfrm>
            <a:off x="4765015" y="3193985"/>
            <a:ext cx="1485240" cy="461665"/>
          </a:xfrm>
          <a:prstGeom prst="rect">
            <a:avLst/>
          </a:prstGeom>
          <a:noFill/>
        </p:spPr>
        <p:txBody>
          <a:bodyPr wrap="square" rtlCol="0">
            <a:spAutoFit/>
          </a:bodyPr>
          <a:lstStyle/>
          <a:p>
            <a:pPr algn="ctr" defTabSz="685800"/>
            <a:r>
              <a:rPr lang="en-US" sz="1200" dirty="0">
                <a:solidFill>
                  <a:prstClr val="black"/>
                </a:solidFill>
                <a:latin typeface="Calibri" panose="020F0502020204030204"/>
              </a:rPr>
              <a:t>Real-time</a:t>
            </a:r>
          </a:p>
          <a:p>
            <a:pPr algn="ctr" defTabSz="685800"/>
            <a:r>
              <a:rPr lang="en-US" sz="1200" dirty="0">
                <a:solidFill>
                  <a:prstClr val="black"/>
                </a:solidFill>
                <a:latin typeface="Calibri" panose="020F0502020204030204"/>
              </a:rPr>
              <a:t>Recommendations</a:t>
            </a:r>
          </a:p>
        </p:txBody>
      </p:sp>
      <p:sp>
        <p:nvSpPr>
          <p:cNvPr id="26" name="Oval 25">
            <a:extLst>
              <a:ext uri="{FF2B5EF4-FFF2-40B4-BE49-F238E27FC236}">
                <a16:creationId xmlns:a16="http://schemas.microsoft.com/office/drawing/2014/main" id="{E29E0B19-99B7-50AD-E1DD-29089DDEABE8}"/>
              </a:ext>
            </a:extLst>
          </p:cNvPr>
          <p:cNvSpPr/>
          <p:nvPr/>
        </p:nvSpPr>
        <p:spPr>
          <a:xfrm>
            <a:off x="486137" y="2113703"/>
            <a:ext cx="692892" cy="3281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O1</a:t>
            </a:r>
          </a:p>
        </p:txBody>
      </p:sp>
      <p:sp>
        <p:nvSpPr>
          <p:cNvPr id="27" name="Oval 26">
            <a:extLst>
              <a:ext uri="{FF2B5EF4-FFF2-40B4-BE49-F238E27FC236}">
                <a16:creationId xmlns:a16="http://schemas.microsoft.com/office/drawing/2014/main" id="{613B02F0-3ECD-BE2B-0B43-441BE10F8FFC}"/>
              </a:ext>
            </a:extLst>
          </p:cNvPr>
          <p:cNvSpPr/>
          <p:nvPr/>
        </p:nvSpPr>
        <p:spPr>
          <a:xfrm>
            <a:off x="398566" y="2704086"/>
            <a:ext cx="635310" cy="3229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O2</a:t>
            </a:r>
          </a:p>
        </p:txBody>
      </p:sp>
      <p:sp>
        <p:nvSpPr>
          <p:cNvPr id="28" name="Oval 27">
            <a:extLst>
              <a:ext uri="{FF2B5EF4-FFF2-40B4-BE49-F238E27FC236}">
                <a16:creationId xmlns:a16="http://schemas.microsoft.com/office/drawing/2014/main" id="{BAB24E44-C90C-BA46-B5A3-AAC1EB4CF873}"/>
              </a:ext>
            </a:extLst>
          </p:cNvPr>
          <p:cNvSpPr/>
          <p:nvPr/>
        </p:nvSpPr>
        <p:spPr>
          <a:xfrm>
            <a:off x="555290" y="3252689"/>
            <a:ext cx="691085" cy="29056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O3</a:t>
            </a:r>
          </a:p>
        </p:txBody>
      </p:sp>
      <p:sp>
        <p:nvSpPr>
          <p:cNvPr id="29" name="Oval 28">
            <a:extLst>
              <a:ext uri="{FF2B5EF4-FFF2-40B4-BE49-F238E27FC236}">
                <a16:creationId xmlns:a16="http://schemas.microsoft.com/office/drawing/2014/main" id="{321CE335-FD6E-1C75-2BCB-D0B41C90D7CE}"/>
              </a:ext>
            </a:extLst>
          </p:cNvPr>
          <p:cNvSpPr/>
          <p:nvPr/>
        </p:nvSpPr>
        <p:spPr>
          <a:xfrm>
            <a:off x="3918234" y="2750927"/>
            <a:ext cx="590030" cy="25558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R2</a:t>
            </a:r>
          </a:p>
        </p:txBody>
      </p:sp>
      <p:sp>
        <p:nvSpPr>
          <p:cNvPr id="30" name="Oval 29">
            <a:extLst>
              <a:ext uri="{FF2B5EF4-FFF2-40B4-BE49-F238E27FC236}">
                <a16:creationId xmlns:a16="http://schemas.microsoft.com/office/drawing/2014/main" id="{637804C9-2813-FF7E-2504-4DBA6DBDE3B6}"/>
              </a:ext>
            </a:extLst>
          </p:cNvPr>
          <p:cNvSpPr/>
          <p:nvPr/>
        </p:nvSpPr>
        <p:spPr>
          <a:xfrm>
            <a:off x="3926706" y="3351059"/>
            <a:ext cx="650471" cy="2630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R3</a:t>
            </a:r>
          </a:p>
        </p:txBody>
      </p:sp>
      <p:sp>
        <p:nvSpPr>
          <p:cNvPr id="31" name="Oval 30">
            <a:extLst>
              <a:ext uri="{FF2B5EF4-FFF2-40B4-BE49-F238E27FC236}">
                <a16:creationId xmlns:a16="http://schemas.microsoft.com/office/drawing/2014/main" id="{BCC4BC2C-FB79-EC26-E72B-1226DBFD0EFC}"/>
              </a:ext>
            </a:extLst>
          </p:cNvPr>
          <p:cNvSpPr/>
          <p:nvPr/>
        </p:nvSpPr>
        <p:spPr>
          <a:xfrm>
            <a:off x="2617074" y="3903016"/>
            <a:ext cx="761126" cy="41449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R4</a:t>
            </a:r>
          </a:p>
        </p:txBody>
      </p:sp>
      <p:sp>
        <p:nvSpPr>
          <p:cNvPr id="32" name="Oval 31">
            <a:extLst>
              <a:ext uri="{FF2B5EF4-FFF2-40B4-BE49-F238E27FC236}">
                <a16:creationId xmlns:a16="http://schemas.microsoft.com/office/drawing/2014/main" id="{95480E24-D2FF-E381-61FA-7DAF74ADECCC}"/>
              </a:ext>
            </a:extLst>
          </p:cNvPr>
          <p:cNvSpPr/>
          <p:nvPr/>
        </p:nvSpPr>
        <p:spPr>
          <a:xfrm>
            <a:off x="6448459" y="3903016"/>
            <a:ext cx="546524" cy="34625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R6</a:t>
            </a:r>
          </a:p>
        </p:txBody>
      </p:sp>
      <p:sp>
        <p:nvSpPr>
          <p:cNvPr id="33" name="Oval 32">
            <a:extLst>
              <a:ext uri="{FF2B5EF4-FFF2-40B4-BE49-F238E27FC236}">
                <a16:creationId xmlns:a16="http://schemas.microsoft.com/office/drawing/2014/main" id="{D7826CD5-3532-0DB4-72A1-013B5DABB3FD}"/>
              </a:ext>
            </a:extLst>
          </p:cNvPr>
          <p:cNvSpPr/>
          <p:nvPr/>
        </p:nvSpPr>
        <p:spPr>
          <a:xfrm>
            <a:off x="5262452" y="4048584"/>
            <a:ext cx="608236" cy="3150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R5</a:t>
            </a:r>
          </a:p>
        </p:txBody>
      </p:sp>
      <p:sp>
        <p:nvSpPr>
          <p:cNvPr id="34" name="TextBox 33">
            <a:extLst>
              <a:ext uri="{FF2B5EF4-FFF2-40B4-BE49-F238E27FC236}">
                <a16:creationId xmlns:a16="http://schemas.microsoft.com/office/drawing/2014/main" id="{B6962FB0-1F60-70B6-59F6-2AE51C30DD6E}"/>
              </a:ext>
            </a:extLst>
          </p:cNvPr>
          <p:cNvSpPr txBox="1"/>
          <p:nvPr/>
        </p:nvSpPr>
        <p:spPr>
          <a:xfrm>
            <a:off x="6763624" y="4323519"/>
            <a:ext cx="1333155" cy="276999"/>
          </a:xfrm>
          <a:prstGeom prst="rect">
            <a:avLst/>
          </a:prstGeom>
          <a:noFill/>
        </p:spPr>
        <p:txBody>
          <a:bodyPr wrap="square" rtlCol="0">
            <a:spAutoFit/>
          </a:bodyPr>
          <a:lstStyle/>
          <a:p>
            <a:pPr defTabSz="685800"/>
            <a:r>
              <a:rPr lang="en-US" sz="1200" dirty="0">
                <a:solidFill>
                  <a:prstClr val="black"/>
                </a:solidFill>
                <a:latin typeface="Calibri" panose="020F0502020204030204"/>
              </a:rPr>
              <a:t>Real Time Steps</a:t>
            </a:r>
          </a:p>
        </p:txBody>
      </p:sp>
      <p:cxnSp>
        <p:nvCxnSpPr>
          <p:cNvPr id="35" name="Straight Arrow Connector 34">
            <a:extLst>
              <a:ext uri="{FF2B5EF4-FFF2-40B4-BE49-F238E27FC236}">
                <a16:creationId xmlns:a16="http://schemas.microsoft.com/office/drawing/2014/main" id="{CFE8AE36-5315-8137-1664-044847E0C511}"/>
              </a:ext>
            </a:extLst>
          </p:cNvPr>
          <p:cNvCxnSpPr>
            <a:cxnSpLocks/>
          </p:cNvCxnSpPr>
          <p:nvPr/>
        </p:nvCxnSpPr>
        <p:spPr>
          <a:xfrm flipH="1" flipV="1">
            <a:off x="6616982" y="4281551"/>
            <a:ext cx="115845" cy="16677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D2A0215-4A36-E3A8-70BF-E200694280A5}"/>
              </a:ext>
            </a:extLst>
          </p:cNvPr>
          <p:cNvCxnSpPr>
            <a:cxnSpLocks/>
            <a:stCxn id="34" idx="1"/>
            <a:endCxn id="33" idx="5"/>
          </p:cNvCxnSpPr>
          <p:nvPr/>
        </p:nvCxnSpPr>
        <p:spPr>
          <a:xfrm flipH="1" flipV="1">
            <a:off x="5781614" y="4317514"/>
            <a:ext cx="982010" cy="144505"/>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888BE801-FAFC-B95D-096F-E6D856206146}"/>
              </a:ext>
            </a:extLst>
          </p:cNvPr>
          <p:cNvSpPr txBox="1"/>
          <p:nvPr/>
        </p:nvSpPr>
        <p:spPr>
          <a:xfrm>
            <a:off x="14874" y="4092687"/>
            <a:ext cx="606384" cy="461665"/>
          </a:xfrm>
          <a:prstGeom prst="rect">
            <a:avLst/>
          </a:prstGeom>
          <a:noFill/>
        </p:spPr>
        <p:txBody>
          <a:bodyPr wrap="none" rtlCol="0">
            <a:spAutoFit/>
          </a:bodyPr>
          <a:lstStyle/>
          <a:p>
            <a:pPr defTabSz="685800"/>
            <a:r>
              <a:rPr lang="en-US" sz="1200" dirty="0">
                <a:solidFill>
                  <a:prstClr val="black"/>
                </a:solidFill>
                <a:latin typeface="Calibri" panose="020F0502020204030204"/>
              </a:rPr>
              <a:t>Offline</a:t>
            </a:r>
          </a:p>
          <a:p>
            <a:pPr defTabSz="685800"/>
            <a:r>
              <a:rPr lang="en-US" sz="1200" dirty="0">
                <a:solidFill>
                  <a:prstClr val="black"/>
                </a:solidFill>
                <a:latin typeface="Calibri" panose="020F0502020204030204"/>
              </a:rPr>
              <a:t>Steps</a:t>
            </a:r>
          </a:p>
        </p:txBody>
      </p:sp>
      <p:cxnSp>
        <p:nvCxnSpPr>
          <p:cNvPr id="38" name="Straight Arrow Connector 37">
            <a:extLst>
              <a:ext uri="{FF2B5EF4-FFF2-40B4-BE49-F238E27FC236}">
                <a16:creationId xmlns:a16="http://schemas.microsoft.com/office/drawing/2014/main" id="{9E272255-7888-135F-EDAA-FFA787093FCA}"/>
              </a:ext>
            </a:extLst>
          </p:cNvPr>
          <p:cNvCxnSpPr>
            <a:cxnSpLocks/>
            <a:stCxn id="37" idx="0"/>
            <a:endCxn id="28" idx="4"/>
          </p:cNvCxnSpPr>
          <p:nvPr/>
        </p:nvCxnSpPr>
        <p:spPr>
          <a:xfrm flipV="1">
            <a:off x="318066" y="3543256"/>
            <a:ext cx="582767" cy="54943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38CF820D-384B-A0DC-5B0B-563EDD6D44B3}"/>
              </a:ext>
            </a:extLst>
          </p:cNvPr>
          <p:cNvCxnSpPr>
            <a:cxnSpLocks/>
            <a:stCxn id="37" idx="0"/>
          </p:cNvCxnSpPr>
          <p:nvPr/>
        </p:nvCxnSpPr>
        <p:spPr>
          <a:xfrm flipV="1">
            <a:off x="318066" y="2937778"/>
            <a:ext cx="101604" cy="1154909"/>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1F1221D0-9138-1DD4-5594-021A9501807D}"/>
              </a:ext>
            </a:extLst>
          </p:cNvPr>
          <p:cNvSpPr/>
          <p:nvPr/>
        </p:nvSpPr>
        <p:spPr>
          <a:xfrm>
            <a:off x="7213533" y="2423254"/>
            <a:ext cx="833564" cy="690704"/>
          </a:xfrm>
          <a:prstGeom prst="rect">
            <a:avLst/>
          </a:prstGeom>
          <a:solidFill>
            <a:schemeClr val="accent2">
              <a:lumMod val="60000"/>
              <a:lumOff val="40000"/>
            </a:schemeClr>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dirty="0">
                <a:solidFill>
                  <a:prstClr val="black"/>
                </a:solidFill>
                <a:latin typeface="Calibri" panose="020F0502020204030204"/>
              </a:rPr>
              <a:t>E-retail</a:t>
            </a:r>
          </a:p>
          <a:p>
            <a:pPr algn="ctr" defTabSz="685800"/>
            <a:r>
              <a:rPr lang="en-US" sz="1350" dirty="0">
                <a:solidFill>
                  <a:prstClr val="black"/>
                </a:solidFill>
                <a:latin typeface="Calibri" panose="020F0502020204030204"/>
              </a:rPr>
              <a:t>Interface</a:t>
            </a:r>
          </a:p>
        </p:txBody>
      </p:sp>
      <p:cxnSp>
        <p:nvCxnSpPr>
          <p:cNvPr id="41" name="Straight Arrow Connector 40">
            <a:extLst>
              <a:ext uri="{FF2B5EF4-FFF2-40B4-BE49-F238E27FC236}">
                <a16:creationId xmlns:a16="http://schemas.microsoft.com/office/drawing/2014/main" id="{8733711B-6A84-2EED-6E72-12C9DAB15373}"/>
              </a:ext>
            </a:extLst>
          </p:cNvPr>
          <p:cNvCxnSpPr>
            <a:cxnSpLocks/>
          </p:cNvCxnSpPr>
          <p:nvPr/>
        </p:nvCxnSpPr>
        <p:spPr>
          <a:xfrm flipH="1">
            <a:off x="6763624" y="2704086"/>
            <a:ext cx="449909" cy="0"/>
          </a:xfrm>
          <a:prstGeom prst="straightConnector1">
            <a:avLst/>
          </a:prstGeom>
          <a:ln w="57150">
            <a:solidFill>
              <a:schemeClr val="accent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9C42C37-5D01-29D7-0361-B184CF7A7346}"/>
              </a:ext>
            </a:extLst>
          </p:cNvPr>
          <p:cNvCxnSpPr>
            <a:cxnSpLocks/>
          </p:cNvCxnSpPr>
          <p:nvPr/>
        </p:nvCxnSpPr>
        <p:spPr>
          <a:xfrm>
            <a:off x="6813121" y="2937777"/>
            <a:ext cx="458927" cy="0"/>
          </a:xfrm>
          <a:prstGeom prst="straightConnector1">
            <a:avLst/>
          </a:prstGeom>
          <a:ln w="57150">
            <a:solidFill>
              <a:schemeClr val="accent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99348CB8-4B9A-B2CC-8EC1-DE47659628F6}"/>
              </a:ext>
            </a:extLst>
          </p:cNvPr>
          <p:cNvCxnSpPr>
            <a:cxnSpLocks/>
          </p:cNvCxnSpPr>
          <p:nvPr/>
        </p:nvCxnSpPr>
        <p:spPr>
          <a:xfrm rot="16200000" flipH="1" flipV="1">
            <a:off x="4159943" y="1151405"/>
            <a:ext cx="1074282" cy="3379324"/>
          </a:xfrm>
          <a:prstGeom prst="bentConnector4">
            <a:avLst>
              <a:gd name="adj1" fmla="val -21279"/>
              <a:gd name="adj2" fmla="val 100827"/>
            </a:avLst>
          </a:prstGeom>
          <a:ln w="57150">
            <a:solidFill>
              <a:schemeClr val="accent2">
                <a:lumMod val="50000"/>
              </a:schemeClr>
            </a:solidFill>
            <a:tailEnd type="none"/>
          </a:ln>
        </p:spPr>
        <p:style>
          <a:lnRef idx="1">
            <a:schemeClr val="dk1"/>
          </a:lnRef>
          <a:fillRef idx="0">
            <a:schemeClr val="dk1"/>
          </a:fillRef>
          <a:effectRef idx="0">
            <a:schemeClr val="dk1"/>
          </a:effectRef>
          <a:fontRef idx="minor">
            <a:schemeClr val="tx1"/>
          </a:fontRef>
        </p:style>
      </p:cxnSp>
      <p:sp>
        <p:nvSpPr>
          <p:cNvPr id="94" name="Oval 93">
            <a:extLst>
              <a:ext uri="{FF2B5EF4-FFF2-40B4-BE49-F238E27FC236}">
                <a16:creationId xmlns:a16="http://schemas.microsoft.com/office/drawing/2014/main" id="{06C19636-45EA-D117-E880-C9CABF4CB275}"/>
              </a:ext>
            </a:extLst>
          </p:cNvPr>
          <p:cNvSpPr/>
          <p:nvPr/>
        </p:nvSpPr>
        <p:spPr>
          <a:xfrm>
            <a:off x="3982239" y="1734131"/>
            <a:ext cx="881861" cy="309478"/>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200" b="1" dirty="0">
                <a:solidFill>
                  <a:prstClr val="white"/>
                </a:solidFill>
                <a:latin typeface="Calibri" panose="020F0502020204030204"/>
              </a:rPr>
              <a:t>ASYNC</a:t>
            </a:r>
          </a:p>
        </p:txBody>
      </p:sp>
      <p:cxnSp>
        <p:nvCxnSpPr>
          <p:cNvPr id="103" name="Straight Arrow Connector 102">
            <a:extLst>
              <a:ext uri="{FF2B5EF4-FFF2-40B4-BE49-F238E27FC236}">
                <a16:creationId xmlns:a16="http://schemas.microsoft.com/office/drawing/2014/main" id="{B47A614A-EC96-95D0-C840-C66D4DC7C9D5}"/>
              </a:ext>
            </a:extLst>
          </p:cNvPr>
          <p:cNvCxnSpPr>
            <a:cxnSpLocks/>
          </p:cNvCxnSpPr>
          <p:nvPr/>
        </p:nvCxnSpPr>
        <p:spPr>
          <a:xfrm flipH="1">
            <a:off x="2130282" y="3422229"/>
            <a:ext cx="855362" cy="460450"/>
          </a:xfrm>
          <a:prstGeom prst="straightConnector1">
            <a:avLst/>
          </a:prstGeom>
          <a:ln w="57150">
            <a:solidFill>
              <a:schemeClr val="accent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9B5E806F-3619-2B38-E1EA-85E22AA15C2A}"/>
              </a:ext>
            </a:extLst>
          </p:cNvPr>
          <p:cNvCxnSpPr>
            <a:cxnSpLocks/>
            <a:endCxn id="8" idx="1"/>
          </p:cNvCxnSpPr>
          <p:nvPr/>
        </p:nvCxnSpPr>
        <p:spPr>
          <a:xfrm>
            <a:off x="3012620" y="3422229"/>
            <a:ext cx="966307" cy="443745"/>
          </a:xfrm>
          <a:prstGeom prst="straightConnector1">
            <a:avLst/>
          </a:prstGeom>
          <a:ln w="57150">
            <a:solidFill>
              <a:schemeClr val="accent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DE59C2A6-E5DC-19DA-607C-312178BA664A}"/>
              </a:ext>
            </a:extLst>
          </p:cNvPr>
          <p:cNvSpPr txBox="1"/>
          <p:nvPr/>
        </p:nvSpPr>
        <p:spPr>
          <a:xfrm>
            <a:off x="83930" y="169728"/>
            <a:ext cx="4118663" cy="584775"/>
          </a:xfrm>
          <a:prstGeom prst="rect">
            <a:avLst/>
          </a:prstGeom>
          <a:noFill/>
        </p:spPr>
        <p:txBody>
          <a:bodyPr wrap="square" rtlCol="0">
            <a:spAutoFit/>
          </a:bodyPr>
          <a:lstStyle/>
          <a:p>
            <a:pPr defTabSz="685800"/>
            <a:r>
              <a:rPr lang="en-US" sz="3200" dirty="0">
                <a:solidFill>
                  <a:srgbClr val="F03782"/>
                </a:solidFill>
                <a:latin typeface="Calibri" panose="020F0502020204030204"/>
              </a:rPr>
              <a:t>HiSERV Architecture</a:t>
            </a:r>
            <a:endParaRPr lang="en-US" sz="3200" dirty="0">
              <a:solidFill>
                <a:prstClr val="black"/>
              </a:solidFill>
              <a:latin typeface="Calibri" panose="020F0502020204030204"/>
            </a:endParaRPr>
          </a:p>
        </p:txBody>
      </p:sp>
    </p:spTree>
    <p:custDataLst>
      <p:tags r:id="rId1"/>
    </p:custDataLst>
    <p:extLst>
      <p:ext uri="{BB962C8B-B14F-4D97-AF65-F5344CB8AC3E}">
        <p14:creationId xmlns:p14="http://schemas.microsoft.com/office/powerpoint/2010/main" val="1110851608"/>
      </p:ext>
    </p:extLst>
  </p:cSld>
  <p:clrMapOvr>
    <a:masterClrMapping/>
  </p:clrMapOvr>
  <mc:AlternateContent xmlns:mc="http://schemas.openxmlformats.org/markup-compatibility/2006" xmlns:p14="http://schemas.microsoft.com/office/powerpoint/2010/main">
    <mc:Choice Requires="p14">
      <p:transition spd="slow" p14:dur="2000" advTm="89483"/>
    </mc:Choice>
    <mc:Fallback xmlns="">
      <p:transition spd="slow" advTm="894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p:bldP spid="16" grpId="0"/>
      <p:bldP spid="17" grpId="0"/>
      <p:bldP spid="18" grpId="0" animBg="1"/>
      <p:bldP spid="24" grpId="0" animBg="1"/>
      <p:bldP spid="25" grpId="0"/>
      <p:bldP spid="26" grpId="0" animBg="1"/>
      <p:bldP spid="27" grpId="0" animBg="1"/>
      <p:bldP spid="28" grpId="0" animBg="1"/>
      <p:bldP spid="29" grpId="0" animBg="1"/>
      <p:bldP spid="30" grpId="0" animBg="1"/>
      <p:bldP spid="31" grpId="0" animBg="1"/>
      <p:bldP spid="32" grpId="0" animBg="1"/>
      <p:bldP spid="33" grpId="0" animBg="1"/>
      <p:bldP spid="34" grpId="0"/>
      <p:bldP spid="37" grpId="0"/>
      <p:bldP spid="40" grpId="0" animBg="1"/>
      <p:bldP spid="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DE3FE5F-27DB-BB8D-7BCB-1D7D10763B10}"/>
              </a:ext>
            </a:extLst>
          </p:cNvPr>
          <p:cNvSpPr/>
          <p:nvPr/>
        </p:nvSpPr>
        <p:spPr>
          <a:xfrm>
            <a:off x="0" y="120412"/>
            <a:ext cx="579423" cy="26018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R1</a:t>
            </a:r>
          </a:p>
        </p:txBody>
      </p:sp>
      <p:sp>
        <p:nvSpPr>
          <p:cNvPr id="3" name="Oval 2">
            <a:extLst>
              <a:ext uri="{FF2B5EF4-FFF2-40B4-BE49-F238E27FC236}">
                <a16:creationId xmlns:a16="http://schemas.microsoft.com/office/drawing/2014/main" id="{B57635A8-F376-B673-3C3F-4F3AC96EB3BD}"/>
              </a:ext>
            </a:extLst>
          </p:cNvPr>
          <p:cNvSpPr/>
          <p:nvPr/>
        </p:nvSpPr>
        <p:spPr>
          <a:xfrm>
            <a:off x="0" y="635282"/>
            <a:ext cx="579423" cy="2915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R2</a:t>
            </a:r>
          </a:p>
        </p:txBody>
      </p:sp>
      <p:sp>
        <p:nvSpPr>
          <p:cNvPr id="4" name="Oval 3">
            <a:extLst>
              <a:ext uri="{FF2B5EF4-FFF2-40B4-BE49-F238E27FC236}">
                <a16:creationId xmlns:a16="http://schemas.microsoft.com/office/drawing/2014/main" id="{4DF9BE0A-266A-A981-7DB2-4DC3750D9067}"/>
              </a:ext>
            </a:extLst>
          </p:cNvPr>
          <p:cNvSpPr/>
          <p:nvPr/>
        </p:nvSpPr>
        <p:spPr>
          <a:xfrm>
            <a:off x="0" y="1237639"/>
            <a:ext cx="579424" cy="29157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R3</a:t>
            </a:r>
          </a:p>
        </p:txBody>
      </p:sp>
      <p:sp>
        <p:nvSpPr>
          <p:cNvPr id="5" name="Oval 4">
            <a:extLst>
              <a:ext uri="{FF2B5EF4-FFF2-40B4-BE49-F238E27FC236}">
                <a16:creationId xmlns:a16="http://schemas.microsoft.com/office/drawing/2014/main" id="{86FDB1AF-E8AB-7893-7882-793EDCB04B13}"/>
              </a:ext>
            </a:extLst>
          </p:cNvPr>
          <p:cNvSpPr/>
          <p:nvPr/>
        </p:nvSpPr>
        <p:spPr>
          <a:xfrm>
            <a:off x="-1" y="4106187"/>
            <a:ext cx="579423" cy="40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O2</a:t>
            </a:r>
          </a:p>
        </p:txBody>
      </p:sp>
      <p:sp>
        <p:nvSpPr>
          <p:cNvPr id="6" name="Oval 5">
            <a:extLst>
              <a:ext uri="{FF2B5EF4-FFF2-40B4-BE49-F238E27FC236}">
                <a16:creationId xmlns:a16="http://schemas.microsoft.com/office/drawing/2014/main" id="{7BB44BC3-ACF4-E17E-A7E6-0EC8AD0011FC}"/>
              </a:ext>
            </a:extLst>
          </p:cNvPr>
          <p:cNvSpPr/>
          <p:nvPr/>
        </p:nvSpPr>
        <p:spPr>
          <a:xfrm>
            <a:off x="1" y="3353137"/>
            <a:ext cx="579422" cy="40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O1</a:t>
            </a:r>
          </a:p>
        </p:txBody>
      </p:sp>
      <p:sp>
        <p:nvSpPr>
          <p:cNvPr id="7" name="Oval 6">
            <a:extLst>
              <a:ext uri="{FF2B5EF4-FFF2-40B4-BE49-F238E27FC236}">
                <a16:creationId xmlns:a16="http://schemas.microsoft.com/office/drawing/2014/main" id="{F4BF9B65-E060-4598-8E12-711E37393945}"/>
              </a:ext>
            </a:extLst>
          </p:cNvPr>
          <p:cNvSpPr/>
          <p:nvPr/>
        </p:nvSpPr>
        <p:spPr>
          <a:xfrm>
            <a:off x="0" y="1766923"/>
            <a:ext cx="579423" cy="34767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R4</a:t>
            </a:r>
          </a:p>
        </p:txBody>
      </p:sp>
      <p:sp>
        <p:nvSpPr>
          <p:cNvPr id="8" name="Oval 7">
            <a:extLst>
              <a:ext uri="{FF2B5EF4-FFF2-40B4-BE49-F238E27FC236}">
                <a16:creationId xmlns:a16="http://schemas.microsoft.com/office/drawing/2014/main" id="{929777E5-5635-BEC4-FDD3-FEFD408B5E99}"/>
              </a:ext>
            </a:extLst>
          </p:cNvPr>
          <p:cNvSpPr/>
          <p:nvPr/>
        </p:nvSpPr>
        <p:spPr>
          <a:xfrm>
            <a:off x="0" y="2808872"/>
            <a:ext cx="579423" cy="3780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R6</a:t>
            </a:r>
          </a:p>
        </p:txBody>
      </p:sp>
      <p:sp>
        <p:nvSpPr>
          <p:cNvPr id="10" name="Rectangle 9">
            <a:extLst>
              <a:ext uri="{FF2B5EF4-FFF2-40B4-BE49-F238E27FC236}">
                <a16:creationId xmlns:a16="http://schemas.microsoft.com/office/drawing/2014/main" id="{B5306AD1-B60E-B9E8-F047-AEE81DEE082C}"/>
              </a:ext>
            </a:extLst>
          </p:cNvPr>
          <p:cNvSpPr/>
          <p:nvPr/>
        </p:nvSpPr>
        <p:spPr>
          <a:xfrm>
            <a:off x="745435" y="101851"/>
            <a:ext cx="8272033" cy="35680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ongoing session sequence (product clicks/views) of the customer is converted to adjacency matrix format using product embeddings to be used with the NISER model. We used batching of sessions together to improves the throughput.</a:t>
            </a:r>
          </a:p>
        </p:txBody>
      </p:sp>
      <p:sp>
        <p:nvSpPr>
          <p:cNvPr id="11" name="Rectangle 10">
            <a:extLst>
              <a:ext uri="{FF2B5EF4-FFF2-40B4-BE49-F238E27FC236}">
                <a16:creationId xmlns:a16="http://schemas.microsoft.com/office/drawing/2014/main" id="{6FBEDEE1-EB33-6992-917E-F1B043E6A770}"/>
              </a:ext>
            </a:extLst>
          </p:cNvPr>
          <p:cNvSpPr/>
          <p:nvPr/>
        </p:nvSpPr>
        <p:spPr>
          <a:xfrm>
            <a:off x="745436" y="609168"/>
            <a:ext cx="8272032" cy="356803"/>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batch of customer sessions is fed to the NISER model to predict the next set of products in which the customer might be interested. The question here is how fast the NISER model can provide inference. </a:t>
            </a:r>
          </a:p>
        </p:txBody>
      </p:sp>
      <p:sp>
        <p:nvSpPr>
          <p:cNvPr id="12" name="Rectangle 11">
            <a:extLst>
              <a:ext uri="{FF2B5EF4-FFF2-40B4-BE49-F238E27FC236}">
                <a16:creationId xmlns:a16="http://schemas.microsoft.com/office/drawing/2014/main" id="{05747DA0-535F-5E5A-466B-4C9BEFA7199E}"/>
              </a:ext>
            </a:extLst>
          </p:cNvPr>
          <p:cNvSpPr/>
          <p:nvPr/>
        </p:nvSpPr>
        <p:spPr>
          <a:xfrm>
            <a:off x="745436" y="1218260"/>
            <a:ext cx="8272032" cy="35680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product recommendation list corresponding to each input session is inferred by NISER. How best can we prepare the lists for merging with recommendations lists predicted by LightFM?</a:t>
            </a:r>
          </a:p>
        </p:txBody>
      </p:sp>
      <p:sp>
        <p:nvSpPr>
          <p:cNvPr id="13" name="Rectangle 12">
            <a:extLst>
              <a:ext uri="{FF2B5EF4-FFF2-40B4-BE49-F238E27FC236}">
                <a16:creationId xmlns:a16="http://schemas.microsoft.com/office/drawing/2014/main" id="{B19AF68D-D87C-9734-34ED-713BFF244228}"/>
              </a:ext>
            </a:extLst>
          </p:cNvPr>
          <p:cNvSpPr/>
          <p:nvPr/>
        </p:nvSpPr>
        <p:spPr>
          <a:xfrm>
            <a:off x="745436" y="1762477"/>
            <a:ext cx="8272032" cy="3568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Accessing the product list recommended by LightFM for customers from the cache. The question is how to arrange data in the cache and which cache technology to use</a:t>
            </a:r>
          </a:p>
        </p:txBody>
      </p:sp>
      <p:sp>
        <p:nvSpPr>
          <p:cNvPr id="14" name="Rectangle 13">
            <a:extLst>
              <a:ext uri="{FF2B5EF4-FFF2-40B4-BE49-F238E27FC236}">
                <a16:creationId xmlns:a16="http://schemas.microsoft.com/office/drawing/2014/main" id="{521EF240-4E7A-DB78-8C1F-2FBCBFA8D3C8}"/>
              </a:ext>
            </a:extLst>
          </p:cNvPr>
          <p:cNvSpPr/>
          <p:nvPr/>
        </p:nvSpPr>
        <p:spPr>
          <a:xfrm>
            <a:off x="745435" y="2306694"/>
            <a:ext cx="8215072" cy="356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Filtering of NISER’s prediction based on categories along with merging of the recommended product lists from both LightFM and NISER. The question is what kind of data format and Data structures to us to make the process of merging fast.</a:t>
            </a:r>
          </a:p>
        </p:txBody>
      </p:sp>
      <p:sp>
        <p:nvSpPr>
          <p:cNvPr id="15" name="Rectangle 14">
            <a:extLst>
              <a:ext uri="{FF2B5EF4-FFF2-40B4-BE49-F238E27FC236}">
                <a16:creationId xmlns:a16="http://schemas.microsoft.com/office/drawing/2014/main" id="{CBCFCFE6-445A-D8E1-E5D6-9B10142D177D}"/>
              </a:ext>
            </a:extLst>
          </p:cNvPr>
          <p:cNvSpPr/>
          <p:nvPr/>
        </p:nvSpPr>
        <p:spPr>
          <a:xfrm>
            <a:off x="745435" y="3353137"/>
            <a:ext cx="8272032" cy="65108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Batch Preparation for LightFM model inference. The idea is to create batches of customers and categories of products as 2D vectors of both customers, and product embeddings become very large. Customer embedding vector has size 2 × 106 customers ×100 embedding size ×8 as each entry is f loat64. Product embedding vector has size 4 × 105 products ×100 embedding size ×8 as each entry is float64.</a:t>
            </a:r>
          </a:p>
        </p:txBody>
      </p:sp>
      <p:sp>
        <p:nvSpPr>
          <p:cNvPr id="16" name="Rectangle 15">
            <a:extLst>
              <a:ext uri="{FF2B5EF4-FFF2-40B4-BE49-F238E27FC236}">
                <a16:creationId xmlns:a16="http://schemas.microsoft.com/office/drawing/2014/main" id="{5ACE0225-4205-2290-D37C-EA2FD1D11655}"/>
              </a:ext>
            </a:extLst>
          </p:cNvPr>
          <p:cNvSpPr/>
          <p:nvPr/>
        </p:nvSpPr>
        <p:spPr>
          <a:xfrm>
            <a:off x="745435" y="4744344"/>
            <a:ext cx="8183340" cy="3568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resultant data containing recommendations for every customer category pair is extremely large. The main focus is how this generated data is put in the cache</a:t>
            </a:r>
          </a:p>
        </p:txBody>
      </p:sp>
      <p:sp>
        <p:nvSpPr>
          <p:cNvPr id="17" name="Rectangle 16">
            <a:extLst>
              <a:ext uri="{FF2B5EF4-FFF2-40B4-BE49-F238E27FC236}">
                <a16:creationId xmlns:a16="http://schemas.microsoft.com/office/drawing/2014/main" id="{00D6C7E8-6487-EFE6-FC44-C079AEDB92BD}"/>
              </a:ext>
            </a:extLst>
          </p:cNvPr>
          <p:cNvSpPr/>
          <p:nvPr/>
        </p:nvSpPr>
        <p:spPr>
          <a:xfrm>
            <a:off x="745435" y="2845820"/>
            <a:ext cx="8161928" cy="356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Final recommendation list of products are prepared for the batch of sessions and provided to the web/App server. The question here is how to cache them for future access</a:t>
            </a:r>
          </a:p>
        </p:txBody>
      </p:sp>
      <p:sp>
        <p:nvSpPr>
          <p:cNvPr id="18" name="Oval 17">
            <a:extLst>
              <a:ext uri="{FF2B5EF4-FFF2-40B4-BE49-F238E27FC236}">
                <a16:creationId xmlns:a16="http://schemas.microsoft.com/office/drawing/2014/main" id="{0BED7F55-07A6-E999-A847-21C89A234611}"/>
              </a:ext>
            </a:extLst>
          </p:cNvPr>
          <p:cNvSpPr/>
          <p:nvPr/>
        </p:nvSpPr>
        <p:spPr>
          <a:xfrm>
            <a:off x="0" y="4662364"/>
            <a:ext cx="579423" cy="40203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O3</a:t>
            </a:r>
          </a:p>
        </p:txBody>
      </p:sp>
      <p:sp>
        <p:nvSpPr>
          <p:cNvPr id="19" name="Rectangle 18">
            <a:extLst>
              <a:ext uri="{FF2B5EF4-FFF2-40B4-BE49-F238E27FC236}">
                <a16:creationId xmlns:a16="http://schemas.microsoft.com/office/drawing/2014/main" id="{B2064E58-33F1-5887-D70B-50FB3EE5FC50}"/>
              </a:ext>
            </a:extLst>
          </p:cNvPr>
          <p:cNvSpPr/>
          <p:nvPr/>
        </p:nvSpPr>
        <p:spPr>
          <a:xfrm>
            <a:off x="745435" y="4154735"/>
            <a:ext cx="8183340" cy="3568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LightFM essentially involves performing the dot product between the customer and product embeddings. The goal is to quickly perform the dot product of such large embedding vectors.</a:t>
            </a:r>
          </a:p>
        </p:txBody>
      </p:sp>
      <p:sp>
        <p:nvSpPr>
          <p:cNvPr id="20" name="Oval 19">
            <a:extLst>
              <a:ext uri="{FF2B5EF4-FFF2-40B4-BE49-F238E27FC236}">
                <a16:creationId xmlns:a16="http://schemas.microsoft.com/office/drawing/2014/main" id="{A9470DF8-647C-2832-3118-6F4F6FFFB3F4}"/>
              </a:ext>
            </a:extLst>
          </p:cNvPr>
          <p:cNvSpPr/>
          <p:nvPr/>
        </p:nvSpPr>
        <p:spPr>
          <a:xfrm>
            <a:off x="0" y="2306694"/>
            <a:ext cx="579423" cy="2632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R5</a:t>
            </a:r>
          </a:p>
        </p:txBody>
      </p:sp>
      <p:sp>
        <p:nvSpPr>
          <p:cNvPr id="9" name="Rectangle 8">
            <a:extLst>
              <a:ext uri="{FF2B5EF4-FFF2-40B4-BE49-F238E27FC236}">
                <a16:creationId xmlns:a16="http://schemas.microsoft.com/office/drawing/2014/main" id="{D432594C-914D-CDB1-8B09-ACD719E3F95F}"/>
              </a:ext>
            </a:extLst>
          </p:cNvPr>
          <p:cNvSpPr/>
          <p:nvPr/>
        </p:nvSpPr>
        <p:spPr>
          <a:xfrm>
            <a:off x="745435" y="1757791"/>
            <a:ext cx="8272032" cy="3568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Accessing the product list recommended by LightFM for customers from the cache. The question is how to arrange data in the cache and which cache technology to use</a:t>
            </a:r>
          </a:p>
        </p:txBody>
      </p:sp>
      <p:sp>
        <p:nvSpPr>
          <p:cNvPr id="21" name="Rectangle 20">
            <a:extLst>
              <a:ext uri="{FF2B5EF4-FFF2-40B4-BE49-F238E27FC236}">
                <a16:creationId xmlns:a16="http://schemas.microsoft.com/office/drawing/2014/main" id="{27AC3C0F-951D-FD75-A12B-5700E46E5FC6}"/>
              </a:ext>
            </a:extLst>
          </p:cNvPr>
          <p:cNvSpPr/>
          <p:nvPr/>
        </p:nvSpPr>
        <p:spPr>
          <a:xfrm>
            <a:off x="745435" y="2303926"/>
            <a:ext cx="8215072" cy="356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Filtering of NISER’s prediction based on categories along with merging of the recommended product lists from both LightFM and NISER. The question is what kind of data format and Data structures to us to make the process of merging fast.</a:t>
            </a:r>
          </a:p>
        </p:txBody>
      </p:sp>
      <p:sp>
        <p:nvSpPr>
          <p:cNvPr id="22" name="Rectangle 21">
            <a:extLst>
              <a:ext uri="{FF2B5EF4-FFF2-40B4-BE49-F238E27FC236}">
                <a16:creationId xmlns:a16="http://schemas.microsoft.com/office/drawing/2014/main" id="{D66AAF42-122E-0E49-17BD-9D2E353AA0AE}"/>
              </a:ext>
            </a:extLst>
          </p:cNvPr>
          <p:cNvSpPr/>
          <p:nvPr/>
        </p:nvSpPr>
        <p:spPr>
          <a:xfrm>
            <a:off x="745435" y="3350369"/>
            <a:ext cx="8272032" cy="65108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Batch Preparation for LightFM model inference. The idea is to create batches of customers and categories of products as 2D vectors of both customers, and product embeddings become very large. Customer embedding vector has size 2 × 106 customers ×100 embedding size ×8 as each entry is f loat64. Product embedding vector has size 4 × 105 products ×100 embedding size ×8 as each entry is float64.</a:t>
            </a:r>
          </a:p>
        </p:txBody>
      </p:sp>
      <p:sp>
        <p:nvSpPr>
          <p:cNvPr id="24" name="Rectangle 23">
            <a:extLst>
              <a:ext uri="{FF2B5EF4-FFF2-40B4-BE49-F238E27FC236}">
                <a16:creationId xmlns:a16="http://schemas.microsoft.com/office/drawing/2014/main" id="{30AC74A8-827C-7EC1-1E0E-7549FB87F00D}"/>
              </a:ext>
            </a:extLst>
          </p:cNvPr>
          <p:cNvSpPr/>
          <p:nvPr/>
        </p:nvSpPr>
        <p:spPr>
          <a:xfrm>
            <a:off x="745435" y="2843052"/>
            <a:ext cx="8161928" cy="356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Final recommendation list of products are prepared for the batch of sessions and provided to the web/App server. The question here is how to cache them for future access</a:t>
            </a:r>
          </a:p>
        </p:txBody>
      </p:sp>
      <p:sp>
        <p:nvSpPr>
          <p:cNvPr id="25" name="Rectangle 24">
            <a:extLst>
              <a:ext uri="{FF2B5EF4-FFF2-40B4-BE49-F238E27FC236}">
                <a16:creationId xmlns:a16="http://schemas.microsoft.com/office/drawing/2014/main" id="{E13FF174-BD8C-280E-28FE-9F2A6C9C1139}"/>
              </a:ext>
            </a:extLst>
          </p:cNvPr>
          <p:cNvSpPr/>
          <p:nvPr/>
        </p:nvSpPr>
        <p:spPr>
          <a:xfrm>
            <a:off x="745435" y="2309461"/>
            <a:ext cx="8215072" cy="356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Filtering of NISER’s prediction based on categories along with merging of the recommended product lists from both LightFM and NISER. The question is what kind of data format and Data structures to us to make the process of merging fast.</a:t>
            </a:r>
          </a:p>
        </p:txBody>
      </p:sp>
      <p:sp>
        <p:nvSpPr>
          <p:cNvPr id="26" name="Rectangle 25">
            <a:extLst>
              <a:ext uri="{FF2B5EF4-FFF2-40B4-BE49-F238E27FC236}">
                <a16:creationId xmlns:a16="http://schemas.microsoft.com/office/drawing/2014/main" id="{F7ACA510-42FD-6BE3-52F4-3C608B3F3E68}"/>
              </a:ext>
            </a:extLst>
          </p:cNvPr>
          <p:cNvSpPr/>
          <p:nvPr/>
        </p:nvSpPr>
        <p:spPr>
          <a:xfrm>
            <a:off x="745435" y="4747111"/>
            <a:ext cx="8183340" cy="3568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resultant data containing recommendations for every customer category pair is extremely large. The main focus is how this generated data is put in the cache</a:t>
            </a:r>
          </a:p>
        </p:txBody>
      </p:sp>
      <p:sp>
        <p:nvSpPr>
          <p:cNvPr id="27" name="Rectangle 26">
            <a:extLst>
              <a:ext uri="{FF2B5EF4-FFF2-40B4-BE49-F238E27FC236}">
                <a16:creationId xmlns:a16="http://schemas.microsoft.com/office/drawing/2014/main" id="{A0E629F5-C757-DA0F-E2FE-71BC54255E01}"/>
              </a:ext>
            </a:extLst>
          </p:cNvPr>
          <p:cNvSpPr/>
          <p:nvPr/>
        </p:nvSpPr>
        <p:spPr>
          <a:xfrm>
            <a:off x="745435" y="2848587"/>
            <a:ext cx="8161928" cy="356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Final recommendation list of products are prepared for the batch of sessions and provided to the web/App server. The question here is how to cache them for future access</a:t>
            </a:r>
          </a:p>
        </p:txBody>
      </p:sp>
      <p:sp>
        <p:nvSpPr>
          <p:cNvPr id="28" name="Rectangle 27">
            <a:extLst>
              <a:ext uri="{FF2B5EF4-FFF2-40B4-BE49-F238E27FC236}">
                <a16:creationId xmlns:a16="http://schemas.microsoft.com/office/drawing/2014/main" id="{457CB721-C278-5AEA-D549-DFBA5464EF2D}"/>
              </a:ext>
            </a:extLst>
          </p:cNvPr>
          <p:cNvSpPr/>
          <p:nvPr/>
        </p:nvSpPr>
        <p:spPr>
          <a:xfrm>
            <a:off x="745435" y="4157502"/>
            <a:ext cx="8183340" cy="3568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LightFM essentially involves performing the dot product between the customer and product embeddings. The goal is to quickly perform the dot product of such large embedding vectors.</a:t>
            </a:r>
          </a:p>
        </p:txBody>
      </p:sp>
      <p:sp>
        <p:nvSpPr>
          <p:cNvPr id="29" name="Rectangle 28">
            <a:extLst>
              <a:ext uri="{FF2B5EF4-FFF2-40B4-BE49-F238E27FC236}">
                <a16:creationId xmlns:a16="http://schemas.microsoft.com/office/drawing/2014/main" id="{49310934-1549-E4B8-5703-4994D35DEA08}"/>
              </a:ext>
            </a:extLst>
          </p:cNvPr>
          <p:cNvSpPr/>
          <p:nvPr/>
        </p:nvSpPr>
        <p:spPr>
          <a:xfrm>
            <a:off x="745435" y="2306693"/>
            <a:ext cx="8215072" cy="3568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Filtering of NISER’s prediction based on categories along with merging of the recommended product lists from both LightFM and NISER. The question is what kind of data format and Data structures to us to make the process of merging fast.</a:t>
            </a:r>
          </a:p>
        </p:txBody>
      </p:sp>
      <p:sp>
        <p:nvSpPr>
          <p:cNvPr id="30" name="Rectangle 29">
            <a:extLst>
              <a:ext uri="{FF2B5EF4-FFF2-40B4-BE49-F238E27FC236}">
                <a16:creationId xmlns:a16="http://schemas.microsoft.com/office/drawing/2014/main" id="{D80B64AE-55DB-F7DE-7267-329BC23F1E44}"/>
              </a:ext>
            </a:extLst>
          </p:cNvPr>
          <p:cNvSpPr/>
          <p:nvPr/>
        </p:nvSpPr>
        <p:spPr>
          <a:xfrm>
            <a:off x="745435" y="3353136"/>
            <a:ext cx="8272032" cy="65108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Batch Preparation for LightFM model inference. The idea is to create batches of customers and categories of products as 2D vectors of both customers, and product embeddings become very large. Customer embedding vector has size 2 × 106 customers ×100 embedding size ×8 as each entry is f loat64. Product embedding vector has size 4 × 105 products ×100 embedding size ×8 as each entry is float64.</a:t>
            </a:r>
          </a:p>
        </p:txBody>
      </p:sp>
      <p:sp>
        <p:nvSpPr>
          <p:cNvPr id="31" name="Rectangle 30">
            <a:extLst>
              <a:ext uri="{FF2B5EF4-FFF2-40B4-BE49-F238E27FC236}">
                <a16:creationId xmlns:a16="http://schemas.microsoft.com/office/drawing/2014/main" id="{4AAFE3AD-2916-B15E-FCF3-0FF884582749}"/>
              </a:ext>
            </a:extLst>
          </p:cNvPr>
          <p:cNvSpPr/>
          <p:nvPr/>
        </p:nvSpPr>
        <p:spPr>
          <a:xfrm>
            <a:off x="745435" y="2845819"/>
            <a:ext cx="8161928" cy="356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Final recommendation list of products are prepared for the batch of sessions and provided to the web/App server. The question here is how to cache them for future access</a:t>
            </a:r>
          </a:p>
        </p:txBody>
      </p:sp>
    </p:spTree>
    <p:custDataLst>
      <p:tags r:id="rId1"/>
    </p:custDataLst>
    <p:extLst>
      <p:ext uri="{BB962C8B-B14F-4D97-AF65-F5344CB8AC3E}">
        <p14:creationId xmlns:p14="http://schemas.microsoft.com/office/powerpoint/2010/main" val="3866106285"/>
      </p:ext>
    </p:extLst>
  </p:cSld>
  <p:clrMapOvr>
    <a:masterClrMapping/>
  </p:clrMapOvr>
  <mc:AlternateContent xmlns:mc="http://schemas.openxmlformats.org/markup-compatibility/2006" xmlns:p14="http://schemas.microsoft.com/office/powerpoint/2010/main">
    <mc:Choice Requires="p14">
      <p:transition spd="slow" p14:dur="2000" advTm="17346"/>
    </mc:Choice>
    <mc:Fallback xmlns="">
      <p:transition spd="slow" advTm="173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9" grpId="0" animBg="1"/>
      <p:bldP spid="21" grpId="0" animBg="1"/>
      <p:bldP spid="22"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9">
            <a:extLst>
              <a:ext uri="{FF2B5EF4-FFF2-40B4-BE49-F238E27FC236}">
                <a16:creationId xmlns:a16="http://schemas.microsoft.com/office/drawing/2014/main" id="{C5243C98-2DAA-E861-C646-1380C604464C}"/>
              </a:ext>
            </a:extLst>
          </p:cNvPr>
          <p:cNvGraphicFramePr>
            <a:graphicFrameLocks noGrp="1"/>
          </p:cNvGraphicFramePr>
          <p:nvPr/>
        </p:nvGraphicFramePr>
        <p:xfrm>
          <a:off x="839587" y="1795868"/>
          <a:ext cx="576743" cy="1257300"/>
        </p:xfrm>
        <a:graphic>
          <a:graphicData uri="http://schemas.openxmlformats.org/drawingml/2006/table">
            <a:tbl>
              <a:tblPr firstRow="1" bandRow="1">
                <a:tableStyleId>{5C22544A-7EE6-4342-B048-85BDC9FD1C3A}</a:tableStyleId>
              </a:tblPr>
              <a:tblGrid>
                <a:gridCol w="576743">
                  <a:extLst>
                    <a:ext uri="{9D8B030D-6E8A-4147-A177-3AD203B41FA5}">
                      <a16:colId xmlns:a16="http://schemas.microsoft.com/office/drawing/2014/main" val="3723871106"/>
                    </a:ext>
                  </a:extLst>
                </a:gridCol>
              </a:tblGrid>
              <a:tr h="251460">
                <a:tc>
                  <a:txBody>
                    <a:bodyPr/>
                    <a:lstStyle/>
                    <a:p>
                      <a:pPr algn="ctr"/>
                      <a:r>
                        <a:rPr lang="en-US" sz="1200" dirty="0">
                          <a:solidFill>
                            <a:schemeClr val="tx1"/>
                          </a:solidFill>
                        </a:rPr>
                        <a:t>Score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2521249"/>
                  </a:ext>
                </a:extLst>
              </a:tr>
              <a:tr h="251460">
                <a:tc>
                  <a:txBody>
                    <a:bodyPr/>
                    <a:lstStyle/>
                    <a:p>
                      <a:pPr algn="ctr"/>
                      <a:r>
                        <a:rPr lang="en-US" sz="1200" dirty="0">
                          <a:solidFill>
                            <a:schemeClr val="tx1"/>
                          </a:solidFill>
                        </a:rPr>
                        <a:t>0.35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7349603"/>
                  </a:ext>
                </a:extLst>
              </a:tr>
              <a:tr h="251460">
                <a:tc>
                  <a:txBody>
                    <a:bodyPr/>
                    <a:lstStyle/>
                    <a:p>
                      <a:pPr algn="ctr"/>
                      <a:r>
                        <a:rPr lang="en-US" sz="1200" dirty="0">
                          <a:solidFill>
                            <a:schemeClr val="tx1"/>
                          </a:solidFill>
                        </a:rPr>
                        <a:t>0.91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339963"/>
                  </a:ext>
                </a:extLst>
              </a:tr>
              <a:tr h="251460">
                <a:tc>
                  <a:txBody>
                    <a:bodyPr/>
                    <a:lstStyle/>
                    <a:p>
                      <a:pPr algn="ctr"/>
                      <a:r>
                        <a:rPr lang="en-US" sz="1200" dirty="0">
                          <a:solidFill>
                            <a:schemeClr val="tx1"/>
                          </a:solidFill>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9680994"/>
                  </a:ext>
                </a:extLst>
              </a:tr>
              <a:tr h="251460">
                <a:tc>
                  <a:txBody>
                    <a:bodyPr/>
                    <a:lstStyle/>
                    <a:p>
                      <a:pPr algn="ctr"/>
                      <a:r>
                        <a:rPr lang="en-US" sz="1200" dirty="0">
                          <a:solidFill>
                            <a:schemeClr val="tx1"/>
                          </a:solidFill>
                        </a:rPr>
                        <a:t>0.02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0142306"/>
                  </a:ext>
                </a:extLst>
              </a:tr>
            </a:tbl>
          </a:graphicData>
        </a:graphic>
      </p:graphicFrame>
      <p:graphicFrame>
        <p:nvGraphicFramePr>
          <p:cNvPr id="14" name="Table 31">
            <a:extLst>
              <a:ext uri="{FF2B5EF4-FFF2-40B4-BE49-F238E27FC236}">
                <a16:creationId xmlns:a16="http://schemas.microsoft.com/office/drawing/2014/main" id="{47617B4D-3625-494B-A889-4235A39BF427}"/>
              </a:ext>
            </a:extLst>
          </p:cNvPr>
          <p:cNvGraphicFramePr>
            <a:graphicFrameLocks noGrp="1"/>
          </p:cNvGraphicFramePr>
          <p:nvPr/>
        </p:nvGraphicFramePr>
        <p:xfrm>
          <a:off x="3885641" y="1615232"/>
          <a:ext cx="2856445" cy="754380"/>
        </p:xfrm>
        <a:graphic>
          <a:graphicData uri="http://schemas.openxmlformats.org/drawingml/2006/table">
            <a:tbl>
              <a:tblPr firstRow="1" bandRow="1">
                <a:tableStyleId>{5C22544A-7EE6-4342-B048-85BDC9FD1C3A}</a:tableStyleId>
              </a:tblPr>
              <a:tblGrid>
                <a:gridCol w="956927">
                  <a:extLst>
                    <a:ext uri="{9D8B030D-6E8A-4147-A177-3AD203B41FA5}">
                      <a16:colId xmlns:a16="http://schemas.microsoft.com/office/drawing/2014/main" val="3274692904"/>
                    </a:ext>
                  </a:extLst>
                </a:gridCol>
                <a:gridCol w="1899518">
                  <a:extLst>
                    <a:ext uri="{9D8B030D-6E8A-4147-A177-3AD203B41FA5}">
                      <a16:colId xmlns:a16="http://schemas.microsoft.com/office/drawing/2014/main" val="688144107"/>
                    </a:ext>
                  </a:extLst>
                </a:gridCol>
              </a:tblGrid>
              <a:tr h="251460">
                <a:tc>
                  <a:txBody>
                    <a:bodyPr/>
                    <a:lstStyle/>
                    <a:p>
                      <a:pPr algn="ctr"/>
                      <a:r>
                        <a:rPr lang="en-US" sz="1200" dirty="0">
                          <a:solidFill>
                            <a:schemeClr val="tx1"/>
                          </a:solidFill>
                        </a:rPr>
                        <a:t>Category ID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rPr>
                        <a:t>Product IDS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8806007"/>
                  </a:ext>
                </a:extLst>
              </a:tr>
              <a:tr h="251460">
                <a:tc>
                  <a:txBody>
                    <a:bodyPr/>
                    <a:lstStyle/>
                    <a:p>
                      <a:pPr algn="ctr"/>
                      <a:r>
                        <a:rPr lang="en-US" sz="1200" dirty="0">
                          <a:solidFill>
                            <a:schemeClr val="tx1"/>
                          </a:solidFill>
                        </a:rPr>
                        <a:t>Cat_1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rPr>
                        <a:t>PRL_61, DG_34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6081562"/>
                  </a:ext>
                </a:extLst>
              </a:tr>
              <a:tr h="251460">
                <a:tc>
                  <a:txBody>
                    <a:bodyPr/>
                    <a:lstStyle/>
                    <a:p>
                      <a:pPr algn="ctr"/>
                      <a:r>
                        <a:rPr lang="en-US" sz="1200" dirty="0">
                          <a:solidFill>
                            <a:schemeClr val="tx1"/>
                          </a:solidFill>
                        </a:rPr>
                        <a:t>Cat_2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PRJ_692, CR_45, ..., CN_23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1023045"/>
                  </a:ext>
                </a:extLst>
              </a:tr>
            </a:tbl>
          </a:graphicData>
        </a:graphic>
      </p:graphicFrame>
      <p:sp>
        <p:nvSpPr>
          <p:cNvPr id="23" name="Arrow: Right 22">
            <a:extLst>
              <a:ext uri="{FF2B5EF4-FFF2-40B4-BE49-F238E27FC236}">
                <a16:creationId xmlns:a16="http://schemas.microsoft.com/office/drawing/2014/main" id="{D0E83978-47EF-566A-F685-B1AF0D46E43B}"/>
              </a:ext>
            </a:extLst>
          </p:cNvPr>
          <p:cNvSpPr/>
          <p:nvPr/>
        </p:nvSpPr>
        <p:spPr>
          <a:xfrm rot="5400000">
            <a:off x="732482" y="1327814"/>
            <a:ext cx="285163" cy="224806"/>
          </a:xfrm>
          <a:prstGeom prst="rightArrow">
            <a:avLst/>
          </a:prstGeom>
          <a:solidFill>
            <a:schemeClr val="bg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5" name="Rectangle: Rounded Corners 24">
            <a:extLst>
              <a:ext uri="{FF2B5EF4-FFF2-40B4-BE49-F238E27FC236}">
                <a16:creationId xmlns:a16="http://schemas.microsoft.com/office/drawing/2014/main" id="{BAC8DA03-DE1D-49C6-AC65-068A83FDBBC0}"/>
              </a:ext>
            </a:extLst>
          </p:cNvPr>
          <p:cNvSpPr/>
          <p:nvPr/>
        </p:nvSpPr>
        <p:spPr>
          <a:xfrm>
            <a:off x="1914491" y="2061344"/>
            <a:ext cx="1620017" cy="714137"/>
          </a:xfrm>
          <a:prstGeom prst="round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500" b="1" dirty="0">
                <a:solidFill>
                  <a:prstClr val="black"/>
                </a:solidFill>
                <a:latin typeface="Calibri" panose="020F0502020204030204"/>
              </a:rPr>
              <a:t>S1: </a:t>
            </a:r>
            <a:r>
              <a:rPr lang="en-US" sz="1500" dirty="0">
                <a:solidFill>
                  <a:prstClr val="black"/>
                </a:solidFill>
                <a:latin typeface="Calibri" panose="020F0502020204030204"/>
              </a:rPr>
              <a:t>Product Index to product ID mapping </a:t>
            </a:r>
          </a:p>
        </p:txBody>
      </p:sp>
      <p:graphicFrame>
        <p:nvGraphicFramePr>
          <p:cNvPr id="26" name="Table 9">
            <a:extLst>
              <a:ext uri="{FF2B5EF4-FFF2-40B4-BE49-F238E27FC236}">
                <a16:creationId xmlns:a16="http://schemas.microsoft.com/office/drawing/2014/main" id="{11062232-E9A8-4CDD-09C6-248A1C33221B}"/>
              </a:ext>
            </a:extLst>
          </p:cNvPr>
          <p:cNvGraphicFramePr>
            <a:graphicFrameLocks noGrp="1"/>
          </p:cNvGraphicFramePr>
          <p:nvPr/>
        </p:nvGraphicFramePr>
        <p:xfrm>
          <a:off x="1974267" y="525190"/>
          <a:ext cx="1671636" cy="1293450"/>
        </p:xfrm>
        <a:graphic>
          <a:graphicData uri="http://schemas.openxmlformats.org/drawingml/2006/table">
            <a:tbl>
              <a:tblPr firstRow="1" bandRow="1">
                <a:tableStyleId>{5C22544A-7EE6-4342-B048-85BDC9FD1C3A}</a:tableStyleId>
              </a:tblPr>
              <a:tblGrid>
                <a:gridCol w="835818">
                  <a:extLst>
                    <a:ext uri="{9D8B030D-6E8A-4147-A177-3AD203B41FA5}">
                      <a16:colId xmlns:a16="http://schemas.microsoft.com/office/drawing/2014/main" val="3213940146"/>
                    </a:ext>
                  </a:extLst>
                </a:gridCol>
                <a:gridCol w="835818">
                  <a:extLst>
                    <a:ext uri="{9D8B030D-6E8A-4147-A177-3AD203B41FA5}">
                      <a16:colId xmlns:a16="http://schemas.microsoft.com/office/drawing/2014/main" val="3723871106"/>
                    </a:ext>
                  </a:extLst>
                </a:gridCol>
              </a:tblGrid>
              <a:tr h="287610">
                <a:tc>
                  <a:txBody>
                    <a:bodyPr/>
                    <a:lstStyle/>
                    <a:p>
                      <a:r>
                        <a:rPr lang="en-US" sz="1200" dirty="0">
                          <a:solidFill>
                            <a:schemeClr val="tx1"/>
                          </a:solidFill>
                        </a:rPr>
                        <a:t>Product ID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Score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2521249"/>
                  </a:ext>
                </a:extLst>
              </a:tr>
              <a:tr h="245274">
                <a:tc>
                  <a:txBody>
                    <a:bodyPr/>
                    <a:lstStyle/>
                    <a:p>
                      <a:pPr algn="ctr"/>
                      <a:r>
                        <a:rPr lang="en-US" sz="1200" dirty="0">
                          <a:solidFill>
                            <a:schemeClr val="tx1"/>
                          </a:solidFill>
                        </a:rPr>
                        <a:t>PRL_61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0.35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7349603"/>
                  </a:ext>
                </a:extLst>
              </a:tr>
              <a:tr h="245274">
                <a:tc>
                  <a:txBody>
                    <a:bodyPr/>
                    <a:lstStyle/>
                    <a:p>
                      <a:pPr algn="ctr"/>
                      <a:r>
                        <a:rPr lang="en-US" sz="1200" dirty="0">
                          <a:solidFill>
                            <a:schemeClr val="tx1"/>
                          </a:solidFill>
                        </a:rPr>
                        <a:t>CN_23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0.91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339963"/>
                  </a:ext>
                </a:extLst>
              </a:tr>
              <a:tr h="245274">
                <a:tc>
                  <a:txBody>
                    <a:bodyPr/>
                    <a:lstStyle/>
                    <a:p>
                      <a:pPr algn="ctr"/>
                      <a:r>
                        <a:rPr lang="en-US" sz="1200" dirty="0">
                          <a:solidFill>
                            <a:schemeClr val="tx1"/>
                          </a:solidFill>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9680994"/>
                  </a:ext>
                </a:extLst>
              </a:tr>
              <a:tr h="245274">
                <a:tc>
                  <a:txBody>
                    <a:bodyPr/>
                    <a:lstStyle/>
                    <a:p>
                      <a:pPr algn="ctr"/>
                      <a:r>
                        <a:rPr lang="en-US" sz="1200" dirty="0">
                          <a:solidFill>
                            <a:schemeClr val="tx1"/>
                          </a:solidFill>
                        </a:rPr>
                        <a:t>PRJ_692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chemeClr val="tx1"/>
                          </a:solidFill>
                        </a:rPr>
                        <a:t>0.02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0142306"/>
                  </a:ext>
                </a:extLst>
              </a:tr>
            </a:tbl>
          </a:graphicData>
        </a:graphic>
      </p:graphicFrame>
      <p:sp>
        <p:nvSpPr>
          <p:cNvPr id="28" name="TextBox 27">
            <a:extLst>
              <a:ext uri="{FF2B5EF4-FFF2-40B4-BE49-F238E27FC236}">
                <a16:creationId xmlns:a16="http://schemas.microsoft.com/office/drawing/2014/main" id="{619409D8-EDEF-1B23-C49C-4B55C3FF26F9}"/>
              </a:ext>
            </a:extLst>
          </p:cNvPr>
          <p:cNvSpPr txBox="1"/>
          <p:nvPr/>
        </p:nvSpPr>
        <p:spPr>
          <a:xfrm>
            <a:off x="783342" y="3038536"/>
            <a:ext cx="651781" cy="507831"/>
          </a:xfrm>
          <a:prstGeom prst="rect">
            <a:avLst/>
          </a:prstGeom>
          <a:noFill/>
        </p:spPr>
        <p:txBody>
          <a:bodyPr wrap="none" rtlCol="0">
            <a:spAutoFit/>
          </a:bodyPr>
          <a:lstStyle/>
          <a:p>
            <a:pPr algn="ctr" defTabSz="685800"/>
            <a:r>
              <a:rPr lang="en-US" sz="1350" dirty="0">
                <a:solidFill>
                  <a:prstClr val="black"/>
                </a:solidFill>
                <a:latin typeface="Calibri" panose="020F0502020204030204"/>
              </a:rPr>
              <a:t>FP64 </a:t>
            </a:r>
          </a:p>
          <a:p>
            <a:pPr algn="ctr" defTabSz="685800"/>
            <a:r>
              <a:rPr lang="en-US" sz="1350" dirty="0">
                <a:solidFill>
                  <a:prstClr val="black"/>
                </a:solidFill>
                <a:latin typeface="Calibri" panose="020F0502020204030204"/>
              </a:rPr>
              <a:t>Tensor</a:t>
            </a:r>
          </a:p>
        </p:txBody>
      </p:sp>
      <p:sp>
        <p:nvSpPr>
          <p:cNvPr id="29" name="TextBox 28">
            <a:extLst>
              <a:ext uri="{FF2B5EF4-FFF2-40B4-BE49-F238E27FC236}">
                <a16:creationId xmlns:a16="http://schemas.microsoft.com/office/drawing/2014/main" id="{ADA13960-0D2B-B072-6546-BA183B4A2E24}"/>
              </a:ext>
            </a:extLst>
          </p:cNvPr>
          <p:cNvSpPr txBox="1"/>
          <p:nvPr/>
        </p:nvSpPr>
        <p:spPr>
          <a:xfrm>
            <a:off x="2142702" y="278258"/>
            <a:ext cx="596638" cy="300082"/>
          </a:xfrm>
          <a:prstGeom prst="rect">
            <a:avLst/>
          </a:prstGeom>
          <a:noFill/>
        </p:spPr>
        <p:txBody>
          <a:bodyPr wrap="none" rtlCol="0">
            <a:spAutoFit/>
          </a:bodyPr>
          <a:lstStyle/>
          <a:p>
            <a:pPr defTabSz="685800"/>
            <a:r>
              <a:rPr lang="en-US" sz="1350" dirty="0">
                <a:solidFill>
                  <a:prstClr val="black"/>
                </a:solidFill>
                <a:latin typeface="Calibri" panose="020F0502020204030204"/>
              </a:rPr>
              <a:t>String</a:t>
            </a:r>
          </a:p>
        </p:txBody>
      </p:sp>
      <p:sp>
        <p:nvSpPr>
          <p:cNvPr id="30" name="TextBox 29">
            <a:extLst>
              <a:ext uri="{FF2B5EF4-FFF2-40B4-BE49-F238E27FC236}">
                <a16:creationId xmlns:a16="http://schemas.microsoft.com/office/drawing/2014/main" id="{D3ECC16D-5F6D-E387-596D-D87CCE8C4EDD}"/>
              </a:ext>
            </a:extLst>
          </p:cNvPr>
          <p:cNvSpPr txBox="1"/>
          <p:nvPr/>
        </p:nvSpPr>
        <p:spPr>
          <a:xfrm>
            <a:off x="2901556" y="286650"/>
            <a:ext cx="530915" cy="300082"/>
          </a:xfrm>
          <a:prstGeom prst="rect">
            <a:avLst/>
          </a:prstGeom>
          <a:noFill/>
        </p:spPr>
        <p:txBody>
          <a:bodyPr wrap="none" rtlCol="0">
            <a:spAutoFit/>
          </a:bodyPr>
          <a:lstStyle/>
          <a:p>
            <a:pPr defTabSz="685800"/>
            <a:r>
              <a:rPr lang="en-US" sz="1350" dirty="0">
                <a:solidFill>
                  <a:prstClr val="black"/>
                </a:solidFill>
                <a:latin typeface="Calibri" panose="020F0502020204030204"/>
              </a:rPr>
              <a:t>FP64</a:t>
            </a:r>
          </a:p>
        </p:txBody>
      </p:sp>
      <p:graphicFrame>
        <p:nvGraphicFramePr>
          <p:cNvPr id="31" name="Table 9">
            <a:extLst>
              <a:ext uri="{FF2B5EF4-FFF2-40B4-BE49-F238E27FC236}">
                <a16:creationId xmlns:a16="http://schemas.microsoft.com/office/drawing/2014/main" id="{CA28B9CA-6E4E-3909-D4D3-0B7EFA622AF5}"/>
              </a:ext>
            </a:extLst>
          </p:cNvPr>
          <p:cNvGraphicFramePr>
            <a:graphicFrameLocks noGrp="1"/>
          </p:cNvGraphicFramePr>
          <p:nvPr/>
        </p:nvGraphicFramePr>
        <p:xfrm>
          <a:off x="6800628" y="695223"/>
          <a:ext cx="1468308" cy="876300"/>
        </p:xfrm>
        <a:graphic>
          <a:graphicData uri="http://schemas.openxmlformats.org/drawingml/2006/table">
            <a:tbl>
              <a:tblPr firstRow="1" bandRow="1">
                <a:tableStyleId>{5C22544A-7EE6-4342-B048-85BDC9FD1C3A}</a:tableStyleId>
              </a:tblPr>
              <a:tblGrid>
                <a:gridCol w="734154">
                  <a:extLst>
                    <a:ext uri="{9D8B030D-6E8A-4147-A177-3AD203B41FA5}">
                      <a16:colId xmlns:a16="http://schemas.microsoft.com/office/drawing/2014/main" val="3213940146"/>
                    </a:ext>
                  </a:extLst>
                </a:gridCol>
                <a:gridCol w="734154">
                  <a:extLst>
                    <a:ext uri="{9D8B030D-6E8A-4147-A177-3AD203B41FA5}">
                      <a16:colId xmlns:a16="http://schemas.microsoft.com/office/drawing/2014/main" val="3723871106"/>
                    </a:ext>
                  </a:extLst>
                </a:gridCol>
              </a:tblGrid>
              <a:tr h="228600">
                <a:tc>
                  <a:txBody>
                    <a:bodyPr/>
                    <a:lstStyle/>
                    <a:p>
                      <a:r>
                        <a:rPr lang="en-US" sz="1100" dirty="0">
                          <a:solidFill>
                            <a:schemeClr val="tx1"/>
                          </a:solidFill>
                        </a:rPr>
                        <a:t>Product ID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a:solidFill>
                            <a:schemeClr val="tx1"/>
                          </a:solidFill>
                        </a:rPr>
                        <a:t>Score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2521249"/>
                  </a:ext>
                </a:extLst>
              </a:tr>
              <a:tr h="228600">
                <a:tc>
                  <a:txBody>
                    <a:bodyPr/>
                    <a:lstStyle/>
                    <a:p>
                      <a:pPr algn="ctr"/>
                      <a:r>
                        <a:rPr lang="en-US" sz="1100" dirty="0">
                          <a:solidFill>
                            <a:schemeClr val="tx1"/>
                          </a:solidFill>
                        </a:rPr>
                        <a:t>CN_23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a:solidFill>
                            <a:schemeClr val="tx1"/>
                          </a:solidFill>
                        </a:rPr>
                        <a:t>0.91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339963"/>
                  </a:ext>
                </a:extLst>
              </a:tr>
              <a:tr h="228600">
                <a:tc>
                  <a:txBody>
                    <a:bodyPr/>
                    <a:lstStyle/>
                    <a:p>
                      <a:pPr algn="ctr"/>
                      <a:r>
                        <a:rPr lang="en-US" sz="1100" dirty="0">
                          <a:solidFill>
                            <a:schemeClr val="tx1"/>
                          </a:solidFill>
                        </a:rPr>
                        <a:t>PRJ_692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dirty="0">
                          <a:solidFill>
                            <a:schemeClr val="tx1"/>
                          </a:solidFill>
                        </a:rPr>
                        <a:t>0.02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0142306"/>
                  </a:ext>
                </a:extLst>
              </a:tr>
            </a:tbl>
          </a:graphicData>
        </a:graphic>
      </p:graphicFrame>
      <p:sp>
        <p:nvSpPr>
          <p:cNvPr id="32" name="TextBox 31">
            <a:extLst>
              <a:ext uri="{FF2B5EF4-FFF2-40B4-BE49-F238E27FC236}">
                <a16:creationId xmlns:a16="http://schemas.microsoft.com/office/drawing/2014/main" id="{1809279D-CEA5-6256-5012-14F9B0D970AD}"/>
              </a:ext>
            </a:extLst>
          </p:cNvPr>
          <p:cNvSpPr txBox="1"/>
          <p:nvPr/>
        </p:nvSpPr>
        <p:spPr>
          <a:xfrm>
            <a:off x="6865085" y="255630"/>
            <a:ext cx="997709" cy="300082"/>
          </a:xfrm>
          <a:prstGeom prst="rect">
            <a:avLst/>
          </a:prstGeom>
          <a:noFill/>
        </p:spPr>
        <p:txBody>
          <a:bodyPr wrap="none" rtlCol="0">
            <a:spAutoFit/>
          </a:bodyPr>
          <a:lstStyle/>
          <a:p>
            <a:pPr defTabSz="685800"/>
            <a:r>
              <a:rPr lang="en-US" sz="1350" dirty="0">
                <a:solidFill>
                  <a:prstClr val="black"/>
                </a:solidFill>
                <a:latin typeface="Calibri" panose="020F0502020204030204"/>
              </a:rPr>
              <a:t>Filtered List</a:t>
            </a:r>
          </a:p>
        </p:txBody>
      </p:sp>
      <p:sp>
        <p:nvSpPr>
          <p:cNvPr id="35" name="Right Brace 34">
            <a:extLst>
              <a:ext uri="{FF2B5EF4-FFF2-40B4-BE49-F238E27FC236}">
                <a16:creationId xmlns:a16="http://schemas.microsoft.com/office/drawing/2014/main" id="{CD212C34-AD95-923D-A556-28C784C8F9B4}"/>
              </a:ext>
            </a:extLst>
          </p:cNvPr>
          <p:cNvSpPr/>
          <p:nvPr/>
        </p:nvSpPr>
        <p:spPr>
          <a:xfrm flipH="1">
            <a:off x="1713011" y="795999"/>
            <a:ext cx="203853" cy="98018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a:endParaRPr lang="en-US" sz="1350">
              <a:solidFill>
                <a:prstClr val="black"/>
              </a:solidFill>
              <a:latin typeface="Calibri" panose="020F0502020204030204"/>
            </a:endParaRPr>
          </a:p>
        </p:txBody>
      </p:sp>
      <p:sp>
        <p:nvSpPr>
          <p:cNvPr id="37" name="TextBox 36">
            <a:extLst>
              <a:ext uri="{FF2B5EF4-FFF2-40B4-BE49-F238E27FC236}">
                <a16:creationId xmlns:a16="http://schemas.microsoft.com/office/drawing/2014/main" id="{5DA85170-A19E-EAFF-D01B-2043DD7595D3}"/>
              </a:ext>
            </a:extLst>
          </p:cNvPr>
          <p:cNvSpPr txBox="1"/>
          <p:nvPr/>
        </p:nvSpPr>
        <p:spPr>
          <a:xfrm>
            <a:off x="4135324" y="2349229"/>
            <a:ext cx="596638" cy="300082"/>
          </a:xfrm>
          <a:prstGeom prst="rect">
            <a:avLst/>
          </a:prstGeom>
          <a:noFill/>
        </p:spPr>
        <p:txBody>
          <a:bodyPr wrap="none" rtlCol="0">
            <a:spAutoFit/>
          </a:bodyPr>
          <a:lstStyle/>
          <a:p>
            <a:pPr defTabSz="685800"/>
            <a:r>
              <a:rPr lang="en-US" sz="1350" dirty="0">
                <a:solidFill>
                  <a:prstClr val="black"/>
                </a:solidFill>
                <a:latin typeface="Calibri" panose="020F0502020204030204"/>
              </a:rPr>
              <a:t>String</a:t>
            </a:r>
          </a:p>
        </p:txBody>
      </p:sp>
      <p:sp>
        <p:nvSpPr>
          <p:cNvPr id="38" name="TextBox 37">
            <a:extLst>
              <a:ext uri="{FF2B5EF4-FFF2-40B4-BE49-F238E27FC236}">
                <a16:creationId xmlns:a16="http://schemas.microsoft.com/office/drawing/2014/main" id="{A4C8F04E-E168-3D12-EA74-98BB3FCFA437}"/>
              </a:ext>
            </a:extLst>
          </p:cNvPr>
          <p:cNvSpPr txBox="1"/>
          <p:nvPr/>
        </p:nvSpPr>
        <p:spPr>
          <a:xfrm>
            <a:off x="5107935" y="2348285"/>
            <a:ext cx="1120500" cy="300082"/>
          </a:xfrm>
          <a:prstGeom prst="rect">
            <a:avLst/>
          </a:prstGeom>
          <a:noFill/>
        </p:spPr>
        <p:txBody>
          <a:bodyPr wrap="none" rtlCol="0">
            <a:spAutoFit/>
          </a:bodyPr>
          <a:lstStyle/>
          <a:p>
            <a:pPr defTabSz="685800"/>
            <a:r>
              <a:rPr lang="en-US" sz="1350" dirty="0">
                <a:solidFill>
                  <a:prstClr val="black"/>
                </a:solidFill>
                <a:latin typeface="Calibri" panose="020F0502020204030204"/>
              </a:rPr>
              <a:t>List of Strings</a:t>
            </a:r>
          </a:p>
        </p:txBody>
      </p:sp>
      <p:sp>
        <p:nvSpPr>
          <p:cNvPr id="39" name="TextBox 38">
            <a:extLst>
              <a:ext uri="{FF2B5EF4-FFF2-40B4-BE49-F238E27FC236}">
                <a16:creationId xmlns:a16="http://schemas.microsoft.com/office/drawing/2014/main" id="{77984E35-209D-0D09-CC89-F36624A89FC2}"/>
              </a:ext>
            </a:extLst>
          </p:cNvPr>
          <p:cNvSpPr txBox="1"/>
          <p:nvPr/>
        </p:nvSpPr>
        <p:spPr>
          <a:xfrm flipH="1">
            <a:off x="6638814" y="418726"/>
            <a:ext cx="864957" cy="300082"/>
          </a:xfrm>
          <a:prstGeom prst="rect">
            <a:avLst/>
          </a:prstGeom>
          <a:noFill/>
        </p:spPr>
        <p:txBody>
          <a:bodyPr wrap="square" rtlCol="0">
            <a:spAutoFit/>
          </a:bodyPr>
          <a:lstStyle/>
          <a:p>
            <a:pPr defTabSz="685800"/>
            <a:r>
              <a:rPr lang="en-US" sz="1350" dirty="0">
                <a:solidFill>
                  <a:prstClr val="black"/>
                </a:solidFill>
                <a:latin typeface="Calibri" panose="020F0502020204030204"/>
              </a:rPr>
              <a:t>String</a:t>
            </a:r>
          </a:p>
        </p:txBody>
      </p:sp>
      <p:sp>
        <p:nvSpPr>
          <p:cNvPr id="40" name="TextBox 39">
            <a:extLst>
              <a:ext uri="{FF2B5EF4-FFF2-40B4-BE49-F238E27FC236}">
                <a16:creationId xmlns:a16="http://schemas.microsoft.com/office/drawing/2014/main" id="{F2905F86-5FE8-28CA-ACA1-9BE04DE8BB88}"/>
              </a:ext>
            </a:extLst>
          </p:cNvPr>
          <p:cNvSpPr txBox="1"/>
          <p:nvPr/>
        </p:nvSpPr>
        <p:spPr>
          <a:xfrm>
            <a:off x="7684882" y="439943"/>
            <a:ext cx="530915" cy="300082"/>
          </a:xfrm>
          <a:prstGeom prst="rect">
            <a:avLst/>
          </a:prstGeom>
          <a:noFill/>
        </p:spPr>
        <p:txBody>
          <a:bodyPr wrap="none" rtlCol="0">
            <a:spAutoFit/>
          </a:bodyPr>
          <a:lstStyle/>
          <a:p>
            <a:pPr defTabSz="685800"/>
            <a:r>
              <a:rPr lang="en-US" sz="1350" dirty="0">
                <a:solidFill>
                  <a:prstClr val="black"/>
                </a:solidFill>
                <a:latin typeface="Calibri" panose="020F0502020204030204"/>
              </a:rPr>
              <a:t>FP64</a:t>
            </a:r>
          </a:p>
        </p:txBody>
      </p:sp>
      <p:sp>
        <p:nvSpPr>
          <p:cNvPr id="41" name="Rectangle: Rounded Corners 40">
            <a:extLst>
              <a:ext uri="{FF2B5EF4-FFF2-40B4-BE49-F238E27FC236}">
                <a16:creationId xmlns:a16="http://schemas.microsoft.com/office/drawing/2014/main" id="{CDDFC04F-9353-B354-64A0-F1E2091C5830}"/>
              </a:ext>
            </a:extLst>
          </p:cNvPr>
          <p:cNvSpPr/>
          <p:nvPr/>
        </p:nvSpPr>
        <p:spPr>
          <a:xfrm>
            <a:off x="4243055" y="703885"/>
            <a:ext cx="1780661" cy="515594"/>
          </a:xfrm>
          <a:prstGeom prst="round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500" b="1" dirty="0">
                <a:solidFill>
                  <a:prstClr val="black"/>
                </a:solidFill>
                <a:latin typeface="Calibri" panose="020F0502020204030204"/>
              </a:rPr>
              <a:t>S2:</a:t>
            </a:r>
            <a:r>
              <a:rPr lang="en-US" sz="1500" dirty="0">
                <a:solidFill>
                  <a:prstClr val="black"/>
                </a:solidFill>
                <a:latin typeface="Calibri" panose="020F0502020204030204"/>
              </a:rPr>
              <a:t> Category based Filtering</a:t>
            </a:r>
          </a:p>
        </p:txBody>
      </p:sp>
      <p:sp>
        <p:nvSpPr>
          <p:cNvPr id="42" name="Right Brace 41">
            <a:extLst>
              <a:ext uri="{FF2B5EF4-FFF2-40B4-BE49-F238E27FC236}">
                <a16:creationId xmlns:a16="http://schemas.microsoft.com/office/drawing/2014/main" id="{3D9BB7D9-6602-9D80-AF31-72B73E67D42A}"/>
              </a:ext>
            </a:extLst>
          </p:cNvPr>
          <p:cNvSpPr/>
          <p:nvPr/>
        </p:nvSpPr>
        <p:spPr>
          <a:xfrm>
            <a:off x="8347021" y="927011"/>
            <a:ext cx="152294" cy="43375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E33764F-E16B-1E22-CF71-47922DF55C09}"/>
                  </a:ext>
                </a:extLst>
              </p:cNvPr>
              <p:cNvSpPr txBox="1"/>
              <p:nvPr/>
            </p:nvSpPr>
            <p:spPr>
              <a:xfrm>
                <a:off x="8446743" y="976006"/>
                <a:ext cx="372090" cy="300082"/>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rPr>
                            <m:t>𝑃</m:t>
                          </m:r>
                        </m:e>
                        <m:sub>
                          <m:r>
                            <a:rPr lang="en-US" sz="1350" i="1">
                              <a:solidFill>
                                <a:prstClr val="black"/>
                              </a:solidFill>
                              <a:latin typeface="Cambria Math" panose="02040503050406030204" pitchFamily="18" charset="0"/>
                            </a:rPr>
                            <m:t>𝑐</m:t>
                          </m:r>
                        </m:sub>
                      </m:sSub>
                    </m:oMath>
                  </m:oMathPara>
                </a14:m>
                <a:endParaRPr lang="en-US" sz="1350" dirty="0">
                  <a:solidFill>
                    <a:prstClr val="black"/>
                  </a:solidFill>
                  <a:latin typeface="Calibri" panose="020F0502020204030204"/>
                </a:endParaRPr>
              </a:p>
            </p:txBody>
          </p:sp>
        </mc:Choice>
        <mc:Fallback xmlns="">
          <p:sp>
            <p:nvSpPr>
              <p:cNvPr id="43" name="TextBox 42">
                <a:extLst>
                  <a:ext uri="{FF2B5EF4-FFF2-40B4-BE49-F238E27FC236}">
                    <a16:creationId xmlns:a16="http://schemas.microsoft.com/office/drawing/2014/main" id="{EE33764F-E16B-1E22-CF71-47922DF55C09}"/>
                  </a:ext>
                </a:extLst>
              </p:cNvPr>
              <p:cNvSpPr txBox="1">
                <a:spLocks noRot="1" noChangeAspect="1" noMove="1" noResize="1" noEditPoints="1" noAdjustHandles="1" noChangeArrowheads="1" noChangeShapeType="1" noTextEdit="1"/>
              </p:cNvSpPr>
              <p:nvPr/>
            </p:nvSpPr>
            <p:spPr>
              <a:xfrm>
                <a:off x="8446743" y="976006"/>
                <a:ext cx="372090" cy="30008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5B5ED5B-25E8-944A-7DB2-CFF46879EAB4}"/>
                  </a:ext>
                </a:extLst>
              </p:cNvPr>
              <p:cNvSpPr txBox="1"/>
              <p:nvPr/>
            </p:nvSpPr>
            <p:spPr>
              <a:xfrm>
                <a:off x="-11221" y="2361664"/>
                <a:ext cx="264131" cy="300082"/>
              </a:xfrm>
              <a:prstGeom prst="rect">
                <a:avLst/>
              </a:prstGeom>
              <a:noFill/>
            </p:spPr>
            <p:txBody>
              <a:bodyPr wrap="square">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𝑃</m:t>
                      </m:r>
                    </m:oMath>
                  </m:oMathPara>
                </a14:m>
                <a:endParaRPr lang="en-US" sz="1350" dirty="0">
                  <a:solidFill>
                    <a:prstClr val="black"/>
                  </a:solidFill>
                  <a:latin typeface="Calibri" panose="020F0502020204030204"/>
                </a:endParaRPr>
              </a:p>
            </p:txBody>
          </p:sp>
        </mc:Choice>
        <mc:Fallback xmlns="">
          <p:sp>
            <p:nvSpPr>
              <p:cNvPr id="45" name="TextBox 44">
                <a:extLst>
                  <a:ext uri="{FF2B5EF4-FFF2-40B4-BE49-F238E27FC236}">
                    <a16:creationId xmlns:a16="http://schemas.microsoft.com/office/drawing/2014/main" id="{55B5ED5B-25E8-944A-7DB2-CFF46879EAB4}"/>
                  </a:ext>
                </a:extLst>
              </p:cNvPr>
              <p:cNvSpPr txBox="1">
                <a:spLocks noRot="1" noChangeAspect="1" noMove="1" noResize="1" noEditPoints="1" noAdjustHandles="1" noChangeArrowheads="1" noChangeShapeType="1" noTextEdit="1"/>
              </p:cNvSpPr>
              <p:nvPr/>
            </p:nvSpPr>
            <p:spPr>
              <a:xfrm>
                <a:off x="-11221" y="2361664"/>
                <a:ext cx="264131" cy="30008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8CC8FBC-5726-D7F2-9E1C-D5062E315DF4}"/>
                  </a:ext>
                </a:extLst>
              </p:cNvPr>
              <p:cNvSpPr txBox="1"/>
              <p:nvPr/>
            </p:nvSpPr>
            <p:spPr>
              <a:xfrm>
                <a:off x="1511480" y="1147594"/>
                <a:ext cx="264131" cy="300082"/>
              </a:xfrm>
              <a:prstGeom prst="rect">
                <a:avLst/>
              </a:prstGeom>
              <a:noFill/>
            </p:spPr>
            <p:txBody>
              <a:bodyPr wrap="square">
                <a:spAutoFit/>
              </a:bodyPr>
              <a:lstStyle/>
              <a:p>
                <a:pPr defTabSz="685800"/>
                <a14:m>
                  <m:oMathPara xmlns:m="http://schemas.openxmlformats.org/officeDocument/2006/math">
                    <m:oMathParaPr>
                      <m:jc m:val="centerGroup"/>
                    </m:oMathParaPr>
                    <m:oMath xmlns:m="http://schemas.openxmlformats.org/officeDocument/2006/math">
                      <m:r>
                        <a:rPr lang="en-US" sz="1350" i="1" dirty="0">
                          <a:solidFill>
                            <a:prstClr val="black"/>
                          </a:solidFill>
                          <a:latin typeface="Cambria Math" panose="02040503050406030204" pitchFamily="18" charset="0"/>
                        </a:rPr>
                        <m:t>𝑃</m:t>
                      </m:r>
                    </m:oMath>
                  </m:oMathPara>
                </a14:m>
                <a:endParaRPr lang="en-US" sz="1350" dirty="0">
                  <a:solidFill>
                    <a:prstClr val="black"/>
                  </a:solidFill>
                  <a:latin typeface="Calibri" panose="020F0502020204030204"/>
                </a:endParaRPr>
              </a:p>
            </p:txBody>
          </p:sp>
        </mc:Choice>
        <mc:Fallback xmlns="">
          <p:sp>
            <p:nvSpPr>
              <p:cNvPr id="46" name="TextBox 45">
                <a:extLst>
                  <a:ext uri="{FF2B5EF4-FFF2-40B4-BE49-F238E27FC236}">
                    <a16:creationId xmlns:a16="http://schemas.microsoft.com/office/drawing/2014/main" id="{48CC8FBC-5726-D7F2-9E1C-D5062E315DF4}"/>
                  </a:ext>
                </a:extLst>
              </p:cNvPr>
              <p:cNvSpPr txBox="1">
                <a:spLocks noRot="1" noChangeAspect="1" noMove="1" noResize="1" noEditPoints="1" noAdjustHandles="1" noChangeArrowheads="1" noChangeShapeType="1" noTextEdit="1"/>
              </p:cNvSpPr>
              <p:nvPr/>
            </p:nvSpPr>
            <p:spPr>
              <a:xfrm>
                <a:off x="1511480" y="1147594"/>
                <a:ext cx="264131" cy="300082"/>
              </a:xfrm>
              <a:prstGeom prst="rect">
                <a:avLst/>
              </a:prstGeom>
              <a:blipFill>
                <a:blip r:embed="rId8"/>
                <a:stretch>
                  <a:fillRect/>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EDD5AF27-B577-C251-B159-98ECAF0033E4}"/>
              </a:ext>
            </a:extLst>
          </p:cNvPr>
          <p:cNvSpPr txBox="1"/>
          <p:nvPr/>
        </p:nvSpPr>
        <p:spPr>
          <a:xfrm>
            <a:off x="3944449" y="1315518"/>
            <a:ext cx="2753126" cy="323165"/>
          </a:xfrm>
          <a:prstGeom prst="rect">
            <a:avLst/>
          </a:prstGeom>
          <a:noFill/>
        </p:spPr>
        <p:txBody>
          <a:bodyPr wrap="none" rtlCol="0">
            <a:spAutoFit/>
          </a:bodyPr>
          <a:lstStyle/>
          <a:p>
            <a:pPr defTabSz="685800"/>
            <a:r>
              <a:rPr lang="en-US" sz="1500" dirty="0">
                <a:solidFill>
                  <a:prstClr val="black"/>
                </a:solidFill>
                <a:latin typeface="Calibri" panose="020F0502020204030204"/>
              </a:rPr>
              <a:t>Category to Product IDs mapping</a:t>
            </a:r>
          </a:p>
        </p:txBody>
      </p:sp>
      <p:graphicFrame>
        <p:nvGraphicFramePr>
          <p:cNvPr id="48" name="Table 31">
            <a:extLst>
              <a:ext uri="{FF2B5EF4-FFF2-40B4-BE49-F238E27FC236}">
                <a16:creationId xmlns:a16="http://schemas.microsoft.com/office/drawing/2014/main" id="{AEB170CA-371D-E82B-1E0C-D0337074ABB8}"/>
              </a:ext>
            </a:extLst>
          </p:cNvPr>
          <p:cNvGraphicFramePr>
            <a:graphicFrameLocks noGrp="1"/>
          </p:cNvGraphicFramePr>
          <p:nvPr/>
        </p:nvGraphicFramePr>
        <p:xfrm>
          <a:off x="987467" y="3923961"/>
          <a:ext cx="2910019" cy="754380"/>
        </p:xfrm>
        <a:graphic>
          <a:graphicData uri="http://schemas.openxmlformats.org/drawingml/2006/table">
            <a:tbl>
              <a:tblPr firstRow="1" bandRow="1">
                <a:tableStyleId>{5C22544A-7EE6-4342-B048-85BDC9FD1C3A}</a:tableStyleId>
              </a:tblPr>
              <a:tblGrid>
                <a:gridCol w="974874">
                  <a:extLst>
                    <a:ext uri="{9D8B030D-6E8A-4147-A177-3AD203B41FA5}">
                      <a16:colId xmlns:a16="http://schemas.microsoft.com/office/drawing/2014/main" val="3274692904"/>
                    </a:ext>
                  </a:extLst>
                </a:gridCol>
                <a:gridCol w="1935145">
                  <a:extLst>
                    <a:ext uri="{9D8B030D-6E8A-4147-A177-3AD203B41FA5}">
                      <a16:colId xmlns:a16="http://schemas.microsoft.com/office/drawing/2014/main" val="688144107"/>
                    </a:ext>
                  </a:extLst>
                </a:gridCol>
              </a:tblGrid>
              <a:tr h="251460">
                <a:tc>
                  <a:txBody>
                    <a:bodyPr/>
                    <a:lstStyle/>
                    <a:p>
                      <a:pPr algn="ctr"/>
                      <a:r>
                        <a:rPr lang="en-US" sz="1200" dirty="0">
                          <a:solidFill>
                            <a:schemeClr val="tx1"/>
                          </a:solidFill>
                        </a:rPr>
                        <a:t>Category ID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rPr>
                        <a:t>Product Indices (sorted)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18806007"/>
                  </a:ext>
                </a:extLst>
              </a:tr>
              <a:tr h="251460">
                <a:tc>
                  <a:txBody>
                    <a:bodyPr/>
                    <a:lstStyle/>
                    <a:p>
                      <a:pPr algn="ctr"/>
                      <a:r>
                        <a:rPr lang="en-US" sz="1200" dirty="0">
                          <a:solidFill>
                            <a:schemeClr val="tx1"/>
                          </a:solidFill>
                        </a:rPr>
                        <a:t>Cat_1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rPr>
                        <a:t>1, 25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6081562"/>
                  </a:ext>
                </a:extLst>
              </a:tr>
              <a:tr h="251460">
                <a:tc>
                  <a:txBody>
                    <a:bodyPr/>
                    <a:lstStyle/>
                    <a:p>
                      <a:pPr algn="ctr"/>
                      <a:r>
                        <a:rPr lang="en-US" sz="1200" dirty="0">
                          <a:solidFill>
                            <a:schemeClr val="tx1"/>
                          </a:solidFill>
                        </a:rPr>
                        <a:t>Cat_2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1023045"/>
                  </a:ext>
                </a:extLst>
              </a:tr>
            </a:tbl>
          </a:graphicData>
        </a:graphic>
      </p:graphicFrame>
      <p:sp>
        <p:nvSpPr>
          <p:cNvPr id="49" name="TextBox 48">
            <a:extLst>
              <a:ext uri="{FF2B5EF4-FFF2-40B4-BE49-F238E27FC236}">
                <a16:creationId xmlns:a16="http://schemas.microsoft.com/office/drawing/2014/main" id="{3A6FE5FE-EEFD-1E78-925E-3E76F48C94DA}"/>
              </a:ext>
            </a:extLst>
          </p:cNvPr>
          <p:cNvSpPr txBox="1"/>
          <p:nvPr/>
        </p:nvSpPr>
        <p:spPr>
          <a:xfrm>
            <a:off x="281652" y="4200057"/>
            <a:ext cx="596638" cy="300082"/>
          </a:xfrm>
          <a:prstGeom prst="rect">
            <a:avLst/>
          </a:prstGeom>
          <a:noFill/>
        </p:spPr>
        <p:txBody>
          <a:bodyPr wrap="none" rtlCol="0">
            <a:spAutoFit/>
          </a:bodyPr>
          <a:lstStyle/>
          <a:p>
            <a:pPr defTabSz="685800"/>
            <a:r>
              <a:rPr lang="en-US" sz="1350" dirty="0">
                <a:solidFill>
                  <a:prstClr val="black"/>
                </a:solidFill>
                <a:latin typeface="Calibri" panose="020F0502020204030204"/>
              </a:rPr>
              <a:t>String</a:t>
            </a:r>
          </a:p>
        </p:txBody>
      </p:sp>
      <p:sp>
        <p:nvSpPr>
          <p:cNvPr id="50" name="TextBox 49">
            <a:extLst>
              <a:ext uri="{FF2B5EF4-FFF2-40B4-BE49-F238E27FC236}">
                <a16:creationId xmlns:a16="http://schemas.microsoft.com/office/drawing/2014/main" id="{512E8B13-F6C9-0B86-7496-ADB921BC4302}"/>
              </a:ext>
            </a:extLst>
          </p:cNvPr>
          <p:cNvSpPr txBox="1"/>
          <p:nvPr/>
        </p:nvSpPr>
        <p:spPr>
          <a:xfrm>
            <a:off x="2228267" y="4696491"/>
            <a:ext cx="1440651" cy="300082"/>
          </a:xfrm>
          <a:prstGeom prst="rect">
            <a:avLst/>
          </a:prstGeom>
          <a:noFill/>
        </p:spPr>
        <p:txBody>
          <a:bodyPr wrap="none" rtlCol="0">
            <a:spAutoFit/>
          </a:bodyPr>
          <a:lstStyle/>
          <a:p>
            <a:pPr defTabSz="685800"/>
            <a:r>
              <a:rPr lang="en-US" sz="1350" dirty="0">
                <a:solidFill>
                  <a:prstClr val="black"/>
                </a:solidFill>
                <a:latin typeface="Calibri" panose="020F0502020204030204"/>
              </a:rPr>
              <a:t>Tensor of Integers</a:t>
            </a:r>
          </a:p>
        </p:txBody>
      </p:sp>
      <p:sp>
        <p:nvSpPr>
          <p:cNvPr id="51" name="Rectangle: Rounded Corners 50">
            <a:extLst>
              <a:ext uri="{FF2B5EF4-FFF2-40B4-BE49-F238E27FC236}">
                <a16:creationId xmlns:a16="http://schemas.microsoft.com/office/drawing/2014/main" id="{4FE5CE81-3465-7A89-25EE-3DB5BDE961A9}"/>
              </a:ext>
            </a:extLst>
          </p:cNvPr>
          <p:cNvSpPr/>
          <p:nvPr/>
        </p:nvSpPr>
        <p:spPr>
          <a:xfrm>
            <a:off x="1952199" y="3069924"/>
            <a:ext cx="1468659" cy="612482"/>
          </a:xfrm>
          <a:prstGeom prst="round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500" b="1" dirty="0">
                <a:solidFill>
                  <a:prstClr val="black"/>
                </a:solidFill>
                <a:latin typeface="Calibri" panose="020F0502020204030204"/>
              </a:rPr>
              <a:t>F1:</a:t>
            </a:r>
            <a:r>
              <a:rPr lang="en-US" sz="1500" dirty="0">
                <a:solidFill>
                  <a:prstClr val="black"/>
                </a:solidFill>
                <a:latin typeface="Calibri" panose="020F0502020204030204"/>
              </a:rPr>
              <a:t> Category based Filtering</a:t>
            </a:r>
          </a:p>
        </p:txBody>
      </p:sp>
      <p:sp>
        <p:nvSpPr>
          <p:cNvPr id="52" name="TextBox 51">
            <a:extLst>
              <a:ext uri="{FF2B5EF4-FFF2-40B4-BE49-F238E27FC236}">
                <a16:creationId xmlns:a16="http://schemas.microsoft.com/office/drawing/2014/main" id="{2E208EE4-C1CA-3CCE-41CC-CFA8D0BD98E0}"/>
              </a:ext>
            </a:extLst>
          </p:cNvPr>
          <p:cNvSpPr txBox="1"/>
          <p:nvPr/>
        </p:nvSpPr>
        <p:spPr>
          <a:xfrm>
            <a:off x="1039096" y="3649743"/>
            <a:ext cx="3087813" cy="323165"/>
          </a:xfrm>
          <a:prstGeom prst="rect">
            <a:avLst/>
          </a:prstGeom>
          <a:noFill/>
        </p:spPr>
        <p:txBody>
          <a:bodyPr wrap="square" rtlCol="0">
            <a:spAutoFit/>
          </a:bodyPr>
          <a:lstStyle/>
          <a:p>
            <a:pPr defTabSz="685800"/>
            <a:r>
              <a:rPr lang="en-US" sz="1500" dirty="0">
                <a:solidFill>
                  <a:prstClr val="black"/>
                </a:solidFill>
                <a:latin typeface="Calibri" panose="020F0502020204030204"/>
              </a:rPr>
              <a:t>Category to Product Indices mapping</a:t>
            </a:r>
          </a:p>
        </p:txBody>
      </p:sp>
      <mc:AlternateContent xmlns:mc="http://schemas.openxmlformats.org/markup-compatibility/2006" xmlns:a14="http://schemas.microsoft.com/office/drawing/2010/main">
        <mc:Choice Requires="a14">
          <p:graphicFrame>
            <p:nvGraphicFramePr>
              <p:cNvPr id="53" name="Table 52">
                <a:extLst>
                  <a:ext uri="{FF2B5EF4-FFF2-40B4-BE49-F238E27FC236}">
                    <a16:creationId xmlns:a16="http://schemas.microsoft.com/office/drawing/2014/main" id="{46BBF25C-5B15-203D-7EE9-A346E965BE75}"/>
                  </a:ext>
                </a:extLst>
              </p:cNvPr>
              <p:cNvGraphicFramePr>
                <a:graphicFrameLocks noGrp="1"/>
              </p:cNvGraphicFramePr>
              <p:nvPr/>
            </p:nvGraphicFramePr>
            <p:xfrm>
              <a:off x="191073" y="1780691"/>
              <a:ext cx="636615" cy="1257300"/>
            </p:xfrm>
            <a:graphic>
              <a:graphicData uri="http://schemas.openxmlformats.org/drawingml/2006/table">
                <a:tbl>
                  <a:tblPr firstRow="1" bandRow="1">
                    <a:tableStyleId>{5C22544A-7EE6-4342-B048-85BDC9FD1C3A}</a:tableStyleId>
                  </a:tblPr>
                  <a:tblGrid>
                    <a:gridCol w="636615">
                      <a:extLst>
                        <a:ext uri="{9D8B030D-6E8A-4147-A177-3AD203B41FA5}">
                          <a16:colId xmlns:a16="http://schemas.microsoft.com/office/drawing/2014/main" val="173119424"/>
                        </a:ext>
                      </a:extLst>
                    </a:gridCol>
                  </a:tblGrid>
                  <a:tr h="251460">
                    <a:tc>
                      <a:txBody>
                        <a:bodyPr/>
                        <a:lstStyle/>
                        <a:p>
                          <a:r>
                            <a:rPr lang="en-US" sz="1200" dirty="0">
                              <a:solidFill>
                                <a:schemeClr val="tx1"/>
                              </a:solidFill>
                            </a:rPr>
                            <a:t>Product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3041854"/>
                      </a:ext>
                    </a:extLst>
                  </a:tr>
                  <a:tr h="251460">
                    <a:tc>
                      <a:txBody>
                        <a:bodyPr/>
                        <a:lstStyle/>
                        <a:p>
                          <a:pPr algn="ctr"/>
                          <a:r>
                            <a:rPr lang="en-US" sz="1200" dirty="0">
                              <a:solidFill>
                                <a:schemeClr val="tx1"/>
                              </a:solidFill>
                            </a:rPr>
                            <a:t>1</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6512122"/>
                      </a:ext>
                    </a:extLst>
                  </a:tr>
                  <a:tr h="251460">
                    <a:tc>
                      <a:txBody>
                        <a:bodyPr/>
                        <a:lstStyle/>
                        <a:p>
                          <a:pPr algn="ctr"/>
                          <a:r>
                            <a:rPr lang="en-US" sz="1200" dirty="0">
                              <a:solidFill>
                                <a:schemeClr val="tx1"/>
                              </a:solidFill>
                            </a:rPr>
                            <a:t>2</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4132111"/>
                      </a:ext>
                    </a:extLst>
                  </a:tr>
                  <a:tr h="251460">
                    <a:tc>
                      <a:txBody>
                        <a:bodyPr/>
                        <a:lstStyle/>
                        <a:p>
                          <a:pPr algn="ctr"/>
                          <a:r>
                            <a:rPr lang="en-US" sz="1200" dirty="0">
                              <a:solidFill>
                                <a:schemeClr val="tx1"/>
                              </a:solidFill>
                            </a:rPr>
                            <a: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2847736"/>
                      </a:ext>
                    </a:extLst>
                  </a:tr>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dirty="0" smtClean="0">
                                    <a:latin typeface="Cambria Math" panose="02040503050406030204" pitchFamily="18" charset="0"/>
                                  </a:rPr>
                                  <m:t>𝑃</m:t>
                                </m:r>
                              </m:oMath>
                            </m:oMathPara>
                          </a14:m>
                          <a:endParaRPr lang="en-US" sz="1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29413424"/>
                      </a:ext>
                    </a:extLst>
                  </a:tr>
                </a:tbl>
              </a:graphicData>
            </a:graphic>
          </p:graphicFrame>
        </mc:Choice>
        <mc:Fallback xmlns="">
          <p:graphicFrame>
            <p:nvGraphicFramePr>
              <p:cNvPr id="53" name="Table 52">
                <a:extLst>
                  <a:ext uri="{FF2B5EF4-FFF2-40B4-BE49-F238E27FC236}">
                    <a16:creationId xmlns:a16="http://schemas.microsoft.com/office/drawing/2014/main" id="{46BBF25C-5B15-203D-7EE9-A346E965BE75}"/>
                  </a:ext>
                </a:extLst>
              </p:cNvPr>
              <p:cNvGraphicFramePr>
                <a:graphicFrameLocks noGrp="1"/>
              </p:cNvGraphicFramePr>
              <p:nvPr/>
            </p:nvGraphicFramePr>
            <p:xfrm>
              <a:off x="191073" y="1780691"/>
              <a:ext cx="636615" cy="1257300"/>
            </p:xfrm>
            <a:graphic>
              <a:graphicData uri="http://schemas.openxmlformats.org/drawingml/2006/table">
                <a:tbl>
                  <a:tblPr firstRow="1" bandRow="1">
                    <a:tableStyleId>{5C22544A-7EE6-4342-B048-85BDC9FD1C3A}</a:tableStyleId>
                  </a:tblPr>
                  <a:tblGrid>
                    <a:gridCol w="636615">
                      <a:extLst>
                        <a:ext uri="{9D8B030D-6E8A-4147-A177-3AD203B41FA5}">
                          <a16:colId xmlns:a16="http://schemas.microsoft.com/office/drawing/2014/main" val="173119424"/>
                        </a:ext>
                      </a:extLst>
                    </a:gridCol>
                  </a:tblGrid>
                  <a:tr h="251460">
                    <a:tc>
                      <a:txBody>
                        <a:bodyPr/>
                        <a:lstStyle/>
                        <a:p>
                          <a:r>
                            <a:rPr lang="en-US" sz="1200" dirty="0">
                              <a:solidFill>
                                <a:schemeClr val="tx1"/>
                              </a:solidFill>
                            </a:rPr>
                            <a:t>Product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3041854"/>
                      </a:ext>
                    </a:extLst>
                  </a:tr>
                  <a:tr h="251460">
                    <a:tc>
                      <a:txBody>
                        <a:bodyPr/>
                        <a:lstStyle/>
                        <a:p>
                          <a:pPr algn="ctr"/>
                          <a:r>
                            <a:rPr lang="en-US" sz="1200" dirty="0">
                              <a:solidFill>
                                <a:schemeClr val="tx1"/>
                              </a:solidFill>
                            </a:rPr>
                            <a:t>1</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6512122"/>
                      </a:ext>
                    </a:extLst>
                  </a:tr>
                  <a:tr h="251460">
                    <a:tc>
                      <a:txBody>
                        <a:bodyPr/>
                        <a:lstStyle/>
                        <a:p>
                          <a:pPr algn="ctr"/>
                          <a:r>
                            <a:rPr lang="en-US" sz="1200" dirty="0">
                              <a:solidFill>
                                <a:schemeClr val="tx1"/>
                              </a:solidFill>
                            </a:rPr>
                            <a:t>2</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4132111"/>
                      </a:ext>
                    </a:extLst>
                  </a:tr>
                  <a:tr h="251460">
                    <a:tc>
                      <a:txBody>
                        <a:bodyPr/>
                        <a:lstStyle/>
                        <a:p>
                          <a:pPr algn="ctr"/>
                          <a:r>
                            <a:rPr lang="en-US" sz="1200" dirty="0">
                              <a:solidFill>
                                <a:schemeClr val="tx1"/>
                              </a:solidFill>
                            </a:rPr>
                            <a:t>…</a:t>
                          </a: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2847736"/>
                      </a:ext>
                    </a:extLst>
                  </a:tr>
                  <a:tr h="251460">
                    <a:tc>
                      <a:txBody>
                        <a:bodyPr/>
                        <a:lstStyle/>
                        <a:p>
                          <a:endParaRPr lang="en-US"/>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9"/>
                          <a:stretch>
                            <a:fillRect t="-409756"/>
                          </a:stretch>
                        </a:blipFill>
                      </a:tcPr>
                    </a:tc>
                    <a:extLst>
                      <a:ext uri="{0D108BD9-81ED-4DB2-BD59-A6C34878D82A}">
                        <a16:rowId xmlns:a16="http://schemas.microsoft.com/office/drawing/2014/main" val="2429413424"/>
                      </a:ext>
                    </a:extLst>
                  </a:tr>
                </a:tbl>
              </a:graphicData>
            </a:graphic>
          </p:graphicFrame>
        </mc:Fallback>
      </mc:AlternateContent>
      <p:cxnSp>
        <p:nvCxnSpPr>
          <p:cNvPr id="55" name="Straight Arrow Connector 54">
            <a:extLst>
              <a:ext uri="{FF2B5EF4-FFF2-40B4-BE49-F238E27FC236}">
                <a16:creationId xmlns:a16="http://schemas.microsoft.com/office/drawing/2014/main" id="{9420646F-D44A-ECC6-F6C0-AA1774486F8F}"/>
              </a:ext>
            </a:extLst>
          </p:cNvPr>
          <p:cNvCxnSpPr>
            <a:cxnSpLocks/>
          </p:cNvCxnSpPr>
          <p:nvPr/>
        </p:nvCxnSpPr>
        <p:spPr>
          <a:xfrm flipV="1">
            <a:off x="1511480" y="2381629"/>
            <a:ext cx="395699" cy="190121"/>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260F8391-B84A-055A-13D5-741CE758158B}"/>
              </a:ext>
            </a:extLst>
          </p:cNvPr>
          <p:cNvCxnSpPr>
            <a:cxnSpLocks/>
          </p:cNvCxnSpPr>
          <p:nvPr/>
        </p:nvCxnSpPr>
        <p:spPr>
          <a:xfrm flipV="1">
            <a:off x="2739340" y="1832357"/>
            <a:ext cx="0" cy="208605"/>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A1FDC076-64D4-03F6-073B-483B64A5ED2F}"/>
              </a:ext>
            </a:extLst>
          </p:cNvPr>
          <p:cNvCxnSpPr>
            <a:cxnSpLocks/>
          </p:cNvCxnSpPr>
          <p:nvPr/>
        </p:nvCxnSpPr>
        <p:spPr>
          <a:xfrm>
            <a:off x="6192415" y="961682"/>
            <a:ext cx="513008" cy="0"/>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63" name="Rectangle: Rounded Corners 62">
            <a:extLst>
              <a:ext uri="{FF2B5EF4-FFF2-40B4-BE49-F238E27FC236}">
                <a16:creationId xmlns:a16="http://schemas.microsoft.com/office/drawing/2014/main" id="{3AEE76EB-27A1-6C07-B139-191D0D0991D6}"/>
              </a:ext>
            </a:extLst>
          </p:cNvPr>
          <p:cNvSpPr/>
          <p:nvPr/>
        </p:nvSpPr>
        <p:spPr>
          <a:xfrm>
            <a:off x="6833223" y="1867761"/>
            <a:ext cx="1223009" cy="918284"/>
          </a:xfrm>
          <a:prstGeom prst="roundRect">
            <a:avLst/>
          </a:prstGeom>
          <a:solidFill>
            <a:srgbClr val="FF0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500" b="1" dirty="0">
                <a:solidFill>
                  <a:prstClr val="black"/>
                </a:solidFill>
                <a:latin typeface="Calibri" panose="020F0502020204030204"/>
              </a:rPr>
              <a:t>S3:</a:t>
            </a:r>
            <a:r>
              <a:rPr lang="en-US" sz="1500" dirty="0">
                <a:solidFill>
                  <a:prstClr val="black"/>
                </a:solidFill>
                <a:latin typeface="Calibri" panose="020F0502020204030204"/>
              </a:rPr>
              <a:t> Sorting Product IDs on basis of scores</a:t>
            </a:r>
          </a:p>
        </p:txBody>
      </p:sp>
      <p:sp>
        <p:nvSpPr>
          <p:cNvPr id="64" name="TextBox 63">
            <a:extLst>
              <a:ext uri="{FF2B5EF4-FFF2-40B4-BE49-F238E27FC236}">
                <a16:creationId xmlns:a16="http://schemas.microsoft.com/office/drawing/2014/main" id="{40E6DFB4-5D19-DBC8-8E64-B5F15B9D58E5}"/>
              </a:ext>
            </a:extLst>
          </p:cNvPr>
          <p:cNvSpPr txBox="1"/>
          <p:nvPr/>
        </p:nvSpPr>
        <p:spPr>
          <a:xfrm>
            <a:off x="3885641" y="4652224"/>
            <a:ext cx="3066139" cy="300082"/>
          </a:xfrm>
          <a:prstGeom prst="rect">
            <a:avLst/>
          </a:prstGeom>
          <a:noFill/>
        </p:spPr>
        <p:txBody>
          <a:bodyPr wrap="square" rtlCol="0">
            <a:spAutoFit/>
          </a:bodyPr>
          <a:lstStyle/>
          <a:p>
            <a:pPr algn="ctr" defTabSz="685800"/>
            <a:r>
              <a:rPr lang="en-US" sz="1350" dirty="0">
                <a:solidFill>
                  <a:prstClr val="black"/>
                </a:solidFill>
                <a:latin typeface="Calibri" panose="020F0502020204030204"/>
              </a:rPr>
              <a:t>Using </a:t>
            </a:r>
            <a:r>
              <a:rPr lang="en-US" sz="1350" i="1" dirty="0" err="1">
                <a:solidFill>
                  <a:prstClr val="black"/>
                </a:solidFill>
                <a:latin typeface="Calibri" panose="020F0502020204030204"/>
              </a:rPr>
              <a:t>tensor.select_index</a:t>
            </a:r>
            <a:r>
              <a:rPr lang="en-US" sz="1350" dirty="0">
                <a:solidFill>
                  <a:prstClr val="black"/>
                </a:solidFill>
                <a:latin typeface="Calibri" panose="020F0502020204030204"/>
              </a:rPr>
              <a:t> operation</a:t>
            </a:r>
          </a:p>
        </p:txBody>
      </p:sp>
      <p:cxnSp>
        <p:nvCxnSpPr>
          <p:cNvPr id="65" name="Straight Arrow Connector 64">
            <a:extLst>
              <a:ext uri="{FF2B5EF4-FFF2-40B4-BE49-F238E27FC236}">
                <a16:creationId xmlns:a16="http://schemas.microsoft.com/office/drawing/2014/main" id="{6E3B6602-23D8-4281-6710-15E1535E8E93}"/>
              </a:ext>
            </a:extLst>
          </p:cNvPr>
          <p:cNvCxnSpPr>
            <a:cxnSpLocks/>
          </p:cNvCxnSpPr>
          <p:nvPr/>
        </p:nvCxnSpPr>
        <p:spPr>
          <a:xfrm>
            <a:off x="1485846" y="2759272"/>
            <a:ext cx="431018" cy="612482"/>
          </a:xfrm>
          <a:prstGeom prst="straightConnector1">
            <a:avLst/>
          </a:prstGeom>
          <a:ln w="57150">
            <a:solidFill>
              <a:srgbClr val="008000"/>
            </a:solidFill>
            <a:tailEnd type="triangle"/>
          </a:ln>
        </p:spPr>
        <p:style>
          <a:lnRef idx="1">
            <a:schemeClr val="dk1"/>
          </a:lnRef>
          <a:fillRef idx="0">
            <a:schemeClr val="dk1"/>
          </a:fillRef>
          <a:effectRef idx="0">
            <a:schemeClr val="dk1"/>
          </a:effectRef>
          <a:fontRef idx="minor">
            <a:schemeClr val="tx1"/>
          </a:fontRef>
        </p:style>
      </p:cxnSp>
      <p:graphicFrame>
        <p:nvGraphicFramePr>
          <p:cNvPr id="68" name="Table 9">
            <a:extLst>
              <a:ext uri="{FF2B5EF4-FFF2-40B4-BE49-F238E27FC236}">
                <a16:creationId xmlns:a16="http://schemas.microsoft.com/office/drawing/2014/main" id="{83A94BC4-47C4-785C-2BD2-68F2D53047DE}"/>
              </a:ext>
            </a:extLst>
          </p:cNvPr>
          <p:cNvGraphicFramePr>
            <a:graphicFrameLocks noGrp="1"/>
          </p:cNvGraphicFramePr>
          <p:nvPr/>
        </p:nvGraphicFramePr>
        <p:xfrm>
          <a:off x="4582144" y="3595718"/>
          <a:ext cx="1060868" cy="754380"/>
        </p:xfrm>
        <a:graphic>
          <a:graphicData uri="http://schemas.openxmlformats.org/drawingml/2006/table">
            <a:tbl>
              <a:tblPr firstRow="1" bandRow="1">
                <a:tableStyleId>{5C22544A-7EE6-4342-B048-85BDC9FD1C3A}</a:tableStyleId>
              </a:tblPr>
              <a:tblGrid>
                <a:gridCol w="1060868">
                  <a:extLst>
                    <a:ext uri="{9D8B030D-6E8A-4147-A177-3AD203B41FA5}">
                      <a16:colId xmlns:a16="http://schemas.microsoft.com/office/drawing/2014/main" val="3213940146"/>
                    </a:ext>
                  </a:extLst>
                </a:gridCol>
              </a:tblGrid>
              <a:tr h="251460">
                <a:tc>
                  <a:txBody>
                    <a:bodyPr/>
                    <a:lstStyle/>
                    <a:p>
                      <a:r>
                        <a:rPr lang="en-US" sz="1200" dirty="0">
                          <a:solidFill>
                            <a:schemeClr val="tx1"/>
                          </a:solidFill>
                        </a:rPr>
                        <a:t>Product Index</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2521249"/>
                  </a:ext>
                </a:extLst>
              </a:tr>
              <a:tr h="251460">
                <a:tc>
                  <a:txBody>
                    <a:bodyPr/>
                    <a:lstStyle/>
                    <a:p>
                      <a:pPr algn="ctr"/>
                      <a:r>
                        <a:rPr lang="en-US" sz="1200" dirty="0">
                          <a:solidFill>
                            <a:schemeClr val="tx1"/>
                          </a:solidFill>
                        </a:rPr>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339963"/>
                  </a:ext>
                </a:extLst>
              </a:tr>
              <a:tr h="251460">
                <a:tc>
                  <a:txBody>
                    <a:bodyPr/>
                    <a:lstStyle/>
                    <a:p>
                      <a:pPr algn="ctr"/>
                      <a:r>
                        <a:rPr lang="en-US" sz="1200" dirty="0">
                          <a:solidFill>
                            <a:schemeClr val="tx1"/>
                          </a:solidFill>
                        </a:rPr>
                        <a:t>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0142306"/>
                  </a:ext>
                </a:extLst>
              </a:tr>
            </a:tbl>
          </a:graphicData>
        </a:graphic>
      </p:graphicFrame>
      <p:sp>
        <p:nvSpPr>
          <p:cNvPr id="69" name="TextBox 68">
            <a:extLst>
              <a:ext uri="{FF2B5EF4-FFF2-40B4-BE49-F238E27FC236}">
                <a16:creationId xmlns:a16="http://schemas.microsoft.com/office/drawing/2014/main" id="{2CBA844A-6F00-7F11-7CBE-DC90FAC6F43E}"/>
              </a:ext>
            </a:extLst>
          </p:cNvPr>
          <p:cNvSpPr txBox="1"/>
          <p:nvPr/>
        </p:nvSpPr>
        <p:spPr>
          <a:xfrm>
            <a:off x="4916069" y="3335401"/>
            <a:ext cx="1293880" cy="300082"/>
          </a:xfrm>
          <a:prstGeom prst="rect">
            <a:avLst/>
          </a:prstGeom>
          <a:noFill/>
        </p:spPr>
        <p:txBody>
          <a:bodyPr wrap="none" rtlCol="0">
            <a:spAutoFit/>
          </a:bodyPr>
          <a:lstStyle/>
          <a:p>
            <a:pPr defTabSz="685800"/>
            <a:r>
              <a:rPr lang="en-US" sz="1350" dirty="0">
                <a:solidFill>
                  <a:prstClr val="black"/>
                </a:solidFill>
                <a:latin typeface="Calibri" panose="020F0502020204030204"/>
              </a:rPr>
              <a:t>Filtered Tensors</a:t>
            </a:r>
          </a:p>
        </p:txBody>
      </p:sp>
      <p:sp>
        <p:nvSpPr>
          <p:cNvPr id="70" name="TextBox 69">
            <a:extLst>
              <a:ext uri="{FF2B5EF4-FFF2-40B4-BE49-F238E27FC236}">
                <a16:creationId xmlns:a16="http://schemas.microsoft.com/office/drawing/2014/main" id="{1AFF97FE-36A8-A3CD-44C1-7EBE05C51737}"/>
              </a:ext>
            </a:extLst>
          </p:cNvPr>
          <p:cNvSpPr txBox="1"/>
          <p:nvPr/>
        </p:nvSpPr>
        <p:spPr>
          <a:xfrm>
            <a:off x="4840869" y="4330812"/>
            <a:ext cx="375424" cy="300082"/>
          </a:xfrm>
          <a:prstGeom prst="rect">
            <a:avLst/>
          </a:prstGeom>
          <a:noFill/>
        </p:spPr>
        <p:txBody>
          <a:bodyPr wrap="none" rtlCol="0">
            <a:spAutoFit/>
          </a:bodyPr>
          <a:lstStyle/>
          <a:p>
            <a:pPr defTabSz="685800"/>
            <a:r>
              <a:rPr lang="en-US" sz="1350" dirty="0">
                <a:solidFill>
                  <a:prstClr val="black"/>
                </a:solidFill>
                <a:latin typeface="Calibri" panose="020F0502020204030204"/>
              </a:rPr>
              <a:t>Int</a:t>
            </a:r>
          </a:p>
        </p:txBody>
      </p:sp>
      <p:sp>
        <p:nvSpPr>
          <p:cNvPr id="71" name="TextBox 70">
            <a:extLst>
              <a:ext uri="{FF2B5EF4-FFF2-40B4-BE49-F238E27FC236}">
                <a16:creationId xmlns:a16="http://schemas.microsoft.com/office/drawing/2014/main" id="{C73EF7B5-FF22-61B4-0DAC-5E0B79CC7A02}"/>
              </a:ext>
            </a:extLst>
          </p:cNvPr>
          <p:cNvSpPr txBox="1"/>
          <p:nvPr/>
        </p:nvSpPr>
        <p:spPr>
          <a:xfrm>
            <a:off x="5869929" y="4330812"/>
            <a:ext cx="530915" cy="300082"/>
          </a:xfrm>
          <a:prstGeom prst="rect">
            <a:avLst/>
          </a:prstGeom>
          <a:noFill/>
        </p:spPr>
        <p:txBody>
          <a:bodyPr wrap="none" rtlCol="0">
            <a:spAutoFit/>
          </a:bodyPr>
          <a:lstStyle/>
          <a:p>
            <a:pPr defTabSz="685800"/>
            <a:r>
              <a:rPr lang="en-US" sz="1350" dirty="0">
                <a:solidFill>
                  <a:prstClr val="black"/>
                </a:solidFill>
                <a:latin typeface="Calibri" panose="020F0502020204030204"/>
              </a:rPr>
              <a:t>FP64</a:t>
            </a:r>
          </a:p>
        </p:txBody>
      </p:sp>
      <p:sp>
        <p:nvSpPr>
          <p:cNvPr id="72" name="Right Brace 71">
            <a:extLst>
              <a:ext uri="{FF2B5EF4-FFF2-40B4-BE49-F238E27FC236}">
                <a16:creationId xmlns:a16="http://schemas.microsoft.com/office/drawing/2014/main" id="{701B4DEA-9212-55EA-A1CD-F1C71F7A7DA7}"/>
              </a:ext>
            </a:extLst>
          </p:cNvPr>
          <p:cNvSpPr/>
          <p:nvPr/>
        </p:nvSpPr>
        <p:spPr>
          <a:xfrm flipH="1">
            <a:off x="4317056" y="3821745"/>
            <a:ext cx="185420" cy="45401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8CD8431-68AD-5A2C-6EAF-04467BBF6A0B}"/>
                  </a:ext>
                </a:extLst>
              </p:cNvPr>
              <p:cNvSpPr txBox="1"/>
              <p:nvPr/>
            </p:nvSpPr>
            <p:spPr>
              <a:xfrm>
                <a:off x="4005565" y="3855944"/>
                <a:ext cx="372090" cy="300082"/>
              </a:xfrm>
              <a:prstGeom prst="rect">
                <a:avLst/>
              </a:prstGeom>
              <a:noFill/>
            </p:spPr>
            <p:txBody>
              <a:bodyPr wrap="none" rtlCol="0">
                <a:spAutoFit/>
              </a:bodyPr>
              <a:lstStyle/>
              <a:p>
                <a:pPr defTabSz="685800"/>
                <a14:m>
                  <m:oMathPara xmlns:m="http://schemas.openxmlformats.org/officeDocument/2006/math">
                    <m:oMathParaPr>
                      <m:jc m:val="centerGroup"/>
                    </m:oMathParaPr>
                    <m:oMath xmlns:m="http://schemas.openxmlformats.org/officeDocument/2006/math">
                      <m:sSub>
                        <m:sSubPr>
                          <m:ctrlPr>
                            <a:rPr lang="en-US" sz="1350" i="1">
                              <a:solidFill>
                                <a:prstClr val="black"/>
                              </a:solidFill>
                              <a:latin typeface="Cambria Math" panose="02040503050406030204" pitchFamily="18" charset="0"/>
                            </a:rPr>
                          </m:ctrlPr>
                        </m:sSubPr>
                        <m:e>
                          <m:r>
                            <a:rPr lang="en-US" sz="1350" i="1">
                              <a:solidFill>
                                <a:prstClr val="black"/>
                              </a:solidFill>
                              <a:latin typeface="Cambria Math" panose="02040503050406030204" pitchFamily="18" charset="0"/>
                            </a:rPr>
                            <m:t>𝑃</m:t>
                          </m:r>
                        </m:e>
                        <m:sub>
                          <m:r>
                            <a:rPr lang="en-US" sz="1350" i="1">
                              <a:solidFill>
                                <a:prstClr val="black"/>
                              </a:solidFill>
                              <a:latin typeface="Cambria Math" panose="02040503050406030204" pitchFamily="18" charset="0"/>
                            </a:rPr>
                            <m:t>𝑐</m:t>
                          </m:r>
                        </m:sub>
                      </m:sSub>
                    </m:oMath>
                  </m:oMathPara>
                </a14:m>
                <a:endParaRPr lang="en-US" sz="1350" dirty="0">
                  <a:solidFill>
                    <a:prstClr val="black"/>
                  </a:solidFill>
                  <a:latin typeface="Calibri" panose="020F0502020204030204"/>
                </a:endParaRPr>
              </a:p>
            </p:txBody>
          </p:sp>
        </mc:Choice>
        <mc:Fallback xmlns="">
          <p:sp>
            <p:nvSpPr>
              <p:cNvPr id="73" name="TextBox 72">
                <a:extLst>
                  <a:ext uri="{FF2B5EF4-FFF2-40B4-BE49-F238E27FC236}">
                    <a16:creationId xmlns:a16="http://schemas.microsoft.com/office/drawing/2014/main" id="{58CD8431-68AD-5A2C-6EAF-04467BBF6A0B}"/>
                  </a:ext>
                </a:extLst>
              </p:cNvPr>
              <p:cNvSpPr txBox="1">
                <a:spLocks noRot="1" noChangeAspect="1" noMove="1" noResize="1" noEditPoints="1" noAdjustHandles="1" noChangeArrowheads="1" noChangeShapeType="1" noTextEdit="1"/>
              </p:cNvSpPr>
              <p:nvPr/>
            </p:nvSpPr>
            <p:spPr>
              <a:xfrm>
                <a:off x="4005565" y="3855944"/>
                <a:ext cx="372090" cy="300082"/>
              </a:xfrm>
              <a:prstGeom prst="rect">
                <a:avLst/>
              </a:prstGeom>
              <a:blipFill>
                <a:blip r:embed="rId10"/>
                <a:stretch>
                  <a:fillRect/>
                </a:stretch>
              </a:blipFill>
            </p:spPr>
            <p:txBody>
              <a:bodyPr/>
              <a:lstStyle/>
              <a:p>
                <a:r>
                  <a:rPr lang="en-US">
                    <a:noFill/>
                  </a:rPr>
                  <a:t> </a:t>
                </a:r>
              </a:p>
            </p:txBody>
          </p:sp>
        </mc:Fallback>
      </mc:AlternateContent>
      <p:graphicFrame>
        <p:nvGraphicFramePr>
          <p:cNvPr id="74" name="Table 73">
            <a:extLst>
              <a:ext uri="{FF2B5EF4-FFF2-40B4-BE49-F238E27FC236}">
                <a16:creationId xmlns:a16="http://schemas.microsoft.com/office/drawing/2014/main" id="{C347DA7B-2204-E159-2081-1F6E7FA89AE7}"/>
              </a:ext>
            </a:extLst>
          </p:cNvPr>
          <p:cNvGraphicFramePr>
            <a:graphicFrameLocks noGrp="1"/>
          </p:cNvGraphicFramePr>
          <p:nvPr/>
        </p:nvGraphicFramePr>
        <p:xfrm>
          <a:off x="5710296" y="3595718"/>
          <a:ext cx="781069" cy="754380"/>
        </p:xfrm>
        <a:graphic>
          <a:graphicData uri="http://schemas.openxmlformats.org/drawingml/2006/table">
            <a:tbl>
              <a:tblPr firstRow="1" bandRow="1">
                <a:tableStyleId>{5C22544A-7EE6-4342-B048-85BDC9FD1C3A}</a:tableStyleId>
              </a:tblPr>
              <a:tblGrid>
                <a:gridCol w="781069">
                  <a:extLst>
                    <a:ext uri="{9D8B030D-6E8A-4147-A177-3AD203B41FA5}">
                      <a16:colId xmlns:a16="http://schemas.microsoft.com/office/drawing/2014/main" val="1425024772"/>
                    </a:ext>
                  </a:extLst>
                </a:gridCol>
              </a:tblGrid>
              <a:tr h="251460">
                <a:tc>
                  <a:txBody>
                    <a:bodyPr/>
                    <a:lstStyle/>
                    <a:p>
                      <a:pPr algn="ctr"/>
                      <a:r>
                        <a:rPr lang="en-US" sz="1200" dirty="0">
                          <a:solidFill>
                            <a:schemeClr val="tx1"/>
                          </a:solidFill>
                        </a:rPr>
                        <a:t>Score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6281852"/>
                  </a:ext>
                </a:extLst>
              </a:tr>
              <a:tr h="251460">
                <a:tc>
                  <a:txBody>
                    <a:bodyPr/>
                    <a:lstStyle/>
                    <a:p>
                      <a:pPr algn="ctr"/>
                      <a:r>
                        <a:rPr lang="en-US" sz="1200" dirty="0">
                          <a:solidFill>
                            <a:schemeClr val="tx1"/>
                          </a:solidFill>
                        </a:rPr>
                        <a:t>0.91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6661578"/>
                  </a:ext>
                </a:extLst>
              </a:tr>
              <a:tr h="251460">
                <a:tc>
                  <a:txBody>
                    <a:bodyPr/>
                    <a:lstStyle/>
                    <a:p>
                      <a:pPr algn="ctr"/>
                      <a:r>
                        <a:rPr lang="en-US" sz="1200" dirty="0">
                          <a:solidFill>
                            <a:schemeClr val="tx1"/>
                          </a:solidFill>
                        </a:rPr>
                        <a:t>0.02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342881"/>
                  </a:ext>
                </a:extLst>
              </a:tr>
            </a:tbl>
          </a:graphicData>
        </a:graphic>
      </p:graphicFrame>
      <p:cxnSp>
        <p:nvCxnSpPr>
          <p:cNvPr id="76" name="Straight Arrow Connector 75">
            <a:extLst>
              <a:ext uri="{FF2B5EF4-FFF2-40B4-BE49-F238E27FC236}">
                <a16:creationId xmlns:a16="http://schemas.microsoft.com/office/drawing/2014/main" id="{E314109C-7737-564A-98C2-70C014770F30}"/>
              </a:ext>
            </a:extLst>
          </p:cNvPr>
          <p:cNvCxnSpPr>
            <a:cxnSpLocks/>
          </p:cNvCxnSpPr>
          <p:nvPr/>
        </p:nvCxnSpPr>
        <p:spPr>
          <a:xfrm>
            <a:off x="7503772" y="1550979"/>
            <a:ext cx="0" cy="388210"/>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graphicFrame>
        <p:nvGraphicFramePr>
          <p:cNvPr id="79" name="Table 78">
            <a:extLst>
              <a:ext uri="{FF2B5EF4-FFF2-40B4-BE49-F238E27FC236}">
                <a16:creationId xmlns:a16="http://schemas.microsoft.com/office/drawing/2014/main" id="{FBE77272-33C6-6556-E01C-7725807F94BD}"/>
              </a:ext>
            </a:extLst>
          </p:cNvPr>
          <p:cNvGraphicFramePr>
            <a:graphicFrameLocks noGrp="1"/>
          </p:cNvGraphicFramePr>
          <p:nvPr/>
        </p:nvGraphicFramePr>
        <p:xfrm>
          <a:off x="8320399" y="1957764"/>
          <a:ext cx="858113" cy="754380"/>
        </p:xfrm>
        <a:graphic>
          <a:graphicData uri="http://schemas.openxmlformats.org/drawingml/2006/table">
            <a:tbl>
              <a:tblPr firstRow="1" bandRow="1">
                <a:tableStyleId>{5C22544A-7EE6-4342-B048-85BDC9FD1C3A}</a:tableStyleId>
              </a:tblPr>
              <a:tblGrid>
                <a:gridCol w="858113">
                  <a:extLst>
                    <a:ext uri="{9D8B030D-6E8A-4147-A177-3AD203B41FA5}">
                      <a16:colId xmlns:a16="http://schemas.microsoft.com/office/drawing/2014/main" val="2048618147"/>
                    </a:ext>
                  </a:extLst>
                </a:gridCol>
              </a:tblGrid>
              <a:tr h="251460">
                <a:tc>
                  <a:txBody>
                    <a:bodyPr/>
                    <a:lstStyle/>
                    <a:p>
                      <a:r>
                        <a:rPr lang="en-US" sz="1200" dirty="0">
                          <a:solidFill>
                            <a:schemeClr val="tx1"/>
                          </a:solidFill>
                        </a:rPr>
                        <a:t>Product ID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7208880"/>
                  </a:ext>
                </a:extLst>
              </a:tr>
              <a:tr h="251460">
                <a:tc>
                  <a:txBody>
                    <a:bodyPr/>
                    <a:lstStyle/>
                    <a:p>
                      <a:pPr algn="ctr"/>
                      <a:r>
                        <a:rPr lang="en-US" sz="1200" dirty="0">
                          <a:solidFill>
                            <a:schemeClr val="tx1"/>
                          </a:solidFill>
                        </a:rPr>
                        <a:t>CN_23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1420440"/>
                  </a:ext>
                </a:extLst>
              </a:tr>
              <a:tr h="251460">
                <a:tc>
                  <a:txBody>
                    <a:bodyPr/>
                    <a:lstStyle/>
                    <a:p>
                      <a:pPr algn="ctr"/>
                      <a:r>
                        <a:rPr lang="en-US" sz="1200" dirty="0">
                          <a:solidFill>
                            <a:schemeClr val="tx1"/>
                          </a:solidFill>
                        </a:rPr>
                        <a:t>PRJ_692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5718459"/>
                  </a:ext>
                </a:extLst>
              </a:tr>
            </a:tbl>
          </a:graphicData>
        </a:graphic>
      </p:graphicFrame>
      <p:sp>
        <p:nvSpPr>
          <p:cNvPr id="80" name="Right Brace 79">
            <a:extLst>
              <a:ext uri="{FF2B5EF4-FFF2-40B4-BE49-F238E27FC236}">
                <a16:creationId xmlns:a16="http://schemas.microsoft.com/office/drawing/2014/main" id="{F3ACBB8F-F113-349D-AE08-2964E7AFB32F}"/>
              </a:ext>
            </a:extLst>
          </p:cNvPr>
          <p:cNvSpPr/>
          <p:nvPr/>
        </p:nvSpPr>
        <p:spPr>
          <a:xfrm flipH="1">
            <a:off x="192953" y="2046551"/>
            <a:ext cx="179628" cy="93608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a:endParaRPr lang="en-US" sz="1350">
              <a:solidFill>
                <a:prstClr val="black"/>
              </a:solidFill>
              <a:latin typeface="Calibri" panose="020F0502020204030204"/>
            </a:endParaRPr>
          </a:p>
        </p:txBody>
      </p:sp>
      <p:sp>
        <p:nvSpPr>
          <p:cNvPr id="81" name="TextBox 80">
            <a:extLst>
              <a:ext uri="{FF2B5EF4-FFF2-40B4-BE49-F238E27FC236}">
                <a16:creationId xmlns:a16="http://schemas.microsoft.com/office/drawing/2014/main" id="{FD783425-1887-E229-A159-03732D3441C7}"/>
              </a:ext>
            </a:extLst>
          </p:cNvPr>
          <p:cNvSpPr txBox="1"/>
          <p:nvPr/>
        </p:nvSpPr>
        <p:spPr>
          <a:xfrm>
            <a:off x="8215797" y="1710397"/>
            <a:ext cx="928203" cy="300082"/>
          </a:xfrm>
          <a:prstGeom prst="rect">
            <a:avLst/>
          </a:prstGeom>
          <a:noFill/>
        </p:spPr>
        <p:txBody>
          <a:bodyPr wrap="none" rtlCol="0">
            <a:spAutoFit/>
          </a:bodyPr>
          <a:lstStyle/>
          <a:p>
            <a:pPr defTabSz="685800"/>
            <a:r>
              <a:rPr lang="en-US" sz="1350" dirty="0" err="1">
                <a:solidFill>
                  <a:prstClr val="black"/>
                </a:solidFill>
                <a:latin typeface="Calibri" panose="020F0502020204030204"/>
              </a:rPr>
              <a:t>Dataframe</a:t>
            </a:r>
            <a:endParaRPr lang="en-US" sz="1350" dirty="0">
              <a:solidFill>
                <a:prstClr val="black"/>
              </a:solidFill>
              <a:latin typeface="Calibri" panose="020F0502020204030204"/>
            </a:endParaRPr>
          </a:p>
        </p:txBody>
      </p:sp>
      <p:sp>
        <p:nvSpPr>
          <p:cNvPr id="82" name="Rectangle: Rounded Corners 81">
            <a:extLst>
              <a:ext uri="{FF2B5EF4-FFF2-40B4-BE49-F238E27FC236}">
                <a16:creationId xmlns:a16="http://schemas.microsoft.com/office/drawing/2014/main" id="{B7E08B6A-83C8-FA77-7F1F-3E749055CAD0}"/>
              </a:ext>
            </a:extLst>
          </p:cNvPr>
          <p:cNvSpPr/>
          <p:nvPr/>
        </p:nvSpPr>
        <p:spPr>
          <a:xfrm>
            <a:off x="6831629" y="3393143"/>
            <a:ext cx="1184522" cy="1149689"/>
          </a:xfrm>
          <a:prstGeom prst="roundRect">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500" b="1" dirty="0">
                <a:solidFill>
                  <a:prstClr val="black"/>
                </a:solidFill>
                <a:latin typeface="Calibri" panose="020F0502020204030204"/>
              </a:rPr>
              <a:t>F2:</a:t>
            </a:r>
            <a:r>
              <a:rPr lang="en-US" sz="1500" dirty="0">
                <a:solidFill>
                  <a:prstClr val="black"/>
                </a:solidFill>
                <a:latin typeface="Calibri" panose="020F0502020204030204"/>
              </a:rPr>
              <a:t> Sorting Product Indices on basis of scores</a:t>
            </a:r>
          </a:p>
        </p:txBody>
      </p:sp>
      <p:graphicFrame>
        <p:nvGraphicFramePr>
          <p:cNvPr id="83" name="Table 82">
            <a:extLst>
              <a:ext uri="{FF2B5EF4-FFF2-40B4-BE49-F238E27FC236}">
                <a16:creationId xmlns:a16="http://schemas.microsoft.com/office/drawing/2014/main" id="{9FE162B4-A22E-783C-B057-D5C50308056D}"/>
              </a:ext>
            </a:extLst>
          </p:cNvPr>
          <p:cNvGraphicFramePr>
            <a:graphicFrameLocks noGrp="1"/>
          </p:cNvGraphicFramePr>
          <p:nvPr/>
        </p:nvGraphicFramePr>
        <p:xfrm>
          <a:off x="8317464" y="3593490"/>
          <a:ext cx="724868" cy="937260"/>
        </p:xfrm>
        <a:graphic>
          <a:graphicData uri="http://schemas.openxmlformats.org/drawingml/2006/table">
            <a:tbl>
              <a:tblPr firstRow="1" bandRow="1">
                <a:tableStyleId>{5C22544A-7EE6-4342-B048-85BDC9FD1C3A}</a:tableStyleId>
              </a:tblPr>
              <a:tblGrid>
                <a:gridCol w="724868">
                  <a:extLst>
                    <a:ext uri="{9D8B030D-6E8A-4147-A177-3AD203B41FA5}">
                      <a16:colId xmlns:a16="http://schemas.microsoft.com/office/drawing/2014/main" val="2572983555"/>
                    </a:ext>
                  </a:extLst>
                </a:gridCol>
              </a:tblGrid>
              <a:tr h="434340">
                <a:tc>
                  <a:txBody>
                    <a:bodyPr/>
                    <a:lstStyle/>
                    <a:p>
                      <a:pPr algn="ctr"/>
                      <a:r>
                        <a:rPr lang="en-US" sz="1200" dirty="0">
                          <a:solidFill>
                            <a:schemeClr val="tx1"/>
                          </a:solidFill>
                        </a:rPr>
                        <a:t>Product Index</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8735513"/>
                  </a:ext>
                </a:extLst>
              </a:tr>
              <a:tr h="251460">
                <a:tc>
                  <a:txBody>
                    <a:bodyPr/>
                    <a:lstStyle/>
                    <a:p>
                      <a:pPr algn="ctr"/>
                      <a:r>
                        <a:rPr lang="en-US" sz="1200" dirty="0">
                          <a:solidFill>
                            <a:schemeClr val="tx1"/>
                          </a:solidFill>
                        </a:rPr>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5021283"/>
                  </a:ext>
                </a:extLst>
              </a:tr>
              <a:tr h="251460">
                <a:tc>
                  <a:txBody>
                    <a:bodyPr/>
                    <a:lstStyle/>
                    <a:p>
                      <a:pPr algn="ctr"/>
                      <a:r>
                        <a:rPr lang="en-US" sz="1200" dirty="0">
                          <a:solidFill>
                            <a:schemeClr val="tx1"/>
                          </a:solidFill>
                        </a:rPr>
                        <a:t>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046924"/>
                  </a:ext>
                </a:extLst>
              </a:tr>
            </a:tbl>
          </a:graphicData>
        </a:graphic>
      </p:graphicFrame>
      <p:cxnSp>
        <p:nvCxnSpPr>
          <p:cNvPr id="85" name="Straight Arrow Connector 84">
            <a:extLst>
              <a:ext uri="{FF2B5EF4-FFF2-40B4-BE49-F238E27FC236}">
                <a16:creationId xmlns:a16="http://schemas.microsoft.com/office/drawing/2014/main" id="{2998DB2F-2D40-F01A-8DED-09499EA1B89C}"/>
              </a:ext>
            </a:extLst>
          </p:cNvPr>
          <p:cNvCxnSpPr>
            <a:cxnSpLocks/>
            <a:stCxn id="51" idx="3"/>
          </p:cNvCxnSpPr>
          <p:nvPr/>
        </p:nvCxnSpPr>
        <p:spPr>
          <a:xfrm>
            <a:off x="3420858" y="3376165"/>
            <a:ext cx="1103570" cy="260917"/>
          </a:xfrm>
          <a:prstGeom prst="straightConnector1">
            <a:avLst/>
          </a:prstGeom>
          <a:ln w="57150">
            <a:solidFill>
              <a:srgbClr val="008000"/>
            </a:solidFill>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F7F43166-E889-0E3F-B3CF-C52165B01598}"/>
              </a:ext>
            </a:extLst>
          </p:cNvPr>
          <p:cNvCxnSpPr>
            <a:cxnSpLocks/>
            <a:stCxn id="74" idx="3"/>
            <a:endCxn id="82" idx="1"/>
          </p:cNvCxnSpPr>
          <p:nvPr/>
        </p:nvCxnSpPr>
        <p:spPr>
          <a:xfrm flipV="1">
            <a:off x="6491365" y="3967988"/>
            <a:ext cx="340264" cy="4920"/>
          </a:xfrm>
          <a:prstGeom prst="straightConnector1">
            <a:avLst/>
          </a:prstGeom>
          <a:ln w="57150">
            <a:solidFill>
              <a:srgbClr val="008000"/>
            </a:solidFill>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0CC2B5A5-FB70-1D00-1FA3-53B12A302711}"/>
              </a:ext>
            </a:extLst>
          </p:cNvPr>
          <p:cNvSpPr txBox="1"/>
          <p:nvPr/>
        </p:nvSpPr>
        <p:spPr>
          <a:xfrm>
            <a:off x="8356415" y="3352804"/>
            <a:ext cx="651781" cy="300082"/>
          </a:xfrm>
          <a:prstGeom prst="rect">
            <a:avLst/>
          </a:prstGeom>
          <a:noFill/>
        </p:spPr>
        <p:txBody>
          <a:bodyPr wrap="none" rtlCol="0">
            <a:spAutoFit/>
          </a:bodyPr>
          <a:lstStyle/>
          <a:p>
            <a:pPr defTabSz="685800"/>
            <a:r>
              <a:rPr lang="en-US" sz="1350" dirty="0">
                <a:solidFill>
                  <a:prstClr val="black"/>
                </a:solidFill>
                <a:latin typeface="Calibri" panose="020F0502020204030204"/>
              </a:rPr>
              <a:t>Tensor</a:t>
            </a:r>
          </a:p>
        </p:txBody>
      </p:sp>
      <p:cxnSp>
        <p:nvCxnSpPr>
          <p:cNvPr id="94" name="Straight Arrow Connector 93">
            <a:extLst>
              <a:ext uri="{FF2B5EF4-FFF2-40B4-BE49-F238E27FC236}">
                <a16:creationId xmlns:a16="http://schemas.microsoft.com/office/drawing/2014/main" id="{4D933054-7FD6-9B5E-8747-4ED869C98955}"/>
              </a:ext>
            </a:extLst>
          </p:cNvPr>
          <p:cNvCxnSpPr>
            <a:cxnSpLocks/>
          </p:cNvCxnSpPr>
          <p:nvPr/>
        </p:nvCxnSpPr>
        <p:spPr>
          <a:xfrm>
            <a:off x="8021963" y="4000631"/>
            <a:ext cx="246973" cy="0"/>
          </a:xfrm>
          <a:prstGeom prst="straightConnector1">
            <a:avLst/>
          </a:prstGeom>
          <a:ln w="57150">
            <a:solidFill>
              <a:srgbClr val="008000"/>
            </a:solidFill>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B65755E9-8325-C4B7-40BC-3BBE739C1353}"/>
              </a:ext>
            </a:extLst>
          </p:cNvPr>
          <p:cNvCxnSpPr>
            <a:cxnSpLocks/>
          </p:cNvCxnSpPr>
          <p:nvPr/>
        </p:nvCxnSpPr>
        <p:spPr>
          <a:xfrm>
            <a:off x="8073588" y="2326903"/>
            <a:ext cx="246811" cy="0"/>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88B94A6B-9EC9-7367-4095-C9DB88E9C1FE}"/>
              </a:ext>
            </a:extLst>
          </p:cNvPr>
          <p:cNvCxnSpPr>
            <a:cxnSpLocks/>
          </p:cNvCxnSpPr>
          <p:nvPr/>
        </p:nvCxnSpPr>
        <p:spPr>
          <a:xfrm>
            <a:off x="3663259" y="945981"/>
            <a:ext cx="513008" cy="0"/>
          </a:xfrm>
          <a:prstGeom prst="straightConnector1">
            <a:avLst/>
          </a:prstGeom>
          <a:ln w="57150">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D72E0652-5DAC-ECF1-849B-4F0FA28353FF}"/>
              </a:ext>
            </a:extLst>
          </p:cNvPr>
          <p:cNvCxnSpPr/>
          <p:nvPr/>
        </p:nvCxnSpPr>
        <p:spPr>
          <a:xfrm flipV="1">
            <a:off x="1823956" y="2989882"/>
            <a:ext cx="7049560" cy="15178"/>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3FC4FFBA-0B7D-B1D2-7328-4C4B248DB1CF}"/>
              </a:ext>
            </a:extLst>
          </p:cNvPr>
          <p:cNvSpPr txBox="1"/>
          <p:nvPr/>
        </p:nvSpPr>
        <p:spPr>
          <a:xfrm>
            <a:off x="4851007" y="3050634"/>
            <a:ext cx="1685590" cy="323165"/>
          </a:xfrm>
          <a:prstGeom prst="rect">
            <a:avLst/>
          </a:prstGeom>
          <a:noFill/>
          <a:ln>
            <a:solidFill>
              <a:srgbClr val="008000"/>
            </a:solidFill>
          </a:ln>
        </p:spPr>
        <p:txBody>
          <a:bodyPr wrap="none" rtlCol="0">
            <a:spAutoFit/>
          </a:bodyPr>
          <a:lstStyle/>
          <a:p>
            <a:pPr defTabSz="685800"/>
            <a:r>
              <a:rPr lang="en-US" sz="1500" b="1" dirty="0">
                <a:solidFill>
                  <a:srgbClr val="70AD47">
                    <a:lumMod val="50000"/>
                  </a:srgbClr>
                </a:solidFill>
                <a:latin typeface="Calibri" panose="020F0502020204030204"/>
              </a:rPr>
              <a:t>HiServ (Optimized)</a:t>
            </a:r>
          </a:p>
        </p:txBody>
      </p:sp>
      <p:sp>
        <p:nvSpPr>
          <p:cNvPr id="112" name="TextBox 111">
            <a:extLst>
              <a:ext uri="{FF2B5EF4-FFF2-40B4-BE49-F238E27FC236}">
                <a16:creationId xmlns:a16="http://schemas.microsoft.com/office/drawing/2014/main" id="{132F081C-4A34-47FC-B002-D349879336EB}"/>
              </a:ext>
            </a:extLst>
          </p:cNvPr>
          <p:cNvSpPr txBox="1"/>
          <p:nvPr/>
        </p:nvSpPr>
        <p:spPr>
          <a:xfrm>
            <a:off x="4707339" y="2682657"/>
            <a:ext cx="2086725" cy="323165"/>
          </a:xfrm>
          <a:prstGeom prst="rect">
            <a:avLst/>
          </a:prstGeom>
          <a:noFill/>
        </p:spPr>
        <p:txBody>
          <a:bodyPr wrap="none" rtlCol="0">
            <a:spAutoFit/>
          </a:bodyPr>
          <a:lstStyle/>
          <a:p>
            <a:pPr defTabSz="685800"/>
            <a:r>
              <a:rPr lang="en-US" sz="1500" b="1" dirty="0">
                <a:solidFill>
                  <a:srgbClr val="FF0000"/>
                </a:solidFill>
                <a:latin typeface="Calibri" panose="020F0502020204030204"/>
              </a:rPr>
              <a:t>RecServ (Un-Optimized)</a:t>
            </a:r>
          </a:p>
        </p:txBody>
      </p:sp>
      <p:sp>
        <p:nvSpPr>
          <p:cNvPr id="113" name="Rectangle: Rounded Corners 112">
            <a:extLst>
              <a:ext uri="{FF2B5EF4-FFF2-40B4-BE49-F238E27FC236}">
                <a16:creationId xmlns:a16="http://schemas.microsoft.com/office/drawing/2014/main" id="{E39A05B4-2D66-DAF6-B1FD-18661443C01A}"/>
              </a:ext>
            </a:extLst>
          </p:cNvPr>
          <p:cNvSpPr/>
          <p:nvPr/>
        </p:nvSpPr>
        <p:spPr>
          <a:xfrm>
            <a:off x="181216" y="661152"/>
            <a:ext cx="1373356" cy="548602"/>
          </a:xfrm>
          <a:prstGeom prst="roundRect">
            <a:avLst>
              <a:gd name="adj" fmla="val 0"/>
            </a:avLst>
          </a:prstGeom>
          <a:solidFill>
            <a:schemeClr val="tx1">
              <a:lumMod val="65000"/>
              <a:lumOff val="3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350" b="1" dirty="0">
                <a:solidFill>
                  <a:prstClr val="white"/>
                </a:solidFill>
                <a:latin typeface="Calibri" panose="020F0502020204030204"/>
                <a:cs typeface="Calibri"/>
              </a:rPr>
              <a:t>NISER</a:t>
            </a:r>
          </a:p>
        </p:txBody>
      </p:sp>
      <p:sp>
        <p:nvSpPr>
          <p:cNvPr id="2" name="TextBox 1">
            <a:extLst>
              <a:ext uri="{FF2B5EF4-FFF2-40B4-BE49-F238E27FC236}">
                <a16:creationId xmlns:a16="http://schemas.microsoft.com/office/drawing/2014/main" id="{CF895FCA-8919-9D73-9A78-8D910CB714B0}"/>
              </a:ext>
            </a:extLst>
          </p:cNvPr>
          <p:cNvSpPr txBox="1"/>
          <p:nvPr/>
        </p:nvSpPr>
        <p:spPr>
          <a:xfrm>
            <a:off x="-72933" y="-26395"/>
            <a:ext cx="8631976" cy="400110"/>
          </a:xfrm>
          <a:prstGeom prst="rect">
            <a:avLst/>
          </a:prstGeom>
          <a:noFill/>
        </p:spPr>
        <p:txBody>
          <a:bodyPr wrap="square" rtlCol="0">
            <a:spAutoFit/>
          </a:bodyPr>
          <a:lstStyle/>
          <a:p>
            <a:pPr defTabSz="685800"/>
            <a:r>
              <a:rPr lang="en-US" sz="2000" b="1" dirty="0">
                <a:solidFill>
                  <a:srgbClr val="F03782"/>
                </a:solidFill>
                <a:latin typeface="Calibri" panose="020F0502020204030204"/>
              </a:rPr>
              <a:t>R3</a:t>
            </a:r>
            <a:r>
              <a:rPr lang="en-US" sz="2000" dirty="0">
                <a:solidFill>
                  <a:srgbClr val="F03782"/>
                </a:solidFill>
                <a:latin typeface="Calibri" panose="020F0502020204030204"/>
              </a:rPr>
              <a:t>: Processing of NISER Recommendations Un-optimized vs Optimized</a:t>
            </a:r>
          </a:p>
        </p:txBody>
      </p:sp>
    </p:spTree>
    <p:custDataLst>
      <p:tags r:id="rId1"/>
    </p:custDataLst>
    <p:extLst>
      <p:ext uri="{BB962C8B-B14F-4D97-AF65-F5344CB8AC3E}">
        <p14:creationId xmlns:p14="http://schemas.microsoft.com/office/powerpoint/2010/main" val="2358993243"/>
      </p:ext>
    </p:extLst>
  </p:cSld>
  <p:clrMapOvr>
    <a:masterClrMapping/>
  </p:clrMapOvr>
  <mc:AlternateContent xmlns:mc="http://schemas.openxmlformats.org/markup-compatibility/2006" xmlns:p14="http://schemas.microsoft.com/office/powerpoint/2010/main">
    <mc:Choice Requires="p14">
      <p:transition spd="slow" p14:dur="2000" advTm="18100"/>
    </mc:Choice>
    <mc:Fallback xmlns="">
      <p:transition spd="slow" advTm="181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animBg="1"/>
      <p:bldP spid="52" grpId="0"/>
      <p:bldP spid="64" grpId="0"/>
      <p:bldP spid="69" grpId="0"/>
      <p:bldP spid="70" grpId="0"/>
      <p:bldP spid="71" grpId="0"/>
      <p:bldP spid="72" grpId="0" animBg="1"/>
      <p:bldP spid="73" grpId="0"/>
      <p:bldP spid="82" grpId="0" animBg="1"/>
      <p:bldP spid="93" grpId="0"/>
      <p:bldP spid="1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42BC0-62C5-3FB6-D228-84AFA5A09982}"/>
              </a:ext>
            </a:extLst>
          </p:cNvPr>
          <p:cNvSpPr>
            <a:spLocks noGrp="1"/>
          </p:cNvSpPr>
          <p:nvPr>
            <p:ph type="title"/>
          </p:nvPr>
        </p:nvSpPr>
        <p:spPr>
          <a:xfrm>
            <a:off x="0" y="50349"/>
            <a:ext cx="8120270" cy="492576"/>
          </a:xfrm>
        </p:spPr>
        <p:txBody>
          <a:bodyPr>
            <a:noAutofit/>
          </a:bodyPr>
          <a:lstStyle/>
          <a:p>
            <a:pPr>
              <a:lnSpc>
                <a:spcPct val="100000"/>
              </a:lnSpc>
            </a:pPr>
            <a:r>
              <a:rPr lang="en-US" sz="3200" dirty="0"/>
              <a:t>Results and Conclusions</a:t>
            </a:r>
          </a:p>
        </p:txBody>
      </p:sp>
      <p:graphicFrame>
        <p:nvGraphicFramePr>
          <p:cNvPr id="4" name="Table 4">
            <a:extLst>
              <a:ext uri="{FF2B5EF4-FFF2-40B4-BE49-F238E27FC236}">
                <a16:creationId xmlns:a16="http://schemas.microsoft.com/office/drawing/2014/main" id="{B214649E-6905-E523-6001-F93E9F3B7141}"/>
              </a:ext>
            </a:extLst>
          </p:cNvPr>
          <p:cNvGraphicFramePr>
            <a:graphicFrameLocks noGrp="1"/>
          </p:cNvGraphicFramePr>
          <p:nvPr>
            <p:ph idx="1"/>
            <p:extLst>
              <p:ext uri="{D42A27DB-BD31-4B8C-83A1-F6EECF244321}">
                <p14:modId xmlns:p14="http://schemas.microsoft.com/office/powerpoint/2010/main" val="1418684502"/>
              </p:ext>
            </p:extLst>
          </p:nvPr>
        </p:nvGraphicFramePr>
        <p:xfrm>
          <a:off x="0" y="542925"/>
          <a:ext cx="8736495" cy="1804253"/>
        </p:xfrm>
        <a:graphic>
          <a:graphicData uri="http://schemas.openxmlformats.org/drawingml/2006/table">
            <a:tbl>
              <a:tblPr firstRow="1" bandRow="1">
                <a:tableStyleId>{5C22544A-7EE6-4342-B048-85BDC9FD1C3A}</a:tableStyleId>
              </a:tblPr>
              <a:tblGrid>
                <a:gridCol w="3573118">
                  <a:extLst>
                    <a:ext uri="{9D8B030D-6E8A-4147-A177-3AD203B41FA5}">
                      <a16:colId xmlns:a16="http://schemas.microsoft.com/office/drawing/2014/main" val="3481657353"/>
                    </a:ext>
                  </a:extLst>
                </a:gridCol>
                <a:gridCol w="896730">
                  <a:extLst>
                    <a:ext uri="{9D8B030D-6E8A-4147-A177-3AD203B41FA5}">
                      <a16:colId xmlns:a16="http://schemas.microsoft.com/office/drawing/2014/main" val="18474138"/>
                    </a:ext>
                  </a:extLst>
                </a:gridCol>
                <a:gridCol w="1031461">
                  <a:extLst>
                    <a:ext uri="{9D8B030D-6E8A-4147-A177-3AD203B41FA5}">
                      <a16:colId xmlns:a16="http://schemas.microsoft.com/office/drawing/2014/main" val="3979100664"/>
                    </a:ext>
                  </a:extLst>
                </a:gridCol>
                <a:gridCol w="2080591">
                  <a:extLst>
                    <a:ext uri="{9D8B030D-6E8A-4147-A177-3AD203B41FA5}">
                      <a16:colId xmlns:a16="http://schemas.microsoft.com/office/drawing/2014/main" val="22556208"/>
                    </a:ext>
                  </a:extLst>
                </a:gridCol>
                <a:gridCol w="1154595">
                  <a:extLst>
                    <a:ext uri="{9D8B030D-6E8A-4147-A177-3AD203B41FA5}">
                      <a16:colId xmlns:a16="http://schemas.microsoft.com/office/drawing/2014/main" val="2245165779"/>
                    </a:ext>
                  </a:extLst>
                </a:gridCol>
              </a:tblGrid>
              <a:tr h="648810">
                <a:tc>
                  <a:txBody>
                    <a:bodyPr/>
                    <a:lstStyle/>
                    <a:p>
                      <a:r>
                        <a:rPr lang="en-US" sz="1400" dirty="0"/>
                        <a:t>Recommendation Pipeline steps</a:t>
                      </a:r>
                    </a:p>
                  </a:txBody>
                  <a:tcPr marL="68580" marR="68580" marT="34290" marB="34290">
                    <a:solidFill>
                      <a:schemeClr val="tx1">
                        <a:lumMod val="75000"/>
                        <a:lumOff val="25000"/>
                      </a:schemeClr>
                    </a:solidFill>
                  </a:tcPr>
                </a:tc>
                <a:tc>
                  <a:txBody>
                    <a:bodyPr/>
                    <a:lstStyle/>
                    <a:p>
                      <a:r>
                        <a:rPr lang="en-US" sz="1400" dirty="0"/>
                        <a:t>RecServ used </a:t>
                      </a:r>
                    </a:p>
                  </a:txBody>
                  <a:tcPr marL="68580" marR="68580" marT="34290" marB="34290">
                    <a:solidFill>
                      <a:schemeClr val="tx1">
                        <a:lumMod val="75000"/>
                        <a:lumOff val="25000"/>
                      </a:schemeClr>
                    </a:solidFill>
                  </a:tcPr>
                </a:tc>
                <a:tc>
                  <a:txBody>
                    <a:bodyPr/>
                    <a:lstStyle/>
                    <a:p>
                      <a:r>
                        <a:rPr lang="en-US" sz="1400" dirty="0"/>
                        <a:t>RecServ employed batching? </a:t>
                      </a:r>
                    </a:p>
                  </a:txBody>
                  <a:tcPr marL="68580" marR="68580" marT="34290" marB="34290">
                    <a:solidFill>
                      <a:schemeClr val="tx1">
                        <a:lumMod val="75000"/>
                        <a:lumOff val="25000"/>
                      </a:schemeClr>
                    </a:solidFill>
                  </a:tcPr>
                </a:tc>
                <a:tc>
                  <a:txBody>
                    <a:bodyPr/>
                    <a:lstStyle/>
                    <a:p>
                      <a:r>
                        <a:rPr lang="en-US" sz="1400" dirty="0"/>
                        <a:t>HiServ used </a:t>
                      </a:r>
                    </a:p>
                  </a:txBody>
                  <a:tcPr marL="68580" marR="68580" marT="34290" marB="34290">
                    <a:solidFill>
                      <a:schemeClr val="tx1">
                        <a:lumMod val="75000"/>
                        <a:lumOff val="25000"/>
                      </a:schemeClr>
                    </a:solidFill>
                  </a:tcPr>
                </a:tc>
                <a:tc>
                  <a:txBody>
                    <a:bodyPr/>
                    <a:lstStyle/>
                    <a:p>
                      <a:r>
                        <a:rPr lang="en-US" sz="1400" dirty="0"/>
                        <a:t>HiServ employed batching? </a:t>
                      </a:r>
                    </a:p>
                  </a:txBody>
                  <a:tcPr marL="68580" marR="68580" marT="34290" marB="34290">
                    <a:solidFill>
                      <a:schemeClr val="tx1">
                        <a:lumMod val="75000"/>
                        <a:lumOff val="25000"/>
                      </a:schemeClr>
                    </a:solidFill>
                  </a:tcPr>
                </a:tc>
                <a:extLst>
                  <a:ext uri="{0D108BD9-81ED-4DB2-BD59-A6C34878D82A}">
                    <a16:rowId xmlns:a16="http://schemas.microsoft.com/office/drawing/2014/main" val="1758235541"/>
                  </a:ext>
                </a:extLst>
              </a:tr>
              <a:tr h="318032">
                <a:tc>
                  <a:txBody>
                    <a:bodyPr/>
                    <a:lstStyle/>
                    <a:p>
                      <a:r>
                        <a:rPr lang="pt-BR" sz="1200" dirty="0"/>
                        <a:t>Lightfm Inference and Preprocessing (O1, O2, O3) </a:t>
                      </a:r>
                      <a:endParaRPr lang="en-US" sz="1200" dirty="0"/>
                    </a:p>
                  </a:txBody>
                  <a:tcPr marL="68580" marR="68580" marT="34290" marB="34290">
                    <a:solidFill>
                      <a:schemeClr val="bg2">
                        <a:lumMod val="90000"/>
                      </a:schemeClr>
                    </a:solidFill>
                  </a:tcPr>
                </a:tc>
                <a:tc>
                  <a:txBody>
                    <a:bodyPr/>
                    <a:lstStyle/>
                    <a:p>
                      <a:r>
                        <a:rPr lang="en-US" sz="1200" dirty="0"/>
                        <a:t>DataFrame</a:t>
                      </a:r>
                    </a:p>
                  </a:txBody>
                  <a:tcPr marL="68580" marR="68580" marT="34290" marB="34290">
                    <a:solidFill>
                      <a:schemeClr val="bg2">
                        <a:lumMod val="90000"/>
                      </a:schemeClr>
                    </a:solidFill>
                  </a:tcPr>
                </a:tc>
                <a:tc>
                  <a:txBody>
                    <a:bodyPr/>
                    <a:lstStyle/>
                    <a:p>
                      <a:r>
                        <a:rPr lang="en-US" sz="1200" dirty="0"/>
                        <a:t>No</a:t>
                      </a:r>
                    </a:p>
                  </a:txBody>
                  <a:tcPr marL="68580" marR="68580" marT="34290" marB="34290">
                    <a:solidFill>
                      <a:schemeClr val="bg2">
                        <a:lumMod val="90000"/>
                      </a:schemeClr>
                    </a:solidFill>
                  </a:tcPr>
                </a:tc>
                <a:tc>
                  <a:txBody>
                    <a:bodyPr/>
                    <a:lstStyle/>
                    <a:p>
                      <a:r>
                        <a:rPr lang="en-US" sz="1200" dirty="0"/>
                        <a:t>Numpy, Tensor, Dictionary</a:t>
                      </a:r>
                    </a:p>
                  </a:txBody>
                  <a:tcPr marL="68580" marR="68580" marT="34290" marB="34290">
                    <a:solidFill>
                      <a:schemeClr val="bg2">
                        <a:lumMod val="90000"/>
                      </a:schemeClr>
                    </a:solidFill>
                  </a:tcPr>
                </a:tc>
                <a:tc>
                  <a:txBody>
                    <a:bodyPr/>
                    <a:lstStyle/>
                    <a:p>
                      <a:r>
                        <a:rPr lang="en-US" sz="1200" dirty="0"/>
                        <a:t>Yes</a:t>
                      </a:r>
                    </a:p>
                  </a:txBody>
                  <a:tcPr marL="68580" marR="68580" marT="34290" marB="34290">
                    <a:solidFill>
                      <a:schemeClr val="bg2">
                        <a:lumMod val="90000"/>
                      </a:schemeClr>
                    </a:solidFill>
                  </a:tcPr>
                </a:tc>
                <a:extLst>
                  <a:ext uri="{0D108BD9-81ED-4DB2-BD59-A6C34878D82A}">
                    <a16:rowId xmlns:a16="http://schemas.microsoft.com/office/drawing/2014/main" val="3873358482"/>
                  </a:ext>
                </a:extLst>
              </a:tr>
              <a:tr h="248820">
                <a:tc>
                  <a:txBody>
                    <a:bodyPr/>
                    <a:lstStyle/>
                    <a:p>
                      <a:r>
                        <a:rPr lang="pt-BR" sz="1200" dirty="0"/>
                        <a:t>NISER Inference (R1, R2, R3)</a:t>
                      </a:r>
                      <a:endParaRPr lang="en-US" sz="1200" dirty="0"/>
                    </a:p>
                  </a:txBody>
                  <a:tcPr marL="68580" marR="68580" marT="34290" marB="34290">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DataFrame</a:t>
                      </a:r>
                    </a:p>
                  </a:txBody>
                  <a:tcPr marL="68580" marR="68580" marT="34290" marB="34290">
                    <a:solidFill>
                      <a:schemeClr val="bg2">
                        <a:lumMod val="90000"/>
                      </a:schemeClr>
                    </a:solidFill>
                  </a:tcPr>
                </a:tc>
                <a:tc>
                  <a:txBody>
                    <a:bodyPr/>
                    <a:lstStyle/>
                    <a:p>
                      <a:r>
                        <a:rPr lang="en-US" sz="1200" dirty="0"/>
                        <a:t>No</a:t>
                      </a:r>
                    </a:p>
                  </a:txBody>
                  <a:tcPr marL="68580" marR="68580" marT="34290" marB="34290">
                    <a:solidFill>
                      <a:schemeClr val="bg2">
                        <a:lumMod val="90000"/>
                      </a:schemeClr>
                    </a:solidFill>
                  </a:tcPr>
                </a:tc>
                <a:tc>
                  <a:txBody>
                    <a:bodyPr/>
                    <a:lstStyle/>
                    <a:p>
                      <a:r>
                        <a:rPr lang="en-US" sz="1200" dirty="0"/>
                        <a:t>Numpy, Dictionary,List</a:t>
                      </a:r>
                    </a:p>
                  </a:txBody>
                  <a:tcPr marL="68580" marR="68580" marT="34290" marB="34290">
                    <a:solidFill>
                      <a:schemeClr val="bg2">
                        <a:lumMod val="90000"/>
                      </a:schemeClr>
                    </a:solidFill>
                  </a:tcPr>
                </a:tc>
                <a:tc>
                  <a:txBody>
                    <a:bodyPr/>
                    <a:lstStyle/>
                    <a:p>
                      <a:r>
                        <a:rPr lang="en-US" sz="1200" dirty="0"/>
                        <a:t>Yes</a:t>
                      </a:r>
                    </a:p>
                  </a:txBody>
                  <a:tcPr marL="68580" marR="68580" marT="34290" marB="34290">
                    <a:solidFill>
                      <a:schemeClr val="bg2">
                        <a:lumMod val="90000"/>
                      </a:schemeClr>
                    </a:solidFill>
                  </a:tcPr>
                </a:tc>
                <a:extLst>
                  <a:ext uri="{0D108BD9-81ED-4DB2-BD59-A6C34878D82A}">
                    <a16:rowId xmlns:a16="http://schemas.microsoft.com/office/drawing/2014/main" val="1459650864"/>
                  </a:ext>
                </a:extLst>
              </a:tr>
              <a:tr h="248820">
                <a:tc>
                  <a:txBody>
                    <a:bodyPr/>
                    <a:lstStyle/>
                    <a:p>
                      <a:r>
                        <a:rPr lang="en-US" sz="1200" dirty="0"/>
                        <a:t>Loading of Precomputed Results (R4)</a:t>
                      </a:r>
                    </a:p>
                  </a:txBody>
                  <a:tcPr marL="68580" marR="68580" marT="34290" marB="34290">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DataFrame</a:t>
                      </a:r>
                    </a:p>
                  </a:txBody>
                  <a:tcPr marL="68580" marR="68580" marT="34290" marB="34290">
                    <a:solidFill>
                      <a:schemeClr val="bg2">
                        <a:lumMod val="90000"/>
                      </a:schemeClr>
                    </a:solidFill>
                  </a:tcPr>
                </a:tc>
                <a:tc>
                  <a:txBody>
                    <a:bodyPr/>
                    <a:lstStyle/>
                    <a:p>
                      <a:r>
                        <a:rPr lang="en-US" sz="1200" dirty="0"/>
                        <a:t>No</a:t>
                      </a:r>
                    </a:p>
                  </a:txBody>
                  <a:tcPr marL="68580" marR="68580" marT="34290" marB="34290">
                    <a:solidFill>
                      <a:schemeClr val="bg2">
                        <a:lumMod val="90000"/>
                      </a:schemeClr>
                    </a:solidFill>
                  </a:tcPr>
                </a:tc>
                <a:tc>
                  <a:txBody>
                    <a:bodyPr/>
                    <a:lstStyle/>
                    <a:p>
                      <a:r>
                        <a:rPr lang="en-US" sz="1200" dirty="0"/>
                        <a:t>Dictionary of Dictionary</a:t>
                      </a:r>
                    </a:p>
                  </a:txBody>
                  <a:tcPr marL="68580" marR="68580" marT="34290" marB="34290">
                    <a:solidFill>
                      <a:schemeClr val="bg2">
                        <a:lumMod val="90000"/>
                      </a:schemeClr>
                    </a:solidFill>
                  </a:tcPr>
                </a:tc>
                <a:tc>
                  <a:txBody>
                    <a:bodyPr/>
                    <a:lstStyle/>
                    <a:p>
                      <a:r>
                        <a:rPr lang="en-US" sz="1200" dirty="0"/>
                        <a:t>No</a:t>
                      </a:r>
                    </a:p>
                  </a:txBody>
                  <a:tcPr marL="68580" marR="68580" marT="34290" marB="34290">
                    <a:solidFill>
                      <a:schemeClr val="bg2">
                        <a:lumMod val="90000"/>
                      </a:schemeClr>
                    </a:solidFill>
                  </a:tcPr>
                </a:tc>
                <a:extLst>
                  <a:ext uri="{0D108BD9-81ED-4DB2-BD59-A6C34878D82A}">
                    <a16:rowId xmlns:a16="http://schemas.microsoft.com/office/drawing/2014/main" val="2064310479"/>
                  </a:ext>
                </a:extLst>
              </a:tr>
              <a:tr h="274641">
                <a:tc>
                  <a:txBody>
                    <a:bodyPr/>
                    <a:lstStyle/>
                    <a:p>
                      <a:r>
                        <a:rPr lang="en-US" sz="1200" dirty="0"/>
                        <a:t>Merging Results of LightFM and NISER (R5,R6)</a:t>
                      </a:r>
                    </a:p>
                  </a:txBody>
                  <a:tcPr marL="68580" marR="68580" marT="34290" marB="34290">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DataFrame</a:t>
                      </a:r>
                    </a:p>
                  </a:txBody>
                  <a:tcPr marL="68580" marR="68580" marT="34290" marB="34290">
                    <a:solidFill>
                      <a:schemeClr val="bg2">
                        <a:lumMod val="90000"/>
                      </a:schemeClr>
                    </a:solidFill>
                  </a:tcPr>
                </a:tc>
                <a:tc>
                  <a:txBody>
                    <a:bodyPr/>
                    <a:lstStyle/>
                    <a:p>
                      <a:r>
                        <a:rPr lang="en-US" sz="1200" dirty="0"/>
                        <a:t>No</a:t>
                      </a:r>
                    </a:p>
                  </a:txBody>
                  <a:tcPr marL="68580" marR="68580" marT="34290" marB="34290">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Numpy, Tensor, Dictionary, List</a:t>
                      </a:r>
                    </a:p>
                  </a:txBody>
                  <a:tcPr marL="68580" marR="68580" marT="34290" marB="34290">
                    <a:solidFill>
                      <a:schemeClr val="bg2">
                        <a:lumMod val="90000"/>
                      </a:schemeClr>
                    </a:solidFill>
                  </a:tcPr>
                </a:tc>
                <a:tc>
                  <a:txBody>
                    <a:bodyPr/>
                    <a:lstStyle/>
                    <a:p>
                      <a:r>
                        <a:rPr lang="en-US" sz="1200" dirty="0"/>
                        <a:t>Yes</a:t>
                      </a:r>
                    </a:p>
                  </a:txBody>
                  <a:tcPr marL="68580" marR="68580" marT="34290" marB="34290">
                    <a:solidFill>
                      <a:schemeClr val="bg2">
                        <a:lumMod val="90000"/>
                      </a:schemeClr>
                    </a:solidFill>
                  </a:tcPr>
                </a:tc>
                <a:extLst>
                  <a:ext uri="{0D108BD9-81ED-4DB2-BD59-A6C34878D82A}">
                    <a16:rowId xmlns:a16="http://schemas.microsoft.com/office/drawing/2014/main" val="1287904035"/>
                  </a:ext>
                </a:extLst>
              </a:tr>
            </a:tbl>
          </a:graphicData>
        </a:graphic>
      </p:graphicFrame>
      <p:graphicFrame>
        <p:nvGraphicFramePr>
          <p:cNvPr id="6" name="Table 6">
            <a:extLst>
              <a:ext uri="{FF2B5EF4-FFF2-40B4-BE49-F238E27FC236}">
                <a16:creationId xmlns:a16="http://schemas.microsoft.com/office/drawing/2014/main" id="{402F183F-66E9-F39A-B33E-8FB46D72A6AB}"/>
              </a:ext>
            </a:extLst>
          </p:cNvPr>
          <p:cNvGraphicFramePr>
            <a:graphicFrameLocks noGrp="1"/>
          </p:cNvGraphicFramePr>
          <p:nvPr>
            <p:extLst>
              <p:ext uri="{D42A27DB-BD31-4B8C-83A1-F6EECF244321}">
                <p14:modId xmlns:p14="http://schemas.microsoft.com/office/powerpoint/2010/main" val="1508763234"/>
              </p:ext>
            </p:extLst>
          </p:nvPr>
        </p:nvGraphicFramePr>
        <p:xfrm>
          <a:off x="101600" y="2636944"/>
          <a:ext cx="3962400" cy="2164080"/>
        </p:xfrm>
        <a:graphic>
          <a:graphicData uri="http://schemas.openxmlformats.org/drawingml/2006/table">
            <a:tbl>
              <a:tblPr firstRow="1" bandRow="1">
                <a:tableStyleId>{5C22544A-7EE6-4342-B048-85BDC9FD1C3A}</a:tableStyleId>
              </a:tblPr>
              <a:tblGrid>
                <a:gridCol w="1282700">
                  <a:extLst>
                    <a:ext uri="{9D8B030D-6E8A-4147-A177-3AD203B41FA5}">
                      <a16:colId xmlns:a16="http://schemas.microsoft.com/office/drawing/2014/main" val="244337195"/>
                    </a:ext>
                  </a:extLst>
                </a:gridCol>
                <a:gridCol w="914400">
                  <a:extLst>
                    <a:ext uri="{9D8B030D-6E8A-4147-A177-3AD203B41FA5}">
                      <a16:colId xmlns:a16="http://schemas.microsoft.com/office/drawing/2014/main" val="144954725"/>
                    </a:ext>
                  </a:extLst>
                </a:gridCol>
                <a:gridCol w="736600">
                  <a:extLst>
                    <a:ext uri="{9D8B030D-6E8A-4147-A177-3AD203B41FA5}">
                      <a16:colId xmlns:a16="http://schemas.microsoft.com/office/drawing/2014/main" val="836728180"/>
                    </a:ext>
                  </a:extLst>
                </a:gridCol>
                <a:gridCol w="1028700">
                  <a:extLst>
                    <a:ext uri="{9D8B030D-6E8A-4147-A177-3AD203B41FA5}">
                      <a16:colId xmlns:a16="http://schemas.microsoft.com/office/drawing/2014/main" val="4167064509"/>
                    </a:ext>
                  </a:extLst>
                </a:gridCol>
              </a:tblGrid>
              <a:tr h="274320">
                <a:tc>
                  <a:txBody>
                    <a:bodyPr/>
                    <a:lstStyle/>
                    <a:p>
                      <a:r>
                        <a:rPr lang="en-US" sz="1400" dirty="0"/>
                        <a:t>Recommender System</a:t>
                      </a:r>
                    </a:p>
                  </a:txBody>
                  <a:tcPr marL="68580" marR="68580" marT="34290" marB="34290">
                    <a:solidFill>
                      <a:schemeClr val="tx1">
                        <a:lumMod val="85000"/>
                        <a:lumOff val="15000"/>
                      </a:schemeClr>
                    </a:solidFill>
                  </a:tcPr>
                </a:tc>
                <a:tc>
                  <a:txBody>
                    <a:bodyPr/>
                    <a:lstStyle/>
                    <a:p>
                      <a:r>
                        <a:rPr lang="en-US" sz="1400" dirty="0"/>
                        <a:t>Batch Size</a:t>
                      </a:r>
                    </a:p>
                  </a:txBody>
                  <a:tcPr marL="68580" marR="68580" marT="34290" marB="34290">
                    <a:solidFill>
                      <a:schemeClr val="tx1">
                        <a:lumMod val="85000"/>
                        <a:lumOff val="15000"/>
                      </a:schemeClr>
                    </a:solidFill>
                  </a:tcPr>
                </a:tc>
                <a:tc>
                  <a:txBody>
                    <a:bodyPr/>
                    <a:lstStyle/>
                    <a:p>
                      <a:r>
                        <a:rPr lang="en-US" sz="1400" dirty="0"/>
                        <a:t>Latency</a:t>
                      </a:r>
                    </a:p>
                    <a:p>
                      <a:r>
                        <a:rPr lang="en-US" sz="1400" dirty="0"/>
                        <a:t> (ms)</a:t>
                      </a:r>
                    </a:p>
                  </a:txBody>
                  <a:tcPr marL="68580" marR="68580" marT="34290" marB="34290">
                    <a:solidFill>
                      <a:schemeClr val="tx1">
                        <a:lumMod val="85000"/>
                        <a:lumOff val="15000"/>
                      </a:schemeClr>
                    </a:solidFill>
                  </a:tcPr>
                </a:tc>
                <a:tc>
                  <a:txBody>
                    <a:bodyPr/>
                    <a:lstStyle/>
                    <a:p>
                      <a:r>
                        <a:rPr lang="en-US" sz="1400" dirty="0"/>
                        <a:t>Throughput </a:t>
                      </a:r>
                    </a:p>
                    <a:p>
                      <a:r>
                        <a:rPr lang="en-US" sz="1400" dirty="0"/>
                        <a:t>(per sec)</a:t>
                      </a:r>
                    </a:p>
                  </a:txBody>
                  <a:tcPr marL="68580" marR="68580" marT="34290" marB="34290">
                    <a:solidFill>
                      <a:schemeClr val="tx1">
                        <a:lumMod val="85000"/>
                        <a:lumOff val="15000"/>
                      </a:schemeClr>
                    </a:solidFill>
                  </a:tcPr>
                </a:tc>
                <a:extLst>
                  <a:ext uri="{0D108BD9-81ED-4DB2-BD59-A6C34878D82A}">
                    <a16:rowId xmlns:a16="http://schemas.microsoft.com/office/drawing/2014/main" val="1961314305"/>
                  </a:ext>
                </a:extLst>
              </a:tr>
              <a:tr h="278130">
                <a:tc>
                  <a:txBody>
                    <a:bodyPr/>
                    <a:lstStyle/>
                    <a:p>
                      <a:r>
                        <a:rPr lang="en-US" sz="1200" b="0" dirty="0"/>
                        <a:t>RecServ</a:t>
                      </a:r>
                    </a:p>
                  </a:txBody>
                  <a:tcPr marL="68580" marR="68580" marT="34290" marB="34290">
                    <a:solidFill>
                      <a:schemeClr val="accent6">
                        <a:lumMod val="60000"/>
                        <a:lumOff val="40000"/>
                      </a:schemeClr>
                    </a:solidFill>
                  </a:tcPr>
                </a:tc>
                <a:tc>
                  <a:txBody>
                    <a:bodyPr/>
                    <a:lstStyle/>
                    <a:p>
                      <a:r>
                        <a:rPr lang="en-US" sz="1200" dirty="0"/>
                        <a:t> 1</a:t>
                      </a:r>
                    </a:p>
                  </a:txBody>
                  <a:tcPr marL="68580" marR="68580" marT="34290" marB="34290">
                    <a:solidFill>
                      <a:schemeClr val="accent6">
                        <a:lumMod val="60000"/>
                        <a:lumOff val="40000"/>
                      </a:schemeClr>
                    </a:solidFill>
                  </a:tcPr>
                </a:tc>
                <a:tc>
                  <a:txBody>
                    <a:bodyPr/>
                    <a:lstStyle/>
                    <a:p>
                      <a:r>
                        <a:rPr lang="en-US" sz="1200" dirty="0"/>
                        <a:t>1500</a:t>
                      </a:r>
                    </a:p>
                  </a:txBody>
                  <a:tcPr marL="68580" marR="68580" marT="34290" marB="34290">
                    <a:solidFill>
                      <a:schemeClr val="accent6">
                        <a:lumMod val="60000"/>
                        <a:lumOff val="40000"/>
                      </a:schemeClr>
                    </a:solidFill>
                  </a:tcPr>
                </a:tc>
                <a:tc>
                  <a:txBody>
                    <a:bodyPr/>
                    <a:lstStyle/>
                    <a:p>
                      <a:r>
                        <a:rPr lang="en-US" sz="1200" dirty="0"/>
                        <a:t> 1</a:t>
                      </a:r>
                    </a:p>
                  </a:txBody>
                  <a:tcPr marL="68580" marR="68580" marT="34290" marB="34290">
                    <a:solidFill>
                      <a:schemeClr val="accent6">
                        <a:lumMod val="60000"/>
                        <a:lumOff val="40000"/>
                      </a:schemeClr>
                    </a:solidFill>
                  </a:tcPr>
                </a:tc>
                <a:extLst>
                  <a:ext uri="{0D108BD9-81ED-4DB2-BD59-A6C34878D82A}">
                    <a16:rowId xmlns:a16="http://schemas.microsoft.com/office/drawing/2014/main" val="2836912451"/>
                  </a:ext>
                </a:extLst>
              </a:tr>
              <a:tr h="278130">
                <a:tc>
                  <a:txBody>
                    <a:bodyPr/>
                    <a:lstStyle/>
                    <a:p>
                      <a:r>
                        <a:rPr lang="en-US" sz="1200" b="1" dirty="0"/>
                        <a:t>HiServ</a:t>
                      </a:r>
                    </a:p>
                  </a:txBody>
                  <a:tcPr marL="68580" marR="68580" marT="34290" marB="34290">
                    <a:solidFill>
                      <a:schemeClr val="bg2">
                        <a:lumMod val="85000"/>
                      </a:schemeClr>
                    </a:solidFill>
                  </a:tcPr>
                </a:tc>
                <a:tc>
                  <a:txBody>
                    <a:bodyPr/>
                    <a:lstStyle/>
                    <a:p>
                      <a:r>
                        <a:rPr lang="en-US" sz="1200" b="1" dirty="0"/>
                        <a:t>100</a:t>
                      </a:r>
                    </a:p>
                  </a:txBody>
                  <a:tcPr marL="68580" marR="68580" marT="34290" marB="34290">
                    <a:solidFill>
                      <a:schemeClr val="bg2">
                        <a:lumMod val="85000"/>
                      </a:schemeClr>
                    </a:solidFill>
                  </a:tcPr>
                </a:tc>
                <a:tc>
                  <a:txBody>
                    <a:bodyPr/>
                    <a:lstStyle/>
                    <a:p>
                      <a:r>
                        <a:rPr lang="en-US" sz="1200" b="1" dirty="0"/>
                        <a:t>65</a:t>
                      </a:r>
                    </a:p>
                  </a:txBody>
                  <a:tcPr marL="68580" marR="68580" marT="34290" marB="34290">
                    <a:solidFill>
                      <a:schemeClr val="bg2">
                        <a:lumMod val="85000"/>
                      </a:schemeClr>
                    </a:solidFill>
                  </a:tcPr>
                </a:tc>
                <a:tc>
                  <a:txBody>
                    <a:bodyPr/>
                    <a:lstStyle/>
                    <a:p>
                      <a:r>
                        <a:rPr lang="en-US" sz="1200" b="1" dirty="0"/>
                        <a:t>1538 </a:t>
                      </a:r>
                    </a:p>
                  </a:txBody>
                  <a:tcPr marL="68580" marR="68580" marT="34290" marB="34290">
                    <a:solidFill>
                      <a:schemeClr val="bg2">
                        <a:lumMod val="85000"/>
                      </a:schemeClr>
                    </a:solidFill>
                  </a:tcPr>
                </a:tc>
                <a:extLst>
                  <a:ext uri="{0D108BD9-81ED-4DB2-BD59-A6C34878D82A}">
                    <a16:rowId xmlns:a16="http://schemas.microsoft.com/office/drawing/2014/main" val="3914137480"/>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HiServ</a:t>
                      </a:r>
                    </a:p>
                  </a:txBody>
                  <a:tcPr marL="68580" marR="68580" marT="34290" marB="34290">
                    <a:solidFill>
                      <a:schemeClr val="bg2">
                        <a:lumMod val="85000"/>
                      </a:schemeClr>
                    </a:solidFill>
                  </a:tcPr>
                </a:tc>
                <a:tc>
                  <a:txBody>
                    <a:bodyPr/>
                    <a:lstStyle/>
                    <a:p>
                      <a:r>
                        <a:rPr lang="en-US" sz="1200" dirty="0"/>
                        <a:t>50</a:t>
                      </a:r>
                    </a:p>
                  </a:txBody>
                  <a:tcPr marL="68580" marR="68580" marT="34290" marB="34290">
                    <a:solidFill>
                      <a:schemeClr val="bg2">
                        <a:lumMod val="85000"/>
                      </a:schemeClr>
                    </a:solidFill>
                  </a:tcPr>
                </a:tc>
                <a:tc>
                  <a:txBody>
                    <a:bodyPr/>
                    <a:lstStyle/>
                    <a:p>
                      <a:r>
                        <a:rPr lang="en-US" sz="1200" dirty="0"/>
                        <a:t>40</a:t>
                      </a:r>
                    </a:p>
                  </a:txBody>
                  <a:tcPr marL="68580" marR="68580" marT="34290" marB="34290">
                    <a:solidFill>
                      <a:schemeClr val="bg2">
                        <a:lumMod val="85000"/>
                      </a:schemeClr>
                    </a:solidFill>
                  </a:tcPr>
                </a:tc>
                <a:tc>
                  <a:txBody>
                    <a:bodyPr/>
                    <a:lstStyle/>
                    <a:p>
                      <a:r>
                        <a:rPr lang="en-US" sz="1200" dirty="0"/>
                        <a:t>1250</a:t>
                      </a:r>
                    </a:p>
                  </a:txBody>
                  <a:tcPr marL="68580" marR="68580" marT="34290" marB="34290">
                    <a:solidFill>
                      <a:schemeClr val="bg2">
                        <a:lumMod val="85000"/>
                      </a:schemeClr>
                    </a:solidFill>
                  </a:tcPr>
                </a:tc>
                <a:extLst>
                  <a:ext uri="{0D108BD9-81ED-4DB2-BD59-A6C34878D82A}">
                    <a16:rowId xmlns:a16="http://schemas.microsoft.com/office/drawing/2014/main" val="1364153751"/>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HiServ</a:t>
                      </a:r>
                    </a:p>
                  </a:txBody>
                  <a:tcPr marL="68580" marR="68580" marT="34290" marB="34290">
                    <a:solidFill>
                      <a:schemeClr val="bg2">
                        <a:lumMod val="85000"/>
                      </a:schemeClr>
                    </a:solidFill>
                  </a:tcPr>
                </a:tc>
                <a:tc>
                  <a:txBody>
                    <a:bodyPr/>
                    <a:lstStyle/>
                    <a:p>
                      <a:r>
                        <a:rPr lang="en-US" sz="1200" dirty="0"/>
                        <a:t>10</a:t>
                      </a:r>
                    </a:p>
                  </a:txBody>
                  <a:tcPr marL="68580" marR="68580" marT="34290" marB="34290">
                    <a:solidFill>
                      <a:schemeClr val="bg2">
                        <a:lumMod val="85000"/>
                      </a:schemeClr>
                    </a:solidFill>
                  </a:tcPr>
                </a:tc>
                <a:tc>
                  <a:txBody>
                    <a:bodyPr/>
                    <a:lstStyle/>
                    <a:p>
                      <a:r>
                        <a:rPr lang="en-US" sz="1200" dirty="0"/>
                        <a:t>16</a:t>
                      </a:r>
                    </a:p>
                  </a:txBody>
                  <a:tcPr marL="68580" marR="68580" marT="34290" marB="34290">
                    <a:solidFill>
                      <a:schemeClr val="bg2">
                        <a:lumMod val="85000"/>
                      </a:schemeClr>
                    </a:solidFill>
                  </a:tcPr>
                </a:tc>
                <a:tc>
                  <a:txBody>
                    <a:bodyPr/>
                    <a:lstStyle/>
                    <a:p>
                      <a:r>
                        <a:rPr lang="en-US" sz="1200" dirty="0"/>
                        <a:t>625</a:t>
                      </a:r>
                    </a:p>
                  </a:txBody>
                  <a:tcPr marL="68580" marR="68580" marT="34290" marB="34290">
                    <a:solidFill>
                      <a:schemeClr val="bg2">
                        <a:lumMod val="85000"/>
                      </a:schemeClr>
                    </a:solidFill>
                  </a:tcPr>
                </a:tc>
                <a:extLst>
                  <a:ext uri="{0D108BD9-81ED-4DB2-BD59-A6C34878D82A}">
                    <a16:rowId xmlns:a16="http://schemas.microsoft.com/office/drawing/2014/main" val="2364421075"/>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HiServ</a:t>
                      </a:r>
                    </a:p>
                  </a:txBody>
                  <a:tcPr marL="68580" marR="68580" marT="34290" marB="34290">
                    <a:solidFill>
                      <a:schemeClr val="bg2">
                        <a:lumMod val="85000"/>
                      </a:schemeClr>
                    </a:solidFill>
                  </a:tcPr>
                </a:tc>
                <a:tc>
                  <a:txBody>
                    <a:bodyPr/>
                    <a:lstStyle/>
                    <a:p>
                      <a:r>
                        <a:rPr lang="en-US" sz="1200" dirty="0"/>
                        <a:t>5</a:t>
                      </a:r>
                    </a:p>
                  </a:txBody>
                  <a:tcPr marL="68580" marR="68580" marT="34290" marB="34290">
                    <a:solidFill>
                      <a:schemeClr val="bg2">
                        <a:lumMod val="85000"/>
                      </a:schemeClr>
                    </a:solidFill>
                  </a:tcPr>
                </a:tc>
                <a:tc>
                  <a:txBody>
                    <a:bodyPr/>
                    <a:lstStyle/>
                    <a:p>
                      <a:r>
                        <a:rPr lang="en-US" sz="1200" dirty="0"/>
                        <a:t>11</a:t>
                      </a:r>
                    </a:p>
                  </a:txBody>
                  <a:tcPr marL="68580" marR="68580" marT="34290" marB="34290">
                    <a:solidFill>
                      <a:schemeClr val="bg2">
                        <a:lumMod val="85000"/>
                      </a:schemeClr>
                    </a:solidFill>
                  </a:tcPr>
                </a:tc>
                <a:tc>
                  <a:txBody>
                    <a:bodyPr/>
                    <a:lstStyle/>
                    <a:p>
                      <a:r>
                        <a:rPr lang="en-US" sz="1200" dirty="0"/>
                        <a:t>454</a:t>
                      </a:r>
                    </a:p>
                  </a:txBody>
                  <a:tcPr marL="68580" marR="68580" marT="34290" marB="34290">
                    <a:solidFill>
                      <a:schemeClr val="bg2">
                        <a:lumMod val="85000"/>
                      </a:schemeClr>
                    </a:solidFill>
                  </a:tcPr>
                </a:tc>
                <a:extLst>
                  <a:ext uri="{0D108BD9-81ED-4DB2-BD59-A6C34878D82A}">
                    <a16:rowId xmlns:a16="http://schemas.microsoft.com/office/drawing/2014/main" val="3294770911"/>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HiServ</a:t>
                      </a:r>
                    </a:p>
                  </a:txBody>
                  <a:tcPr marL="68580" marR="68580" marT="34290" marB="34290">
                    <a:solidFill>
                      <a:schemeClr val="bg2">
                        <a:lumMod val="85000"/>
                      </a:schemeClr>
                    </a:solidFill>
                  </a:tcPr>
                </a:tc>
                <a:tc>
                  <a:txBody>
                    <a:bodyPr/>
                    <a:lstStyle/>
                    <a:p>
                      <a:r>
                        <a:rPr lang="en-US" sz="1200" dirty="0"/>
                        <a:t>1</a:t>
                      </a:r>
                    </a:p>
                  </a:txBody>
                  <a:tcPr marL="68580" marR="68580" marT="34290" marB="34290">
                    <a:solidFill>
                      <a:schemeClr val="bg2">
                        <a:lumMod val="85000"/>
                      </a:schemeClr>
                    </a:solidFill>
                  </a:tcPr>
                </a:tc>
                <a:tc>
                  <a:txBody>
                    <a:bodyPr/>
                    <a:lstStyle/>
                    <a:p>
                      <a:r>
                        <a:rPr lang="en-US" sz="1200" dirty="0"/>
                        <a:t>5.5</a:t>
                      </a:r>
                    </a:p>
                  </a:txBody>
                  <a:tcPr marL="68580" marR="68580" marT="34290" marB="34290">
                    <a:solidFill>
                      <a:schemeClr val="bg2">
                        <a:lumMod val="85000"/>
                      </a:schemeClr>
                    </a:solidFill>
                  </a:tcPr>
                </a:tc>
                <a:tc>
                  <a:txBody>
                    <a:bodyPr/>
                    <a:lstStyle/>
                    <a:p>
                      <a:r>
                        <a:rPr lang="en-US" sz="1200" dirty="0"/>
                        <a:t>181</a:t>
                      </a:r>
                    </a:p>
                  </a:txBody>
                  <a:tcPr marL="68580" marR="68580" marT="34290" marB="34290">
                    <a:solidFill>
                      <a:schemeClr val="bg2">
                        <a:lumMod val="85000"/>
                      </a:schemeClr>
                    </a:solidFill>
                  </a:tcPr>
                </a:tc>
                <a:extLst>
                  <a:ext uri="{0D108BD9-81ED-4DB2-BD59-A6C34878D82A}">
                    <a16:rowId xmlns:a16="http://schemas.microsoft.com/office/drawing/2014/main" val="1635441426"/>
                  </a:ext>
                </a:extLst>
              </a:tr>
            </a:tbl>
          </a:graphicData>
        </a:graphic>
      </p:graphicFrame>
      <p:graphicFrame>
        <p:nvGraphicFramePr>
          <p:cNvPr id="3" name="Chart 2">
            <a:extLst>
              <a:ext uri="{FF2B5EF4-FFF2-40B4-BE49-F238E27FC236}">
                <a16:creationId xmlns:a16="http://schemas.microsoft.com/office/drawing/2014/main" id="{4E80632A-1F80-04F3-8F33-5DE664DBF85F}"/>
              </a:ext>
            </a:extLst>
          </p:cNvPr>
          <p:cNvGraphicFramePr>
            <a:graphicFrameLocks/>
          </p:cNvGraphicFramePr>
          <p:nvPr>
            <p:extLst>
              <p:ext uri="{D42A27DB-BD31-4B8C-83A1-F6EECF244321}">
                <p14:modId xmlns:p14="http://schemas.microsoft.com/office/powerpoint/2010/main" val="1434275744"/>
              </p:ext>
            </p:extLst>
          </p:nvPr>
        </p:nvGraphicFramePr>
        <p:xfrm>
          <a:off x="4152900" y="2506556"/>
          <a:ext cx="4889501" cy="2360186"/>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1883085191"/>
      </p:ext>
    </p:extLst>
  </p:cSld>
  <p:clrMapOvr>
    <a:masterClrMapping/>
  </p:clrMapOvr>
  <mc:AlternateContent xmlns:mc="http://schemas.openxmlformats.org/markup-compatibility/2006" xmlns:p14="http://schemas.microsoft.com/office/powerpoint/2010/main">
    <mc:Choice Requires="p14">
      <p:transition spd="slow" p14:dur="2000" advTm="45056"/>
    </mc:Choice>
    <mc:Fallback xmlns="">
      <p:transition spd="slow" advTm="450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9"/>
</p:tagLst>
</file>

<file path=ppt/tags/tag2.xml><?xml version="1.0" encoding="utf-8"?>
<p:tagLst xmlns:a="http://schemas.openxmlformats.org/drawingml/2006/main" xmlns:r="http://schemas.openxmlformats.org/officeDocument/2006/relationships" xmlns:p="http://schemas.openxmlformats.org/presentationml/2006/main">
  <p:tag name="TIMING" val="|2.3|37.5"/>
</p:tagLst>
</file>

<file path=ppt/tags/tag3.xml><?xml version="1.0" encoding="utf-8"?>
<p:tagLst xmlns:a="http://schemas.openxmlformats.org/drawingml/2006/main" xmlns:r="http://schemas.openxmlformats.org/officeDocument/2006/relationships" xmlns:p="http://schemas.openxmlformats.org/presentationml/2006/main">
  <p:tag name="TIMING" val="|11.6"/>
</p:tagLst>
</file>

<file path=ppt/tags/tag4.xml><?xml version="1.0" encoding="utf-8"?>
<p:tagLst xmlns:a="http://schemas.openxmlformats.org/drawingml/2006/main" xmlns:r="http://schemas.openxmlformats.org/officeDocument/2006/relationships" xmlns:p="http://schemas.openxmlformats.org/presentationml/2006/main">
  <p:tag name="TIMING" val="|7.2"/>
</p:tagLst>
</file>

<file path=ppt/tags/tag5.xml><?xml version="1.0" encoding="utf-8"?>
<p:tagLst xmlns:a="http://schemas.openxmlformats.org/drawingml/2006/main" xmlns:r="http://schemas.openxmlformats.org/officeDocument/2006/relationships" xmlns:p="http://schemas.openxmlformats.org/presentationml/2006/main">
  <p:tag name="TIMING" val="|1.5|26.1|1.6"/>
</p:tagLst>
</file>

<file path=ppt/theme/theme1.xml><?xml version="1.0" encoding="utf-8"?>
<a:theme xmlns:a="http://schemas.openxmlformats.org/drawingml/2006/main" name="Content Slides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itle Slide_White Oran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1">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1.xml><?xml version="1.0" encoding="utf-8"?>
<a:theme xmlns:a="http://schemas.openxmlformats.org/drawingml/2006/main" name="Title Slide_Black Yellow">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2.xml><?xml version="1.0" encoding="utf-8"?>
<a:theme xmlns:a="http://schemas.openxmlformats.org/drawingml/2006/main" name="Title Slide_White Yellow">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3.xml><?xml version="1.0" encoding="utf-8"?>
<a:theme xmlns:a="http://schemas.openxmlformats.org/drawingml/2006/main" name="Title Slide_Black Without Ima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4.xml><?xml version="1.0" encoding="utf-8"?>
<a:theme xmlns:a="http://schemas.openxmlformats.org/drawingml/2006/main" name="Title Slide_White Without Ima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5.xml><?xml version="1.0" encoding="utf-8"?>
<a:theme xmlns:a="http://schemas.openxmlformats.org/drawingml/2006/main" name="Divider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6.xml><?xml version="1.0" encoding="utf-8"?>
<a:theme xmlns:a="http://schemas.openxmlformats.org/drawingml/2006/main" name="Divider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7.xml><?xml version="1.0" encoding="utf-8"?>
<a:theme xmlns:a="http://schemas.openxmlformats.org/drawingml/2006/main" name="Thank you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8.xml><?xml version="1.0" encoding="utf-8"?>
<a:theme xmlns:a="http://schemas.openxmlformats.org/drawingml/2006/main" name="Thank you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Slides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bg1"/>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ank Slides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4.xml><?xml version="1.0" encoding="utf-8"?>
<a:theme xmlns:a="http://schemas.openxmlformats.org/drawingml/2006/main" name="Title Slide_Black Pin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5.xml><?xml version="1.0" encoding="utf-8"?>
<a:theme xmlns:a="http://schemas.openxmlformats.org/drawingml/2006/main" name="1_Title Slide_Black Pin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6.xml><?xml version="1.0" encoding="utf-8"?>
<a:theme xmlns:a="http://schemas.openxmlformats.org/drawingml/2006/main" name="Title Slide_White Pin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7.xml><?xml version="1.0" encoding="utf-8"?>
<a:theme xmlns:a="http://schemas.openxmlformats.org/drawingml/2006/main" name="Title Slide_Black Blu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8.xml><?xml version="1.0" encoding="utf-8"?>
<a:theme xmlns:a="http://schemas.openxmlformats.org/drawingml/2006/main" name="Title Slide_White Blu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9.xml><?xml version="1.0" encoding="utf-8"?>
<a:theme xmlns:a="http://schemas.openxmlformats.org/drawingml/2006/main" name="Title Slide_Black Oran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F04764F5806344BFA921FD236705EA" ma:contentTypeVersion="18" ma:contentTypeDescription="Create a new document." ma:contentTypeScope="" ma:versionID="823e96dadd7b3d14f4e2e559555b31a6">
  <xsd:schema xmlns:xsd="http://www.w3.org/2001/XMLSchema" xmlns:xs="http://www.w3.org/2001/XMLSchema" xmlns:p="http://schemas.microsoft.com/office/2006/metadata/properties" xmlns:ns2="66bd9344-66fd-4d50-98ad-6a5d3f87b7a6" xmlns:ns3="c7dfd1c0-7c80-4f07-b407-673455279f80" targetNamespace="http://schemas.microsoft.com/office/2006/metadata/properties" ma:root="true" ma:fieldsID="2169fd47ca8af4fb0b07abc05ac6374c" ns2:_="" ns3:_="">
    <xsd:import namespace="66bd9344-66fd-4d50-98ad-6a5d3f87b7a6"/>
    <xsd:import namespace="c7dfd1c0-7c80-4f07-b407-673455279f8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Year" minOccurs="0"/>
                <xsd:element ref="ns2:Ver" minOccurs="0"/>
                <xsd:element ref="ns2:Changes" minOccurs="0"/>
                <xsd:element ref="ns2:Document_x0020_Type"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2:Comment"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bd9344-66fd-4d50-98ad-6a5d3f87b7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Year" ma:index="12" nillable="true" ma:displayName="Year" ma:description="Year of version" ma:format="Dropdown" ma:indexed="true" ma:internalName="Year">
      <xsd:simpleType>
        <xsd:restriction base="dms:Text">
          <xsd:maxLength value="255"/>
        </xsd:restriction>
      </xsd:simpleType>
    </xsd:element>
    <xsd:element name="Ver" ma:index="13" nillable="true" ma:displayName="Ver" ma:format="Dropdown" ma:internalName="Ver">
      <xsd:simpleType>
        <xsd:restriction base="dms:Text">
          <xsd:maxLength value="255"/>
        </xsd:restriction>
      </xsd:simpleType>
    </xsd:element>
    <xsd:element name="Changes" ma:index="14" nillable="true" ma:displayName="Changes" ma:description="Changes in this version" ma:format="Dropdown" ma:internalName="Changes">
      <xsd:simpleType>
        <xsd:restriction base="dms:Note">
          <xsd:maxLength value="255"/>
        </xsd:restriction>
      </xsd:simpleType>
    </xsd:element>
    <xsd:element name="Document_x0020_Type" ma:index="15" nillable="true" ma:displayName="Document Type" ma:description="Identify document type" ma:list="{0927c202-c7b2-4dae-9e51-5cc0c50d7426}" ma:internalName="Document_x0020_Type" ma:showField="Title">
      <xsd:simpleType>
        <xsd:restriction base="dms:Lookup"/>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Comment" ma:index="24" nillable="true" ma:displayName="Comment" ma:format="Dropdown" ma:internalName="Comment">
      <xsd:simpleType>
        <xsd:restriction base="dms:Text">
          <xsd:maxLength value="255"/>
        </xsd:restriction>
      </xsd:simpleType>
    </xsd:element>
    <xsd:element name="MediaLengthInSeconds" ma:index="2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7dfd1c0-7c80-4f07-b407-673455279f8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nges xmlns="66bd9344-66fd-4d50-98ad-6a5d3f87b7a6" xsi:nil="true"/>
    <Document_x0020_Type xmlns="66bd9344-66fd-4d50-98ad-6a5d3f87b7a6" xsi:nil="true"/>
    <Year xmlns="66bd9344-66fd-4d50-98ad-6a5d3f87b7a6" xsi:nil="true"/>
    <Ver xmlns="66bd9344-66fd-4d50-98ad-6a5d3f87b7a6" xsi:nil="true"/>
    <Comment xmlns="66bd9344-66fd-4d50-98ad-6a5d3f87b7a6" xsi:nil="true"/>
    <MediaLengthInSeconds xmlns="66bd9344-66fd-4d50-98ad-6a5d3f87b7a6" xsi:nil="true"/>
    <SharedWithUsers xmlns="c7dfd1c0-7c80-4f07-b407-673455279f80">
      <UserInfo>
        <DisplayName/>
        <AccountId xsi:nil="true"/>
        <AccountType/>
      </UserInfo>
    </SharedWithUsers>
  </documentManagement>
</p:properties>
</file>

<file path=customXml/itemProps1.xml><?xml version="1.0" encoding="utf-8"?>
<ds:datastoreItem xmlns:ds="http://schemas.openxmlformats.org/officeDocument/2006/customXml" ds:itemID="{5A56AA70-984C-47B4-B28E-7D5854A8FCEB}">
  <ds:schemaRefs>
    <ds:schemaRef ds:uri="66bd9344-66fd-4d50-98ad-6a5d3f87b7a6"/>
    <ds:schemaRef ds:uri="c7dfd1c0-7c80-4f07-b407-673455279f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D62727C-D168-4C42-9C0A-756C083676AB}">
  <ds:schemaRefs>
    <ds:schemaRef ds:uri="http://schemas.microsoft.com/sharepoint/v3/contenttype/forms"/>
  </ds:schemaRefs>
</ds:datastoreItem>
</file>

<file path=customXml/itemProps3.xml><?xml version="1.0" encoding="utf-8"?>
<ds:datastoreItem xmlns:ds="http://schemas.openxmlformats.org/officeDocument/2006/customXml" ds:itemID="{9906585E-5C93-4A3F-B095-55C984BCDBA2}">
  <ds:schemaRefs>
    <ds:schemaRef ds:uri="http://purl.org/dc/term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66bd9344-66fd-4d50-98ad-6a5d3f87b7a6"/>
    <ds:schemaRef ds:uri="http://schemas.openxmlformats.org/package/2006/metadata/core-properties"/>
    <ds:schemaRef ds:uri="c7dfd1c0-7c80-4f07-b407-673455279f8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Theme1</Template>
  <TotalTime>31374</TotalTime>
  <Words>2326</Words>
  <Application>Microsoft Office PowerPoint</Application>
  <PresentationFormat>On-screen Show (16:9)</PresentationFormat>
  <Paragraphs>323</Paragraphs>
  <Slides>10</Slides>
  <Notes>9</Notes>
  <HiddenSlides>0</HiddenSlides>
  <MMClips>0</MMClips>
  <ScaleCrop>false</ScaleCrop>
  <HeadingPairs>
    <vt:vector size="6" baseType="variant">
      <vt:variant>
        <vt:lpstr>Fonts Used</vt:lpstr>
      </vt:variant>
      <vt:variant>
        <vt:i4>6</vt:i4>
      </vt:variant>
      <vt:variant>
        <vt:lpstr>Theme</vt:lpstr>
      </vt:variant>
      <vt:variant>
        <vt:i4>18</vt:i4>
      </vt:variant>
      <vt:variant>
        <vt:lpstr>Slide Titles</vt:lpstr>
      </vt:variant>
      <vt:variant>
        <vt:i4>10</vt:i4>
      </vt:variant>
    </vt:vector>
  </HeadingPairs>
  <TitlesOfParts>
    <vt:vector size="34" baseType="lpstr">
      <vt:lpstr>Arial</vt:lpstr>
      <vt:lpstr>Calibri</vt:lpstr>
      <vt:lpstr>Cambria Math</vt:lpstr>
      <vt:lpstr>Courier New</vt:lpstr>
      <vt:lpstr>Symbol</vt:lpstr>
      <vt:lpstr>Wingdings</vt:lpstr>
      <vt:lpstr>Content Slides_White</vt:lpstr>
      <vt:lpstr>Content Slides_Black</vt:lpstr>
      <vt:lpstr>Blank Slides_Black</vt:lpstr>
      <vt:lpstr>Title Slide_Black Pink</vt:lpstr>
      <vt:lpstr>1_Title Slide_Black Pink</vt:lpstr>
      <vt:lpstr>Title Slide_White Pink</vt:lpstr>
      <vt:lpstr>Title Slide_Black Blue</vt:lpstr>
      <vt:lpstr>Title Slide_White Blue</vt:lpstr>
      <vt:lpstr>Title Slide_Black Orange</vt:lpstr>
      <vt:lpstr>Title Slide_White Orange</vt:lpstr>
      <vt:lpstr>Title Slide_Black Yellow</vt:lpstr>
      <vt:lpstr>Title Slide_White Yellow</vt:lpstr>
      <vt:lpstr>Title Slide_Black Without Image</vt:lpstr>
      <vt:lpstr>Title Slide_White Without Image</vt:lpstr>
      <vt:lpstr>Divider Slide_Black</vt:lpstr>
      <vt:lpstr>Divider Slide_White</vt:lpstr>
      <vt:lpstr>Thank you Slide_Black</vt:lpstr>
      <vt:lpstr>Thank you Slide_White</vt:lpstr>
      <vt:lpstr>Scalable High-performance Architecture For Evolving Recommender System </vt:lpstr>
      <vt:lpstr>Outline</vt:lpstr>
      <vt:lpstr>PowerPoint Presentation</vt:lpstr>
      <vt:lpstr>Challenges of Scalable Recommendation model</vt:lpstr>
      <vt:lpstr>PowerPoint Presentation</vt:lpstr>
      <vt:lpstr>PowerPoint Presentation</vt:lpstr>
      <vt:lpstr>PowerPoint Presentation</vt:lpstr>
      <vt:lpstr>PowerPoint Presentation</vt:lpstr>
      <vt:lpstr>Results and 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Do’s and Don’ts</dc:title>
  <dc:creator>Kapil  Krishnan</dc:creator>
  <cp:lastModifiedBy>Ravi Singh</cp:lastModifiedBy>
  <cp:revision>120</cp:revision>
  <dcterms:created xsi:type="dcterms:W3CDTF">2021-05-01T08:35:07Z</dcterms:created>
  <dcterms:modified xsi:type="dcterms:W3CDTF">2023-05-05T10:41:06Z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0x010100A5F04764F5806344BFA921FD236705EA</vt:lpwstr>
  </property>
  <property fmtid="{D5CDD505-2E9C-101B-9397-08002B2CF9AE}" pid="3" name="ComplianceAssetId">
    <vt:lpwstr/>
  </property>
  <property fmtid="{D5CDD505-2E9C-101B-9397-08002B2CF9AE}" pid="4" name="_ExtendedDescription">
    <vt:lpwstr/>
  </property>
</Properties>
</file>