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6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65E40-B4C1-4F9E-A333-9B95860019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58D89D-F675-485B-BD4A-E2BA16A416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9B617-0319-44E4-AE5D-250261102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21A6-6DCA-43D0-ABCE-12B1BCCDD03E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37CB6-3B72-4A46-B969-8814702A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B1FB-5A5E-4AB3-9B74-5C3AC181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54-FFD7-484C-957D-5143FC71D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968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5DF41-9299-4A29-8B7C-A64F6C62D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57F83-B465-470B-9183-6112F7292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CC438-2798-4247-B467-E047675EB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21A6-6DCA-43D0-ABCE-12B1BCCDD03E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0DEC4-DD07-44D9-95E4-879E5E325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11E05-8EDE-447C-B277-CCD2266D2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54-FFD7-484C-957D-5143FC71D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12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13DA3-6980-44D7-933B-282AD382A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4CA668-BCA2-40AB-95D6-35BB9327F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B83BF-FCDC-49FD-92EF-339D06021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21A6-6DCA-43D0-ABCE-12B1BCCDD03E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94968-893A-4734-A164-583E1A5E7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2ECF-CAFA-44D4-AB4C-8C423CA7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54-FFD7-484C-957D-5143FC71D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4639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8C7B3-3FD2-4138-88F2-3555F974F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43D2A-605E-4AC5-80D5-DC3E811D2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2E719-8F5A-4F2F-A0D0-FF7ECF963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21A6-6DCA-43D0-ABCE-12B1BCCDD03E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E4205-F48C-4C70-9988-8602D81D8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D9191-B8CE-4CF5-8A81-7BDAA9DA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54-FFD7-484C-957D-5143FC71D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07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86D32-3564-4BC2-9C28-2720586FA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D83A3-0EB3-4713-80DC-1E92B441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06CE0-4316-47AA-816E-2BAB554A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21A6-6DCA-43D0-ABCE-12B1BCCDD03E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45592-D340-4B16-AA7B-BF65D56D7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854AB-978A-4D5E-860B-156751FC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54-FFD7-484C-957D-5143FC71D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0169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DDB9-EB83-4CDC-AEBB-45F4524E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373E-E179-4FF3-9CA7-1E71EF671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11E06-D7BA-4DFF-BB04-97DC7B8B6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C6D28D-79A6-48C9-8980-40B8D391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21A6-6DCA-43D0-ABCE-12B1BCCDD03E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F1C41-4716-482B-A61C-26A999EE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3D7E7-A16E-4DF5-A8F8-3B51A6B9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54-FFD7-484C-957D-5143FC71D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058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EAC1F-CD96-48DD-8E39-81AAB5F0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52E76D-58AA-4B7D-8332-A4300073D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4B56D3-F4F2-4940-80F9-67F478424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886CBB-C035-4965-8856-9807F1C55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C9631C-68AD-4DED-A996-439EC4C6C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2D801-0BC9-4813-A37B-68F9296E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21A6-6DCA-43D0-ABCE-12B1BCCDD03E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C5C08-E41F-4645-8402-53620850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2246FC-7AD2-4444-8F62-4DE2B477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54-FFD7-484C-957D-5143FC71D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737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D0FEA-9D44-42DD-AC91-DBA7625F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017ABF-920F-4A61-918F-43635557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21A6-6DCA-43D0-ABCE-12B1BCCDD03E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2470E2-7372-462E-86D2-15B81F8C4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213E6-37D2-42C9-BEE3-EC09AABBF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54-FFD7-484C-957D-5143FC71D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7721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658A1-6F2F-4A1D-B106-1D74F407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21A6-6DCA-43D0-ABCE-12B1BCCDD03E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3C0E08-F83F-406A-951D-E5AA7A4E7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BBC85-7124-4A64-B06D-4396F69C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54-FFD7-484C-957D-5143FC71D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16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2332C-2267-49BE-BE7A-A0C19F94B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3D24C-6D22-4C77-A2B6-18223BEF2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6FBA3-F423-428B-AE57-026A461A2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472D8-D5C2-4F7E-8672-0531F4AD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21A6-6DCA-43D0-ABCE-12B1BCCDD03E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88E3FC-A62D-4A7C-8F0B-9C540C26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46E6D-CA1D-41F6-BE34-F4194C83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54-FFD7-484C-957D-5143FC71D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7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CA12-8A8A-43D5-BFCE-C7E483601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3D30B0-9711-401C-90BC-5778E543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407AA-11DD-4822-A399-1F266D590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3B78F-BD86-4641-A480-AD1CDD68E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E21A6-6DCA-43D0-ABCE-12B1BCCDD03E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494DE-73EE-4C41-AC58-C30D6616C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1060E-DD04-4236-B454-498549E7F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3CA54-FFD7-484C-957D-5143FC71D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71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F15530-FE29-4A0E-86B1-1E675A75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7250B-7FB5-4B73-BCB6-846401C45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506A84-ECB8-4B54-9732-E953B6C69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E21A6-6DCA-43D0-ABCE-12B1BCCDD03E}" type="datetimeFigureOut">
              <a:rPr lang="en-GB" smtClean="0"/>
              <a:t>06/05/2023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EA13E-FE5E-4457-8ED5-3732B48AC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4B9BF-15F9-4A77-910D-9156EBAFF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3CA54-FFD7-484C-957D-5143FC71DA4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2265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7AD95F-8372-4E5F-A5A5-AD39F134BD57}"/>
              </a:ext>
            </a:extLst>
          </p:cNvPr>
          <p:cNvSpPr/>
          <p:nvPr/>
        </p:nvSpPr>
        <p:spPr>
          <a:xfrm>
            <a:off x="0" y="2014984"/>
            <a:ext cx="12192000" cy="278969"/>
          </a:xfrm>
          <a:prstGeom prst="rect">
            <a:avLst/>
          </a:prstGeom>
          <a:solidFill>
            <a:srgbClr val="1164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4EE516-439B-4529-97A7-17836CA4F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012" y="2293953"/>
            <a:ext cx="8447262" cy="1241841"/>
          </a:xfrm>
        </p:spPr>
        <p:txBody>
          <a:bodyPr anchor="ctr" anchorCtr="0">
            <a:noAutofit/>
          </a:bodyPr>
          <a:lstStyle/>
          <a:p>
            <a:r>
              <a:rPr lang="en-US" sz="3200" b="1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TSMix</a:t>
            </a:r>
            <a:r>
              <a:rPr lang="en-US" sz="32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: time series data augmentation by mixing sources </a:t>
            </a:r>
            <a:endParaRPr lang="en-GB" sz="3200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6" name="Picture 4" descr="Huawei Logo transparent PNG - StickPNG">
            <a:extLst>
              <a:ext uri="{FF2B5EF4-FFF2-40B4-BE49-F238E27FC236}">
                <a16:creationId xmlns:a16="http://schemas.microsoft.com/office/drawing/2014/main" id="{C41B6914-2C74-4A94-9EA3-40F785145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479" y="2618045"/>
            <a:ext cx="467509" cy="468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C559D3-80CB-4EBA-BEB3-C9A6F66983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795157"/>
              </p:ext>
            </p:extLst>
          </p:nvPr>
        </p:nvGraphicFramePr>
        <p:xfrm>
          <a:off x="0" y="3411039"/>
          <a:ext cx="12192000" cy="8970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0285">
                  <a:extLst>
                    <a:ext uri="{9D8B030D-6E8A-4147-A177-3AD203B41FA5}">
                      <a16:colId xmlns:a16="http://schemas.microsoft.com/office/drawing/2014/main" val="2699920285"/>
                    </a:ext>
                  </a:extLst>
                </a:gridCol>
                <a:gridCol w="4535715">
                  <a:extLst>
                    <a:ext uri="{9D8B030D-6E8A-4147-A177-3AD203B41FA5}">
                      <a16:colId xmlns:a16="http://schemas.microsoft.com/office/drawing/2014/main" val="163651478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5982268"/>
                    </a:ext>
                  </a:extLst>
                </a:gridCol>
              </a:tblGrid>
              <a:tr h="234860">
                <a:tc gridSpan="3">
                  <a:txBody>
                    <a:bodyPr/>
                    <a:lstStyle/>
                    <a:p>
                      <a:pPr marL="0" marR="0" lvl="0" indent="0" algn="ctr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Luke Darlow</a:t>
                      </a:r>
                      <a:r>
                        <a:rPr lang="en-GB" sz="1600" baseline="300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Martin Asenov</a:t>
                      </a:r>
                      <a:r>
                        <a:rPr lang="en-GB" sz="1600" baseline="300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Artjom Joosen</a:t>
                      </a:r>
                      <a:r>
                        <a:rPr lang="en-GB" sz="1600" baseline="300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Qiwen Deng</a:t>
                      </a:r>
                      <a:r>
                        <a:rPr lang="en-GB" sz="1600" baseline="300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1,2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</a:t>
                      </a:r>
                      <a:r>
                        <a:rPr lang="en-GB" sz="1600" dirty="0" err="1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Jianfeng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Wang</a:t>
                      </a:r>
                      <a:r>
                        <a:rPr lang="en-GB" sz="1600" baseline="300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, Adam Barker</a:t>
                      </a:r>
                      <a:r>
                        <a:rPr lang="en-GB" sz="1600" baseline="300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1,4</a:t>
                      </a:r>
                      <a:r>
                        <a:rPr lang="en-GB" sz="160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64A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mpd="sng">
                      <a:noFill/>
                    </a:lnL>
                    <a:solidFill>
                      <a:srgbClr val="1164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77386"/>
                  </a:ext>
                </a:extLst>
              </a:tr>
              <a:tr h="204070"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00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64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1. </a:t>
                      </a:r>
                      <a:r>
                        <a:rPr lang="en-GB" sz="105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Edinburgh Research Centre, Central Software Institute, Huawei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64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3. Hangzhou Research Centre, Central Software Institute, Huawei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64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042673"/>
                  </a:ext>
                </a:extLst>
              </a:tr>
              <a:tr h="310356"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64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2. School of Informatics, University of Edinburgh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64A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6012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bg1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4. School of Computer Science, University of St Andrews</a:t>
                      </a:r>
                      <a:endParaRPr lang="en-GB" sz="1050" dirty="0">
                        <a:solidFill>
                          <a:schemeClr val="bg1"/>
                        </a:solidFill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64A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758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571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224"/>
    </mc:Choice>
    <mc:Fallback xmlns="">
      <p:transition spd="slow" advTm="1122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0D91-3F26-4DBA-98E5-0810A405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9962"/>
          </a:xfrm>
          <a:solidFill>
            <a:srgbClr val="1164AF"/>
          </a:solidFill>
        </p:spPr>
        <p:txBody>
          <a:bodyPr anchor="b" anchorCtr="0"/>
          <a:lstStyle/>
          <a:p>
            <a:r>
              <a:rPr 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Introduction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31243F-8AC1-4326-A032-1BED02C5AF13}"/>
              </a:ext>
            </a:extLst>
          </p:cNvPr>
          <p:cNvSpPr/>
          <p:nvPr/>
        </p:nvSpPr>
        <p:spPr>
          <a:xfrm>
            <a:off x="0" y="6618804"/>
            <a:ext cx="62587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i="1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TSMix</a:t>
            </a:r>
            <a:r>
              <a:rPr lang="en-US" sz="1100" b="1" i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: time series data augmentation by mixing sources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766B79-EDC6-4CC1-8AAC-B9A5D229EABA}"/>
              </a:ext>
            </a:extLst>
          </p:cNvPr>
          <p:cNvSpPr txBox="1">
            <a:spLocks/>
          </p:cNvSpPr>
          <p:nvPr/>
        </p:nvSpPr>
        <p:spPr>
          <a:xfrm>
            <a:off x="333478" y="1361797"/>
            <a:ext cx="11411680" cy="51189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augmentation improves model </a:t>
            </a:r>
            <a:r>
              <a:rPr lang="en-US" sz="16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generalisation</a:t>
            </a:r>
            <a:endParaRPr lang="en-US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Data augmentation in time series is challenging</a:t>
            </a: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We propose that </a:t>
            </a:r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individual time series can be considered as an </a:t>
            </a:r>
            <a:r>
              <a:rPr lang="en-US" sz="1600" b="1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i.i.d</a:t>
            </a:r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sample from a wider set of time series</a:t>
            </a:r>
            <a:r>
              <a:rPr 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Evaluated through </a:t>
            </a:r>
            <a:r>
              <a:rPr lang="en-US" sz="16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TSMix</a:t>
            </a:r>
            <a:r>
              <a:rPr 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a simple method to combine multiple univariate time series to increase training dataset size and thereby improve forecast model </a:t>
            </a:r>
            <a:r>
              <a:rPr lang="en-US" sz="16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generalisation</a:t>
            </a:r>
            <a:r>
              <a:rPr 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6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Particularly relevant to </a:t>
            </a:r>
            <a:r>
              <a:rPr 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cases with multiple related time series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FaaS</a:t>
            </a:r>
            <a:r>
              <a:rPr 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platforms produce related time series 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from function invocation counts of different functions</a:t>
            </a:r>
            <a:endParaRPr lang="en-US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C1FD8F-D127-406F-947F-D043204AAC4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827" b="17152"/>
          <a:stretch/>
        </p:blipFill>
        <p:spPr>
          <a:xfrm>
            <a:off x="1711730" y="3405872"/>
            <a:ext cx="8335575" cy="26850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A0E8921-57B3-447F-918E-E77FA71B1BB5}"/>
              </a:ext>
            </a:extLst>
          </p:cNvPr>
          <p:cNvSpPr/>
          <p:nvPr/>
        </p:nvSpPr>
        <p:spPr>
          <a:xfrm>
            <a:off x="1784596" y="6134725"/>
            <a:ext cx="818984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3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A sample of function request time series from Azure 2019 dataset. Note the daily periodicity in each.</a:t>
            </a:r>
            <a:endParaRPr lang="en-GB" sz="13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C2101-5FDF-4C6A-AE02-45C77CBC2EA3}"/>
              </a:ext>
            </a:extLst>
          </p:cNvPr>
          <p:cNvSpPr/>
          <p:nvPr/>
        </p:nvSpPr>
        <p:spPr>
          <a:xfrm>
            <a:off x="5933243" y="6611895"/>
            <a:ext cx="62587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Luke Darlow, Martin Asenov, Artjom Joosen, Qiwen Deng, </a:t>
            </a:r>
            <a:r>
              <a:rPr lang="en-GB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Jianfeng</a:t>
            </a:r>
            <a:r>
              <a:rPr lang="en-GB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Wang, Adam Barker 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57425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29"/>
    </mc:Choice>
    <mc:Fallback xmlns="">
      <p:transition spd="slow" advTm="7922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0D91-3F26-4DBA-98E5-0810A405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9962"/>
          </a:xfrm>
          <a:solidFill>
            <a:srgbClr val="1164AF"/>
          </a:solidFill>
        </p:spPr>
        <p:txBody>
          <a:bodyPr anchor="b" anchorCtr="0"/>
          <a:lstStyle/>
          <a:p>
            <a:r>
              <a:rPr 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Algorithm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766B79-EDC6-4CC1-8AAC-B9A5D229EABA}"/>
              </a:ext>
            </a:extLst>
          </p:cNvPr>
          <p:cNvSpPr txBox="1">
            <a:spLocks/>
          </p:cNvSpPr>
          <p:nvPr/>
        </p:nvSpPr>
        <p:spPr>
          <a:xfrm>
            <a:off x="333478" y="1361797"/>
            <a:ext cx="11411680" cy="51189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 univariate time series are </a:t>
            </a:r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combined by averaging their </a:t>
            </a:r>
            <a:r>
              <a:rPr lang="en-US" sz="1600" b="1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standardised</a:t>
            </a:r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versions (i.e., zero mean and unit standard deviation).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Final mixed version is </a:t>
            </a:r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unnormalized by average of incoming means and standard deviations</a:t>
            </a:r>
            <a:r>
              <a:rPr 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ensure scale invariance with respect to input series.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ADBB30-D962-40FD-8B51-25E1C09FB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708" r="22751"/>
          <a:stretch/>
        </p:blipFill>
        <p:spPr>
          <a:xfrm>
            <a:off x="3983852" y="2552219"/>
            <a:ext cx="3898782" cy="374384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232609A-E766-4B54-B176-84111A52BDBA}"/>
              </a:ext>
            </a:extLst>
          </p:cNvPr>
          <p:cNvSpPr/>
          <p:nvPr/>
        </p:nvSpPr>
        <p:spPr>
          <a:xfrm>
            <a:off x="0" y="6618804"/>
            <a:ext cx="62587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i="1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TSMix</a:t>
            </a:r>
            <a:r>
              <a:rPr lang="en-US" sz="1100" b="1" i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: time series data augmentation by mixing 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161D5A0-01BA-4898-9167-1A320D312870}"/>
              </a:ext>
            </a:extLst>
          </p:cNvPr>
          <p:cNvSpPr/>
          <p:nvPr/>
        </p:nvSpPr>
        <p:spPr>
          <a:xfrm>
            <a:off x="5933243" y="6611895"/>
            <a:ext cx="62587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Luke Darlow, Martin Asenov, Artjom Joosen, Qiwen Deng, </a:t>
            </a:r>
            <a:r>
              <a:rPr lang="en-GB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Jianfeng</a:t>
            </a:r>
            <a:r>
              <a:rPr lang="en-GB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Wang, Adam Barker 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854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22"/>
    </mc:Choice>
    <mc:Fallback xmlns="">
      <p:transition spd="slow" advTm="2192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0D91-3F26-4DBA-98E5-0810A405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9962"/>
          </a:xfrm>
          <a:solidFill>
            <a:srgbClr val="1164AF"/>
          </a:solidFill>
        </p:spPr>
        <p:txBody>
          <a:bodyPr anchor="b" anchorCtr="0"/>
          <a:lstStyle/>
          <a:p>
            <a:r>
              <a:rPr 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Example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766B79-EDC6-4CC1-8AAC-B9A5D229EABA}"/>
              </a:ext>
            </a:extLst>
          </p:cNvPr>
          <p:cNvSpPr txBox="1">
            <a:spLocks/>
          </p:cNvSpPr>
          <p:nvPr/>
        </p:nvSpPr>
        <p:spPr>
          <a:xfrm>
            <a:off x="333478" y="1361797"/>
            <a:ext cx="11411680" cy="51189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Note how the periodicity is preserved but the variation in the combined data is suitably different from the input data. </a:t>
            </a:r>
            <a:endParaRPr lang="en-GB" sz="16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E8E225-1217-43D0-B28B-7737C1B9A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852" y="2082587"/>
            <a:ext cx="7370012" cy="43241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6319445-E762-43F1-B0B7-0F1AA85FA9A8}"/>
              </a:ext>
            </a:extLst>
          </p:cNvPr>
          <p:cNvSpPr/>
          <p:nvPr/>
        </p:nvSpPr>
        <p:spPr>
          <a:xfrm>
            <a:off x="2146852" y="1800926"/>
            <a:ext cx="24052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Original functions </a:t>
            </a:r>
            <a:endParaRPr lang="en-GB" sz="1400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9CCAAB-2224-4930-9879-E62E4D89C169}"/>
              </a:ext>
            </a:extLst>
          </p:cNvPr>
          <p:cNvSpPr/>
          <p:nvPr/>
        </p:nvSpPr>
        <p:spPr>
          <a:xfrm>
            <a:off x="5114980" y="1800926"/>
            <a:ext cx="440188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Resulting pseudo functions</a:t>
            </a:r>
            <a:endParaRPr lang="en-GB" sz="1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F9A25-5812-4A1F-B527-A6DE5C3FF1DE}"/>
              </a:ext>
            </a:extLst>
          </p:cNvPr>
          <p:cNvSpPr/>
          <p:nvPr/>
        </p:nvSpPr>
        <p:spPr>
          <a:xfrm>
            <a:off x="0" y="6618804"/>
            <a:ext cx="62587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i="1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TSMix</a:t>
            </a:r>
            <a:r>
              <a:rPr lang="en-US" sz="1100" b="1" i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: time series data augmentation by mixing sources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8F8DE8-CAD4-4AC0-A3A2-56E18455B0F6}"/>
              </a:ext>
            </a:extLst>
          </p:cNvPr>
          <p:cNvSpPr/>
          <p:nvPr/>
        </p:nvSpPr>
        <p:spPr>
          <a:xfrm>
            <a:off x="5933243" y="6611895"/>
            <a:ext cx="62587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Luke Darlow, Martin Asenov, Artjom Joosen, Qiwen Deng, </a:t>
            </a:r>
            <a:r>
              <a:rPr lang="en-GB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Jianfeng</a:t>
            </a:r>
            <a:r>
              <a:rPr lang="en-GB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Wang, Adam Barker 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06316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432"/>
    </mc:Choice>
    <mc:Fallback xmlns="">
      <p:transition spd="slow" advTm="1243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0D91-3F26-4DBA-98E5-0810A405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9962"/>
          </a:xfrm>
          <a:solidFill>
            <a:srgbClr val="1164AF"/>
          </a:solidFill>
        </p:spPr>
        <p:txBody>
          <a:bodyPr anchor="b" anchorCtr="0"/>
          <a:lstStyle/>
          <a:p>
            <a:r>
              <a:rPr 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Experimental setup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766B79-EDC6-4CC1-8AAC-B9A5D229EABA}"/>
              </a:ext>
            </a:extLst>
          </p:cNvPr>
          <p:cNvSpPr txBox="1">
            <a:spLocks/>
          </p:cNvSpPr>
          <p:nvPr/>
        </p:nvSpPr>
        <p:spPr>
          <a:xfrm>
            <a:off x="333478" y="1361796"/>
            <a:ext cx="6786413" cy="530934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Used top 12 functions from Azure 2019 (by median) [2]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14 days per function (9 for training and 5 for testing)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Predictions over the 5 test days computed autoregressively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Evaluated 3 forecasting models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N-</a:t>
            </a:r>
            <a:r>
              <a:rPr lang="en-US" sz="14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HiTS</a:t>
            </a:r>
            <a:r>
              <a:rPr 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[3]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N-BEATS [4]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</a:t>
            </a:r>
            <a:r>
              <a:rPr 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inear regression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 following 31 experiments were conducted for each model: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Training on original 12 functions only.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For N=2 we ran 4 experiments whereby we created 6, 12, 18, and 24 mixed pseudo functions. The original 12 functions were always included. We sampled mixes such that they were always unique. Increments of 6 are needed for N=2 in order to ensure equal sampling of the original 12 functions.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Other mixing combinations for N=3, 4, 6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then train each forecasting model as a univariate global predictor (train on all time series at once)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When including an additional 24 mixed pseudo functions we are effectively tripling the dataset size (from 12 to 36 functions).</a:t>
            </a:r>
            <a:endParaRPr lang="en-US" sz="14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4340A8-BECF-43C6-853C-C884A16DA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9233" y="1546510"/>
            <a:ext cx="4447244" cy="43382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AE27F2C-CAD6-4FB7-B913-8748ED1B2DAF}"/>
              </a:ext>
            </a:extLst>
          </p:cNvPr>
          <p:cNvSpPr/>
          <p:nvPr/>
        </p:nvSpPr>
        <p:spPr>
          <a:xfrm>
            <a:off x="7146393" y="1177178"/>
            <a:ext cx="4722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Top 12 functions from Azure 2019</a:t>
            </a:r>
            <a:endParaRPr lang="en-GB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78F8A2-9977-4C36-A3CD-7FED384932EA}"/>
              </a:ext>
            </a:extLst>
          </p:cNvPr>
          <p:cNvSpPr/>
          <p:nvPr/>
        </p:nvSpPr>
        <p:spPr>
          <a:xfrm>
            <a:off x="0" y="6618804"/>
            <a:ext cx="62587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i="1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TSMix</a:t>
            </a:r>
            <a:r>
              <a:rPr lang="en-US" sz="1100" b="1" i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: time series data augmentation by mixing 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D6E537-8198-4110-9A4C-809F87DC2DD6}"/>
              </a:ext>
            </a:extLst>
          </p:cNvPr>
          <p:cNvSpPr/>
          <p:nvPr/>
        </p:nvSpPr>
        <p:spPr>
          <a:xfrm>
            <a:off x="5933243" y="6611895"/>
            <a:ext cx="62587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Luke Darlow, Martin Asenov, Artjom Joosen, Qiwen Deng, </a:t>
            </a:r>
            <a:r>
              <a:rPr lang="en-GB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Jianfeng</a:t>
            </a:r>
            <a:r>
              <a:rPr lang="en-GB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Wang, Adam Barker 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055426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831"/>
    </mc:Choice>
    <mc:Fallback xmlns="">
      <p:transition spd="slow" advTm="2383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0D91-3F26-4DBA-98E5-0810A405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9962"/>
          </a:xfrm>
          <a:solidFill>
            <a:srgbClr val="1164AF"/>
          </a:solidFill>
        </p:spPr>
        <p:txBody>
          <a:bodyPr anchor="b" anchorCtr="0"/>
          <a:lstStyle/>
          <a:p>
            <a:r>
              <a:rPr 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Results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766B79-EDC6-4CC1-8AAC-B9A5D229EABA}"/>
              </a:ext>
            </a:extLst>
          </p:cNvPr>
          <p:cNvSpPr txBox="1">
            <a:spLocks/>
          </p:cNvSpPr>
          <p:nvPr/>
        </p:nvSpPr>
        <p:spPr>
          <a:xfrm>
            <a:off x="333478" y="1361797"/>
            <a:ext cx="11411680" cy="51189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65D69B8-C2B4-42E9-861E-540DCD0A8E10}"/>
              </a:ext>
            </a:extLst>
          </p:cNvPr>
          <p:cNvSpPr txBox="1">
            <a:spLocks/>
          </p:cNvSpPr>
          <p:nvPr/>
        </p:nvSpPr>
        <p:spPr>
          <a:xfrm>
            <a:off x="84468" y="1613524"/>
            <a:ext cx="5901410" cy="52766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N-BEATS</a:t>
            </a:r>
            <a:endParaRPr lang="en-GB" sz="2400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E6E2063-9DE4-43BA-86E2-35800C21E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68" y="2141191"/>
            <a:ext cx="5901410" cy="17999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03C1DC-0AA1-443E-9EEF-01E007DB5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8" y="4520965"/>
            <a:ext cx="5889340" cy="179993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B60E777F-AE54-49F2-9F45-0030820EB931}"/>
              </a:ext>
            </a:extLst>
          </p:cNvPr>
          <p:cNvSpPr txBox="1">
            <a:spLocks/>
          </p:cNvSpPr>
          <p:nvPr/>
        </p:nvSpPr>
        <p:spPr>
          <a:xfrm>
            <a:off x="0" y="4031172"/>
            <a:ext cx="5901410" cy="52766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N-</a:t>
            </a:r>
            <a:r>
              <a:rPr lang="en-US" sz="2400" b="1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HiTS</a:t>
            </a:r>
            <a:endParaRPr lang="en-GB" sz="2400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B486838-5FFF-4EB5-9001-933647C294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682" y="3285157"/>
            <a:ext cx="5889340" cy="178888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C38B1394-E32F-48E2-A78B-2411C0F580E3}"/>
              </a:ext>
            </a:extLst>
          </p:cNvPr>
          <p:cNvSpPr txBox="1">
            <a:spLocks/>
          </p:cNvSpPr>
          <p:nvPr/>
        </p:nvSpPr>
        <p:spPr>
          <a:xfrm>
            <a:off x="6069193" y="2699644"/>
            <a:ext cx="5901410" cy="52766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Linear regression</a:t>
            </a:r>
            <a:endParaRPr lang="en-GB" sz="2400" b="1" dirty="0">
              <a:latin typeface="Arial" panose="020B0604020202020204" pitchFamily="34" charset="0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EA6EB892-CA81-4EFA-84BC-5E813FD9ABF6}"/>
              </a:ext>
            </a:extLst>
          </p:cNvPr>
          <p:cNvSpPr txBox="1">
            <a:spLocks/>
          </p:cNvSpPr>
          <p:nvPr/>
        </p:nvSpPr>
        <p:spPr>
          <a:xfrm>
            <a:off x="246216" y="1256847"/>
            <a:ext cx="11612305" cy="51189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Results using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TSMix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augmentation when training 3 forecasting models (N-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HiTS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, N-BEATS, and linear regression)</a:t>
            </a:r>
            <a:endParaRPr lang="en-GB" sz="1600" dirty="0">
              <a:latin typeface="Microsoft YaHei" panose="020B0503020204020204" pitchFamily="34" charset="-122"/>
              <a:ea typeface="Microsoft YaHei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0239D42-EF81-4BC8-833B-40F387C3D421}"/>
              </a:ext>
            </a:extLst>
          </p:cNvPr>
          <p:cNvSpPr/>
          <p:nvPr/>
        </p:nvSpPr>
        <p:spPr>
          <a:xfrm>
            <a:off x="0" y="6618804"/>
            <a:ext cx="62587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i="1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TSMix</a:t>
            </a:r>
            <a:r>
              <a:rPr lang="en-US" sz="1100" b="1" i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: time series data augmentation by mixing sources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ADFDD4-22B8-46E7-B1E4-C04ED490D09F}"/>
              </a:ext>
            </a:extLst>
          </p:cNvPr>
          <p:cNvSpPr/>
          <p:nvPr/>
        </p:nvSpPr>
        <p:spPr>
          <a:xfrm>
            <a:off x="5933243" y="6611895"/>
            <a:ext cx="62587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Luke Darlow, Martin Asenov, Artjom Joosen, Qiwen Deng, </a:t>
            </a:r>
            <a:r>
              <a:rPr lang="en-GB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Jianfeng</a:t>
            </a:r>
            <a:r>
              <a:rPr lang="en-GB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Wang, Adam Barker 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73649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968"/>
    </mc:Choice>
    <mc:Fallback xmlns="">
      <p:transition spd="slow" advTm="4496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0D91-3F26-4DBA-98E5-0810A405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9962"/>
          </a:xfrm>
          <a:solidFill>
            <a:srgbClr val="1164AF"/>
          </a:solidFill>
        </p:spPr>
        <p:txBody>
          <a:bodyPr anchor="b" anchorCtr="0"/>
          <a:lstStyle/>
          <a:p>
            <a:r>
              <a:rPr 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Conclusion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766B79-EDC6-4CC1-8AAC-B9A5D229EABA}"/>
              </a:ext>
            </a:extLst>
          </p:cNvPr>
          <p:cNvSpPr txBox="1">
            <a:spLocks/>
          </p:cNvSpPr>
          <p:nvPr/>
        </p:nvSpPr>
        <p:spPr>
          <a:xfrm>
            <a:off x="333478" y="1361797"/>
            <a:ext cx="11411680" cy="51189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We presented </a:t>
            </a:r>
            <a:r>
              <a:rPr lang="en-US" sz="1600" b="1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TSMix</a:t>
            </a:r>
            <a:r>
              <a:rPr 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TSMix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operates by averaging two or more </a:t>
            </a: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standardised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(zero mean, unit standard deviation) time series to create pseudo time series.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These time series are then included as additional univariate series when training global </a:t>
            </a:r>
            <a:r>
              <a:rPr lang="en-GB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forecasting models.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TSMix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particularly useful in the </a:t>
            </a:r>
            <a:r>
              <a:rPr lang="en-US" sz="1600" b="1" dirty="0" err="1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FaaS</a:t>
            </a:r>
            <a:r>
              <a:rPr lang="en-US" sz="1600" b="1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 domain </a:t>
            </a:r>
            <a:r>
              <a:rPr lang="en-US" sz="1600" dirty="0"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rPr>
              <a:t>due data scarcity when training time series forecasters.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6E3284-645A-4BF1-8F16-B99838E3A101}"/>
              </a:ext>
            </a:extLst>
          </p:cNvPr>
          <p:cNvSpPr/>
          <p:nvPr/>
        </p:nvSpPr>
        <p:spPr>
          <a:xfrm>
            <a:off x="0" y="6618804"/>
            <a:ext cx="62587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i="1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TSMix</a:t>
            </a:r>
            <a:r>
              <a:rPr lang="en-US" sz="1100" b="1" i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: time series data augmentation by mixing sources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00E5A0-4491-4AE3-8AC8-CD74FC844830}"/>
              </a:ext>
            </a:extLst>
          </p:cNvPr>
          <p:cNvSpPr/>
          <p:nvPr/>
        </p:nvSpPr>
        <p:spPr>
          <a:xfrm>
            <a:off x="5933243" y="6611895"/>
            <a:ext cx="62587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Luke Darlow, Martin Asenov, Artjom Joosen, Qiwen Deng, </a:t>
            </a:r>
            <a:r>
              <a:rPr lang="en-GB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Jianfeng</a:t>
            </a:r>
            <a:r>
              <a:rPr lang="en-GB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Wang, Adam Barker 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77543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756"/>
    </mc:Choice>
    <mc:Fallback xmlns="">
      <p:transition spd="slow" advTm="6175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0D91-3F26-4DBA-98E5-0810A405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79962"/>
          </a:xfrm>
          <a:solidFill>
            <a:srgbClr val="1164AF"/>
          </a:solidFill>
        </p:spPr>
        <p:txBody>
          <a:bodyPr anchor="b" anchorCtr="0"/>
          <a:lstStyle/>
          <a:p>
            <a:r>
              <a:rPr 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Future work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D766B79-EDC6-4CC1-8AAC-B9A5D229EABA}"/>
              </a:ext>
            </a:extLst>
          </p:cNvPr>
          <p:cNvSpPr txBox="1">
            <a:spLocks/>
          </p:cNvSpPr>
          <p:nvPr/>
        </p:nvSpPr>
        <p:spPr>
          <a:xfrm>
            <a:off x="333478" y="1361797"/>
            <a:ext cx="11411680" cy="511890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Informed version of </a:t>
            </a:r>
            <a:r>
              <a:rPr lang="en-US" sz="1600" b="1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TSMix</a:t>
            </a:r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Uses mutual information or cosine similarity to combine dissimilar time series.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Decomposition into trend, seasonal, and residual components</a:t>
            </a:r>
            <a:endParaRPr lang="en-US" sz="1600" b="1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Applying </a:t>
            </a:r>
            <a:r>
              <a:rPr lang="en-US" sz="16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TSMix</a:t>
            </a:r>
            <a:r>
              <a:rPr lang="en-US" sz="16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to those components, and then recombining.</a:t>
            </a:r>
          </a:p>
          <a:p>
            <a:endParaRPr lang="en-US" sz="1600" dirty="0">
              <a:solidFill>
                <a:schemeClr val="tx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822DA7-A6A0-4CC6-85F5-423F90D6E99D}"/>
              </a:ext>
            </a:extLst>
          </p:cNvPr>
          <p:cNvSpPr/>
          <p:nvPr/>
        </p:nvSpPr>
        <p:spPr>
          <a:xfrm>
            <a:off x="58308" y="4547389"/>
            <a:ext cx="11800213" cy="1308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References</a:t>
            </a:r>
            <a:endParaRPr lang="en-GB" sz="3200" b="0" i="0" u="none" strike="noStrike" baseline="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900" b="0" i="0" u="none" strike="noStrike" baseline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Hongyi</a:t>
            </a:r>
            <a:r>
              <a:rPr lang="en-GB" sz="900" b="0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Zhang, </a:t>
            </a:r>
            <a:r>
              <a:rPr lang="en-GB" sz="900" b="0" i="0" u="none" strike="noStrike" baseline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Moustapha</a:t>
            </a:r>
            <a:r>
              <a:rPr lang="en-GB" sz="900" b="0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GB" sz="900" b="0" i="0" u="none" strike="noStrike" baseline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Cisse</a:t>
            </a:r>
            <a:r>
              <a:rPr lang="en-GB" sz="900" b="0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Yann N Dauphin, and David Lopez-Paz. 2017. </a:t>
            </a:r>
            <a:r>
              <a:rPr lang="en-GB" sz="900" b="0" i="0" u="none" strike="noStrike" baseline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mixup</a:t>
            </a:r>
            <a:r>
              <a:rPr lang="en-GB" sz="900" b="0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Beyond empirical risk minimization. </a:t>
            </a:r>
            <a:r>
              <a:rPr lang="en-GB" sz="900" b="0" i="0" u="none" strike="noStrike" baseline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arXivpreprint</a:t>
            </a:r>
            <a:r>
              <a:rPr lang="en-GB" sz="900" b="0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arXiv:1710.09412(2017).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900" b="0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Mohammad </a:t>
            </a:r>
            <a:r>
              <a:rPr lang="en-GB" sz="900" b="0" i="0" u="none" strike="noStrike" baseline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Shahrad</a:t>
            </a:r>
            <a:r>
              <a:rPr lang="en-GB" sz="900" b="0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Rodrigo Fonseca, Inigo </a:t>
            </a:r>
            <a:r>
              <a:rPr lang="en-GB" sz="900" b="0" i="0" u="none" strike="noStrike" baseline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Goiri</a:t>
            </a:r>
            <a:r>
              <a:rPr lang="en-GB" sz="900" b="0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Gohar Chaudhry, Paul Batum, Jason Cooke, Eduardo Laureano, Colby </a:t>
            </a:r>
            <a:r>
              <a:rPr lang="en-GB" sz="900" b="0" i="0" u="none" strike="noStrike" baseline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Tresness</a:t>
            </a:r>
            <a:r>
              <a:rPr lang="en-GB" sz="900" b="0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Mark Russinovich, and Ricardo </a:t>
            </a:r>
            <a:r>
              <a:rPr lang="en-GB" sz="900" b="0" i="0" u="none" strike="noStrike" baseline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Bianchini</a:t>
            </a:r>
            <a:r>
              <a:rPr lang="en-GB" sz="900" b="0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2020. Serverless in the Wild: Characterizing and Optimizing the Serverless Workload at a Large Cloud Provider. In 2020 USENIX Annual Technical Conference (USENIX ATC 20). USENIX Association, 205–218.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900" b="0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Cristian </a:t>
            </a:r>
            <a:r>
              <a:rPr lang="en-GB" sz="900" b="0" i="0" u="none" strike="noStrike" baseline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Challu</a:t>
            </a:r>
            <a:r>
              <a:rPr lang="en-GB" sz="900" b="0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Kin G Olivares, Boris N </a:t>
            </a:r>
            <a:r>
              <a:rPr lang="en-GB" sz="900" b="0" i="0" u="none" strike="noStrike" baseline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Oreshkin</a:t>
            </a:r>
            <a:r>
              <a:rPr lang="en-GB" sz="900" b="0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Federico Garza, Max Mergenthaler, and Artur </a:t>
            </a:r>
            <a:r>
              <a:rPr lang="en-GB" sz="900" b="0" i="0" u="none" strike="noStrike" baseline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Dubrawski</a:t>
            </a:r>
            <a:r>
              <a:rPr lang="en-GB" sz="900" b="0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2022. N-hits: Neural hierarchical interpolation for time series forecasting. </a:t>
            </a:r>
            <a:r>
              <a:rPr lang="en-GB" sz="900" b="0" i="0" u="none" strike="noStrike" baseline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arXivpreprint</a:t>
            </a:r>
            <a:r>
              <a:rPr lang="en-GB" sz="900" b="0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arXiv:2201.12886(2022).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900" b="0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Boris N </a:t>
            </a:r>
            <a:r>
              <a:rPr lang="en-GB" sz="900" b="0" i="0" u="none" strike="noStrike" baseline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Oreshkin</a:t>
            </a:r>
            <a:r>
              <a:rPr lang="en-GB" sz="900" b="0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Dmitri </a:t>
            </a:r>
            <a:r>
              <a:rPr lang="en-GB" sz="900" b="0" i="0" u="none" strike="noStrike" baseline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Carpov</a:t>
            </a:r>
            <a:r>
              <a:rPr lang="en-GB" sz="900" b="0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Nicolas </a:t>
            </a:r>
            <a:r>
              <a:rPr lang="en-GB" sz="900" b="0" i="0" u="none" strike="noStrike" baseline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Chapados</a:t>
            </a:r>
            <a:r>
              <a:rPr lang="en-GB" sz="900" b="0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, and </a:t>
            </a:r>
            <a:r>
              <a:rPr lang="en-GB" sz="900" b="0" i="0" u="none" strike="noStrike" baseline="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YoshuaBengio</a:t>
            </a:r>
            <a:r>
              <a:rPr lang="en-GB" sz="900" b="0" i="0" u="none" strike="noStrike" baseline="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 2020. N-BEATS: Neural basis expansion analysis for interpretable time series forecasting. In International Conference on Learning Representations.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DACCE9-09C1-4633-956D-419C14A54298}"/>
              </a:ext>
            </a:extLst>
          </p:cNvPr>
          <p:cNvSpPr/>
          <p:nvPr/>
        </p:nvSpPr>
        <p:spPr>
          <a:xfrm>
            <a:off x="0" y="6618804"/>
            <a:ext cx="62587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i="1" dirty="0" err="1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TSMix</a:t>
            </a:r>
            <a:r>
              <a:rPr lang="en-US" sz="1100" b="1" i="1" dirty="0"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rPr>
              <a:t>: time series data augmentation by mixing sources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4E4845-DDA3-42C8-9694-EB15A4938577}"/>
              </a:ext>
            </a:extLst>
          </p:cNvPr>
          <p:cNvSpPr/>
          <p:nvPr/>
        </p:nvSpPr>
        <p:spPr>
          <a:xfrm>
            <a:off x="5933243" y="6611895"/>
            <a:ext cx="625875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Luke Darlow, Martin Asenov, Artjom Joosen, Qiwen Deng, </a:t>
            </a:r>
            <a:r>
              <a:rPr lang="en-GB" sz="11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Jianfeng</a:t>
            </a:r>
            <a:r>
              <a:rPr lang="en-GB" sz="11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Wang, Adam Barker 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8970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95"/>
    </mc:Choice>
    <mc:Fallback xmlns="">
      <p:transition spd="slow" advTm="2569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C0D91-3F26-4DBA-98E5-0810A405A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59648"/>
            <a:ext cx="12192000" cy="1079962"/>
          </a:xfrm>
          <a:solidFill>
            <a:srgbClr val="1164AF"/>
          </a:solidFill>
        </p:spPr>
        <p:txBody>
          <a:bodyPr anchor="ctr" anchorCtr="0"/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Thank you!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359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8"/>
    </mc:Choice>
    <mc:Fallback xmlns="">
      <p:transition spd="slow" advTm="892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909</Words>
  <Application>Microsoft Office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Microsoft YaHei</vt:lpstr>
      <vt:lpstr>Arial</vt:lpstr>
      <vt:lpstr>Calibri</vt:lpstr>
      <vt:lpstr>Calibri Light</vt:lpstr>
      <vt:lpstr>Office Theme</vt:lpstr>
      <vt:lpstr>TSMix: time series data augmentation by mixing sources </vt:lpstr>
      <vt:lpstr>Introduction</vt:lpstr>
      <vt:lpstr>Algorithm</vt:lpstr>
      <vt:lpstr>Example</vt:lpstr>
      <vt:lpstr>Experimental setup</vt:lpstr>
      <vt:lpstr>Results</vt:lpstr>
      <vt:lpstr>Conclusion</vt:lpstr>
      <vt:lpstr>Future work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TSMix: time series data augmentation by mixing sources</dc:title>
  <dc:creator>Artjom Joosen</dc:creator>
  <cp:lastModifiedBy>Artjom Joosen</cp:lastModifiedBy>
  <cp:revision>31</cp:revision>
  <dcterms:created xsi:type="dcterms:W3CDTF">2023-05-05T18:38:16Z</dcterms:created>
  <dcterms:modified xsi:type="dcterms:W3CDTF">2023-05-06T19:21:29Z</dcterms:modified>
</cp:coreProperties>
</file>