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8" r:id="rId5"/>
    <p:sldId id="267" r:id="rId6"/>
    <p:sldId id="261" r:id="rId7"/>
    <p:sldId id="270" r:id="rId8"/>
    <p:sldId id="272" r:id="rId9"/>
    <p:sldId id="274" r:id="rId10"/>
    <p:sldId id="271" r:id="rId11"/>
    <p:sldId id="273" r:id="rId12"/>
    <p:sldId id="27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E6F82-8F5D-4681-B30F-B8191757DDEB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5A24-345E-425E-8503-298F7E90EBE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5A24-345E-425E-8503-298F7E90EBEA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5A24-345E-425E-8503-298F7E90EBEA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8CAC-BE2B-4548-BA50-D16EFDC52135}" type="datetimeFigureOut">
              <a:rPr lang="it-IT" smtClean="0"/>
              <a:pPr/>
              <a:t>05/08/2014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8BF-ECEE-4240-81E0-FA02D0198DD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>
            <a:normAutofit/>
          </a:bodyPr>
          <a:lstStyle/>
          <a:p>
            <a:r>
              <a:rPr lang="it-IT" sz="6600" dirty="0" smtClean="0"/>
              <a:t>EUROSENTIMENT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it-IT" sz="4000" dirty="0" smtClean="0"/>
              <a:t>BILLING &amp; STATS </a:t>
            </a:r>
            <a:r>
              <a:rPr lang="it-IT" sz="4000" dirty="0" err="1" smtClean="0"/>
              <a:t>Demonstration</a:t>
            </a:r>
            <a:endParaRPr lang="it-IT" sz="4000" dirty="0" smtClean="0"/>
          </a:p>
          <a:p>
            <a:endParaRPr lang="it-IT" dirty="0"/>
          </a:p>
        </p:txBody>
      </p:sp>
      <p:pic>
        <p:nvPicPr>
          <p:cNvPr id="1026" name="Picture 2" descr="C:\progetti\expertsystem\sintesys\work_eclipse\OfficialDemo\WebContent\img\logo-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97" y="260648"/>
            <a:ext cx="2901655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TestProvider</a:t>
            </a:r>
            <a:r>
              <a:rPr lang="it-IT" sz="4000" dirty="0" smtClean="0"/>
              <a:t> </a:t>
            </a:r>
            <a:r>
              <a:rPr lang="it-IT" sz="4000" dirty="0" err="1" smtClean="0"/>
              <a:t>Statistics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604663"/>
          </a:xfrm>
        </p:spPr>
        <p:txBody>
          <a:bodyPr>
            <a:normAutofit fontScale="85000" lnSpcReduction="20000"/>
          </a:bodyPr>
          <a:lstStyle/>
          <a:p>
            <a:pPr marL="0">
              <a:buNone/>
            </a:pPr>
            <a:r>
              <a:rPr lang="it-IT" sz="2400" dirty="0" smtClean="0"/>
              <a:t>In the </a:t>
            </a:r>
            <a:r>
              <a:rPr lang="it-IT" sz="2400" dirty="0" err="1" smtClean="0"/>
              <a:t>section</a:t>
            </a:r>
            <a:r>
              <a:rPr lang="it-IT" sz="2400" dirty="0" smtClean="0"/>
              <a:t> “</a:t>
            </a:r>
            <a:r>
              <a:rPr lang="it-IT" sz="2400" dirty="0" err="1" smtClean="0"/>
              <a:t>Subscription</a:t>
            </a:r>
            <a:r>
              <a:rPr lang="it-IT" sz="2400" dirty="0" smtClean="0"/>
              <a:t> -&gt; </a:t>
            </a:r>
            <a:r>
              <a:rPr lang="it-IT" sz="2400" dirty="0" err="1" smtClean="0"/>
              <a:t>My</a:t>
            </a:r>
            <a:r>
              <a:rPr lang="it-IT" sz="2400" dirty="0" smtClean="0"/>
              <a:t> </a:t>
            </a:r>
            <a:r>
              <a:rPr lang="it-IT" sz="2400" dirty="0" err="1" smtClean="0"/>
              <a:t>consumers</a:t>
            </a:r>
            <a:r>
              <a:rPr lang="it-IT" sz="2400" dirty="0" smtClean="0"/>
              <a:t>” the provider can </a:t>
            </a:r>
            <a:r>
              <a:rPr lang="it-IT" sz="2400" dirty="0" err="1" smtClean="0"/>
              <a:t>see</a:t>
            </a:r>
            <a:r>
              <a:rPr lang="it-IT" sz="2400" dirty="0" smtClean="0"/>
              <a:t> 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dirty="0" err="1" smtClean="0"/>
              <a:t>statistics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309320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registered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9218" name="Picture 2" descr="C:\Users\ccaterino\Desktop\Per la demo bills-stats\TestProviderSta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060848"/>
            <a:ext cx="6192688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TestProvider</a:t>
            </a:r>
            <a:r>
              <a:rPr lang="it-IT" sz="4000" dirty="0" smtClean="0"/>
              <a:t> </a:t>
            </a:r>
            <a:r>
              <a:rPr lang="it-IT" sz="4000" dirty="0" err="1" smtClean="0"/>
              <a:t>Billing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6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sz="2400" dirty="0" smtClean="0"/>
              <a:t>In the </a:t>
            </a:r>
            <a:r>
              <a:rPr lang="it-IT" sz="2400" dirty="0" err="1" smtClean="0"/>
              <a:t>section</a:t>
            </a:r>
            <a:r>
              <a:rPr lang="it-IT" sz="2400" dirty="0" smtClean="0"/>
              <a:t> “…” the consumer can </a:t>
            </a:r>
            <a:r>
              <a:rPr lang="it-IT" sz="2400" dirty="0" err="1" smtClean="0"/>
              <a:t>see</a:t>
            </a:r>
            <a:r>
              <a:rPr lang="it-IT" sz="2400" dirty="0" smtClean="0"/>
              <a:t> 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dirty="0" err="1" smtClean="0"/>
              <a:t>bills</a:t>
            </a:r>
            <a:r>
              <a:rPr lang="it-IT" sz="2400" dirty="0" smtClean="0"/>
              <a:t>/</a:t>
            </a:r>
            <a:r>
              <a:rPr lang="it-IT" sz="2400" dirty="0" err="1" smtClean="0"/>
              <a:t>reports</a:t>
            </a:r>
            <a:r>
              <a:rPr lang="it-IT" sz="2400" dirty="0" smtClean="0"/>
              <a:t> (</a:t>
            </a:r>
            <a:r>
              <a:rPr lang="it-IT" sz="2400" dirty="0" err="1" smtClean="0"/>
              <a:t>here</a:t>
            </a:r>
            <a:r>
              <a:rPr lang="it-IT" sz="2400" dirty="0" smtClean="0"/>
              <a:t> the </a:t>
            </a:r>
            <a:r>
              <a:rPr lang="it-IT" sz="2400" dirty="0" err="1" smtClean="0"/>
              <a:t>bills</a:t>
            </a:r>
            <a:r>
              <a:rPr lang="it-IT" sz="2400" dirty="0" smtClean="0"/>
              <a:t> are </a:t>
            </a:r>
            <a:r>
              <a:rPr lang="it-IT" sz="2400" dirty="0" err="1" smtClean="0"/>
              <a:t>shown</a:t>
            </a:r>
            <a:r>
              <a:rPr lang="it-IT" sz="2400" dirty="0" smtClean="0"/>
              <a:t>):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38132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registered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1266" name="Picture 2" descr="C:\Users\ccaterino\Desktop\Per la demo bills-stats\provbi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7174040" cy="4176464"/>
          </a:xfrm>
          <a:prstGeom prst="rect">
            <a:avLst/>
          </a:prstGeom>
          <a:noFill/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467544" y="594928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total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subscription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hasn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’t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performed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TestProvider</a:t>
            </a:r>
            <a:r>
              <a:rPr lang="it-IT" sz="4000" dirty="0" smtClean="0"/>
              <a:t> </a:t>
            </a:r>
            <a:r>
              <a:rPr lang="it-IT" sz="4000" dirty="0" err="1" smtClean="0"/>
              <a:t>Billing</a:t>
            </a:r>
            <a:r>
              <a:rPr lang="it-IT" sz="4000" dirty="0" smtClean="0"/>
              <a:t> (report)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interesting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show the </a:t>
            </a:r>
            <a:r>
              <a:rPr lang="it-IT" sz="2400" dirty="0" err="1" smtClean="0"/>
              <a:t>revenue</a:t>
            </a:r>
            <a:r>
              <a:rPr lang="it-IT" sz="2400" dirty="0" smtClean="0"/>
              <a:t> report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TestProvider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467544" y="5805264"/>
            <a:ext cx="8208912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single service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owner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the “total”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revenue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indent="-342900">
              <a:spcBef>
                <a:spcPct val="20000"/>
              </a:spcBef>
            </a:pPr>
            <a:r>
              <a:rPr lang="it-IT" sz="2400" dirty="0" smtClean="0"/>
              <a:t>A</a:t>
            </a:r>
            <a:r>
              <a:rPr lang="it-IT" sz="2400" dirty="0" smtClean="0"/>
              <a:t>s </a:t>
            </a:r>
            <a:r>
              <a:rPr lang="it-IT" sz="2400" dirty="0" err="1"/>
              <a:t>for</a:t>
            </a:r>
            <a:r>
              <a:rPr lang="it-IT" sz="2400" dirty="0"/>
              <a:t> the </a:t>
            </a:r>
            <a:r>
              <a:rPr lang="it-IT" sz="2400" dirty="0" err="1"/>
              <a:t>bills</a:t>
            </a:r>
            <a:r>
              <a:rPr lang="it-IT" sz="2400" dirty="0"/>
              <a:t>, </a:t>
            </a:r>
            <a:r>
              <a:rPr lang="it-IT" sz="2400" dirty="0" smtClean="0"/>
              <a:t>the </a:t>
            </a:r>
            <a:r>
              <a:rPr lang="it-IT" sz="2400" dirty="0" err="1"/>
              <a:t>reports</a:t>
            </a:r>
            <a:r>
              <a:rPr lang="it-IT" sz="2400" dirty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downloadable</a:t>
            </a:r>
            <a:r>
              <a:rPr lang="it-IT" sz="2400" dirty="0" smtClean="0"/>
              <a:t>, </a:t>
            </a:r>
            <a:r>
              <a:rPr lang="it-IT" sz="2400" dirty="0" err="1" smtClean="0"/>
              <a:t>too</a:t>
            </a:r>
            <a:r>
              <a:rPr lang="it-IT" sz="2400" dirty="0" smtClean="0"/>
              <a:t>.</a:t>
            </a:r>
            <a:endParaRPr lang="it-IT" sz="2400" dirty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C:\Users\ccaterino\Desktop\Per la demo bills-stats\prov re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3" y="1844622"/>
            <a:ext cx="6602991" cy="3888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presentation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aims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show the </a:t>
            </a:r>
            <a:r>
              <a:rPr lang="it-IT" sz="2400" dirty="0" err="1" smtClean="0"/>
              <a:t>Billing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Stats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EUROSENTIMENT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</a:t>
            </a:r>
          </a:p>
          <a:p>
            <a:r>
              <a:rPr lang="it-IT" sz="2400" dirty="0" smtClean="0"/>
              <a:t>In the </a:t>
            </a:r>
            <a:r>
              <a:rPr lang="it-IT" sz="2400" dirty="0" err="1" smtClean="0"/>
              <a:t>next</a:t>
            </a:r>
            <a:r>
              <a:rPr lang="it-IT" sz="2400" dirty="0" smtClean="0"/>
              <a:t> </a:t>
            </a:r>
            <a:r>
              <a:rPr lang="it-IT" sz="2400" dirty="0" err="1" smtClean="0"/>
              <a:t>slides</a:t>
            </a:r>
            <a:r>
              <a:rPr lang="it-IT" sz="2400" dirty="0" smtClean="0"/>
              <a:t>, the </a:t>
            </a:r>
            <a:r>
              <a:rPr lang="it-IT" sz="2400" dirty="0" err="1" smtClean="0"/>
              <a:t>following</a:t>
            </a:r>
            <a:r>
              <a:rPr lang="it-IT" sz="2400" dirty="0" smtClean="0"/>
              <a:t> </a:t>
            </a:r>
            <a:r>
              <a:rPr lang="it-IT" sz="2400" dirty="0" err="1" smtClean="0"/>
              <a:t>steps</a:t>
            </a:r>
            <a:r>
              <a:rPr lang="it-IT" sz="2400" dirty="0" smtClean="0"/>
              <a:t> are </a:t>
            </a:r>
            <a:r>
              <a:rPr lang="it-IT" sz="2400" dirty="0" err="1" smtClean="0"/>
              <a:t>shown</a:t>
            </a:r>
            <a:r>
              <a:rPr lang="it-IT" sz="2400" dirty="0" smtClean="0"/>
              <a:t>: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000" dirty="0" smtClean="0"/>
              <a:t>-  A </a:t>
            </a:r>
            <a:r>
              <a:rPr lang="it-IT" sz="2000" dirty="0" err="1" smtClean="0"/>
              <a:t>user</a:t>
            </a:r>
            <a:r>
              <a:rPr lang="it-IT" sz="2000" dirty="0" smtClean="0"/>
              <a:t> </a:t>
            </a:r>
            <a:r>
              <a:rPr lang="it-IT" sz="2000" dirty="0" err="1" smtClean="0"/>
              <a:t>registers</a:t>
            </a:r>
            <a:r>
              <a:rPr lang="it-IT" sz="2000" dirty="0" smtClean="0"/>
              <a:t> </a:t>
            </a:r>
            <a:r>
              <a:rPr lang="it-IT" sz="2000" dirty="0" err="1" smtClean="0"/>
              <a:t>an</a:t>
            </a:r>
            <a:r>
              <a:rPr lang="it-IT" sz="2000" dirty="0" smtClean="0"/>
              <a:t> account </a:t>
            </a:r>
            <a:r>
              <a:rPr lang="it-IT" sz="2000" dirty="0" err="1" smtClean="0"/>
              <a:t>as</a:t>
            </a:r>
            <a:r>
              <a:rPr lang="it-IT" sz="2000" dirty="0" smtClean="0"/>
              <a:t> “Service </a:t>
            </a:r>
            <a:r>
              <a:rPr lang="it-IT" sz="2000" dirty="0" err="1" smtClean="0"/>
              <a:t>Developer</a:t>
            </a:r>
            <a:r>
              <a:rPr lang="it-IT" sz="2000" dirty="0" smtClean="0"/>
              <a:t>”;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sz="2000" dirty="0" smtClean="0"/>
              <a:t>-  The </a:t>
            </a:r>
            <a:r>
              <a:rPr lang="it-IT" sz="2000" dirty="0" err="1" smtClean="0"/>
              <a:t>new</a:t>
            </a:r>
            <a:r>
              <a:rPr lang="it-IT" sz="2000" dirty="0" smtClean="0"/>
              <a:t> Service </a:t>
            </a:r>
            <a:r>
              <a:rPr lang="it-IT" sz="2000" dirty="0" err="1" smtClean="0"/>
              <a:t>Developer</a:t>
            </a:r>
            <a:r>
              <a:rPr lang="it-IT" sz="2000" dirty="0" smtClean="0"/>
              <a:t> </a:t>
            </a:r>
            <a:r>
              <a:rPr lang="it-IT" sz="2000" dirty="0" err="1" smtClean="0"/>
              <a:t>registers</a:t>
            </a:r>
            <a:r>
              <a:rPr lang="it-IT" sz="2000" dirty="0" smtClean="0"/>
              <a:t> </a:t>
            </a:r>
            <a:r>
              <a:rPr lang="it-IT" sz="2000" dirty="0" err="1" smtClean="0"/>
              <a:t>hi</a:t>
            </a:r>
            <a:r>
              <a:rPr lang="it-IT" sz="2000" dirty="0" err="1" smtClean="0"/>
              <a:t>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service;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sz="2000" dirty="0" smtClean="0"/>
              <a:t>-  A </a:t>
            </a:r>
            <a:r>
              <a:rPr lang="it-IT" sz="2000" dirty="0" err="1" smtClean="0"/>
              <a:t>user</a:t>
            </a:r>
            <a:r>
              <a:rPr lang="it-IT" sz="2000" dirty="0" smtClean="0"/>
              <a:t> </a:t>
            </a:r>
            <a:r>
              <a:rPr lang="it-IT" sz="2000" dirty="0" err="1" smtClean="0"/>
              <a:t>registers</a:t>
            </a:r>
            <a:r>
              <a:rPr lang="it-IT" sz="2000" dirty="0" smtClean="0"/>
              <a:t> </a:t>
            </a:r>
            <a:r>
              <a:rPr lang="it-IT" sz="2000" dirty="0" err="1" smtClean="0"/>
              <a:t>an</a:t>
            </a:r>
            <a:r>
              <a:rPr lang="it-IT" sz="2000" dirty="0" smtClean="0"/>
              <a:t> account </a:t>
            </a:r>
            <a:r>
              <a:rPr lang="it-IT" sz="2000" dirty="0" err="1" smtClean="0"/>
              <a:t>as</a:t>
            </a:r>
            <a:r>
              <a:rPr lang="it-IT" sz="2000" dirty="0" smtClean="0"/>
              <a:t> “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Provider”;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sz="2000" dirty="0" smtClean="0"/>
              <a:t>-  The </a:t>
            </a:r>
            <a:r>
              <a:rPr lang="it-IT" sz="2000" dirty="0" err="1" smtClean="0"/>
              <a:t>new</a:t>
            </a:r>
            <a:r>
              <a:rPr lang="it-IT" sz="2000" dirty="0" smtClean="0"/>
              <a:t>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Provider </a:t>
            </a:r>
            <a:r>
              <a:rPr lang="it-IT" sz="2000" dirty="0" err="1" smtClean="0"/>
              <a:t>exploits</a:t>
            </a:r>
            <a:r>
              <a:rPr lang="it-IT" sz="2000" dirty="0" smtClean="0"/>
              <a:t> the service </a:t>
            </a:r>
            <a:r>
              <a:rPr lang="it-IT" sz="2000" dirty="0" err="1" smtClean="0"/>
              <a:t>of</a:t>
            </a:r>
            <a:r>
              <a:rPr lang="it-IT" sz="2000" dirty="0" smtClean="0"/>
              <a:t>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user</a:t>
            </a:r>
            <a:r>
              <a:rPr lang="it-IT" sz="2000" dirty="0" smtClean="0"/>
              <a:t> </a:t>
            </a:r>
            <a:r>
              <a:rPr lang="it-IT" sz="2000" dirty="0" err="1" smtClean="0"/>
              <a:t>to</a:t>
            </a:r>
            <a:r>
              <a:rPr lang="it-IT" sz="2000" dirty="0" smtClean="0"/>
              <a:t>   </a:t>
            </a:r>
            <a:r>
              <a:rPr lang="it-IT" sz="2000" dirty="0" err="1" smtClean="0"/>
              <a:t>analyse</a:t>
            </a:r>
            <a:r>
              <a:rPr lang="it-IT" sz="2000" dirty="0" smtClean="0"/>
              <a:t> </a:t>
            </a:r>
            <a:r>
              <a:rPr lang="it-IT" sz="2000" dirty="0" err="1" smtClean="0"/>
              <a:t>his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</a:t>
            </a:r>
            <a:r>
              <a:rPr lang="it-IT" sz="2000" dirty="0" err="1" smtClean="0"/>
              <a:t>texts</a:t>
            </a:r>
            <a:r>
              <a:rPr lang="it-IT" sz="2000" dirty="0" smtClean="0"/>
              <a:t>;</a:t>
            </a:r>
          </a:p>
          <a:p>
            <a:pPr>
              <a:buNone/>
            </a:pPr>
            <a:r>
              <a:rPr lang="it-IT" sz="2000" dirty="0" smtClean="0"/>
              <a:t>	-  The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Provider </a:t>
            </a:r>
            <a:r>
              <a:rPr lang="it-IT" sz="2000" dirty="0" err="1" smtClean="0"/>
              <a:t>checks</a:t>
            </a:r>
            <a:r>
              <a:rPr lang="it-IT" sz="2000" dirty="0" smtClean="0"/>
              <a:t> </a:t>
            </a:r>
            <a:r>
              <a:rPr lang="it-IT" sz="2000" dirty="0" err="1" smtClean="0"/>
              <a:t>his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</a:t>
            </a:r>
            <a:r>
              <a:rPr lang="it-IT" sz="2000" dirty="0" err="1" smtClean="0"/>
              <a:t>statistics</a:t>
            </a:r>
            <a:r>
              <a:rPr lang="it-IT" sz="2000" dirty="0" smtClean="0"/>
              <a:t> and </a:t>
            </a:r>
            <a:r>
              <a:rPr lang="it-IT" sz="2000" dirty="0" err="1" smtClean="0"/>
              <a:t>bills</a:t>
            </a:r>
            <a:r>
              <a:rPr lang="it-IT" sz="2000" dirty="0" smtClean="0"/>
              <a:t>;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sz="2000" dirty="0" smtClean="0"/>
              <a:t>-  The Service </a:t>
            </a:r>
            <a:r>
              <a:rPr lang="it-IT" sz="2000" dirty="0" err="1" smtClean="0"/>
              <a:t>Developer</a:t>
            </a:r>
            <a:r>
              <a:rPr lang="it-IT" sz="2000" dirty="0" smtClean="0"/>
              <a:t> </a:t>
            </a:r>
            <a:r>
              <a:rPr lang="it-IT" sz="2000" dirty="0" err="1" smtClean="0"/>
              <a:t>checks</a:t>
            </a:r>
            <a:r>
              <a:rPr lang="it-IT" sz="2000" dirty="0" smtClean="0"/>
              <a:t> </a:t>
            </a:r>
            <a:r>
              <a:rPr lang="it-IT" sz="2000" dirty="0" err="1" smtClean="0"/>
              <a:t>his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</a:t>
            </a:r>
            <a:r>
              <a:rPr lang="it-IT" sz="2000" dirty="0" err="1" smtClean="0"/>
              <a:t>statistics</a:t>
            </a:r>
            <a:r>
              <a:rPr lang="it-IT" sz="2000" dirty="0" smtClean="0"/>
              <a:t> and </a:t>
            </a:r>
            <a:r>
              <a:rPr lang="it-IT" sz="2000" dirty="0" err="1" smtClean="0"/>
              <a:t>bills</a:t>
            </a:r>
            <a:r>
              <a:rPr lang="it-IT" sz="2000" dirty="0"/>
              <a:t>.</a:t>
            </a:r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Service </a:t>
            </a:r>
            <a:r>
              <a:rPr lang="it-IT" sz="4000" dirty="0" err="1" smtClean="0"/>
              <a:t>Developer</a:t>
            </a:r>
            <a:r>
              <a:rPr lang="it-IT" sz="4000" dirty="0" smtClean="0"/>
              <a:t> </a:t>
            </a:r>
            <a:r>
              <a:rPr lang="it-IT" sz="4000" dirty="0" err="1" smtClean="0"/>
              <a:t>Registration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532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A </a:t>
            </a:r>
            <a:r>
              <a:rPr lang="it-IT" sz="2400" dirty="0" err="1" smtClean="0"/>
              <a:t>new</a:t>
            </a:r>
            <a:r>
              <a:rPr lang="it-IT" sz="2400" dirty="0" smtClean="0"/>
              <a:t> </a:t>
            </a:r>
            <a:r>
              <a:rPr lang="it-IT" sz="2400" dirty="0" err="1" smtClean="0"/>
              <a:t>user</a:t>
            </a:r>
            <a:r>
              <a:rPr lang="it-IT" sz="2400" dirty="0" smtClean="0"/>
              <a:t> </a:t>
            </a:r>
            <a:r>
              <a:rPr lang="it-IT" sz="2400" dirty="0" err="1" smtClean="0"/>
              <a:t>registers</a:t>
            </a:r>
            <a:r>
              <a:rPr lang="it-IT" sz="2400" dirty="0" smtClean="0"/>
              <a:t> </a:t>
            </a:r>
            <a:r>
              <a:rPr lang="it-IT" sz="2400" dirty="0" err="1" smtClean="0"/>
              <a:t>an</a:t>
            </a:r>
            <a:r>
              <a:rPr lang="it-IT" sz="2400" dirty="0" smtClean="0"/>
              <a:t> account </a:t>
            </a:r>
            <a:r>
              <a:rPr lang="it-IT" sz="2400" dirty="0" err="1" smtClean="0"/>
              <a:t>as</a:t>
            </a:r>
            <a:r>
              <a:rPr lang="it-IT" sz="2400" dirty="0" smtClean="0"/>
              <a:t> “Service </a:t>
            </a:r>
            <a:r>
              <a:rPr lang="it-IT" sz="2400" dirty="0" err="1" smtClean="0"/>
              <a:t>Developer</a:t>
            </a:r>
            <a:r>
              <a:rPr lang="it-IT" sz="2400" dirty="0" smtClean="0"/>
              <a:t>”: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pic>
        <p:nvPicPr>
          <p:cNvPr id="3075" name="Picture 3" descr="C:\Users\ccaterino\Desktop\Per la demo bills-stats\RegTestProvi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042772"/>
            <a:ext cx="7128792" cy="3978516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136705"/>
            <a:ext cx="8229600" cy="53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username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account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TestProvider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(the e-mail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been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omitted</a:t>
            </a:r>
            <a:r>
              <a:rPr lang="it-IT" sz="2400" dirty="0"/>
              <a:t>)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it-IT" sz="4000" dirty="0" err="1" smtClean="0"/>
              <a:t>Registration</a:t>
            </a:r>
            <a:r>
              <a:rPr lang="it-IT" sz="4000" dirty="0" smtClean="0"/>
              <a:t> </a:t>
            </a:r>
            <a:r>
              <a:rPr lang="it-IT" sz="4000" dirty="0" err="1" smtClean="0"/>
              <a:t>of</a:t>
            </a:r>
            <a:r>
              <a:rPr lang="it-IT" sz="4000" dirty="0" smtClean="0"/>
              <a:t> a </a:t>
            </a:r>
            <a:r>
              <a:rPr lang="it-IT" sz="4000" dirty="0" err="1" smtClean="0"/>
              <a:t>new</a:t>
            </a:r>
            <a:r>
              <a:rPr lang="it-IT" sz="4000" dirty="0" smtClean="0"/>
              <a:t> </a:t>
            </a:r>
            <a:r>
              <a:rPr lang="it-IT" sz="4000" dirty="0" err="1" smtClean="0"/>
              <a:t>analysis</a:t>
            </a:r>
            <a:r>
              <a:rPr lang="it-IT" sz="4000" dirty="0" smtClean="0"/>
              <a:t> service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it-IT" sz="2400" dirty="0" smtClean="0"/>
              <a:t>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 </a:t>
            </a:r>
            <a:r>
              <a:rPr lang="it-IT" sz="2400" dirty="0" err="1" smtClean="0"/>
              <a:t>TestProvider</a:t>
            </a:r>
            <a:r>
              <a:rPr lang="it-IT" sz="2400" dirty="0" smtClean="0"/>
              <a:t> </a:t>
            </a:r>
            <a:r>
              <a:rPr lang="it-IT" sz="2400" dirty="0" err="1" smtClean="0"/>
              <a:t>registers</a:t>
            </a:r>
            <a:r>
              <a:rPr lang="it-IT" sz="2400" dirty="0" smtClean="0"/>
              <a:t> a </a:t>
            </a:r>
            <a:r>
              <a:rPr lang="it-IT" sz="2400" dirty="0" err="1" smtClean="0"/>
              <a:t>new</a:t>
            </a:r>
            <a:r>
              <a:rPr lang="it-IT" sz="2400" dirty="0" smtClean="0"/>
              <a:t> service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performs</a:t>
            </a:r>
            <a:r>
              <a:rPr lang="it-IT" sz="2400" dirty="0" smtClean="0"/>
              <a:t> the </a:t>
            </a:r>
            <a:r>
              <a:rPr lang="it-IT" sz="2400" dirty="0" err="1" smtClean="0"/>
              <a:t>sentiment</a:t>
            </a:r>
            <a:r>
              <a:rPr lang="it-IT" sz="2400" dirty="0" smtClean="0"/>
              <a:t>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English </a:t>
            </a:r>
            <a:r>
              <a:rPr lang="it-IT" sz="2400" dirty="0" err="1" smtClean="0"/>
              <a:t>texts</a:t>
            </a:r>
            <a:r>
              <a:rPr lang="it-IT" sz="2400" dirty="0" smtClean="0"/>
              <a:t> in the “Hotel” domain; the </a:t>
            </a:r>
            <a:r>
              <a:rPr lang="it-IT" sz="2400" dirty="0" err="1" smtClean="0"/>
              <a:t>following</a:t>
            </a:r>
            <a:r>
              <a:rPr lang="it-IT" sz="2400" dirty="0" smtClean="0"/>
              <a:t> </a:t>
            </a:r>
            <a:r>
              <a:rPr lang="it-IT" sz="2400" dirty="0" err="1" smtClean="0"/>
              <a:t>picture</a:t>
            </a:r>
            <a:r>
              <a:rPr lang="it-IT" sz="2400" dirty="0" smtClean="0"/>
              <a:t> </a:t>
            </a:r>
            <a:r>
              <a:rPr lang="it-IT" sz="2400" dirty="0" err="1" smtClean="0"/>
              <a:t>shows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registration</a:t>
            </a:r>
            <a:r>
              <a:rPr lang="it-IT" sz="2400" dirty="0" smtClean="0"/>
              <a:t> </a:t>
            </a:r>
            <a:r>
              <a:rPr lang="it-IT" sz="2400" dirty="0" err="1" smtClean="0"/>
              <a:t>form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352729"/>
            <a:ext cx="8229600" cy="53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t-IT" sz="2400" dirty="0" err="1" smtClean="0"/>
              <a:t>is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interested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sentiment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English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“Hotel” domain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0242" name="Picture 2" descr="C:\Users\ccaterino\Desktop\Per la demo bills-stats\Regserv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916832"/>
            <a:ext cx="6624736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Content</a:t>
            </a:r>
            <a:r>
              <a:rPr lang="it-IT" sz="4000" dirty="0" smtClean="0"/>
              <a:t> Provider </a:t>
            </a:r>
            <a:r>
              <a:rPr lang="it-IT" sz="4000" dirty="0" err="1" smtClean="0"/>
              <a:t>Registration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532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A </a:t>
            </a:r>
            <a:r>
              <a:rPr lang="it-IT" sz="2400" dirty="0" err="1" smtClean="0"/>
              <a:t>new</a:t>
            </a:r>
            <a:r>
              <a:rPr lang="it-IT" sz="2400" dirty="0" smtClean="0"/>
              <a:t> </a:t>
            </a:r>
            <a:r>
              <a:rPr lang="it-IT" sz="2400" dirty="0" err="1" smtClean="0"/>
              <a:t>user</a:t>
            </a:r>
            <a:r>
              <a:rPr lang="it-IT" sz="2400" dirty="0" smtClean="0"/>
              <a:t> </a:t>
            </a:r>
            <a:r>
              <a:rPr lang="it-IT" sz="2400" dirty="0" err="1" smtClean="0"/>
              <a:t>registers</a:t>
            </a:r>
            <a:r>
              <a:rPr lang="it-IT" sz="2400" dirty="0" smtClean="0"/>
              <a:t> </a:t>
            </a:r>
            <a:r>
              <a:rPr lang="it-IT" sz="2400" dirty="0" err="1" smtClean="0"/>
              <a:t>an</a:t>
            </a:r>
            <a:r>
              <a:rPr lang="it-IT" sz="2400" dirty="0" smtClean="0"/>
              <a:t> account </a:t>
            </a:r>
            <a:r>
              <a:rPr lang="it-IT" sz="2400" dirty="0" err="1" smtClean="0"/>
              <a:t>as</a:t>
            </a:r>
            <a:r>
              <a:rPr lang="it-IT" sz="2400" dirty="0" smtClean="0"/>
              <a:t> “</a:t>
            </a:r>
            <a:r>
              <a:rPr lang="it-IT" sz="2400" dirty="0" err="1" smtClean="0"/>
              <a:t>Content</a:t>
            </a:r>
            <a:r>
              <a:rPr lang="it-IT" sz="2400" dirty="0" smtClean="0"/>
              <a:t> Provider”: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208713"/>
            <a:ext cx="8229600" cy="53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username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account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TestConsumer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(the e-mail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been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omitted</a:t>
            </a:r>
            <a:r>
              <a:rPr lang="it-IT" sz="2400" dirty="0"/>
              <a:t>)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099" name="Picture 3" descr="C:\Users\ccaterino\Desktop\Per la demo bills-stats\RegTestConsu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7128792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a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936104"/>
          </a:xfrm>
        </p:spPr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TestConsumer</a:t>
            </a:r>
            <a:r>
              <a:rPr lang="it-IT" dirty="0" smtClean="0"/>
              <a:t> </a:t>
            </a:r>
            <a:r>
              <a:rPr lang="it-IT" dirty="0" err="1" smtClean="0"/>
              <a:t>exploits</a:t>
            </a:r>
            <a:r>
              <a:rPr lang="it-IT" dirty="0" smtClean="0"/>
              <a:t> the service </a:t>
            </a:r>
            <a:r>
              <a:rPr lang="it-IT" dirty="0" err="1" smtClean="0"/>
              <a:t>owned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TestProvider</a:t>
            </a:r>
            <a:r>
              <a:rPr lang="it-IT" dirty="0" smtClean="0"/>
              <a:t> </a:t>
            </a:r>
            <a:r>
              <a:rPr lang="it-IT" dirty="0" err="1" smtClean="0"/>
              <a:t>t</a:t>
            </a:r>
            <a:r>
              <a:rPr lang="it-IT" dirty="0" err="1" smtClean="0"/>
              <a:t>o</a:t>
            </a:r>
            <a:r>
              <a:rPr lang="it-IT" dirty="0" smtClean="0"/>
              <a:t> </a:t>
            </a:r>
            <a:r>
              <a:rPr lang="it-IT" dirty="0" err="1" smtClean="0"/>
              <a:t>analyse</a:t>
            </a:r>
            <a:r>
              <a:rPr lang="it-IT" dirty="0" smtClean="0"/>
              <a:t> </a:t>
            </a:r>
            <a:r>
              <a:rPr lang="it-IT" dirty="0" err="1" smtClean="0"/>
              <a:t>his</a:t>
            </a:r>
            <a:r>
              <a:rPr lang="it-IT" dirty="0" smtClean="0"/>
              <a:t> </a:t>
            </a:r>
            <a:r>
              <a:rPr lang="it-IT" dirty="0" err="1" smtClean="0"/>
              <a:t>texts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pic>
        <p:nvPicPr>
          <p:cNvPr id="5122" name="Picture 2" descr="C:\Users\ccaterino\Desktop\Per la demo bills-stats\UseServ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67372"/>
            <a:ext cx="4543425" cy="2009775"/>
          </a:xfrm>
          <a:prstGeom prst="rect">
            <a:avLst/>
          </a:prstGeom>
          <a:noFill/>
        </p:spPr>
      </p:pic>
      <p:pic>
        <p:nvPicPr>
          <p:cNvPr id="5123" name="Picture 3" descr="C:\Users\ccaterino\Desktop\Per la demo bills-stats\UseServi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611588"/>
            <a:ext cx="5257800" cy="14097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5724128" y="2636912"/>
            <a:ext cx="31870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dirty="0" err="1" smtClean="0"/>
              <a:t>Every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 </a:t>
            </a:r>
            <a:r>
              <a:rPr lang="it-IT" sz="2400" dirty="0" err="1" smtClean="0"/>
              <a:t>TestConsumer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logged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Billing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Stats</a:t>
            </a:r>
            <a:r>
              <a:rPr lang="it-IT" sz="2400" dirty="0" smtClean="0"/>
              <a:t> </a:t>
            </a:r>
            <a:r>
              <a:rPr lang="it-IT" sz="2400" dirty="0" err="1" smtClean="0"/>
              <a:t>modules</a:t>
            </a:r>
            <a:r>
              <a:rPr lang="it-IT" sz="2400" dirty="0" smtClean="0"/>
              <a:t>; the </a:t>
            </a:r>
            <a:r>
              <a:rPr lang="it-IT" sz="2400" dirty="0" err="1" smtClean="0"/>
              <a:t>logs</a:t>
            </a:r>
            <a:r>
              <a:rPr lang="it-IT" sz="2400" dirty="0" smtClean="0"/>
              <a:t> </a:t>
            </a:r>
            <a:r>
              <a:rPr lang="it-IT" sz="2400" dirty="0" err="1" smtClean="0"/>
              <a:t>contain</a:t>
            </a:r>
            <a:r>
              <a:rPr lang="it-IT" sz="2400" dirty="0" smtClean="0"/>
              <a:t> the </a:t>
            </a:r>
            <a:r>
              <a:rPr lang="it-IT" sz="2400" dirty="0" err="1" smtClean="0"/>
              <a:t>basis</a:t>
            </a:r>
            <a:r>
              <a:rPr lang="it-IT" sz="2400" dirty="0" smtClean="0"/>
              <a:t> data </a:t>
            </a:r>
            <a:r>
              <a:rPr lang="it-IT" sz="2400" dirty="0" err="1" smtClean="0"/>
              <a:t>for</a:t>
            </a:r>
            <a:r>
              <a:rPr lang="it-IT" sz="2400" dirty="0" smtClean="0"/>
              <a:t> the </a:t>
            </a:r>
            <a:r>
              <a:rPr lang="it-IT" sz="2400" dirty="0" err="1" smtClean="0"/>
              <a:t>calculation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statistics</a:t>
            </a:r>
            <a:r>
              <a:rPr lang="it-IT" sz="2400" dirty="0" smtClean="0"/>
              <a:t> and </a:t>
            </a:r>
            <a:r>
              <a:rPr lang="it-IT" sz="2400" dirty="0" err="1" smtClean="0"/>
              <a:t>bills</a:t>
            </a:r>
            <a:r>
              <a:rPr lang="it-IT" sz="2400" dirty="0"/>
              <a:t>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TestConsumer</a:t>
            </a:r>
            <a:r>
              <a:rPr lang="it-IT" sz="4000" dirty="0" smtClean="0"/>
              <a:t> </a:t>
            </a:r>
            <a:r>
              <a:rPr lang="it-IT" sz="4000" dirty="0" err="1" smtClean="0"/>
              <a:t>Statistics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604663"/>
          </a:xfrm>
        </p:spPr>
        <p:txBody>
          <a:bodyPr>
            <a:normAutofit fontScale="85000" lnSpcReduction="20000"/>
          </a:bodyPr>
          <a:lstStyle/>
          <a:p>
            <a:pPr marL="0">
              <a:buNone/>
            </a:pPr>
            <a:r>
              <a:rPr lang="it-IT" sz="2400" dirty="0" smtClean="0"/>
              <a:t>In the </a:t>
            </a:r>
            <a:r>
              <a:rPr lang="it-IT" sz="2400" dirty="0" err="1" smtClean="0"/>
              <a:t>section</a:t>
            </a:r>
            <a:r>
              <a:rPr lang="it-IT" sz="2400" dirty="0" smtClean="0"/>
              <a:t> “</a:t>
            </a:r>
            <a:r>
              <a:rPr lang="it-IT" sz="2400" dirty="0" err="1" smtClean="0"/>
              <a:t>Subscription</a:t>
            </a:r>
            <a:r>
              <a:rPr lang="it-IT" sz="2400" dirty="0" smtClean="0"/>
              <a:t> -&gt; </a:t>
            </a:r>
            <a:r>
              <a:rPr lang="it-IT" sz="2400" dirty="0" err="1" smtClean="0"/>
              <a:t>My</a:t>
            </a:r>
            <a:r>
              <a:rPr lang="it-IT" sz="2400" dirty="0" smtClean="0"/>
              <a:t> </a:t>
            </a:r>
            <a:r>
              <a:rPr lang="it-IT" sz="2400" dirty="0" err="1" smtClean="0"/>
              <a:t>consumptions</a:t>
            </a:r>
            <a:r>
              <a:rPr lang="it-IT" sz="2400" dirty="0" smtClean="0"/>
              <a:t>” the consumer can </a:t>
            </a:r>
            <a:r>
              <a:rPr lang="it-IT" sz="2400" dirty="0" err="1" smtClean="0"/>
              <a:t>see</a:t>
            </a:r>
            <a:r>
              <a:rPr lang="it-IT" sz="2400" dirty="0" smtClean="0"/>
              <a:t> 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dirty="0" err="1" smtClean="0"/>
              <a:t>statistics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16530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accesses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service, the system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lang="it-IT" sz="2400" dirty="0" smtClean="0"/>
              <a:t> </a:t>
            </a:r>
            <a:r>
              <a:rPr lang="it-IT" sz="2400" dirty="0" smtClean="0"/>
              <a:t>once </a:t>
            </a:r>
            <a:r>
              <a:rPr lang="it-IT" sz="2400" dirty="0" smtClean="0"/>
              <a:t>a </a:t>
            </a:r>
            <a:r>
              <a:rPr lang="it-IT" sz="2400" dirty="0" err="1" smtClean="0"/>
              <a:t>day</a:t>
            </a:r>
            <a:r>
              <a:rPr lang="it-IT" sz="2400" dirty="0" smtClean="0"/>
              <a:t>, </a:t>
            </a:r>
            <a:r>
              <a:rPr lang="it-IT" sz="2400" dirty="0" smtClean="0"/>
              <a:t>the </a:t>
            </a:r>
            <a:r>
              <a:rPr lang="it-IT" sz="2400" dirty="0" err="1" smtClean="0"/>
              <a:t>stats</a:t>
            </a:r>
            <a:r>
              <a:rPr lang="it-IT" sz="2400" dirty="0" smtClean="0"/>
              <a:t> </a:t>
            </a:r>
            <a:r>
              <a:rPr lang="it-IT" sz="2400" dirty="0" err="1" smtClean="0"/>
              <a:t>module</a:t>
            </a:r>
            <a:r>
              <a:rPr lang="it-IT" sz="2400" dirty="0" smtClean="0"/>
              <a:t> </a:t>
            </a:r>
            <a:r>
              <a:rPr lang="it-IT" sz="2400" dirty="0" err="1" smtClean="0"/>
              <a:t>read</a:t>
            </a:r>
            <a:r>
              <a:rPr lang="it-IT" sz="2400" dirty="0" smtClean="0"/>
              <a:t> the </a:t>
            </a:r>
            <a:r>
              <a:rPr lang="it-IT" sz="2400" dirty="0" err="1" smtClean="0"/>
              <a:t>logs</a:t>
            </a:r>
            <a:r>
              <a:rPr lang="it-IT" sz="2400" dirty="0" smtClean="0"/>
              <a:t> and </a:t>
            </a:r>
            <a:r>
              <a:rPr lang="it-IT" sz="2400" dirty="0" err="1" smtClean="0"/>
              <a:t>calculate</a:t>
            </a:r>
            <a:r>
              <a:rPr lang="it-IT" sz="2400" dirty="0" smtClean="0"/>
              <a:t> the </a:t>
            </a:r>
            <a:r>
              <a:rPr lang="it-IT" sz="2400" dirty="0" err="1" smtClean="0"/>
              <a:t>statistics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146" name="Picture 2" descr="C:\Users\ccaterino\Desktop\Per la demo bills-stats\ConsumSta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7336706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TestConsumer</a:t>
            </a:r>
            <a:r>
              <a:rPr lang="it-IT" sz="4000" dirty="0" smtClean="0"/>
              <a:t> </a:t>
            </a:r>
            <a:r>
              <a:rPr lang="it-IT" sz="4000" dirty="0" err="1" smtClean="0"/>
              <a:t>Billing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863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sz="2400" dirty="0" smtClean="0"/>
              <a:t>In the </a:t>
            </a:r>
            <a:r>
              <a:rPr lang="it-IT" sz="2400" dirty="0" err="1" smtClean="0"/>
              <a:t>section</a:t>
            </a:r>
            <a:r>
              <a:rPr lang="it-IT" sz="2400" dirty="0" smtClean="0"/>
              <a:t> “</a:t>
            </a:r>
            <a:r>
              <a:rPr lang="it-IT" sz="2400" dirty="0" err="1" smtClean="0"/>
              <a:t>Subscription</a:t>
            </a:r>
            <a:r>
              <a:rPr lang="it-IT" sz="2400" dirty="0" smtClean="0"/>
              <a:t> -&gt; </a:t>
            </a:r>
            <a:r>
              <a:rPr lang="it-IT" sz="2400" dirty="0" err="1" smtClean="0"/>
              <a:t>Billing</a:t>
            </a:r>
            <a:r>
              <a:rPr lang="it-IT" sz="2400" dirty="0" smtClean="0"/>
              <a:t>” the consumer can </a:t>
            </a:r>
            <a:r>
              <a:rPr lang="it-IT" sz="2400" dirty="0" err="1" smtClean="0"/>
              <a:t>see</a:t>
            </a:r>
            <a:r>
              <a:rPr lang="it-IT" sz="2400" dirty="0" smtClean="0"/>
              <a:t> 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dirty="0" err="1" smtClean="0"/>
              <a:t>bills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165304"/>
            <a:ext cx="8352928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billing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exploits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bills</a:t>
            </a:r>
            <a:r>
              <a:rPr lang="it-IT" sz="2400" dirty="0" smtClean="0"/>
              <a:t>. The </a:t>
            </a:r>
            <a:r>
              <a:rPr lang="it-IT" sz="2400" dirty="0" err="1" smtClean="0"/>
              <a:t>calculation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performed</a:t>
            </a:r>
            <a:r>
              <a:rPr lang="it-IT" sz="2400" dirty="0" smtClean="0"/>
              <a:t> </a:t>
            </a:r>
            <a:r>
              <a:rPr lang="it-IT" sz="2400" dirty="0" smtClean="0"/>
              <a:t>once </a:t>
            </a:r>
            <a:r>
              <a:rPr lang="it-IT" sz="2400" dirty="0" smtClean="0"/>
              <a:t>a </a:t>
            </a:r>
            <a:r>
              <a:rPr lang="it-IT" sz="2400" dirty="0" err="1" smtClean="0"/>
              <a:t>month</a:t>
            </a:r>
            <a:r>
              <a:rPr lang="it-IT" sz="2400" dirty="0" smtClean="0"/>
              <a:t>,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</a:t>
            </a:r>
            <a:r>
              <a:rPr lang="it-IT" sz="2400" dirty="0" err="1" smtClean="0"/>
              <a:t>current</a:t>
            </a:r>
            <a:r>
              <a:rPr lang="it-IT" sz="2400" dirty="0" smtClean="0"/>
              <a:t> </a:t>
            </a:r>
            <a:r>
              <a:rPr lang="it-IT" sz="2400" dirty="0" err="1" smtClean="0"/>
              <a:t>day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day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account </a:t>
            </a:r>
            <a:r>
              <a:rPr lang="it-IT" sz="2400" dirty="0" err="1" smtClean="0"/>
              <a:t>registration</a:t>
            </a:r>
            <a:r>
              <a:rPr lang="it-IT" sz="2400" dirty="0" smtClean="0"/>
              <a:t> date: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account, the </a:t>
            </a:r>
            <a:r>
              <a:rPr lang="it-IT" sz="2400" dirty="0" err="1" smtClean="0"/>
              <a:t>billing</a:t>
            </a:r>
            <a:r>
              <a:rPr lang="it-IT" sz="2400" dirty="0" smtClean="0"/>
              <a:t> </a:t>
            </a:r>
            <a:r>
              <a:rPr lang="it-IT" sz="2400" dirty="0" err="1" smtClean="0"/>
              <a:t>module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calculates</a:t>
            </a:r>
            <a:r>
              <a:rPr lang="it-IT" sz="2400" dirty="0" smtClean="0"/>
              <a:t> a </a:t>
            </a:r>
            <a:r>
              <a:rPr lang="it-IT" sz="2400" dirty="0" err="1" smtClean="0"/>
              <a:t>bill</a:t>
            </a:r>
            <a:r>
              <a:rPr lang="it-IT" sz="2400" dirty="0" smtClean="0"/>
              <a:t> and a </a:t>
            </a:r>
            <a:r>
              <a:rPr lang="it-IT" sz="2400" dirty="0" err="1" smtClean="0"/>
              <a:t>revenue</a:t>
            </a:r>
            <a:r>
              <a:rPr lang="it-IT" sz="2400" dirty="0" smtClean="0"/>
              <a:t> report.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C:\Users\ccaterino\Desktop\Per la demo bills-stats\ConsBi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826951" cy="3672408"/>
          </a:xfrm>
          <a:prstGeom prst="rect">
            <a:avLst/>
          </a:prstGeom>
          <a:noFill/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467544" y="5373216"/>
            <a:ext cx="842493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it-IT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picture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above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bills</a:t>
            </a:r>
            <a:r>
              <a:rPr kumimoji="0" lang="it-IT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15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lang="it-IT" sz="1500" dirty="0" smtClean="0"/>
              <a:t>; the </a:t>
            </a:r>
            <a:r>
              <a:rPr lang="it-IT" sz="1500" dirty="0" err="1" smtClean="0"/>
              <a:t>tabs</a:t>
            </a:r>
            <a:r>
              <a:rPr lang="it-IT" sz="1500" dirty="0" smtClean="0"/>
              <a:t> </a:t>
            </a:r>
            <a:r>
              <a:rPr lang="it-IT" sz="1500" dirty="0" err="1" smtClean="0"/>
              <a:t>allow</a:t>
            </a:r>
            <a:r>
              <a:rPr lang="it-IT" sz="1500" dirty="0" smtClean="0"/>
              <a:t> the </a:t>
            </a:r>
            <a:r>
              <a:rPr lang="it-IT" sz="1500" dirty="0" err="1" smtClean="0"/>
              <a:t>user</a:t>
            </a:r>
            <a:r>
              <a:rPr lang="it-IT" sz="1500" dirty="0" smtClean="0"/>
              <a:t> </a:t>
            </a:r>
            <a:r>
              <a:rPr lang="it-IT" sz="1500" dirty="0" err="1" smtClean="0"/>
              <a:t>to</a:t>
            </a:r>
            <a:r>
              <a:rPr lang="it-IT" sz="1500" dirty="0" smtClean="0"/>
              <a:t> </a:t>
            </a:r>
            <a:r>
              <a:rPr lang="it-IT" sz="1500" dirty="0" err="1" smtClean="0"/>
              <a:t>see</a:t>
            </a:r>
            <a:r>
              <a:rPr lang="it-IT" sz="1500" dirty="0" smtClean="0"/>
              <a:t> </a:t>
            </a:r>
            <a:r>
              <a:rPr lang="it-IT" sz="1500" dirty="0" err="1" smtClean="0"/>
              <a:t>his</a:t>
            </a:r>
            <a:r>
              <a:rPr lang="it-IT" sz="1500" dirty="0" smtClean="0"/>
              <a:t> </a:t>
            </a:r>
            <a:r>
              <a:rPr lang="it-IT" sz="1500" dirty="0" err="1" smtClean="0"/>
              <a:t>revenue</a:t>
            </a:r>
            <a:r>
              <a:rPr lang="it-IT" sz="1500" dirty="0" smtClean="0"/>
              <a:t> </a:t>
            </a:r>
            <a:r>
              <a:rPr lang="it-IT" sz="1500" dirty="0" err="1" smtClean="0"/>
              <a:t>reports</a:t>
            </a:r>
            <a:r>
              <a:rPr lang="it-IT" sz="1500" dirty="0" smtClean="0"/>
              <a:t> </a:t>
            </a:r>
            <a:r>
              <a:rPr lang="it-IT" sz="1500" dirty="0" err="1" smtClean="0"/>
              <a:t>too</a:t>
            </a:r>
            <a:r>
              <a:rPr lang="it-IT" sz="1500" dirty="0" smtClean="0"/>
              <a:t>. In </a:t>
            </a:r>
            <a:r>
              <a:rPr lang="it-IT" sz="1500" dirty="0" err="1" smtClean="0"/>
              <a:t>this</a:t>
            </a:r>
            <a:r>
              <a:rPr lang="it-IT" sz="1500" dirty="0" smtClean="0"/>
              <a:t> case, the </a:t>
            </a:r>
            <a:r>
              <a:rPr lang="it-IT" sz="1500" dirty="0" err="1" smtClean="0"/>
              <a:t>user</a:t>
            </a:r>
            <a:r>
              <a:rPr lang="it-IT" sz="1500" dirty="0" smtClean="0"/>
              <a:t> </a:t>
            </a:r>
            <a:r>
              <a:rPr lang="it-IT" sz="1500" dirty="0" err="1" smtClean="0"/>
              <a:t>hasn</a:t>
            </a:r>
            <a:r>
              <a:rPr lang="it-IT" sz="1500" dirty="0" smtClean="0"/>
              <a:t>’t </a:t>
            </a:r>
            <a:r>
              <a:rPr lang="it-IT" sz="1500" dirty="0" smtClean="0"/>
              <a:t> </a:t>
            </a:r>
            <a:r>
              <a:rPr lang="it-IT" sz="1500" dirty="0" err="1" smtClean="0"/>
              <a:t>registered</a:t>
            </a:r>
            <a:r>
              <a:rPr lang="it-IT" sz="1500" dirty="0" smtClean="0"/>
              <a:t> </a:t>
            </a:r>
            <a:r>
              <a:rPr lang="it-IT" sz="1500" dirty="0" err="1" smtClean="0"/>
              <a:t>any</a:t>
            </a:r>
            <a:r>
              <a:rPr lang="it-IT" sz="1500" dirty="0" smtClean="0"/>
              <a:t> </a:t>
            </a:r>
            <a:r>
              <a:rPr lang="it-IT" sz="1500" dirty="0" err="1" smtClean="0"/>
              <a:t>services</a:t>
            </a:r>
            <a:r>
              <a:rPr lang="it-IT" sz="1500" dirty="0" smtClean="0"/>
              <a:t>/</a:t>
            </a:r>
            <a:r>
              <a:rPr lang="it-IT" sz="1500" dirty="0" err="1" smtClean="0"/>
              <a:t>resources</a:t>
            </a:r>
            <a:r>
              <a:rPr lang="it-IT" sz="1500" dirty="0" smtClean="0"/>
              <a:t>, so the </a:t>
            </a:r>
            <a:r>
              <a:rPr lang="it-IT" sz="1500" dirty="0" err="1" smtClean="0"/>
              <a:t>reports</a:t>
            </a:r>
            <a:r>
              <a:rPr lang="it-IT" sz="1500" dirty="0" smtClean="0"/>
              <a:t> </a:t>
            </a:r>
            <a:r>
              <a:rPr lang="it-IT" sz="1500" dirty="0" err="1" smtClean="0"/>
              <a:t>contain</a:t>
            </a:r>
            <a:r>
              <a:rPr lang="it-IT" sz="1500" dirty="0" smtClean="0"/>
              <a:t> “zero” in </a:t>
            </a:r>
            <a:r>
              <a:rPr lang="it-IT" sz="1500" dirty="0" err="1" smtClean="0"/>
              <a:t>every</a:t>
            </a:r>
            <a:r>
              <a:rPr lang="it-IT" sz="1500" dirty="0" smtClean="0"/>
              <a:t> </a:t>
            </a:r>
            <a:r>
              <a:rPr lang="it-IT" sz="1500" dirty="0" err="1" smtClean="0"/>
              <a:t>field</a:t>
            </a:r>
            <a:r>
              <a:rPr lang="it-IT" sz="1500" dirty="0" smtClean="0"/>
              <a:t>. </a:t>
            </a:r>
            <a:r>
              <a:rPr lang="it-IT" sz="1500" dirty="0" smtClean="0"/>
              <a:t>The total </a:t>
            </a:r>
            <a:r>
              <a:rPr lang="it-IT" sz="1500" dirty="0" err="1" smtClean="0"/>
              <a:t>amount</a:t>
            </a:r>
            <a:r>
              <a:rPr lang="it-IT" sz="1500" dirty="0" smtClean="0"/>
              <a:t> </a:t>
            </a:r>
            <a:r>
              <a:rPr lang="it-IT" sz="1500" dirty="0" err="1" smtClean="0"/>
              <a:t>of</a:t>
            </a:r>
            <a:r>
              <a:rPr lang="it-IT" sz="1500" dirty="0" smtClean="0"/>
              <a:t> </a:t>
            </a:r>
            <a:r>
              <a:rPr lang="it-IT" sz="1500" dirty="0" err="1" smtClean="0"/>
              <a:t>fees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the </a:t>
            </a:r>
            <a:r>
              <a:rPr lang="it-IT" sz="1500" dirty="0" err="1" smtClean="0"/>
              <a:t>result</a:t>
            </a:r>
            <a:r>
              <a:rPr lang="it-IT" sz="1500" dirty="0" smtClean="0"/>
              <a:t> </a:t>
            </a:r>
            <a:r>
              <a:rPr lang="it-IT" sz="1500" dirty="0" err="1" smtClean="0"/>
              <a:t>of</a:t>
            </a:r>
            <a:r>
              <a:rPr lang="it-IT" sz="1500" dirty="0" smtClean="0"/>
              <a:t> the sum </a:t>
            </a:r>
            <a:r>
              <a:rPr lang="it-IT" sz="1500" dirty="0" err="1" smtClean="0"/>
              <a:t>between</a:t>
            </a:r>
            <a:r>
              <a:rPr lang="it-IT" sz="1500" dirty="0" smtClean="0"/>
              <a:t> the </a:t>
            </a:r>
            <a:r>
              <a:rPr lang="it-IT" sz="1500" dirty="0" err="1" smtClean="0"/>
              <a:t>subscription</a:t>
            </a:r>
            <a:r>
              <a:rPr lang="it-IT" sz="1500" dirty="0" smtClean="0"/>
              <a:t> </a:t>
            </a:r>
            <a:r>
              <a:rPr lang="it-IT" sz="1500" dirty="0" err="1" smtClean="0"/>
              <a:t>fees</a:t>
            </a:r>
            <a:r>
              <a:rPr lang="it-IT" sz="1500" dirty="0" smtClean="0"/>
              <a:t> (200) and </a:t>
            </a:r>
            <a:r>
              <a:rPr lang="it-IT" sz="1500" dirty="0" smtClean="0"/>
              <a:t>the </a:t>
            </a:r>
            <a:r>
              <a:rPr lang="it-IT" sz="1500" dirty="0" err="1" smtClean="0"/>
              <a:t>consuming</a:t>
            </a:r>
            <a:r>
              <a:rPr lang="it-IT" sz="1500" dirty="0"/>
              <a:t> </a:t>
            </a:r>
            <a:r>
              <a:rPr lang="it-IT" sz="1500" dirty="0" err="1" smtClean="0"/>
              <a:t>fees</a:t>
            </a:r>
            <a:r>
              <a:rPr lang="it-IT" sz="1500" dirty="0" smtClean="0"/>
              <a:t> (0,5).</a:t>
            </a:r>
            <a:endParaRPr kumimoji="0" lang="it-IT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     </a:t>
            </a:r>
            <a:r>
              <a:rPr lang="it-IT" sz="4000" dirty="0" err="1" smtClean="0"/>
              <a:t>TestConsumer</a:t>
            </a:r>
            <a:r>
              <a:rPr lang="it-IT" sz="4000" dirty="0" smtClean="0"/>
              <a:t> </a:t>
            </a:r>
            <a:r>
              <a:rPr lang="it-IT" sz="4000" dirty="0" err="1" smtClean="0"/>
              <a:t>Billing</a:t>
            </a:r>
            <a:r>
              <a:rPr lang="it-IT" sz="4000" dirty="0" smtClean="0"/>
              <a:t>: download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532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 can download 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bills</a:t>
            </a:r>
            <a:r>
              <a:rPr lang="it-IT" sz="2400" dirty="0" smtClean="0"/>
              <a:t>/</a:t>
            </a:r>
            <a:r>
              <a:rPr lang="it-IT" sz="2400" dirty="0" err="1" smtClean="0"/>
              <a:t>reports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pic>
        <p:nvPicPr>
          <p:cNvPr id="2050" name="Picture 2" descr="C:\progetti\expertsystem\sintesys\work_eclipse\OfficialDemo\WebContent\img\mini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282700" cy="1016000"/>
          </a:xfrm>
          <a:prstGeom prst="rect">
            <a:avLst/>
          </a:prstGeom>
          <a:noFill/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467544" y="6237312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file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way: </a:t>
            </a:r>
            <a:r>
              <a:rPr lang="it-IT" sz="2400" dirty="0" err="1" smtClean="0"/>
              <a:t>username_billID</a:t>
            </a:r>
            <a:r>
              <a:rPr lang="it-IT" sz="2400" dirty="0" smtClean="0"/>
              <a:t>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C:\Users\ccaterino\Desktop\Per la demo bills-stats\ConsBill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848872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580</Words>
  <Application>Microsoft Office PowerPoint</Application>
  <PresentationFormat>Presentazione su schermo (4:3)</PresentationFormat>
  <Paragraphs>46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EUROSENTIMENT</vt:lpstr>
      <vt:lpstr>Presentation purpose</vt:lpstr>
      <vt:lpstr>     Service Developer Registration</vt:lpstr>
      <vt:lpstr>Registration of a new analysis service</vt:lpstr>
      <vt:lpstr>     Content Provider Registration</vt:lpstr>
      <vt:lpstr>Consuming a service</vt:lpstr>
      <vt:lpstr>     TestConsumer Statistics</vt:lpstr>
      <vt:lpstr>     TestConsumer Billing</vt:lpstr>
      <vt:lpstr>     TestConsumer Billing: download</vt:lpstr>
      <vt:lpstr>     TestProvider Statistics</vt:lpstr>
      <vt:lpstr>     TestProvider Billing</vt:lpstr>
      <vt:lpstr>     TestProvider Billing (report)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ccaterino</dc:creator>
  <cp:lastModifiedBy>lpeluso</cp:lastModifiedBy>
  <cp:revision>50</cp:revision>
  <dcterms:created xsi:type="dcterms:W3CDTF">2014-08-04T08:24:25Z</dcterms:created>
  <dcterms:modified xsi:type="dcterms:W3CDTF">2014-08-05T09:39:12Z</dcterms:modified>
</cp:coreProperties>
</file>