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CD0C2AC-02EA-4168-9A0A-A1E4A4DC567E}">
  <a:tblStyle styleId="{2CD0C2AC-02EA-4168-9A0A-A1E4A4DC56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regular.fntdata"/><Relationship Id="rId21" Type="http://schemas.openxmlformats.org/officeDocument/2006/relationships/slide" Target="slides/slide15.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a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77b3f0d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77b3f0d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ff3b90e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ff3b90e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477b3f0d7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477b3f0d7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62924976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2924976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3515a25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3515a25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3515a25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3515a25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627f073e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627f073e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627f073e2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627f073e2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27f073e2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27f073e2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7f073e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7f073e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62924976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62924976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62924976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62924976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77b3f0d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77b3f0d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5ff3b90e6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5ff3b90e6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subTitle"/>
          </p:nvPr>
        </p:nvSpPr>
        <p:spPr>
          <a:xfrm>
            <a:off x="5986600" y="4670800"/>
            <a:ext cx="8520600" cy="79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FFFFFF"/>
                </a:solidFill>
                <a:latin typeface="Courier New"/>
                <a:ea typeface="Courier New"/>
                <a:cs typeface="Courier New"/>
                <a:sym typeface="Courier New"/>
              </a:rPr>
              <a:t>Riley, Abdalla, Elvir</a:t>
            </a:r>
            <a:endParaRPr b="1">
              <a:solidFill>
                <a:srgbClr val="FFFFFF"/>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Identifying the Actors</a:t>
            </a:r>
            <a:endParaRPr/>
          </a:p>
        </p:txBody>
      </p:sp>
      <p:graphicFrame>
        <p:nvGraphicFramePr>
          <p:cNvPr id="190" name="Google Shape;190;p22"/>
          <p:cNvGraphicFramePr/>
          <p:nvPr/>
        </p:nvGraphicFramePr>
        <p:xfrm>
          <a:off x="345000" y="1440000"/>
          <a:ext cx="3000000" cy="3000000"/>
        </p:xfrm>
        <a:graphic>
          <a:graphicData uri="http://schemas.openxmlformats.org/drawingml/2006/table">
            <a:tbl>
              <a:tblPr>
                <a:noFill/>
                <a:tableStyleId>{2CD0C2AC-02EA-4168-9A0A-A1E4A4DC567E}</a:tableStyleId>
              </a:tblPr>
              <a:tblGrid>
                <a:gridCol w="3958550"/>
                <a:gridCol w="3958550"/>
              </a:tblGrid>
              <a:tr h="1422875">
                <a:tc>
                  <a:txBody>
                    <a:bodyPr/>
                    <a:lstStyle/>
                    <a:p>
                      <a:pPr indent="0" lvl="0" marL="0" rtl="0" algn="l">
                        <a:spcBef>
                          <a:spcPts val="0"/>
                        </a:spcBef>
                        <a:spcAft>
                          <a:spcPts val="0"/>
                        </a:spcAft>
                        <a:buNone/>
                      </a:pPr>
                      <a:r>
                        <a:rPr lang="en">
                          <a:solidFill>
                            <a:schemeClr val="lt1"/>
                          </a:solidFill>
                          <a:latin typeface="Lato"/>
                          <a:ea typeface="Lato"/>
                          <a:cs typeface="Lato"/>
                          <a:sym typeface="Lato"/>
                        </a:rPr>
                        <a:t>Management</a:t>
                      </a:r>
                      <a:endParaRPr>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ato"/>
                          <a:ea typeface="Lato"/>
                          <a:cs typeface="Lato"/>
                          <a:sym typeface="Lato"/>
                        </a:rPr>
                        <a:t>Login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Logout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Create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View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Create New User accounts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Delete User Accounts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txBody>
                  <a:tcPr marT="91425" marB="91425" marR="91425" marL="91425"/>
                </a:tc>
              </a:tr>
              <a:tr h="1422875">
                <a:tc>
                  <a:txBody>
                    <a:bodyPr/>
                    <a:lstStyle/>
                    <a:p>
                      <a:pPr indent="0" lvl="0" marL="0" rtl="0" algn="l">
                        <a:spcBef>
                          <a:spcPts val="0"/>
                        </a:spcBef>
                        <a:spcAft>
                          <a:spcPts val="0"/>
                        </a:spcAft>
                        <a:buNone/>
                      </a:pPr>
                      <a:r>
                        <a:rPr lang="en">
                          <a:solidFill>
                            <a:schemeClr val="lt1"/>
                          </a:solidFill>
                          <a:latin typeface="Lato"/>
                          <a:ea typeface="Lato"/>
                          <a:cs typeface="Lato"/>
                          <a:sym typeface="Lato"/>
                        </a:rPr>
                        <a:t>Employees</a:t>
                      </a:r>
                      <a:endParaRPr>
                        <a:solidFill>
                          <a:schemeClr val="l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ato"/>
                          <a:ea typeface="Lato"/>
                          <a:cs typeface="Lato"/>
                          <a:sym typeface="Lato"/>
                        </a:rPr>
                        <a:t>Login</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Logout</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View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Sort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Export Schedules</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Search Schedules</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196" name="Google Shape;196;p23"/>
          <p:cNvSpPr txBox="1"/>
          <p:nvPr>
            <p:ph idx="1" type="body"/>
          </p:nvPr>
        </p:nvSpPr>
        <p:spPr>
          <a:xfrm>
            <a:off x="1297500" y="1594850"/>
            <a:ext cx="7189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a:t>
            </a:r>
            <a:r>
              <a:rPr lang="en" sz="1400"/>
              <a:t>Managers will produce schedules for their  employees. They will be able to create, </a:t>
            </a:r>
            <a:r>
              <a:rPr lang="en" sz="1400"/>
              <a:t>delete</a:t>
            </a:r>
            <a:r>
              <a:rPr lang="en" sz="1400"/>
              <a:t> and modify schedules. They will be assigning employees to specific rooms based on the </a:t>
            </a:r>
            <a:r>
              <a:rPr lang="en" sz="1400"/>
              <a:t>availability</a:t>
            </a:r>
            <a:r>
              <a:rPr lang="en" sz="1400"/>
              <a:t> of the room and the </a:t>
            </a:r>
            <a:r>
              <a:rPr lang="en" sz="1400"/>
              <a:t>availability</a:t>
            </a:r>
            <a:r>
              <a:rPr lang="en" sz="1400"/>
              <a:t> of the employee. </a:t>
            </a:r>
            <a:r>
              <a:rPr lang="en" sz="1400"/>
              <a:t>Management</a:t>
            </a:r>
            <a:r>
              <a:rPr lang="en" sz="1400"/>
              <a:t> will be will have the power to manage accounts. They will be able to create, modify, and delete accounts.</a:t>
            </a:r>
            <a:endParaRPr sz="1400"/>
          </a:p>
          <a:p>
            <a:pPr indent="0" lvl="0" marL="0" rtl="0" algn="l">
              <a:spcBef>
                <a:spcPts val="1600"/>
              </a:spcBef>
              <a:spcAft>
                <a:spcPts val="0"/>
              </a:spcAft>
              <a:buNone/>
            </a:pPr>
            <a:r>
              <a:rPr lang="en" sz="1400"/>
              <a:t>-Employees will be assigned rooms depending on their workshifts. Employees will be able to login and logout of their account. Employees will be allowed to sort the schedule by name and ans eprt their schedules into pdf format.  Management will be able to  create schedules for  the hotel management systems.</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460500" y="1003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 DIAGRAM</a:t>
            </a:r>
            <a:endParaRPr/>
          </a:p>
        </p:txBody>
      </p:sp>
      <p:pic>
        <p:nvPicPr>
          <p:cNvPr id="202" name="Google Shape;202;p24"/>
          <p:cNvPicPr preferRelativeResize="0"/>
          <p:nvPr/>
        </p:nvPicPr>
        <p:blipFill>
          <a:blip r:embed="rId3">
            <a:alphaModFix/>
          </a:blip>
          <a:stretch>
            <a:fillRect/>
          </a:stretch>
        </p:blipFill>
        <p:spPr>
          <a:xfrm>
            <a:off x="968600" y="791950"/>
            <a:ext cx="7833350" cy="41478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&amp; Software Requirements</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software will run on x86 and x86_64 personal computers, for ease of deployment in hotels and motels. This software will run on both </a:t>
            </a:r>
            <a:r>
              <a:rPr lang="en" sz="1400"/>
              <a:t>Linux and Windows platforms</a:t>
            </a:r>
            <a:r>
              <a:rPr lang="en" sz="1400"/>
              <a:t>.</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rPr lang="en" sz="1400"/>
              <a:t>This software will be constructed from several platform-agnostic scripting languages, including PHP, JavaScript, CSS and HTML. We will also be using the interpreted language Python</a:t>
            </a:r>
            <a:r>
              <a:rPr lang="en" sz="1400"/>
              <a:t>. Also, this software will be backed by a local database powered by MariaDB, through the XAMPP platform, for the purposes of persistent and historical logging.</a:t>
            </a:r>
            <a:endParaRPr sz="1400"/>
          </a:p>
        </p:txBody>
      </p:sp>
      <p:sp>
        <p:nvSpPr>
          <p:cNvPr id="209" name="Google Shape;209;p25"/>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1200775" y="217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Log </a:t>
            </a:r>
            <a:endParaRPr/>
          </a:p>
        </p:txBody>
      </p:sp>
      <p:graphicFrame>
        <p:nvGraphicFramePr>
          <p:cNvPr id="215" name="Google Shape;215;p26"/>
          <p:cNvGraphicFramePr/>
          <p:nvPr/>
        </p:nvGraphicFramePr>
        <p:xfrm>
          <a:off x="1269025" y="865975"/>
          <a:ext cx="3000000" cy="3000000"/>
        </p:xfrm>
        <a:graphic>
          <a:graphicData uri="http://schemas.openxmlformats.org/drawingml/2006/table">
            <a:tbl>
              <a:tblPr>
                <a:noFill/>
                <a:tableStyleId>{2CD0C2AC-02EA-4168-9A0A-A1E4A4DC567E}</a:tableStyleId>
              </a:tblPr>
              <a:tblGrid>
                <a:gridCol w="2571250"/>
                <a:gridCol w="2571250"/>
                <a:gridCol w="2571250"/>
              </a:tblGrid>
              <a:tr h="1082950">
                <a:tc>
                  <a:txBody>
                    <a:bodyPr/>
                    <a:lstStyle/>
                    <a:p>
                      <a:pPr indent="0" lvl="0" marL="0" rtl="0" algn="l">
                        <a:spcBef>
                          <a:spcPts val="0"/>
                        </a:spcBef>
                        <a:spcAft>
                          <a:spcPts val="0"/>
                        </a:spcAft>
                        <a:buNone/>
                      </a:pPr>
                      <a:r>
                        <a:rPr lang="en">
                          <a:solidFill>
                            <a:schemeClr val="lt1"/>
                          </a:solidFill>
                        </a:rPr>
                        <a:t>8/27/19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We met each other and got to know our group members. We started thinking about project ideas. We created a slack group</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1442475">
                <a:tc>
                  <a:txBody>
                    <a:bodyPr/>
                    <a:lstStyle/>
                    <a:p>
                      <a:pPr indent="0" lvl="0" marL="0" rtl="0" algn="l">
                        <a:spcBef>
                          <a:spcPts val="0"/>
                        </a:spcBef>
                        <a:spcAft>
                          <a:spcPts val="0"/>
                        </a:spcAft>
                        <a:buNone/>
                      </a:pPr>
                      <a:r>
                        <a:rPr lang="en">
                          <a:solidFill>
                            <a:schemeClr val="lt1"/>
                          </a:solidFill>
                        </a:rPr>
                        <a:t>9/03/19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We made our pick in the project to work. We </a:t>
                      </a:r>
                      <a:r>
                        <a:rPr lang="en" sz="1200">
                          <a:solidFill>
                            <a:schemeClr val="lt1"/>
                          </a:solidFill>
                        </a:rPr>
                        <a:t>divided</a:t>
                      </a:r>
                      <a:r>
                        <a:rPr lang="en" sz="1200">
                          <a:solidFill>
                            <a:schemeClr val="lt1"/>
                          </a:solidFill>
                        </a:rPr>
                        <a:t> up the work for iteration 1’ presentation. We also created a github and a google doc to keep track of each person’s </a:t>
                      </a:r>
                      <a:r>
                        <a:rPr lang="en" sz="1200">
                          <a:solidFill>
                            <a:schemeClr val="lt1"/>
                          </a:solidFill>
                        </a:rPr>
                        <a:t>assignments.  We started to create the PowerPoint presentation </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r h="982625">
                <a:tc>
                  <a:txBody>
                    <a:bodyPr/>
                    <a:lstStyle/>
                    <a:p>
                      <a:pPr indent="0" lvl="0" marL="0" rtl="0" algn="l">
                        <a:spcBef>
                          <a:spcPts val="0"/>
                        </a:spcBef>
                        <a:spcAft>
                          <a:spcPts val="0"/>
                        </a:spcAft>
                        <a:buNone/>
                      </a:pPr>
                      <a:r>
                        <a:rPr lang="en">
                          <a:solidFill>
                            <a:schemeClr val="lt1"/>
                          </a:solidFill>
                        </a:rPr>
                        <a:t>9/10/19</a:t>
                      </a:r>
                      <a:endParaRPr>
                        <a:solidFill>
                          <a:schemeClr val="lt1"/>
                        </a:solidFill>
                      </a:endParaRPr>
                    </a:p>
                  </a:txBody>
                  <a:tcPr marT="91425" marB="91425" marR="91425" marL="91425"/>
                </a:tc>
                <a:tc>
                  <a:txBody>
                    <a:bodyPr/>
                    <a:lstStyle/>
                    <a:p>
                      <a:pPr indent="0" lvl="0" marL="0" rtl="0" algn="l">
                        <a:spcBef>
                          <a:spcPts val="0"/>
                        </a:spcBef>
                        <a:spcAft>
                          <a:spcPts val="0"/>
                        </a:spcAft>
                        <a:buNone/>
                      </a:pPr>
                      <a:r>
                        <a:rPr lang="en" sz="1200">
                          <a:solidFill>
                            <a:schemeClr val="lt1"/>
                          </a:solidFill>
                        </a:rPr>
                        <a:t>The group checked on the progress of each member. We expanded some of the functionalities of the project. We made some changes to the use case diagram. </a:t>
                      </a:r>
                      <a:endParaRPr sz="1200">
                        <a:solidFill>
                          <a:schemeClr val="lt1"/>
                        </a:solidFill>
                      </a:endParaRPr>
                    </a:p>
                  </a:txBody>
                  <a:tcPr marT="91425" marB="91425" marR="91425" marL="91425"/>
                </a:tc>
                <a:tc>
                  <a:txBody>
                    <a:bodyPr/>
                    <a:lstStyle/>
                    <a:p>
                      <a:pPr indent="0" lvl="0" marL="0" rtl="0" algn="l">
                        <a:spcBef>
                          <a:spcPts val="0"/>
                        </a:spcBef>
                        <a:spcAft>
                          <a:spcPts val="0"/>
                        </a:spcAft>
                        <a:buNone/>
                      </a:pPr>
                      <a:r>
                        <a:t/>
                      </a:r>
                      <a:endParaRPr>
                        <a:solidFill>
                          <a:schemeClr val="lt1"/>
                        </a:solidFill>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Arial"/>
                <a:ea typeface="Arial"/>
                <a:cs typeface="Arial"/>
                <a:sym typeface="Arial"/>
              </a:rPr>
              <a:t>Plans for Iteration 2</a:t>
            </a:r>
            <a:endParaRPr sz="3600"/>
          </a:p>
        </p:txBody>
      </p:sp>
      <p:sp>
        <p:nvSpPr>
          <p:cNvPr id="221" name="Google Shape;221;p2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Work on the front end of the project</a:t>
            </a:r>
            <a:endParaRPr/>
          </a:p>
          <a:p>
            <a:pPr indent="-311150" lvl="0" marL="457200" rtl="0" algn="l">
              <a:spcBef>
                <a:spcPts val="0"/>
              </a:spcBef>
              <a:spcAft>
                <a:spcPts val="0"/>
              </a:spcAft>
              <a:buSzPts val="1300"/>
              <a:buChar char="-"/>
            </a:pPr>
            <a:r>
              <a:rPr lang="en"/>
              <a:t>Start building the  our Database</a:t>
            </a:r>
            <a:endParaRPr/>
          </a:p>
          <a:p>
            <a:pPr indent="-311150" lvl="0" marL="457200" rtl="0" algn="l">
              <a:spcBef>
                <a:spcPts val="0"/>
              </a:spcBef>
              <a:spcAft>
                <a:spcPts val="0"/>
              </a:spcAft>
              <a:buSzPts val="1300"/>
              <a:buChar char="-"/>
            </a:pPr>
            <a:r>
              <a:rPr lang="en"/>
              <a:t>Start working on the back end of the project</a:t>
            </a:r>
            <a:endParaRPr/>
          </a:p>
          <a:p>
            <a:pPr indent="-311150" lvl="0" marL="457200" rtl="0" algn="l">
              <a:spcBef>
                <a:spcPts val="0"/>
              </a:spcBef>
              <a:spcAft>
                <a:spcPts val="0"/>
              </a:spcAft>
              <a:buSzPts val="1300"/>
              <a:buChar char="-"/>
            </a:pPr>
            <a:r>
              <a:rPr lang="en"/>
              <a:t>Start working on the Project Report</a:t>
            </a:r>
            <a:endParaRPr/>
          </a:p>
          <a:p>
            <a:pPr indent="-311150" lvl="0" marL="457200" rtl="0" algn="l">
              <a:spcBef>
                <a:spcPts val="0"/>
              </a:spcBef>
              <a:spcAft>
                <a:spcPts val="0"/>
              </a:spcAft>
              <a:buSzPts val="1300"/>
              <a:buChar char="-"/>
            </a:pPr>
            <a:r>
              <a:t/>
            </a:r>
            <a:endParaRPr/>
          </a:p>
          <a:p>
            <a:pPr indent="0" lvl="0" marL="45720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378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140" name="Google Shape;140;p14"/>
          <p:cNvSpPr txBox="1"/>
          <p:nvPr>
            <p:ph idx="1" type="body"/>
          </p:nvPr>
        </p:nvSpPr>
        <p:spPr>
          <a:xfrm>
            <a:off x="1449900" y="14913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sz="1400"/>
              <a:t>Introduction</a:t>
            </a:r>
            <a:endParaRPr sz="1400"/>
          </a:p>
          <a:p>
            <a:pPr indent="-317500" lvl="1" marL="914400" rtl="0" algn="l">
              <a:spcBef>
                <a:spcPts val="0"/>
              </a:spcBef>
              <a:spcAft>
                <a:spcPts val="0"/>
              </a:spcAft>
              <a:buSzPts val="1400"/>
              <a:buAutoNum type="alphaLcPeriod"/>
            </a:pPr>
            <a:r>
              <a:rPr lang="en" sz="1400"/>
              <a:t>Vision and Scope</a:t>
            </a:r>
            <a:endParaRPr sz="1400"/>
          </a:p>
          <a:p>
            <a:pPr indent="-317500" lvl="1" marL="914400" rtl="0" algn="l">
              <a:spcBef>
                <a:spcPts val="0"/>
              </a:spcBef>
              <a:spcAft>
                <a:spcPts val="0"/>
              </a:spcAft>
              <a:buSzPts val="1400"/>
              <a:buAutoNum type="alphaLcPeriod"/>
            </a:pPr>
            <a:r>
              <a:rPr lang="en" sz="1400"/>
              <a:t>Business Value</a:t>
            </a:r>
            <a:endParaRPr sz="1400"/>
          </a:p>
          <a:p>
            <a:pPr indent="-317500" lvl="0" marL="457200" rtl="0" algn="l">
              <a:spcBef>
                <a:spcPts val="0"/>
              </a:spcBef>
              <a:spcAft>
                <a:spcPts val="0"/>
              </a:spcAft>
              <a:buSzPts val="1400"/>
              <a:buAutoNum type="arabicPeriod"/>
            </a:pPr>
            <a:r>
              <a:rPr lang="en" sz="1400"/>
              <a:t>Feasibility Studies</a:t>
            </a:r>
            <a:endParaRPr sz="1400"/>
          </a:p>
          <a:p>
            <a:pPr indent="-317500" lvl="0" marL="457200" rtl="0" algn="l">
              <a:spcBef>
                <a:spcPts val="0"/>
              </a:spcBef>
              <a:spcAft>
                <a:spcPts val="0"/>
              </a:spcAft>
              <a:buSzPts val="1400"/>
              <a:buAutoNum type="arabicPeriod"/>
            </a:pPr>
            <a:r>
              <a:rPr lang="en" sz="1400"/>
              <a:t>Software Development Methodology</a:t>
            </a:r>
            <a:endParaRPr sz="1400"/>
          </a:p>
          <a:p>
            <a:pPr indent="-317500" lvl="0" marL="457200" rtl="0" algn="l">
              <a:spcBef>
                <a:spcPts val="0"/>
              </a:spcBef>
              <a:spcAft>
                <a:spcPts val="0"/>
              </a:spcAft>
              <a:buSzPts val="1400"/>
              <a:buAutoNum type="arabicPeriod"/>
            </a:pPr>
            <a:r>
              <a:rPr lang="en" sz="1400"/>
              <a:t>Proposed System Functionalities</a:t>
            </a:r>
            <a:endParaRPr sz="1400"/>
          </a:p>
          <a:p>
            <a:pPr indent="-317500" lvl="0" marL="457200" rtl="0" algn="l">
              <a:spcBef>
                <a:spcPts val="0"/>
              </a:spcBef>
              <a:spcAft>
                <a:spcPts val="0"/>
              </a:spcAft>
              <a:buSzPts val="1400"/>
              <a:buAutoNum type="arabicPeriod"/>
            </a:pPr>
            <a:r>
              <a:rPr lang="en" sz="1400"/>
              <a:t>Initial use case diagram of your system</a:t>
            </a:r>
            <a:endParaRPr sz="1400"/>
          </a:p>
          <a:p>
            <a:pPr indent="-317500" lvl="0" marL="457200" rtl="0" algn="l">
              <a:spcBef>
                <a:spcPts val="0"/>
              </a:spcBef>
              <a:spcAft>
                <a:spcPts val="0"/>
              </a:spcAft>
              <a:buSzPts val="1400"/>
              <a:buAutoNum type="arabicPeriod"/>
            </a:pPr>
            <a:r>
              <a:rPr lang="en" sz="1400"/>
              <a:t>Hardware &amp; Software Requirements</a:t>
            </a:r>
            <a:endParaRPr sz="1400"/>
          </a:p>
          <a:p>
            <a:pPr indent="-317500" lvl="0" marL="457200" rtl="0" algn="l">
              <a:spcBef>
                <a:spcPts val="0"/>
              </a:spcBef>
              <a:spcAft>
                <a:spcPts val="0"/>
              </a:spcAft>
              <a:buSzPts val="1400"/>
              <a:buAutoNum type="arabicPeriod"/>
            </a:pPr>
            <a:r>
              <a:rPr lang="en" sz="1400"/>
              <a:t>Project log and Project Plan</a:t>
            </a:r>
            <a:endParaRPr sz="1400"/>
          </a:p>
          <a:p>
            <a:pPr indent="0" lvl="0" marL="0" rtl="0" algn="l">
              <a:spcBef>
                <a:spcPts val="600"/>
              </a:spcBef>
              <a:spcAft>
                <a:spcPts val="16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3785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r>
              <a:rPr lang="en" sz="4800"/>
              <a:t>	</a:t>
            </a:r>
            <a:endParaRPr sz="4800"/>
          </a:p>
        </p:txBody>
      </p:sp>
      <p:sp>
        <p:nvSpPr>
          <p:cNvPr id="146" name="Google Shape;146;p15"/>
          <p:cNvSpPr txBox="1"/>
          <p:nvPr>
            <p:ph idx="1" type="body"/>
          </p:nvPr>
        </p:nvSpPr>
        <p:spPr>
          <a:xfrm>
            <a:off x="1302300" y="1381075"/>
            <a:ext cx="72195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There is a need for a simple to use application that can manage a hotel’s cleaning schedules.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Tracking and </a:t>
            </a:r>
            <a:r>
              <a:rPr lang="en" sz="1400"/>
              <a:t>Managing a hotel’s cleaning schedules on paper is inefficient and prone to error</a:t>
            </a:r>
            <a:r>
              <a:rPr lang="en" sz="1400"/>
              <a:t>s</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Our application aims to fill the need for a simple to use hotel management system that will make it far easier to move away from paper tracking.</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3737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Vision</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To </a:t>
            </a:r>
            <a:r>
              <a:rPr lang="en" sz="1400"/>
              <a:t>provide an easy to use application that can help hotels manage their cleaning </a:t>
            </a:r>
            <a:r>
              <a:rPr lang="en" sz="1400"/>
              <a:t>schedules</a:t>
            </a:r>
            <a:r>
              <a:rPr lang="en" sz="1400"/>
              <a:t>. Our application will help eliminate the use of paper to track the cleaning schedules and allow the office management the ability to update that information seamlessly.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378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Scope</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three-tier web application that will allow Management to create and modify cleaning schedules for a hotel. The employee's check the schedules to see their assignments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Case</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In the hospitality industry, significant man-hours are spent inefficiently in the related tasks of booking and room-keeping. Rather than requiring an employee for the task of recording the status of rooms and their associated ledgers, an alternative is being sought in using computers to do the same.</a:t>
            </a:r>
            <a:endParaRPr sz="1400"/>
          </a:p>
          <a:p>
            <a:pPr indent="0" lvl="0" marL="0" rtl="0" algn="l">
              <a:spcBef>
                <a:spcPts val="1600"/>
              </a:spcBef>
              <a:spcAft>
                <a:spcPts val="1600"/>
              </a:spcAft>
              <a:buNone/>
            </a:pPr>
            <a:r>
              <a:rPr lang="en" sz="1400"/>
              <a:t>This software will reduce operational costs in two ways - housekeeping will receive reports on which rooms need to be serviced, rather than visiting every room in a route. This will reduce the amount of labor required to maintain the rooms. Secondly, this software will use a database to record information and produce reports, reducing the chance for employee user error as well as the amount of time required to process booking and payment status.</a:t>
            </a:r>
            <a:endParaRPr sz="1400"/>
          </a:p>
        </p:txBody>
      </p:sp>
      <p:sp>
        <p:nvSpPr>
          <p:cNvPr id="165" name="Google Shape;165;p18"/>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Feasibility Study</a:t>
            </a:r>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This program will be designed using the Agile framework, and will incorporate client input at each iteration of the project.</a:t>
            </a:r>
            <a:endParaRPr sz="1400"/>
          </a:p>
          <a:p>
            <a:pPr indent="0" lvl="0" marL="0" rtl="0" algn="l">
              <a:spcBef>
                <a:spcPts val="1600"/>
              </a:spcBef>
              <a:spcAft>
                <a:spcPts val="0"/>
              </a:spcAft>
              <a:buNone/>
            </a:pPr>
            <a:r>
              <a:rPr lang="en" sz="1400"/>
              <a:t>This project will use established languages and methods to create a 3-tier application with a user frontend, a software backend, and a data store in the form of a MariaDB database, through the XAMPP platform.</a:t>
            </a:r>
            <a:endParaRPr sz="1400"/>
          </a:p>
          <a:p>
            <a:pPr indent="0" lvl="0" marL="0" rtl="0" algn="l">
              <a:spcBef>
                <a:spcPts val="1600"/>
              </a:spcBef>
              <a:spcAft>
                <a:spcPts val="1600"/>
              </a:spcAft>
              <a:buNone/>
            </a:pPr>
            <a:r>
              <a:rPr lang="en" sz="1400"/>
              <a:t>The code lifecycle will last for several iterations each roughly two weeks long, allowing for gradual and incremental specification and development.</a:t>
            </a:r>
            <a:endParaRPr sz="1400"/>
          </a:p>
        </p:txBody>
      </p:sp>
      <p:sp>
        <p:nvSpPr>
          <p:cNvPr id="172" name="Google Shape;172;p19"/>
          <p:cNvSpPr txBox="1"/>
          <p:nvPr/>
        </p:nvSpPr>
        <p:spPr>
          <a:xfrm>
            <a:off x="8832300" y="4821575"/>
            <a:ext cx="584100" cy="52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Courier New"/>
                <a:ea typeface="Courier New"/>
                <a:cs typeface="Courier New"/>
                <a:sym typeface="Courier New"/>
              </a:rPr>
              <a:t>RS</a:t>
            </a:r>
            <a:endParaRPr sz="8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Development Methodology</a:t>
            </a:r>
            <a:endParaRPr/>
          </a:p>
        </p:txBody>
      </p:sp>
      <p:sp>
        <p:nvSpPr>
          <p:cNvPr id="178" name="Google Shape;178;p20"/>
          <p:cNvSpPr txBox="1"/>
          <p:nvPr>
            <p:ph idx="1" type="body"/>
          </p:nvPr>
        </p:nvSpPr>
        <p:spPr>
          <a:xfrm>
            <a:off x="1297500" y="1594850"/>
            <a:ext cx="7189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Hotel Management Software will be using the Agile Software Methodology. After receiving the main requirements from the customer, we will be able to meet with them periodically and have them test the system as well make any corrections before the final implantation. </a:t>
            </a:r>
            <a:endParaRPr sz="1400"/>
          </a:p>
          <a:p>
            <a:pPr indent="0" lvl="0" marL="0" rtl="0" algn="l">
              <a:spcBef>
                <a:spcPts val="1200"/>
              </a:spcBef>
              <a:spcAft>
                <a:spcPts val="0"/>
              </a:spcAft>
              <a:buNone/>
            </a:pPr>
            <a:r>
              <a:t/>
            </a:r>
            <a:endParaRPr sz="1400"/>
          </a:p>
          <a:p>
            <a:pPr indent="0" lvl="0" marL="0" rtl="0" algn="l">
              <a:spcBef>
                <a:spcPts val="1600"/>
              </a:spcBef>
              <a:spcAft>
                <a:spcPts val="0"/>
              </a:spcAft>
              <a:buNone/>
            </a:pPr>
            <a:r>
              <a:t/>
            </a:r>
            <a:endParaRPr sz="1400"/>
          </a:p>
          <a:p>
            <a:pPr indent="0" lvl="0" marL="0" rtl="0" algn="l">
              <a:spcBef>
                <a:spcPts val="1600"/>
              </a:spcBef>
              <a:spcAft>
                <a:spcPts val="16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System Functionalities</a:t>
            </a:r>
            <a:endParaRPr/>
          </a:p>
        </p:txBody>
      </p:sp>
      <p:sp>
        <p:nvSpPr>
          <p:cNvPr id="184" name="Google Shape;184;p21"/>
          <p:cNvSpPr txBox="1"/>
          <p:nvPr>
            <p:ph idx="1" type="body"/>
          </p:nvPr>
        </p:nvSpPr>
        <p:spPr>
          <a:xfrm>
            <a:off x="1297500" y="1594850"/>
            <a:ext cx="71895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400"/>
              <a:t>The functionality of the application is to provide the hospitality service in fully editing options such as deleting, adding, or creating a cleaning schedule. The master user would be the manager of the hospitality service and have the capability of editing the schedule.</a:t>
            </a:r>
            <a:endParaRPr sz="1400"/>
          </a:p>
          <a:p>
            <a:pPr indent="0" lvl="0" marL="0" rtl="0" algn="l">
              <a:spcBef>
                <a:spcPts val="1200"/>
              </a:spcBef>
              <a:spcAft>
                <a:spcPts val="1200"/>
              </a:spcAft>
              <a:buNone/>
            </a:pPr>
            <a:r>
              <a:rPr lang="en" sz="1400"/>
              <a:t>While the end-user would-be employees with an option to view, search and export the cleaning schedule. Employees will also have the option to view “Do not disturb”, “Occupied”, or “Unoccupied” rooms. It will also provide a current status of the room if it is cleaned or uncleaned.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